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44" r:id="rId1"/>
    <p:sldMasterId id="2147483756" r:id="rId2"/>
  </p:sldMasterIdLst>
  <p:notesMasterIdLst>
    <p:notesMasterId r:id="rId28"/>
  </p:notesMasterIdLst>
  <p:handoutMasterIdLst>
    <p:handoutMasterId r:id="rId29"/>
  </p:handoutMasterIdLst>
  <p:sldIdLst>
    <p:sldId id="376" r:id="rId3"/>
    <p:sldId id="257" r:id="rId4"/>
    <p:sldId id="397" r:id="rId5"/>
    <p:sldId id="398" r:id="rId6"/>
    <p:sldId id="399" r:id="rId7"/>
    <p:sldId id="404" r:id="rId8"/>
    <p:sldId id="400" r:id="rId9"/>
    <p:sldId id="401" r:id="rId10"/>
    <p:sldId id="402" r:id="rId11"/>
    <p:sldId id="403" r:id="rId12"/>
    <p:sldId id="405" r:id="rId13"/>
    <p:sldId id="331" r:id="rId14"/>
    <p:sldId id="406" r:id="rId15"/>
    <p:sldId id="332" r:id="rId16"/>
    <p:sldId id="408" r:id="rId17"/>
    <p:sldId id="407" r:id="rId18"/>
    <p:sldId id="368" r:id="rId19"/>
    <p:sldId id="386" r:id="rId20"/>
    <p:sldId id="385" r:id="rId21"/>
    <p:sldId id="410" r:id="rId22"/>
    <p:sldId id="412" r:id="rId23"/>
    <p:sldId id="413" r:id="rId24"/>
    <p:sldId id="414" r:id="rId25"/>
    <p:sldId id="415" r:id="rId26"/>
    <p:sldId id="416" r:id="rId27"/>
  </p:sldIdLst>
  <p:sldSz cx="9144000" cy="6858000" type="letter"/>
  <p:notesSz cx="6858000" cy="8759825"/>
  <p:defaultTextStyle>
    <a:defPPr>
      <a:defRPr lang="en-US"/>
    </a:defPPr>
    <a:lvl1pPr algn="l" rtl="0" fontAlgn="base">
      <a:spcBef>
        <a:spcPct val="0"/>
      </a:spcBef>
      <a:spcAft>
        <a:spcPct val="0"/>
      </a:spcAft>
      <a:defRPr b="1" kern="1200">
        <a:solidFill>
          <a:schemeClr val="tx1"/>
        </a:solidFill>
        <a:latin typeface="Times New Roman" pitchFamily="18" charset="0"/>
        <a:ea typeface="+mn-ea"/>
        <a:cs typeface="+mn-cs"/>
      </a:defRPr>
    </a:lvl1pPr>
    <a:lvl2pPr marL="457200" algn="l" rtl="0" fontAlgn="base">
      <a:spcBef>
        <a:spcPct val="0"/>
      </a:spcBef>
      <a:spcAft>
        <a:spcPct val="0"/>
      </a:spcAft>
      <a:defRPr b="1" kern="1200">
        <a:solidFill>
          <a:schemeClr val="tx1"/>
        </a:solidFill>
        <a:latin typeface="Times New Roman" pitchFamily="18" charset="0"/>
        <a:ea typeface="+mn-ea"/>
        <a:cs typeface="+mn-cs"/>
      </a:defRPr>
    </a:lvl2pPr>
    <a:lvl3pPr marL="914400" algn="l" rtl="0" fontAlgn="base">
      <a:spcBef>
        <a:spcPct val="0"/>
      </a:spcBef>
      <a:spcAft>
        <a:spcPct val="0"/>
      </a:spcAft>
      <a:defRPr b="1" kern="1200">
        <a:solidFill>
          <a:schemeClr val="tx1"/>
        </a:solidFill>
        <a:latin typeface="Times New Roman" pitchFamily="18" charset="0"/>
        <a:ea typeface="+mn-ea"/>
        <a:cs typeface="+mn-cs"/>
      </a:defRPr>
    </a:lvl3pPr>
    <a:lvl4pPr marL="1371600" algn="l" rtl="0" fontAlgn="base">
      <a:spcBef>
        <a:spcPct val="0"/>
      </a:spcBef>
      <a:spcAft>
        <a:spcPct val="0"/>
      </a:spcAft>
      <a:defRPr b="1" kern="1200">
        <a:solidFill>
          <a:schemeClr val="tx1"/>
        </a:solidFill>
        <a:latin typeface="Times New Roman" pitchFamily="18" charset="0"/>
        <a:ea typeface="+mn-ea"/>
        <a:cs typeface="+mn-cs"/>
      </a:defRPr>
    </a:lvl4pPr>
    <a:lvl5pPr marL="1828800" algn="l" rtl="0" fontAlgn="base">
      <a:spcBef>
        <a:spcPct val="0"/>
      </a:spcBef>
      <a:spcAft>
        <a:spcPct val="0"/>
      </a:spcAft>
      <a:defRPr b="1" kern="1200">
        <a:solidFill>
          <a:schemeClr val="tx1"/>
        </a:solidFill>
        <a:latin typeface="Times New Roman" pitchFamily="18" charset="0"/>
        <a:ea typeface="+mn-ea"/>
        <a:cs typeface="+mn-cs"/>
      </a:defRPr>
    </a:lvl5pPr>
    <a:lvl6pPr marL="2286000" algn="l" defTabSz="914400" rtl="0" eaLnBrk="1" latinLnBrk="0" hangingPunct="1">
      <a:defRPr b="1" kern="1200">
        <a:solidFill>
          <a:schemeClr val="tx1"/>
        </a:solidFill>
        <a:latin typeface="Times New Roman" pitchFamily="18" charset="0"/>
        <a:ea typeface="+mn-ea"/>
        <a:cs typeface="+mn-cs"/>
      </a:defRPr>
    </a:lvl6pPr>
    <a:lvl7pPr marL="2743200" algn="l" defTabSz="914400" rtl="0" eaLnBrk="1" latinLnBrk="0" hangingPunct="1">
      <a:defRPr b="1" kern="1200">
        <a:solidFill>
          <a:schemeClr val="tx1"/>
        </a:solidFill>
        <a:latin typeface="Times New Roman" pitchFamily="18" charset="0"/>
        <a:ea typeface="+mn-ea"/>
        <a:cs typeface="+mn-cs"/>
      </a:defRPr>
    </a:lvl7pPr>
    <a:lvl8pPr marL="3200400" algn="l" defTabSz="914400" rtl="0" eaLnBrk="1" latinLnBrk="0" hangingPunct="1">
      <a:defRPr b="1" kern="1200">
        <a:solidFill>
          <a:schemeClr val="tx1"/>
        </a:solidFill>
        <a:latin typeface="Times New Roman" pitchFamily="18" charset="0"/>
        <a:ea typeface="+mn-ea"/>
        <a:cs typeface="+mn-cs"/>
      </a:defRPr>
    </a:lvl8pPr>
    <a:lvl9pPr marL="3657600" algn="l" defTabSz="914400" rtl="0" eaLnBrk="1" latinLnBrk="0" hangingPunct="1">
      <a:defRPr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0000"/>
    </p:penClr>
  </p:showPr>
  <p:clrMru>
    <a:srgbClr val="000000"/>
    <a:srgbClr val="FFCC66"/>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528" autoAdjust="0"/>
    <p:restoredTop sz="85988" autoAdjust="0"/>
  </p:normalViewPr>
  <p:slideViewPr>
    <p:cSldViewPr>
      <p:cViewPr>
        <p:scale>
          <a:sx n="80" d="100"/>
          <a:sy n="80" d="100"/>
        </p:scale>
        <p:origin x="-1176" y="246"/>
      </p:cViewPr>
      <p:guideLst>
        <p:guide orient="horz" pos="2880"/>
        <p:guide pos="2160"/>
      </p:guideLst>
    </p:cSldViewPr>
  </p:slideViewPr>
  <p:outlineViewPr>
    <p:cViewPr>
      <p:scale>
        <a:sx n="25" d="100"/>
        <a:sy n="25" d="100"/>
      </p:scale>
      <p:origin x="0" y="0"/>
    </p:cViewPr>
    <p:sldLst>
      <p:sld r:id="rId1" collapse="1"/>
      <p:sld r:id="rId2" collapse="1"/>
    </p:sldLst>
  </p:outlineViewPr>
  <p:notesTextViewPr>
    <p:cViewPr>
      <p:scale>
        <a:sx n="100" d="100"/>
        <a:sy n="100" d="100"/>
      </p:scale>
      <p:origin x="0" y="0"/>
    </p:cViewPr>
  </p:notesTextViewPr>
  <p:sorterViewPr>
    <p:cViewPr>
      <p:scale>
        <a:sx n="90" d="100"/>
        <a:sy n="90" d="100"/>
      </p:scale>
      <p:origin x="0" y="2556"/>
    </p:cViewPr>
  </p:sorterViewPr>
  <p:notesViewPr>
    <p:cSldViewPr>
      <p:cViewPr>
        <p:scale>
          <a:sx n="75" d="100"/>
          <a:sy n="75" d="100"/>
        </p:scale>
        <p:origin x="-2526" y="-540"/>
      </p:cViewPr>
      <p:guideLst>
        <p:guide orient="horz" pos="275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eaLnBrk="0" hangingPunct="0">
              <a:defRPr sz="1000" b="0" i="1"/>
            </a:lvl1pPr>
          </a:lstStyle>
          <a:p>
            <a:pPr>
              <a:defRPr/>
            </a:pPr>
            <a:r>
              <a:rPr lang="en-US"/>
              <a:t>Scale Aerobatic Judging Seminar</a:t>
            </a:r>
          </a:p>
        </p:txBody>
      </p:sp>
      <p:sp>
        <p:nvSpPr>
          <p:cNvPr id="3075" name="Rectangle 3"/>
          <p:cNvSpPr>
            <a:spLocks noGrp="1" noChangeArrowheads="1"/>
          </p:cNvSpPr>
          <p:nvPr>
            <p:ph type="dt" sz="quarter" idx="1"/>
          </p:nvPr>
        </p:nvSpPr>
        <p:spPr bwMode="auto">
          <a:xfrm>
            <a:off x="4724400" y="146050"/>
            <a:ext cx="1906588" cy="4397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200" b="0" i="1"/>
            </a:lvl1pPr>
          </a:lstStyle>
          <a:p>
            <a:pPr>
              <a:defRPr/>
            </a:pPr>
            <a:r>
              <a:rPr lang="en-US"/>
              <a:t>4/23/2003</a:t>
            </a:r>
          </a:p>
        </p:txBody>
      </p:sp>
      <p:sp>
        <p:nvSpPr>
          <p:cNvPr id="3076" name="Rectangle 4"/>
          <p:cNvSpPr>
            <a:spLocks noGrp="1" noChangeArrowheads="1"/>
          </p:cNvSpPr>
          <p:nvPr>
            <p:ph type="ftr" sz="quarter" idx="2"/>
          </p:nvPr>
        </p:nvSpPr>
        <p:spPr bwMode="auto">
          <a:xfrm>
            <a:off x="0" y="8321675"/>
            <a:ext cx="2971800" cy="43815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eaLnBrk="0" hangingPunct="0">
              <a:defRPr sz="1000" b="0" i="1"/>
            </a:lvl1pPr>
          </a:lstStyle>
          <a:p>
            <a:pPr>
              <a:defRPr/>
            </a:pPr>
            <a:endParaRPr lang="en-US"/>
          </a:p>
        </p:txBody>
      </p:sp>
      <p:sp>
        <p:nvSpPr>
          <p:cNvPr id="3077" name="Rectangle 5"/>
          <p:cNvSpPr>
            <a:spLocks noChangeArrowheads="1"/>
          </p:cNvSpPr>
          <p:nvPr/>
        </p:nvSpPr>
        <p:spPr bwMode="auto">
          <a:xfrm>
            <a:off x="44450" y="136525"/>
            <a:ext cx="2228850" cy="292100"/>
          </a:xfrm>
          <a:prstGeom prst="rect">
            <a:avLst/>
          </a:prstGeom>
          <a:noFill/>
          <a:ln w="9525">
            <a:noFill/>
            <a:miter lim="800000"/>
            <a:headEnd/>
            <a:tailEnd/>
          </a:ln>
          <a:effectLst/>
        </p:spPr>
        <p:txBody>
          <a:bodyPr wrap="none" lIns="92075" tIns="46038" rIns="92075" bIns="46038" anchor="ctr">
            <a:spAutoFit/>
          </a:bodyPr>
          <a:lstStyle/>
          <a:p>
            <a:pPr eaLnBrk="0" hangingPunct="0">
              <a:defRPr/>
            </a:pPr>
            <a:r>
              <a:rPr lang="en-US" sz="1400" b="0"/>
              <a:t>International Aerobatic Club</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160838"/>
            <a:ext cx="5029200" cy="394176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47" name="Rectangle 3"/>
          <p:cNvSpPr>
            <a:spLocks noGrp="1" noRot="1" noChangeAspect="1" noChangeArrowheads="1" noTextEdit="1"/>
          </p:cNvSpPr>
          <p:nvPr>
            <p:ph type="sldImg" idx="2"/>
          </p:nvPr>
        </p:nvSpPr>
        <p:spPr bwMode="auto">
          <a:xfrm>
            <a:off x="1241425" y="658813"/>
            <a:ext cx="4375150" cy="3281362"/>
          </a:xfrm>
          <a:prstGeom prst="rect">
            <a:avLst/>
          </a:prstGeom>
          <a:noFill/>
          <a:ln w="12700">
            <a:solidFill>
              <a:schemeClr val="tx1"/>
            </a:solidFill>
            <a:miter lim="800000"/>
            <a:headEnd/>
            <a:tailEnd/>
          </a:ln>
        </p:spPr>
      </p:sp>
      <p:sp>
        <p:nvSpPr>
          <p:cNvPr id="2052" name="Rectangle 4"/>
          <p:cNvSpPr>
            <a:spLocks noGrp="1" noChangeArrowheads="1"/>
          </p:cNvSpPr>
          <p:nvPr>
            <p:ph type="hdr" sz="quarter"/>
          </p:nvPr>
        </p:nvSpPr>
        <p:spPr bwMode="auto">
          <a:xfrm>
            <a:off x="0" y="146050"/>
            <a:ext cx="2971800" cy="219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0" hangingPunct="0">
              <a:defRPr sz="1200" b="0"/>
            </a:lvl1pPr>
          </a:lstStyle>
          <a:p>
            <a:pPr>
              <a:defRPr/>
            </a:pPr>
            <a:r>
              <a:rPr lang="en-US"/>
              <a:t>Scale Aerobatic Judging Seminar</a:t>
            </a:r>
          </a:p>
        </p:txBody>
      </p:sp>
      <p:sp>
        <p:nvSpPr>
          <p:cNvPr id="2053" name="Rectangle 5"/>
          <p:cNvSpPr>
            <a:spLocks noGrp="1" noChangeArrowheads="1"/>
          </p:cNvSpPr>
          <p:nvPr>
            <p:ph type="dt" idx="1"/>
          </p:nvPr>
        </p:nvSpPr>
        <p:spPr bwMode="auto">
          <a:xfrm>
            <a:off x="0" y="8540750"/>
            <a:ext cx="1905000" cy="219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0" hangingPunct="0">
              <a:defRPr sz="1200" b="0"/>
            </a:lvl1pPr>
          </a:lstStyle>
          <a:p>
            <a:pPr>
              <a:defRPr/>
            </a:pPr>
            <a:r>
              <a:rPr lang="en-US"/>
              <a:t>Version - 4/23/2003</a:t>
            </a:r>
          </a:p>
        </p:txBody>
      </p:sp>
      <p:sp>
        <p:nvSpPr>
          <p:cNvPr id="2054" name="Rectangle 6"/>
          <p:cNvSpPr>
            <a:spLocks noGrp="1" noChangeArrowheads="1"/>
          </p:cNvSpPr>
          <p:nvPr>
            <p:ph type="sldNum" sz="quarter" idx="5"/>
          </p:nvPr>
        </p:nvSpPr>
        <p:spPr bwMode="auto">
          <a:xfrm>
            <a:off x="5867400" y="8540750"/>
            <a:ext cx="990600" cy="219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defRPr sz="1200" b="0"/>
            </a:lvl1pPr>
          </a:lstStyle>
          <a:p>
            <a:pPr>
              <a:defRPr/>
            </a:pPr>
            <a:r>
              <a:rPr lang="en-US"/>
              <a:t>Page - </a:t>
            </a:r>
            <a:fld id="{2226CBB5-BC4A-4F23-909B-0EFC32C0E7DC}" type="slidenum">
              <a:rPr lang="en-US"/>
              <a:pPr>
                <a:defRPr/>
              </a:pPr>
              <a:t>‹#›</a:t>
            </a:fld>
            <a:endParaRPr lang="en-US"/>
          </a:p>
        </p:txBody>
      </p:sp>
    </p:spTree>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hdr" sz="quarter"/>
          </p:nvPr>
        </p:nvSpPr>
        <p:spPr>
          <a:noFill/>
        </p:spPr>
        <p:txBody>
          <a:bodyPr/>
          <a:lstStyle/>
          <a:p>
            <a:r>
              <a:rPr lang="en-US" smtClean="0"/>
              <a:t>Scale Aerobatic Judging Seminar</a:t>
            </a:r>
          </a:p>
        </p:txBody>
      </p:sp>
      <p:sp>
        <p:nvSpPr>
          <p:cNvPr id="32771" name="Rectangle 5"/>
          <p:cNvSpPr>
            <a:spLocks noGrp="1" noChangeArrowheads="1"/>
          </p:cNvSpPr>
          <p:nvPr>
            <p:ph type="dt" sz="quarter" idx="1"/>
          </p:nvPr>
        </p:nvSpPr>
        <p:spPr>
          <a:noFill/>
        </p:spPr>
        <p:txBody>
          <a:bodyPr/>
          <a:lstStyle/>
          <a:p>
            <a:r>
              <a:rPr lang="en-US" smtClean="0"/>
              <a:t>Version - 4/23/2003</a:t>
            </a:r>
          </a:p>
        </p:txBody>
      </p:sp>
      <p:sp>
        <p:nvSpPr>
          <p:cNvPr id="32772" name="Rectangle 6"/>
          <p:cNvSpPr>
            <a:spLocks noGrp="1" noChangeArrowheads="1"/>
          </p:cNvSpPr>
          <p:nvPr>
            <p:ph type="sldNum" sz="quarter" idx="5"/>
          </p:nvPr>
        </p:nvSpPr>
        <p:spPr>
          <a:noFill/>
        </p:spPr>
        <p:txBody>
          <a:bodyPr/>
          <a:lstStyle/>
          <a:p>
            <a:r>
              <a:rPr lang="en-US" smtClean="0"/>
              <a:t>Page - </a:t>
            </a:r>
            <a:fld id="{4B712118-39F4-4A06-B367-45882982C97A}" type="slidenum">
              <a:rPr lang="en-US" smtClean="0"/>
              <a:pPr/>
              <a:t>1</a:t>
            </a:fld>
            <a:endParaRPr lang="en-US" smtClean="0"/>
          </a:p>
        </p:txBody>
      </p:sp>
      <p:sp>
        <p:nvSpPr>
          <p:cNvPr id="32773" name="Rectangle 2"/>
          <p:cNvSpPr>
            <a:spLocks noGrp="1" noRot="1" noChangeAspect="1" noChangeArrowheads="1" noTextEdit="1"/>
          </p:cNvSpPr>
          <p:nvPr>
            <p:ph type="sldImg"/>
          </p:nvPr>
        </p:nvSpPr>
        <p:spPr>
          <a:ln/>
        </p:spPr>
      </p:sp>
      <p:sp>
        <p:nvSpPr>
          <p:cNvPr id="3277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hdr" sz="quarter"/>
          </p:nvPr>
        </p:nvSpPr>
        <p:spPr>
          <a:noFill/>
        </p:spPr>
        <p:txBody>
          <a:bodyPr/>
          <a:lstStyle/>
          <a:p>
            <a:r>
              <a:rPr lang="en-US" smtClean="0"/>
              <a:t>Scale Aerobatic Judging Seminar</a:t>
            </a:r>
          </a:p>
        </p:txBody>
      </p:sp>
      <p:sp>
        <p:nvSpPr>
          <p:cNvPr id="41987" name="Rectangle 5"/>
          <p:cNvSpPr>
            <a:spLocks noGrp="1" noChangeArrowheads="1"/>
          </p:cNvSpPr>
          <p:nvPr>
            <p:ph type="dt" sz="quarter" idx="1"/>
          </p:nvPr>
        </p:nvSpPr>
        <p:spPr>
          <a:noFill/>
        </p:spPr>
        <p:txBody>
          <a:bodyPr/>
          <a:lstStyle/>
          <a:p>
            <a:r>
              <a:rPr lang="en-US" smtClean="0"/>
              <a:t>Version - 4/23/2003</a:t>
            </a:r>
          </a:p>
        </p:txBody>
      </p:sp>
      <p:sp>
        <p:nvSpPr>
          <p:cNvPr id="41988" name="Rectangle 6"/>
          <p:cNvSpPr>
            <a:spLocks noGrp="1" noChangeArrowheads="1"/>
          </p:cNvSpPr>
          <p:nvPr>
            <p:ph type="sldNum" sz="quarter" idx="5"/>
          </p:nvPr>
        </p:nvSpPr>
        <p:spPr>
          <a:noFill/>
        </p:spPr>
        <p:txBody>
          <a:bodyPr/>
          <a:lstStyle/>
          <a:p>
            <a:r>
              <a:rPr lang="en-US" smtClean="0"/>
              <a:t>Page - </a:t>
            </a:r>
            <a:fld id="{947650B9-74E7-4848-ACEE-4AEC4D0CDD5E}" type="slidenum">
              <a:rPr lang="en-US" smtClean="0"/>
              <a:pPr/>
              <a:t>10</a:t>
            </a:fld>
            <a:endParaRPr lang="en-US" smtClean="0"/>
          </a:p>
        </p:txBody>
      </p:sp>
      <p:sp>
        <p:nvSpPr>
          <p:cNvPr id="41989" name="Rectangle 2"/>
          <p:cNvSpPr>
            <a:spLocks noGrp="1" noChangeArrowheads="1"/>
          </p:cNvSpPr>
          <p:nvPr>
            <p:ph type="body" idx="1"/>
          </p:nvPr>
        </p:nvSpPr>
        <p:spPr>
          <a:xfrm>
            <a:off x="685800" y="4014788"/>
            <a:ext cx="5791200" cy="4087812"/>
          </a:xfrm>
          <a:noFill/>
          <a:ln/>
        </p:spPr>
        <p:txBody>
          <a:bodyPr/>
          <a:lstStyle/>
          <a:p>
            <a:endParaRPr lang="en-US" smtClean="0"/>
          </a:p>
        </p:txBody>
      </p:sp>
      <p:sp>
        <p:nvSpPr>
          <p:cNvPr id="41990" name="Rectangle 3"/>
          <p:cNvSpPr>
            <a:spLocks noGrp="1" noRot="1" noChangeAspect="1" noChangeArrowheads="1" noTextEdit="1"/>
          </p:cNvSpPr>
          <p:nvPr>
            <p:ph type="sldImg"/>
          </p:nvPr>
        </p:nvSpPr>
        <p:spPr>
          <a:xfrm>
            <a:off x="1247775" y="663575"/>
            <a:ext cx="4362450" cy="3271838"/>
          </a:xfrm>
          <a:noFill/>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hdr" sz="quarter"/>
          </p:nvPr>
        </p:nvSpPr>
        <p:spPr>
          <a:noFill/>
        </p:spPr>
        <p:txBody>
          <a:bodyPr/>
          <a:lstStyle/>
          <a:p>
            <a:r>
              <a:rPr lang="en-US" smtClean="0"/>
              <a:t>Scale Aerobatic Judging Seminar</a:t>
            </a:r>
          </a:p>
        </p:txBody>
      </p:sp>
      <p:sp>
        <p:nvSpPr>
          <p:cNvPr id="43011" name="Rectangle 5"/>
          <p:cNvSpPr>
            <a:spLocks noGrp="1" noChangeArrowheads="1"/>
          </p:cNvSpPr>
          <p:nvPr>
            <p:ph type="dt" sz="quarter" idx="1"/>
          </p:nvPr>
        </p:nvSpPr>
        <p:spPr>
          <a:noFill/>
        </p:spPr>
        <p:txBody>
          <a:bodyPr/>
          <a:lstStyle/>
          <a:p>
            <a:r>
              <a:rPr lang="en-US" smtClean="0"/>
              <a:t>Version - 4/23/2003</a:t>
            </a:r>
          </a:p>
        </p:txBody>
      </p:sp>
      <p:sp>
        <p:nvSpPr>
          <p:cNvPr id="43012" name="Rectangle 6"/>
          <p:cNvSpPr>
            <a:spLocks noGrp="1" noChangeArrowheads="1"/>
          </p:cNvSpPr>
          <p:nvPr>
            <p:ph type="sldNum" sz="quarter" idx="5"/>
          </p:nvPr>
        </p:nvSpPr>
        <p:spPr>
          <a:noFill/>
        </p:spPr>
        <p:txBody>
          <a:bodyPr/>
          <a:lstStyle/>
          <a:p>
            <a:r>
              <a:rPr lang="en-US" smtClean="0"/>
              <a:t>Page - </a:t>
            </a:r>
            <a:fld id="{48756BB1-F764-4884-8402-07804979048B}" type="slidenum">
              <a:rPr lang="en-US" smtClean="0"/>
              <a:pPr/>
              <a:t>11</a:t>
            </a:fld>
            <a:endParaRPr lang="en-US" smtClean="0"/>
          </a:p>
        </p:txBody>
      </p:sp>
      <p:sp>
        <p:nvSpPr>
          <p:cNvPr id="43013" name="Rectangle 2"/>
          <p:cNvSpPr>
            <a:spLocks noGrp="1" noChangeArrowheads="1"/>
          </p:cNvSpPr>
          <p:nvPr>
            <p:ph type="body" idx="1"/>
          </p:nvPr>
        </p:nvSpPr>
        <p:spPr>
          <a:xfrm>
            <a:off x="685800" y="4014788"/>
            <a:ext cx="5791200" cy="4087812"/>
          </a:xfrm>
          <a:noFill/>
          <a:ln/>
        </p:spPr>
        <p:txBody>
          <a:bodyPr/>
          <a:lstStyle/>
          <a:p>
            <a:endParaRPr lang="en-US" smtClean="0"/>
          </a:p>
        </p:txBody>
      </p:sp>
      <p:sp>
        <p:nvSpPr>
          <p:cNvPr id="43014" name="Rectangle 3"/>
          <p:cNvSpPr>
            <a:spLocks noGrp="1" noRot="1" noChangeAspect="1" noChangeArrowheads="1" noTextEdit="1"/>
          </p:cNvSpPr>
          <p:nvPr>
            <p:ph type="sldImg"/>
          </p:nvPr>
        </p:nvSpPr>
        <p:spPr>
          <a:xfrm>
            <a:off x="1247775" y="663575"/>
            <a:ext cx="4362450" cy="3271838"/>
          </a:xfrm>
          <a:noFill/>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hdr" sz="quarter"/>
          </p:nvPr>
        </p:nvSpPr>
        <p:spPr>
          <a:noFill/>
        </p:spPr>
        <p:txBody>
          <a:bodyPr/>
          <a:lstStyle/>
          <a:p>
            <a:r>
              <a:rPr lang="en-US" smtClean="0"/>
              <a:t>Scale Aerobatic Judging Seminar</a:t>
            </a:r>
          </a:p>
        </p:txBody>
      </p:sp>
      <p:sp>
        <p:nvSpPr>
          <p:cNvPr id="44035" name="Rectangle 5"/>
          <p:cNvSpPr>
            <a:spLocks noGrp="1" noChangeArrowheads="1"/>
          </p:cNvSpPr>
          <p:nvPr>
            <p:ph type="dt" sz="quarter" idx="1"/>
          </p:nvPr>
        </p:nvSpPr>
        <p:spPr>
          <a:noFill/>
        </p:spPr>
        <p:txBody>
          <a:bodyPr/>
          <a:lstStyle/>
          <a:p>
            <a:r>
              <a:rPr lang="en-US" smtClean="0"/>
              <a:t>Version - 4/23/2003</a:t>
            </a:r>
          </a:p>
        </p:txBody>
      </p:sp>
      <p:sp>
        <p:nvSpPr>
          <p:cNvPr id="44036" name="Rectangle 6"/>
          <p:cNvSpPr>
            <a:spLocks noGrp="1" noChangeArrowheads="1"/>
          </p:cNvSpPr>
          <p:nvPr>
            <p:ph type="sldNum" sz="quarter" idx="5"/>
          </p:nvPr>
        </p:nvSpPr>
        <p:spPr>
          <a:noFill/>
        </p:spPr>
        <p:txBody>
          <a:bodyPr/>
          <a:lstStyle/>
          <a:p>
            <a:r>
              <a:rPr lang="en-US" smtClean="0"/>
              <a:t>Page - </a:t>
            </a:r>
            <a:fld id="{260CF9EC-9F07-455B-9C6D-F082AF116460}" type="slidenum">
              <a:rPr lang="en-US" smtClean="0"/>
              <a:pPr/>
              <a:t>12</a:t>
            </a:fld>
            <a:endParaRPr lang="en-US" smtClean="0"/>
          </a:p>
        </p:txBody>
      </p:sp>
      <p:sp>
        <p:nvSpPr>
          <p:cNvPr id="44037" name="Rectangle 2"/>
          <p:cNvSpPr>
            <a:spLocks noGrp="1" noChangeArrowheads="1"/>
          </p:cNvSpPr>
          <p:nvPr>
            <p:ph type="body" idx="1"/>
          </p:nvPr>
        </p:nvSpPr>
        <p:spPr>
          <a:noFill/>
          <a:ln/>
        </p:spPr>
        <p:txBody>
          <a:bodyPr/>
          <a:lstStyle/>
          <a:p>
            <a:pPr>
              <a:spcBef>
                <a:spcPct val="0"/>
              </a:spcBef>
            </a:pPr>
            <a:r>
              <a:rPr lang="en-US" smtClean="0"/>
              <a:t>You have already been introduced to the FAI Catalog of figures.  Now it’s time to see what the grading criteria is for each family.  The simplest building block of all figures is the horizontal line.  Remember that ALL figures begin and end in HORIZONTAL flight, and no figure is complete until a horizontal exit line is established.   Any ballooning on the exit is subject to downgrade.</a:t>
            </a:r>
          </a:p>
          <a:p>
            <a:pPr>
              <a:spcBef>
                <a:spcPct val="0"/>
              </a:spcBef>
            </a:pPr>
            <a:endParaRPr lang="en-US" smtClean="0"/>
          </a:p>
          <a:p>
            <a:pPr>
              <a:spcBef>
                <a:spcPct val="0"/>
              </a:spcBef>
            </a:pPr>
            <a:r>
              <a:rPr lang="en-US" smtClean="0"/>
              <a:t>HORIZONTAL LINES are graded on  flight path parallel to the horizon.  At slower airspeeds, e.g. in slowing down for a spin, the attitude will be nose up and plane should neither climb nor descend.  </a:t>
            </a:r>
          </a:p>
          <a:p>
            <a:pPr>
              <a:spcBef>
                <a:spcPct val="0"/>
              </a:spcBef>
            </a:pPr>
            <a:endParaRPr lang="en-US" smtClean="0"/>
          </a:p>
          <a:p>
            <a:pPr>
              <a:spcBef>
                <a:spcPct val="0"/>
              </a:spcBef>
            </a:pPr>
            <a:r>
              <a:rPr lang="en-US" smtClean="0"/>
              <a:t>When inverted, most airplanes, especially those with non-symmetrical airfoils, will have to fly nose up to maintain altitude. </a:t>
            </a:r>
          </a:p>
          <a:p>
            <a:pPr>
              <a:spcBef>
                <a:spcPct val="0"/>
              </a:spcBef>
            </a:pPr>
            <a:endParaRPr lang="en-US" smtClean="0"/>
          </a:p>
          <a:p>
            <a:pPr>
              <a:spcBef>
                <a:spcPct val="0"/>
              </a:spcBef>
            </a:pPr>
            <a:r>
              <a:rPr lang="en-US" smtClean="0"/>
              <a:t>Use a stick plane to demonstrate that all maneuvers begin and end in horizontal flight.  Points will be deducted for climbing, diving or ballooned exit or entry.</a:t>
            </a:r>
          </a:p>
          <a:p>
            <a:pPr>
              <a:spcBef>
                <a:spcPct val="0"/>
              </a:spcBef>
            </a:pPr>
            <a:endParaRPr lang="en-US" smtClean="0"/>
          </a:p>
          <a:p>
            <a:pPr>
              <a:spcBef>
                <a:spcPct val="0"/>
              </a:spcBef>
            </a:pPr>
            <a:r>
              <a:rPr lang="en-US" smtClean="0"/>
              <a:t>Use a stick plane to demonstrate that during turns and rolling turns the plane should neither climb nor descend.</a:t>
            </a:r>
          </a:p>
        </p:txBody>
      </p:sp>
      <p:sp>
        <p:nvSpPr>
          <p:cNvPr id="44038" name="Rectangle 3"/>
          <p:cNvSpPr>
            <a:spLocks noGrp="1" noRot="1" noChangeAspect="1" noChangeArrowheads="1" noTextEdit="1"/>
          </p:cNvSpPr>
          <p:nvPr>
            <p:ph type="sldImg"/>
          </p:nvPr>
        </p:nvSpPr>
        <p:spPr>
          <a:xfrm>
            <a:off x="1247775" y="663575"/>
            <a:ext cx="4362450" cy="3271838"/>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hdr" sz="quarter"/>
          </p:nvPr>
        </p:nvSpPr>
        <p:spPr>
          <a:noFill/>
        </p:spPr>
        <p:txBody>
          <a:bodyPr/>
          <a:lstStyle/>
          <a:p>
            <a:r>
              <a:rPr lang="en-US" smtClean="0"/>
              <a:t>Scale Aerobatic Judging Seminar</a:t>
            </a:r>
          </a:p>
        </p:txBody>
      </p:sp>
      <p:sp>
        <p:nvSpPr>
          <p:cNvPr id="45059" name="Rectangle 5"/>
          <p:cNvSpPr>
            <a:spLocks noGrp="1" noChangeArrowheads="1"/>
          </p:cNvSpPr>
          <p:nvPr>
            <p:ph type="dt" sz="quarter" idx="1"/>
          </p:nvPr>
        </p:nvSpPr>
        <p:spPr>
          <a:noFill/>
        </p:spPr>
        <p:txBody>
          <a:bodyPr/>
          <a:lstStyle/>
          <a:p>
            <a:r>
              <a:rPr lang="en-US" smtClean="0"/>
              <a:t>Version - 4/23/2003</a:t>
            </a:r>
          </a:p>
        </p:txBody>
      </p:sp>
      <p:sp>
        <p:nvSpPr>
          <p:cNvPr id="45060" name="Rectangle 6"/>
          <p:cNvSpPr>
            <a:spLocks noGrp="1" noChangeArrowheads="1"/>
          </p:cNvSpPr>
          <p:nvPr>
            <p:ph type="sldNum" sz="quarter" idx="5"/>
          </p:nvPr>
        </p:nvSpPr>
        <p:spPr>
          <a:noFill/>
        </p:spPr>
        <p:txBody>
          <a:bodyPr/>
          <a:lstStyle/>
          <a:p>
            <a:r>
              <a:rPr lang="en-US" smtClean="0"/>
              <a:t>Page - </a:t>
            </a:r>
            <a:fld id="{5F007751-4877-49CB-B2BB-FD190AF9E183}" type="slidenum">
              <a:rPr lang="en-US" smtClean="0"/>
              <a:pPr/>
              <a:t>13</a:t>
            </a:fld>
            <a:endParaRPr lang="en-US" smtClean="0"/>
          </a:p>
        </p:txBody>
      </p:sp>
      <p:sp>
        <p:nvSpPr>
          <p:cNvPr id="45061" name="Rectangle 2"/>
          <p:cNvSpPr>
            <a:spLocks noGrp="1" noChangeArrowheads="1"/>
          </p:cNvSpPr>
          <p:nvPr>
            <p:ph type="body" idx="1"/>
          </p:nvPr>
        </p:nvSpPr>
        <p:spPr>
          <a:noFill/>
          <a:ln/>
        </p:spPr>
        <p:txBody>
          <a:bodyPr/>
          <a:lstStyle/>
          <a:p>
            <a:pPr>
              <a:spcBef>
                <a:spcPct val="0"/>
              </a:spcBef>
            </a:pPr>
            <a:r>
              <a:rPr lang="en-US" smtClean="0"/>
              <a:t>You have already been introduced to the FAI Catalog of figures.  Now it’s time to see what the grading criteria is for each family.  The simplest building block of all figures is the horizontal line.  Remember that ALL figures begin and end in HORIZONTAL flight, and no figure is complete until a horizontal exit line is established.   Any ballooning on the exit is subject to downgrade.</a:t>
            </a:r>
          </a:p>
          <a:p>
            <a:pPr>
              <a:spcBef>
                <a:spcPct val="0"/>
              </a:spcBef>
            </a:pPr>
            <a:endParaRPr lang="en-US" smtClean="0"/>
          </a:p>
          <a:p>
            <a:pPr>
              <a:spcBef>
                <a:spcPct val="0"/>
              </a:spcBef>
            </a:pPr>
            <a:r>
              <a:rPr lang="en-US" smtClean="0"/>
              <a:t>HORIZONTAL LINES are graded on  flight path parallel to the horizon.  At slower airspeeds, e.g. in slowing down for a spin, the attitude will be nose up and plane should neither climb nor descend.  </a:t>
            </a:r>
          </a:p>
          <a:p>
            <a:pPr>
              <a:spcBef>
                <a:spcPct val="0"/>
              </a:spcBef>
            </a:pPr>
            <a:endParaRPr lang="en-US" smtClean="0"/>
          </a:p>
          <a:p>
            <a:pPr>
              <a:spcBef>
                <a:spcPct val="0"/>
              </a:spcBef>
            </a:pPr>
            <a:r>
              <a:rPr lang="en-US" smtClean="0"/>
              <a:t>When inverted, most airplanes, especially those with non-symmetrical airfoils, will have to fly nose up to maintain altitude. </a:t>
            </a:r>
          </a:p>
          <a:p>
            <a:pPr>
              <a:spcBef>
                <a:spcPct val="0"/>
              </a:spcBef>
            </a:pPr>
            <a:endParaRPr lang="en-US" smtClean="0"/>
          </a:p>
          <a:p>
            <a:pPr>
              <a:spcBef>
                <a:spcPct val="0"/>
              </a:spcBef>
            </a:pPr>
            <a:r>
              <a:rPr lang="en-US" smtClean="0"/>
              <a:t>Use a stick plane to demonstrate that all maneuvers begin and end in horizontal flight.  Points will be deducted for climbing, diving or ballooned exit or entry.</a:t>
            </a:r>
          </a:p>
          <a:p>
            <a:pPr>
              <a:spcBef>
                <a:spcPct val="0"/>
              </a:spcBef>
            </a:pPr>
            <a:endParaRPr lang="en-US" smtClean="0"/>
          </a:p>
          <a:p>
            <a:pPr>
              <a:spcBef>
                <a:spcPct val="0"/>
              </a:spcBef>
            </a:pPr>
            <a:r>
              <a:rPr lang="en-US" smtClean="0"/>
              <a:t>Use a stick plane to demonstrate that during turns and rolling turns the plane should neither climb nor descend.</a:t>
            </a:r>
          </a:p>
        </p:txBody>
      </p:sp>
      <p:sp>
        <p:nvSpPr>
          <p:cNvPr id="45062" name="Rectangle 3"/>
          <p:cNvSpPr>
            <a:spLocks noGrp="1" noRot="1" noChangeAspect="1" noChangeArrowheads="1" noTextEdit="1"/>
          </p:cNvSpPr>
          <p:nvPr>
            <p:ph type="sldImg"/>
          </p:nvPr>
        </p:nvSpPr>
        <p:spPr>
          <a:xfrm>
            <a:off x="1247775" y="663575"/>
            <a:ext cx="4362450" cy="3271838"/>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hdr" sz="quarter"/>
          </p:nvPr>
        </p:nvSpPr>
        <p:spPr>
          <a:noFill/>
        </p:spPr>
        <p:txBody>
          <a:bodyPr/>
          <a:lstStyle/>
          <a:p>
            <a:r>
              <a:rPr lang="en-US" smtClean="0"/>
              <a:t>Scale Aerobatic Judging Seminar</a:t>
            </a:r>
          </a:p>
        </p:txBody>
      </p:sp>
      <p:sp>
        <p:nvSpPr>
          <p:cNvPr id="46083" name="Rectangle 5"/>
          <p:cNvSpPr>
            <a:spLocks noGrp="1" noChangeArrowheads="1"/>
          </p:cNvSpPr>
          <p:nvPr>
            <p:ph type="dt" sz="quarter" idx="1"/>
          </p:nvPr>
        </p:nvSpPr>
        <p:spPr>
          <a:noFill/>
        </p:spPr>
        <p:txBody>
          <a:bodyPr/>
          <a:lstStyle/>
          <a:p>
            <a:r>
              <a:rPr lang="en-US" smtClean="0"/>
              <a:t>Version - 4/23/2003</a:t>
            </a:r>
          </a:p>
        </p:txBody>
      </p:sp>
      <p:sp>
        <p:nvSpPr>
          <p:cNvPr id="46084" name="Rectangle 6"/>
          <p:cNvSpPr>
            <a:spLocks noGrp="1" noChangeArrowheads="1"/>
          </p:cNvSpPr>
          <p:nvPr>
            <p:ph type="sldNum" sz="quarter" idx="5"/>
          </p:nvPr>
        </p:nvSpPr>
        <p:spPr>
          <a:noFill/>
        </p:spPr>
        <p:txBody>
          <a:bodyPr/>
          <a:lstStyle/>
          <a:p>
            <a:r>
              <a:rPr lang="en-US" smtClean="0"/>
              <a:t>Page - </a:t>
            </a:r>
            <a:fld id="{FAE89107-B0FA-48D6-9563-509FDB159F5E}" type="slidenum">
              <a:rPr lang="en-US" smtClean="0"/>
              <a:pPr/>
              <a:t>14</a:t>
            </a:fld>
            <a:endParaRPr lang="en-US" smtClean="0"/>
          </a:p>
        </p:txBody>
      </p:sp>
      <p:sp>
        <p:nvSpPr>
          <p:cNvPr id="46085" name="Rectangle 2"/>
          <p:cNvSpPr>
            <a:spLocks noGrp="1" noChangeArrowheads="1"/>
          </p:cNvSpPr>
          <p:nvPr>
            <p:ph type="body" idx="1"/>
          </p:nvPr>
        </p:nvSpPr>
        <p:spPr>
          <a:noFill/>
          <a:ln/>
        </p:spPr>
        <p:txBody>
          <a:bodyPr/>
          <a:lstStyle/>
          <a:p>
            <a:r>
              <a:rPr lang="en-US" smtClean="0"/>
              <a:t>Refer students to AMA IMAC Scale Aerobatics Flying and Judging Guide – New for 2007</a:t>
            </a:r>
          </a:p>
          <a:p>
            <a:r>
              <a:rPr lang="en-US" smtClean="0"/>
              <a:t>LINES: are judged on the flight path in relation to the horizon and the contest axis.  Use a stick plane to demonstrate how the planes attitude can vary greatly in order to maintain a correct track in all wind conditions.</a:t>
            </a:r>
          </a:p>
          <a:p>
            <a:endParaRPr lang="en-US" smtClean="0"/>
          </a:p>
          <a:p>
            <a:r>
              <a:rPr lang="en-US" smtClean="0"/>
              <a:t>Demonstrate a wind corrected loop with the wind from the side.</a:t>
            </a:r>
          </a:p>
          <a:p>
            <a:endParaRPr lang="en-US" smtClean="0"/>
          </a:p>
          <a:p>
            <a:r>
              <a:rPr lang="en-US" smtClean="0"/>
              <a:t>Deduct ½ point for each 5° of drift from a true track (path).</a:t>
            </a:r>
          </a:p>
          <a:p>
            <a:endParaRPr lang="en-US" smtClean="0"/>
          </a:p>
        </p:txBody>
      </p:sp>
      <p:sp>
        <p:nvSpPr>
          <p:cNvPr id="46086" name="Rectangle 3"/>
          <p:cNvSpPr>
            <a:spLocks noGrp="1" noRot="1" noChangeAspect="1" noChangeArrowheads="1" noTextEdit="1"/>
          </p:cNvSpPr>
          <p:nvPr>
            <p:ph type="sldImg"/>
          </p:nvPr>
        </p:nvSpPr>
        <p:spPr>
          <a:xfrm>
            <a:off x="1247775" y="663575"/>
            <a:ext cx="4362450" cy="3271838"/>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hdr" sz="quarter"/>
          </p:nvPr>
        </p:nvSpPr>
        <p:spPr>
          <a:noFill/>
        </p:spPr>
        <p:txBody>
          <a:bodyPr/>
          <a:lstStyle/>
          <a:p>
            <a:r>
              <a:rPr lang="en-US" smtClean="0"/>
              <a:t>Scale Aerobatic Judging Seminar</a:t>
            </a:r>
          </a:p>
        </p:txBody>
      </p:sp>
      <p:sp>
        <p:nvSpPr>
          <p:cNvPr id="47107" name="Rectangle 5"/>
          <p:cNvSpPr>
            <a:spLocks noGrp="1" noChangeArrowheads="1"/>
          </p:cNvSpPr>
          <p:nvPr>
            <p:ph type="dt" sz="quarter" idx="1"/>
          </p:nvPr>
        </p:nvSpPr>
        <p:spPr>
          <a:noFill/>
        </p:spPr>
        <p:txBody>
          <a:bodyPr/>
          <a:lstStyle/>
          <a:p>
            <a:r>
              <a:rPr lang="en-US" smtClean="0"/>
              <a:t>Version - 4/23/2003</a:t>
            </a:r>
          </a:p>
        </p:txBody>
      </p:sp>
      <p:sp>
        <p:nvSpPr>
          <p:cNvPr id="47108" name="Rectangle 6"/>
          <p:cNvSpPr>
            <a:spLocks noGrp="1" noChangeArrowheads="1"/>
          </p:cNvSpPr>
          <p:nvPr>
            <p:ph type="sldNum" sz="quarter" idx="5"/>
          </p:nvPr>
        </p:nvSpPr>
        <p:spPr>
          <a:noFill/>
        </p:spPr>
        <p:txBody>
          <a:bodyPr/>
          <a:lstStyle/>
          <a:p>
            <a:r>
              <a:rPr lang="en-US" smtClean="0"/>
              <a:t>Page - </a:t>
            </a:r>
            <a:fld id="{F955AC9C-3797-4EF4-9011-D97E80666ACF}" type="slidenum">
              <a:rPr lang="en-US" smtClean="0"/>
              <a:pPr/>
              <a:t>15</a:t>
            </a:fld>
            <a:endParaRPr lang="en-US" smtClean="0"/>
          </a:p>
        </p:txBody>
      </p:sp>
      <p:sp>
        <p:nvSpPr>
          <p:cNvPr id="47109" name="Rectangle 2"/>
          <p:cNvSpPr>
            <a:spLocks noGrp="1" noChangeArrowheads="1"/>
          </p:cNvSpPr>
          <p:nvPr>
            <p:ph type="body" idx="1"/>
          </p:nvPr>
        </p:nvSpPr>
        <p:spPr>
          <a:noFill/>
          <a:ln/>
        </p:spPr>
        <p:txBody>
          <a:bodyPr/>
          <a:lstStyle/>
          <a:p>
            <a:r>
              <a:rPr lang="en-US" smtClean="0"/>
              <a:t>Refer students to AMA IMAC Scale Aerobatics Flying and Judging Guide – New for 2007</a:t>
            </a:r>
          </a:p>
          <a:p>
            <a:r>
              <a:rPr lang="en-US" smtClean="0"/>
              <a:t>LINES: are judged on the flight path in relation to the horizon and the contest axis.  Use a stick plane to demonstrate how the planes attitude can vary greatly in order to maintain a correct track in all wind conditions.</a:t>
            </a:r>
          </a:p>
          <a:p>
            <a:endParaRPr lang="en-US" smtClean="0"/>
          </a:p>
          <a:p>
            <a:r>
              <a:rPr lang="en-US" smtClean="0"/>
              <a:t>Demonstrate a wind corrected loop with the wind from the side.</a:t>
            </a:r>
          </a:p>
          <a:p>
            <a:endParaRPr lang="en-US" smtClean="0"/>
          </a:p>
          <a:p>
            <a:r>
              <a:rPr lang="en-US" smtClean="0"/>
              <a:t>Deduct ½ point for each 5° of drift from a true track (path).</a:t>
            </a:r>
          </a:p>
          <a:p>
            <a:endParaRPr lang="en-US" smtClean="0"/>
          </a:p>
        </p:txBody>
      </p:sp>
      <p:sp>
        <p:nvSpPr>
          <p:cNvPr id="47110" name="Rectangle 3"/>
          <p:cNvSpPr>
            <a:spLocks noGrp="1" noRot="1" noChangeAspect="1" noChangeArrowheads="1" noTextEdit="1"/>
          </p:cNvSpPr>
          <p:nvPr>
            <p:ph type="sldImg"/>
          </p:nvPr>
        </p:nvSpPr>
        <p:spPr>
          <a:xfrm>
            <a:off x="1247775" y="663575"/>
            <a:ext cx="4362450" cy="3271838"/>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hdr" sz="quarter"/>
          </p:nvPr>
        </p:nvSpPr>
        <p:spPr>
          <a:noFill/>
        </p:spPr>
        <p:txBody>
          <a:bodyPr/>
          <a:lstStyle/>
          <a:p>
            <a:r>
              <a:rPr lang="en-US" smtClean="0"/>
              <a:t>Scale Aerobatic Judging Seminar</a:t>
            </a:r>
          </a:p>
        </p:txBody>
      </p:sp>
      <p:sp>
        <p:nvSpPr>
          <p:cNvPr id="48131" name="Rectangle 5"/>
          <p:cNvSpPr>
            <a:spLocks noGrp="1" noChangeArrowheads="1"/>
          </p:cNvSpPr>
          <p:nvPr>
            <p:ph type="dt" sz="quarter" idx="1"/>
          </p:nvPr>
        </p:nvSpPr>
        <p:spPr>
          <a:noFill/>
        </p:spPr>
        <p:txBody>
          <a:bodyPr/>
          <a:lstStyle/>
          <a:p>
            <a:r>
              <a:rPr lang="en-US" smtClean="0"/>
              <a:t>Version - 4/23/2003</a:t>
            </a:r>
          </a:p>
        </p:txBody>
      </p:sp>
      <p:sp>
        <p:nvSpPr>
          <p:cNvPr id="48132" name="Rectangle 6"/>
          <p:cNvSpPr>
            <a:spLocks noGrp="1" noChangeArrowheads="1"/>
          </p:cNvSpPr>
          <p:nvPr>
            <p:ph type="sldNum" sz="quarter" idx="5"/>
          </p:nvPr>
        </p:nvSpPr>
        <p:spPr>
          <a:noFill/>
        </p:spPr>
        <p:txBody>
          <a:bodyPr/>
          <a:lstStyle/>
          <a:p>
            <a:r>
              <a:rPr lang="en-US" smtClean="0"/>
              <a:t>Page - </a:t>
            </a:r>
            <a:fld id="{32F0F128-B5D1-4136-8EB6-5BAEF92CCE47}" type="slidenum">
              <a:rPr lang="en-US" smtClean="0"/>
              <a:pPr/>
              <a:t>16</a:t>
            </a:fld>
            <a:endParaRPr lang="en-US" smtClean="0"/>
          </a:p>
        </p:txBody>
      </p:sp>
      <p:sp>
        <p:nvSpPr>
          <p:cNvPr id="48133" name="Rectangle 2"/>
          <p:cNvSpPr>
            <a:spLocks noGrp="1" noChangeArrowheads="1"/>
          </p:cNvSpPr>
          <p:nvPr>
            <p:ph type="body" idx="1"/>
          </p:nvPr>
        </p:nvSpPr>
        <p:spPr>
          <a:noFill/>
          <a:ln/>
        </p:spPr>
        <p:txBody>
          <a:bodyPr/>
          <a:lstStyle/>
          <a:p>
            <a:r>
              <a:rPr lang="en-US" smtClean="0"/>
              <a:t>Refer students to AMA IMAC Scale Aerobatics Flying and Judging Guide – New for 2007</a:t>
            </a:r>
          </a:p>
          <a:p>
            <a:r>
              <a:rPr lang="en-US" smtClean="0"/>
              <a:t>LINES: are judged on the flight path in relation to the horizon and the contest axis.  Use a stick plane to demonstrate how the planes attitude can vary greatly in order to maintain a correct track in all wind conditions.</a:t>
            </a:r>
          </a:p>
          <a:p>
            <a:endParaRPr lang="en-US" smtClean="0"/>
          </a:p>
          <a:p>
            <a:r>
              <a:rPr lang="en-US" smtClean="0"/>
              <a:t>Demonstrate a wind corrected loop with the wind from the side.</a:t>
            </a:r>
          </a:p>
          <a:p>
            <a:endParaRPr lang="en-US" smtClean="0"/>
          </a:p>
          <a:p>
            <a:r>
              <a:rPr lang="en-US" smtClean="0"/>
              <a:t>Deduct ½ point for each 5° of drift from a true track (path).</a:t>
            </a:r>
          </a:p>
          <a:p>
            <a:endParaRPr lang="en-US" smtClean="0"/>
          </a:p>
        </p:txBody>
      </p:sp>
      <p:sp>
        <p:nvSpPr>
          <p:cNvPr id="48134" name="Rectangle 3"/>
          <p:cNvSpPr>
            <a:spLocks noGrp="1" noRot="1" noChangeAspect="1" noChangeArrowheads="1" noTextEdit="1"/>
          </p:cNvSpPr>
          <p:nvPr>
            <p:ph type="sldImg"/>
          </p:nvPr>
        </p:nvSpPr>
        <p:spPr>
          <a:xfrm>
            <a:off x="1247775" y="663575"/>
            <a:ext cx="4362450" cy="3271838"/>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hdr" sz="quarter"/>
          </p:nvPr>
        </p:nvSpPr>
        <p:spPr>
          <a:noFill/>
        </p:spPr>
        <p:txBody>
          <a:bodyPr/>
          <a:lstStyle/>
          <a:p>
            <a:r>
              <a:rPr lang="en-US" smtClean="0"/>
              <a:t>Scale Aerobatic Judging Seminar</a:t>
            </a:r>
          </a:p>
        </p:txBody>
      </p:sp>
      <p:sp>
        <p:nvSpPr>
          <p:cNvPr id="49155" name="Rectangle 5"/>
          <p:cNvSpPr>
            <a:spLocks noGrp="1" noChangeArrowheads="1"/>
          </p:cNvSpPr>
          <p:nvPr>
            <p:ph type="dt" sz="quarter" idx="1"/>
          </p:nvPr>
        </p:nvSpPr>
        <p:spPr>
          <a:noFill/>
        </p:spPr>
        <p:txBody>
          <a:bodyPr/>
          <a:lstStyle/>
          <a:p>
            <a:r>
              <a:rPr lang="en-US" smtClean="0"/>
              <a:t>Version - 4/23/2003</a:t>
            </a:r>
          </a:p>
        </p:txBody>
      </p:sp>
      <p:sp>
        <p:nvSpPr>
          <p:cNvPr id="49156" name="Rectangle 6"/>
          <p:cNvSpPr>
            <a:spLocks noGrp="1" noChangeArrowheads="1"/>
          </p:cNvSpPr>
          <p:nvPr>
            <p:ph type="sldNum" sz="quarter" idx="5"/>
          </p:nvPr>
        </p:nvSpPr>
        <p:spPr>
          <a:noFill/>
        </p:spPr>
        <p:txBody>
          <a:bodyPr/>
          <a:lstStyle/>
          <a:p>
            <a:r>
              <a:rPr lang="en-US" smtClean="0"/>
              <a:t>Page - </a:t>
            </a:r>
            <a:fld id="{ADEFB6B2-C0E7-43D5-9621-A1150733D361}" type="slidenum">
              <a:rPr lang="en-US" smtClean="0"/>
              <a:pPr/>
              <a:t>17</a:t>
            </a:fld>
            <a:endParaRPr lang="en-US" smtClean="0"/>
          </a:p>
        </p:txBody>
      </p:sp>
      <p:sp>
        <p:nvSpPr>
          <p:cNvPr id="49157" name="Rectangle 2"/>
          <p:cNvSpPr>
            <a:spLocks noGrp="1" noRot="1" noChangeAspect="1" noChangeArrowheads="1" noTextEdit="1"/>
          </p:cNvSpPr>
          <p:nvPr>
            <p:ph type="sldImg"/>
          </p:nvPr>
        </p:nvSpPr>
        <p:spPr>
          <a:ln cap="flat"/>
        </p:spPr>
      </p:sp>
      <p:sp>
        <p:nvSpPr>
          <p:cNvPr id="49158" name="Rectangle 3"/>
          <p:cNvSpPr>
            <a:spLocks noGrp="1" noChangeArrowheads="1"/>
          </p:cNvSpPr>
          <p:nvPr>
            <p:ph type="body" idx="1"/>
          </p:nvPr>
        </p:nvSpPr>
        <p:spPr>
          <a:noFill/>
          <a:ln/>
        </p:spPr>
        <p:txBody>
          <a:bodyPr/>
          <a:lstStyle/>
          <a:p>
            <a:endParaRPr lang="en-US" smtClean="0"/>
          </a:p>
          <a:p>
            <a:r>
              <a:rPr lang="en-US" smtClean="0"/>
              <a:t>45 DEGREE LINES:  are judged on aircraft flight path.  .  </a:t>
            </a:r>
          </a:p>
          <a:p>
            <a:endParaRPr lang="en-US" smtClean="0"/>
          </a:p>
          <a:p>
            <a:r>
              <a:rPr lang="en-US" smtClean="0"/>
              <a:t>Deduct ½ point for each 5° steep (more than 45°) or shallow (less than 45°).</a:t>
            </a:r>
          </a:p>
          <a:p>
            <a:endParaRPr lang="en-US" smtClean="0"/>
          </a:p>
          <a:p>
            <a:r>
              <a:rPr lang="en-US" smtClean="0"/>
              <a:t>Show the effect of wind on 45’s with a stick plane.</a:t>
            </a:r>
          </a:p>
          <a:p>
            <a:endParaRPr lang="en-US" smtClean="0"/>
          </a:p>
          <a:p>
            <a:r>
              <a:rPr lang="en-US" smtClean="0"/>
              <a:t>Show the effect of wind on a vertical line when the wind is from the side - wings will not be parallel to the horizon.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smtClean="0"/>
              <a:t>Family 3 figures – Combinations of lines and angles - all lines and radii must match.</a:t>
            </a:r>
          </a:p>
          <a:p>
            <a:r>
              <a:rPr lang="en-US" smtClean="0"/>
              <a:t>Family 7 figures – Loops – All sides of hesitation loops (square, diamond, octagon) must match.</a:t>
            </a:r>
          </a:p>
        </p:txBody>
      </p:sp>
      <p:sp>
        <p:nvSpPr>
          <p:cNvPr id="50180" name="Header Placeholder 3"/>
          <p:cNvSpPr>
            <a:spLocks noGrp="1"/>
          </p:cNvSpPr>
          <p:nvPr>
            <p:ph type="hdr" sz="quarter"/>
          </p:nvPr>
        </p:nvSpPr>
        <p:spPr>
          <a:noFill/>
        </p:spPr>
        <p:txBody>
          <a:bodyPr/>
          <a:lstStyle/>
          <a:p>
            <a:r>
              <a:rPr lang="en-US" smtClean="0"/>
              <a:t>Scale Aerobatic Judging Seminar</a:t>
            </a:r>
          </a:p>
        </p:txBody>
      </p:sp>
      <p:sp>
        <p:nvSpPr>
          <p:cNvPr id="50181" name="Date Placeholder 4"/>
          <p:cNvSpPr>
            <a:spLocks noGrp="1"/>
          </p:cNvSpPr>
          <p:nvPr>
            <p:ph type="dt" sz="quarter" idx="1"/>
          </p:nvPr>
        </p:nvSpPr>
        <p:spPr>
          <a:noFill/>
        </p:spPr>
        <p:txBody>
          <a:bodyPr/>
          <a:lstStyle/>
          <a:p>
            <a:r>
              <a:rPr lang="en-US" smtClean="0"/>
              <a:t>Version - 4/23/2003</a:t>
            </a:r>
          </a:p>
        </p:txBody>
      </p:sp>
      <p:sp>
        <p:nvSpPr>
          <p:cNvPr id="50182" name="Slide Number Placeholder 5"/>
          <p:cNvSpPr>
            <a:spLocks noGrp="1"/>
          </p:cNvSpPr>
          <p:nvPr>
            <p:ph type="sldNum" sz="quarter" idx="5"/>
          </p:nvPr>
        </p:nvSpPr>
        <p:spPr>
          <a:noFill/>
        </p:spPr>
        <p:txBody>
          <a:bodyPr/>
          <a:lstStyle/>
          <a:p>
            <a:r>
              <a:rPr lang="en-US" smtClean="0"/>
              <a:t>Page - </a:t>
            </a:r>
            <a:fld id="{104676A8-1F02-4386-90C0-95E37ACEF61B}" type="slidenum">
              <a:rPr lang="en-US" smtClean="0"/>
              <a:pPr/>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hdr" sz="quarter"/>
          </p:nvPr>
        </p:nvSpPr>
        <p:spPr>
          <a:noFill/>
        </p:spPr>
        <p:txBody>
          <a:bodyPr/>
          <a:lstStyle/>
          <a:p>
            <a:r>
              <a:rPr lang="en-US" smtClean="0"/>
              <a:t>Scale Aerobatic Judging Seminar</a:t>
            </a:r>
          </a:p>
        </p:txBody>
      </p:sp>
      <p:sp>
        <p:nvSpPr>
          <p:cNvPr id="33795" name="Rectangle 5"/>
          <p:cNvSpPr>
            <a:spLocks noGrp="1" noChangeArrowheads="1"/>
          </p:cNvSpPr>
          <p:nvPr>
            <p:ph type="dt" sz="quarter" idx="1"/>
          </p:nvPr>
        </p:nvSpPr>
        <p:spPr>
          <a:noFill/>
        </p:spPr>
        <p:txBody>
          <a:bodyPr/>
          <a:lstStyle/>
          <a:p>
            <a:r>
              <a:rPr lang="en-US" smtClean="0"/>
              <a:t>Version - 4/23/2003</a:t>
            </a:r>
          </a:p>
        </p:txBody>
      </p:sp>
      <p:sp>
        <p:nvSpPr>
          <p:cNvPr id="33796" name="Rectangle 6"/>
          <p:cNvSpPr>
            <a:spLocks noGrp="1" noChangeArrowheads="1"/>
          </p:cNvSpPr>
          <p:nvPr>
            <p:ph type="sldNum" sz="quarter" idx="5"/>
          </p:nvPr>
        </p:nvSpPr>
        <p:spPr>
          <a:noFill/>
        </p:spPr>
        <p:txBody>
          <a:bodyPr/>
          <a:lstStyle/>
          <a:p>
            <a:r>
              <a:rPr lang="en-US" smtClean="0"/>
              <a:t>Page - </a:t>
            </a:r>
            <a:fld id="{FCE1BD36-09B1-41C1-BB5B-176DC50398D3}" type="slidenum">
              <a:rPr lang="en-US" smtClean="0"/>
              <a:pPr/>
              <a:t>2</a:t>
            </a:fld>
            <a:endParaRPr lang="en-US" smtClean="0"/>
          </a:p>
        </p:txBody>
      </p:sp>
      <p:sp>
        <p:nvSpPr>
          <p:cNvPr id="33797" name="Rectangle 2"/>
          <p:cNvSpPr>
            <a:spLocks noGrp="1" noChangeArrowheads="1"/>
          </p:cNvSpPr>
          <p:nvPr>
            <p:ph type="body" idx="1"/>
          </p:nvPr>
        </p:nvSpPr>
        <p:spPr>
          <a:noFill/>
          <a:ln/>
        </p:spPr>
        <p:txBody>
          <a:bodyPr/>
          <a:lstStyle/>
          <a:p>
            <a:r>
              <a:rPr lang="en-US" smtClean="0"/>
              <a:t>COURSE OVERVIEW</a:t>
            </a:r>
          </a:p>
          <a:p>
            <a:r>
              <a:rPr lang="en-US" smtClean="0"/>
              <a:t>This section deals with Judging Criteria for Scale Aerobatics.</a:t>
            </a:r>
          </a:p>
          <a:p>
            <a:r>
              <a:rPr lang="en-US" smtClean="0"/>
              <a:t>Explain that being a good judge is not terrible difficult but it does require a thorough knowledge of the criteria and the ability to apply it quickly and decisively.  Each judge must develop their own method of keeping track of the cumulative downgrades for each figure.</a:t>
            </a:r>
          </a:p>
          <a:p>
            <a:endParaRPr lang="en-US" smtClean="0"/>
          </a:p>
          <a:p>
            <a:r>
              <a:rPr lang="en-US" smtClean="0"/>
              <a:t>Being a good judge does not necessarily go hand-in-hand with being a good pilot.  As a matter of fact, being a pilot is not a criteria at all.  </a:t>
            </a:r>
          </a:p>
          <a:p>
            <a:r>
              <a:rPr lang="en-US" smtClean="0"/>
              <a:t>(CAUTION - NON P.C. Statement follows!!) Many wives, girlfriends even sons and daughters can be trained to be good judges.  Many IAC judges are not full scale pilots at all.  </a:t>
            </a:r>
          </a:p>
          <a:p>
            <a:endParaRPr lang="en-US" smtClean="0"/>
          </a:p>
          <a:p>
            <a:r>
              <a:rPr lang="en-US" smtClean="0"/>
              <a:t>All you need is the ability to know what the proper figure SHOULD look like and be able to tell the difference between the ideal figure and what you see the aircraft doing in the sky.  It takes practice too.  You’re not going to be able to just study the course material and instantly become a good judge.  You have to sit on the flightline and watch.   Volunteering for scribe duty is a good way to get that experience.</a:t>
            </a:r>
          </a:p>
        </p:txBody>
      </p:sp>
      <p:sp>
        <p:nvSpPr>
          <p:cNvPr id="33798"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hdr" sz="quarter"/>
          </p:nvPr>
        </p:nvSpPr>
        <p:spPr>
          <a:noFill/>
        </p:spPr>
        <p:txBody>
          <a:bodyPr/>
          <a:lstStyle/>
          <a:p>
            <a:r>
              <a:rPr lang="en-US" smtClean="0"/>
              <a:t>Scale Aerobatic Judging Seminar</a:t>
            </a:r>
          </a:p>
        </p:txBody>
      </p:sp>
      <p:sp>
        <p:nvSpPr>
          <p:cNvPr id="34819" name="Rectangle 5"/>
          <p:cNvSpPr>
            <a:spLocks noGrp="1" noChangeArrowheads="1"/>
          </p:cNvSpPr>
          <p:nvPr>
            <p:ph type="dt" sz="quarter" idx="1"/>
          </p:nvPr>
        </p:nvSpPr>
        <p:spPr>
          <a:noFill/>
        </p:spPr>
        <p:txBody>
          <a:bodyPr/>
          <a:lstStyle/>
          <a:p>
            <a:r>
              <a:rPr lang="en-US" smtClean="0"/>
              <a:t>Version - 4/23/2003</a:t>
            </a:r>
          </a:p>
        </p:txBody>
      </p:sp>
      <p:sp>
        <p:nvSpPr>
          <p:cNvPr id="34820" name="Rectangle 6"/>
          <p:cNvSpPr>
            <a:spLocks noGrp="1" noChangeArrowheads="1"/>
          </p:cNvSpPr>
          <p:nvPr>
            <p:ph type="sldNum" sz="quarter" idx="5"/>
          </p:nvPr>
        </p:nvSpPr>
        <p:spPr>
          <a:noFill/>
        </p:spPr>
        <p:txBody>
          <a:bodyPr/>
          <a:lstStyle/>
          <a:p>
            <a:r>
              <a:rPr lang="en-US" smtClean="0"/>
              <a:t>Page - </a:t>
            </a:r>
            <a:fld id="{5E41C054-9F65-4D97-9864-90130235FCA9}" type="slidenum">
              <a:rPr lang="en-US" smtClean="0"/>
              <a:pPr/>
              <a:t>3</a:t>
            </a:fld>
            <a:endParaRPr lang="en-US" smtClean="0"/>
          </a:p>
        </p:txBody>
      </p:sp>
      <p:sp>
        <p:nvSpPr>
          <p:cNvPr id="34821" name="Rectangle 2"/>
          <p:cNvSpPr>
            <a:spLocks noGrp="1" noChangeArrowheads="1"/>
          </p:cNvSpPr>
          <p:nvPr>
            <p:ph type="body" idx="1"/>
          </p:nvPr>
        </p:nvSpPr>
        <p:spPr>
          <a:noFill/>
          <a:ln/>
        </p:spPr>
        <p:txBody>
          <a:bodyPr/>
          <a:lstStyle/>
          <a:p>
            <a:pPr>
              <a:spcBef>
                <a:spcPct val="0"/>
              </a:spcBef>
            </a:pPr>
            <a:r>
              <a:rPr lang="en-US" smtClean="0"/>
              <a:t>You have already been introduced to the FAI Catalog of figures.  Now it’s time to see what the grading criteria is for each family.  The simplest building block of all figures is the horizontal line.  Remember that ALL figures begin and end in HORIZONTAL flight, and no figure is complete until a horizontal exit line is established.   Any ballooning on the exit is subject to downgrade.</a:t>
            </a:r>
          </a:p>
          <a:p>
            <a:pPr>
              <a:spcBef>
                <a:spcPct val="0"/>
              </a:spcBef>
            </a:pPr>
            <a:endParaRPr lang="en-US" smtClean="0"/>
          </a:p>
          <a:p>
            <a:pPr>
              <a:spcBef>
                <a:spcPct val="0"/>
              </a:spcBef>
            </a:pPr>
            <a:r>
              <a:rPr lang="en-US" smtClean="0"/>
              <a:t>HORIZONTAL LINES are graded on  flight path parallel to the horizon.  At slower airspeeds, e.g. in slowing down for a spin, the attitude will be nose up and plane should neither climb nor descend.  </a:t>
            </a:r>
          </a:p>
          <a:p>
            <a:pPr>
              <a:spcBef>
                <a:spcPct val="0"/>
              </a:spcBef>
            </a:pPr>
            <a:endParaRPr lang="en-US" smtClean="0"/>
          </a:p>
          <a:p>
            <a:pPr>
              <a:spcBef>
                <a:spcPct val="0"/>
              </a:spcBef>
            </a:pPr>
            <a:r>
              <a:rPr lang="en-US" smtClean="0"/>
              <a:t>When inverted, most airplanes, especially those with non-symmetrical airfoils, will have to fly nose up to maintain altitude. </a:t>
            </a:r>
          </a:p>
          <a:p>
            <a:pPr>
              <a:spcBef>
                <a:spcPct val="0"/>
              </a:spcBef>
            </a:pPr>
            <a:endParaRPr lang="en-US" smtClean="0"/>
          </a:p>
          <a:p>
            <a:pPr>
              <a:spcBef>
                <a:spcPct val="0"/>
              </a:spcBef>
            </a:pPr>
            <a:r>
              <a:rPr lang="en-US" smtClean="0"/>
              <a:t>Use a stick plane to demonstrate that all maneuvers begin and end in horizontal flight.  Points will be deducted for climbing, diving or ballooned exit or entry.</a:t>
            </a:r>
          </a:p>
          <a:p>
            <a:pPr>
              <a:spcBef>
                <a:spcPct val="0"/>
              </a:spcBef>
            </a:pPr>
            <a:endParaRPr lang="en-US" smtClean="0"/>
          </a:p>
          <a:p>
            <a:pPr>
              <a:spcBef>
                <a:spcPct val="0"/>
              </a:spcBef>
            </a:pPr>
            <a:r>
              <a:rPr lang="en-US" smtClean="0"/>
              <a:t>Use a stick plane to demonstrate that during turns and rolling turns the plane should neither climb nor descend.</a:t>
            </a:r>
          </a:p>
        </p:txBody>
      </p:sp>
      <p:sp>
        <p:nvSpPr>
          <p:cNvPr id="34822" name="Rectangle 3"/>
          <p:cNvSpPr>
            <a:spLocks noGrp="1" noRot="1" noChangeAspect="1" noChangeArrowheads="1" noTextEdit="1"/>
          </p:cNvSpPr>
          <p:nvPr>
            <p:ph type="sldImg"/>
          </p:nvPr>
        </p:nvSpPr>
        <p:spPr>
          <a:xfrm>
            <a:off x="1247775" y="663575"/>
            <a:ext cx="4362450" cy="327183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hdr" sz="quarter"/>
          </p:nvPr>
        </p:nvSpPr>
        <p:spPr>
          <a:noFill/>
        </p:spPr>
        <p:txBody>
          <a:bodyPr/>
          <a:lstStyle/>
          <a:p>
            <a:r>
              <a:rPr lang="en-US" smtClean="0"/>
              <a:t>Scale Aerobatic Judging Seminar</a:t>
            </a:r>
          </a:p>
        </p:txBody>
      </p:sp>
      <p:sp>
        <p:nvSpPr>
          <p:cNvPr id="35843" name="Rectangle 5"/>
          <p:cNvSpPr>
            <a:spLocks noGrp="1" noChangeArrowheads="1"/>
          </p:cNvSpPr>
          <p:nvPr>
            <p:ph type="dt" sz="quarter" idx="1"/>
          </p:nvPr>
        </p:nvSpPr>
        <p:spPr>
          <a:noFill/>
        </p:spPr>
        <p:txBody>
          <a:bodyPr/>
          <a:lstStyle/>
          <a:p>
            <a:r>
              <a:rPr lang="en-US" smtClean="0"/>
              <a:t>Version - 4/23/2003</a:t>
            </a:r>
          </a:p>
        </p:txBody>
      </p:sp>
      <p:sp>
        <p:nvSpPr>
          <p:cNvPr id="35844" name="Rectangle 6"/>
          <p:cNvSpPr>
            <a:spLocks noGrp="1" noChangeArrowheads="1"/>
          </p:cNvSpPr>
          <p:nvPr>
            <p:ph type="sldNum" sz="quarter" idx="5"/>
          </p:nvPr>
        </p:nvSpPr>
        <p:spPr>
          <a:noFill/>
        </p:spPr>
        <p:txBody>
          <a:bodyPr/>
          <a:lstStyle/>
          <a:p>
            <a:r>
              <a:rPr lang="en-US" smtClean="0"/>
              <a:t>Page - </a:t>
            </a:r>
            <a:fld id="{2F80B6DD-7DB8-423E-BE23-24498E2675B9}" type="slidenum">
              <a:rPr lang="en-US" smtClean="0"/>
              <a:pPr/>
              <a:t>4</a:t>
            </a:fld>
            <a:endParaRPr lang="en-US" smtClean="0"/>
          </a:p>
        </p:txBody>
      </p:sp>
      <p:sp>
        <p:nvSpPr>
          <p:cNvPr id="35845" name="Rectangle 2"/>
          <p:cNvSpPr>
            <a:spLocks noGrp="1" noChangeArrowheads="1"/>
          </p:cNvSpPr>
          <p:nvPr>
            <p:ph type="body" idx="1"/>
          </p:nvPr>
        </p:nvSpPr>
        <p:spPr>
          <a:noFill/>
          <a:ln/>
        </p:spPr>
        <p:txBody>
          <a:bodyPr/>
          <a:lstStyle/>
          <a:p>
            <a:pPr>
              <a:spcBef>
                <a:spcPct val="0"/>
              </a:spcBef>
            </a:pPr>
            <a:r>
              <a:rPr lang="en-US" smtClean="0"/>
              <a:t>You have already been introduced to the FAI Catalog of figures.  Now it’s time to see what the grading criteria is for each family.  The simplest building block of all figures is the horizontal line.  Remember that ALL figures begin and end in HORIZONTAL flight, and no figure is complete until a horizontal exit line is established.   Any ballooning on the exit is subject to downgrade.</a:t>
            </a:r>
          </a:p>
          <a:p>
            <a:pPr>
              <a:spcBef>
                <a:spcPct val="0"/>
              </a:spcBef>
            </a:pPr>
            <a:endParaRPr lang="en-US" smtClean="0"/>
          </a:p>
          <a:p>
            <a:pPr>
              <a:spcBef>
                <a:spcPct val="0"/>
              </a:spcBef>
            </a:pPr>
            <a:r>
              <a:rPr lang="en-US" smtClean="0"/>
              <a:t>HORIZONTAL LINES are graded on  flight path parallel to the horizon.  At slower airspeeds, e.g. in slowing down for a spin, the attitude will be nose up and plane should neither climb nor descend.  </a:t>
            </a:r>
          </a:p>
          <a:p>
            <a:pPr>
              <a:spcBef>
                <a:spcPct val="0"/>
              </a:spcBef>
            </a:pPr>
            <a:endParaRPr lang="en-US" smtClean="0"/>
          </a:p>
          <a:p>
            <a:pPr>
              <a:spcBef>
                <a:spcPct val="0"/>
              </a:spcBef>
            </a:pPr>
            <a:r>
              <a:rPr lang="en-US" smtClean="0"/>
              <a:t>When inverted, most airplanes, especially those with non-symmetrical airfoils, will have to fly nose up to maintain altitude. </a:t>
            </a:r>
          </a:p>
          <a:p>
            <a:pPr>
              <a:spcBef>
                <a:spcPct val="0"/>
              </a:spcBef>
            </a:pPr>
            <a:endParaRPr lang="en-US" smtClean="0"/>
          </a:p>
          <a:p>
            <a:pPr>
              <a:spcBef>
                <a:spcPct val="0"/>
              </a:spcBef>
            </a:pPr>
            <a:r>
              <a:rPr lang="en-US" smtClean="0"/>
              <a:t>Use a stick plane to demonstrate that all maneuvers begin and end in horizontal flight.  Points will be deducted for climbing, diving or ballooned exit or entry.</a:t>
            </a:r>
          </a:p>
          <a:p>
            <a:pPr>
              <a:spcBef>
                <a:spcPct val="0"/>
              </a:spcBef>
            </a:pPr>
            <a:endParaRPr lang="en-US" smtClean="0"/>
          </a:p>
          <a:p>
            <a:pPr>
              <a:spcBef>
                <a:spcPct val="0"/>
              </a:spcBef>
            </a:pPr>
            <a:r>
              <a:rPr lang="en-US" smtClean="0"/>
              <a:t>Use a stick plane to demonstrate that during turns and rolling turns the plane should neither climb nor descend.</a:t>
            </a:r>
          </a:p>
        </p:txBody>
      </p:sp>
      <p:sp>
        <p:nvSpPr>
          <p:cNvPr id="35846" name="Rectangle 3"/>
          <p:cNvSpPr>
            <a:spLocks noGrp="1" noRot="1" noChangeAspect="1" noChangeArrowheads="1" noTextEdit="1"/>
          </p:cNvSpPr>
          <p:nvPr>
            <p:ph type="sldImg"/>
          </p:nvPr>
        </p:nvSpPr>
        <p:spPr>
          <a:xfrm>
            <a:off x="1247775" y="663575"/>
            <a:ext cx="4362450" cy="327183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hdr" sz="quarter"/>
          </p:nvPr>
        </p:nvSpPr>
        <p:spPr>
          <a:noFill/>
        </p:spPr>
        <p:txBody>
          <a:bodyPr/>
          <a:lstStyle/>
          <a:p>
            <a:r>
              <a:rPr lang="en-US" smtClean="0"/>
              <a:t>Scale Aerobatic Judging Seminar</a:t>
            </a:r>
          </a:p>
        </p:txBody>
      </p:sp>
      <p:sp>
        <p:nvSpPr>
          <p:cNvPr id="36867" name="Rectangle 5"/>
          <p:cNvSpPr>
            <a:spLocks noGrp="1" noChangeArrowheads="1"/>
          </p:cNvSpPr>
          <p:nvPr>
            <p:ph type="dt" sz="quarter" idx="1"/>
          </p:nvPr>
        </p:nvSpPr>
        <p:spPr>
          <a:noFill/>
        </p:spPr>
        <p:txBody>
          <a:bodyPr/>
          <a:lstStyle/>
          <a:p>
            <a:r>
              <a:rPr lang="en-US" smtClean="0"/>
              <a:t>Version - 4/23/2003</a:t>
            </a:r>
          </a:p>
        </p:txBody>
      </p:sp>
      <p:sp>
        <p:nvSpPr>
          <p:cNvPr id="36868" name="Rectangle 6"/>
          <p:cNvSpPr>
            <a:spLocks noGrp="1" noChangeArrowheads="1"/>
          </p:cNvSpPr>
          <p:nvPr>
            <p:ph type="sldNum" sz="quarter" idx="5"/>
          </p:nvPr>
        </p:nvSpPr>
        <p:spPr>
          <a:noFill/>
        </p:spPr>
        <p:txBody>
          <a:bodyPr/>
          <a:lstStyle/>
          <a:p>
            <a:r>
              <a:rPr lang="en-US" smtClean="0"/>
              <a:t>Page - </a:t>
            </a:r>
            <a:fld id="{FF4EA52C-49EE-4438-A425-D619CEDC9929}" type="slidenum">
              <a:rPr lang="en-US" smtClean="0"/>
              <a:pPr/>
              <a:t>5</a:t>
            </a:fld>
            <a:endParaRPr lang="en-US" smtClean="0"/>
          </a:p>
        </p:txBody>
      </p:sp>
      <p:sp>
        <p:nvSpPr>
          <p:cNvPr id="36869" name="Rectangle 2"/>
          <p:cNvSpPr>
            <a:spLocks noGrp="1" noChangeArrowheads="1"/>
          </p:cNvSpPr>
          <p:nvPr>
            <p:ph type="body" idx="1"/>
          </p:nvPr>
        </p:nvSpPr>
        <p:spPr>
          <a:noFill/>
          <a:ln/>
        </p:spPr>
        <p:txBody>
          <a:bodyPr/>
          <a:lstStyle/>
          <a:p>
            <a:pPr>
              <a:spcBef>
                <a:spcPct val="0"/>
              </a:spcBef>
            </a:pPr>
            <a:r>
              <a:rPr lang="en-US" smtClean="0"/>
              <a:t>You have already been introduced to the FAI Catalog of figures.  Now it’s time to see what the grading criteria is for each family.  The simplest building block of all figures is the horizontal line.  Remember that ALL figures begin and end in HORIZONTAL flight, and no figure is complete until a horizontal exit line is established.   Any ballooning on the exit is subject to downgrade.</a:t>
            </a:r>
          </a:p>
          <a:p>
            <a:pPr>
              <a:spcBef>
                <a:spcPct val="0"/>
              </a:spcBef>
            </a:pPr>
            <a:endParaRPr lang="en-US" smtClean="0"/>
          </a:p>
          <a:p>
            <a:pPr>
              <a:spcBef>
                <a:spcPct val="0"/>
              </a:spcBef>
            </a:pPr>
            <a:r>
              <a:rPr lang="en-US" smtClean="0"/>
              <a:t>HORIZONTAL LINES are graded on  flight path parallel to the horizon.  At slower airspeeds, e.g. in slowing down for a spin, the attitude will be nose up and plane should neither climb nor descend.  </a:t>
            </a:r>
          </a:p>
          <a:p>
            <a:pPr>
              <a:spcBef>
                <a:spcPct val="0"/>
              </a:spcBef>
            </a:pPr>
            <a:endParaRPr lang="en-US" smtClean="0"/>
          </a:p>
          <a:p>
            <a:pPr>
              <a:spcBef>
                <a:spcPct val="0"/>
              </a:spcBef>
            </a:pPr>
            <a:r>
              <a:rPr lang="en-US" smtClean="0"/>
              <a:t>When inverted, most airplanes, especially those with non-symmetrical airfoils, will have to fly nose up to maintain altitude. </a:t>
            </a:r>
          </a:p>
          <a:p>
            <a:pPr>
              <a:spcBef>
                <a:spcPct val="0"/>
              </a:spcBef>
            </a:pPr>
            <a:endParaRPr lang="en-US" smtClean="0"/>
          </a:p>
          <a:p>
            <a:pPr>
              <a:spcBef>
                <a:spcPct val="0"/>
              </a:spcBef>
            </a:pPr>
            <a:r>
              <a:rPr lang="en-US" smtClean="0"/>
              <a:t>Use a stick plane to demonstrate that all maneuvers begin and end in horizontal flight.  Points will be deducted for climbing, diving or ballooned exit or entry.</a:t>
            </a:r>
          </a:p>
          <a:p>
            <a:pPr>
              <a:spcBef>
                <a:spcPct val="0"/>
              </a:spcBef>
            </a:pPr>
            <a:endParaRPr lang="en-US" smtClean="0"/>
          </a:p>
          <a:p>
            <a:pPr>
              <a:spcBef>
                <a:spcPct val="0"/>
              </a:spcBef>
            </a:pPr>
            <a:r>
              <a:rPr lang="en-US" smtClean="0"/>
              <a:t>Use a stick plane to demonstrate that during turns and rolling turns the plane should neither climb nor descend.</a:t>
            </a:r>
          </a:p>
        </p:txBody>
      </p:sp>
      <p:sp>
        <p:nvSpPr>
          <p:cNvPr id="36870" name="Rectangle 3"/>
          <p:cNvSpPr>
            <a:spLocks noGrp="1" noRot="1" noChangeAspect="1" noChangeArrowheads="1" noTextEdit="1"/>
          </p:cNvSpPr>
          <p:nvPr>
            <p:ph type="sldImg"/>
          </p:nvPr>
        </p:nvSpPr>
        <p:spPr>
          <a:xfrm>
            <a:off x="1247775" y="663575"/>
            <a:ext cx="4362450" cy="3271838"/>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hdr" sz="quarter"/>
          </p:nvPr>
        </p:nvSpPr>
        <p:spPr>
          <a:noFill/>
        </p:spPr>
        <p:txBody>
          <a:bodyPr/>
          <a:lstStyle/>
          <a:p>
            <a:r>
              <a:rPr lang="en-US" smtClean="0"/>
              <a:t>Scale Aerobatic Judging Seminar</a:t>
            </a:r>
          </a:p>
        </p:txBody>
      </p:sp>
      <p:sp>
        <p:nvSpPr>
          <p:cNvPr id="37891" name="Rectangle 5"/>
          <p:cNvSpPr>
            <a:spLocks noGrp="1" noChangeArrowheads="1"/>
          </p:cNvSpPr>
          <p:nvPr>
            <p:ph type="dt" sz="quarter" idx="1"/>
          </p:nvPr>
        </p:nvSpPr>
        <p:spPr>
          <a:noFill/>
        </p:spPr>
        <p:txBody>
          <a:bodyPr/>
          <a:lstStyle/>
          <a:p>
            <a:r>
              <a:rPr lang="en-US" smtClean="0"/>
              <a:t>Version - 4/23/2003</a:t>
            </a:r>
          </a:p>
        </p:txBody>
      </p:sp>
      <p:sp>
        <p:nvSpPr>
          <p:cNvPr id="37892" name="Rectangle 6"/>
          <p:cNvSpPr>
            <a:spLocks noGrp="1" noChangeArrowheads="1"/>
          </p:cNvSpPr>
          <p:nvPr>
            <p:ph type="sldNum" sz="quarter" idx="5"/>
          </p:nvPr>
        </p:nvSpPr>
        <p:spPr>
          <a:noFill/>
        </p:spPr>
        <p:txBody>
          <a:bodyPr/>
          <a:lstStyle/>
          <a:p>
            <a:r>
              <a:rPr lang="en-US" smtClean="0"/>
              <a:t>Page - </a:t>
            </a:r>
            <a:fld id="{63F034A0-4641-4FCC-BFBC-DE7BF45F58EE}" type="slidenum">
              <a:rPr lang="en-US" smtClean="0"/>
              <a:pPr/>
              <a:t>6</a:t>
            </a:fld>
            <a:endParaRPr lang="en-US" smtClean="0"/>
          </a:p>
        </p:txBody>
      </p:sp>
      <p:sp>
        <p:nvSpPr>
          <p:cNvPr id="37893" name="Rectangle 2"/>
          <p:cNvSpPr>
            <a:spLocks noGrp="1" noChangeArrowheads="1"/>
          </p:cNvSpPr>
          <p:nvPr>
            <p:ph type="body" idx="1"/>
          </p:nvPr>
        </p:nvSpPr>
        <p:spPr>
          <a:noFill/>
          <a:ln/>
        </p:spPr>
        <p:txBody>
          <a:bodyPr/>
          <a:lstStyle/>
          <a:p>
            <a:pPr>
              <a:spcBef>
                <a:spcPct val="0"/>
              </a:spcBef>
            </a:pPr>
            <a:r>
              <a:rPr lang="en-US" smtClean="0"/>
              <a:t>You have already been introduced to the FAI Catalog of figures.  Now it’s time to see what the grading criteria is for each family.  The simplest building block of all figures is the horizontal line.  Remember that ALL figures begin and end in HORIZONTAL flight, and no figure is complete until a horizontal exit line is established.   Any ballooning on the exit is subject to downgrade.</a:t>
            </a:r>
          </a:p>
          <a:p>
            <a:pPr>
              <a:spcBef>
                <a:spcPct val="0"/>
              </a:spcBef>
            </a:pPr>
            <a:endParaRPr lang="en-US" smtClean="0"/>
          </a:p>
          <a:p>
            <a:pPr>
              <a:spcBef>
                <a:spcPct val="0"/>
              </a:spcBef>
            </a:pPr>
            <a:r>
              <a:rPr lang="en-US" smtClean="0"/>
              <a:t>HORIZONTAL LINES are graded on  flight path parallel to the horizon.  At slower airspeeds, e.g. in slowing down for a spin, the attitude will be nose up and plane should neither climb nor descend.  </a:t>
            </a:r>
          </a:p>
          <a:p>
            <a:pPr>
              <a:spcBef>
                <a:spcPct val="0"/>
              </a:spcBef>
            </a:pPr>
            <a:endParaRPr lang="en-US" smtClean="0"/>
          </a:p>
          <a:p>
            <a:pPr>
              <a:spcBef>
                <a:spcPct val="0"/>
              </a:spcBef>
            </a:pPr>
            <a:r>
              <a:rPr lang="en-US" smtClean="0"/>
              <a:t>When inverted, most airplanes, especially those with non-symmetrical airfoils, will have to fly nose up to maintain altitude. </a:t>
            </a:r>
          </a:p>
          <a:p>
            <a:pPr>
              <a:spcBef>
                <a:spcPct val="0"/>
              </a:spcBef>
            </a:pPr>
            <a:endParaRPr lang="en-US" smtClean="0"/>
          </a:p>
          <a:p>
            <a:pPr>
              <a:spcBef>
                <a:spcPct val="0"/>
              </a:spcBef>
            </a:pPr>
            <a:r>
              <a:rPr lang="en-US" smtClean="0"/>
              <a:t>Use a stick plane to demonstrate that all maneuvers begin and end in horizontal flight.  Points will be deducted for climbing, diving or ballooned exit or entry.</a:t>
            </a:r>
          </a:p>
          <a:p>
            <a:pPr>
              <a:spcBef>
                <a:spcPct val="0"/>
              </a:spcBef>
            </a:pPr>
            <a:endParaRPr lang="en-US" smtClean="0"/>
          </a:p>
          <a:p>
            <a:pPr>
              <a:spcBef>
                <a:spcPct val="0"/>
              </a:spcBef>
            </a:pPr>
            <a:r>
              <a:rPr lang="en-US" smtClean="0"/>
              <a:t>Use a stick plane to demonstrate that during turns and rolling turns the plane should neither climb nor descend.</a:t>
            </a:r>
          </a:p>
        </p:txBody>
      </p:sp>
      <p:sp>
        <p:nvSpPr>
          <p:cNvPr id="37894" name="Rectangle 3"/>
          <p:cNvSpPr>
            <a:spLocks noGrp="1" noRot="1" noChangeAspect="1" noChangeArrowheads="1" noTextEdit="1"/>
          </p:cNvSpPr>
          <p:nvPr>
            <p:ph type="sldImg"/>
          </p:nvPr>
        </p:nvSpPr>
        <p:spPr>
          <a:xfrm>
            <a:off x="1247775" y="663575"/>
            <a:ext cx="4362450" cy="3271838"/>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hdr" sz="quarter"/>
          </p:nvPr>
        </p:nvSpPr>
        <p:spPr>
          <a:noFill/>
        </p:spPr>
        <p:txBody>
          <a:bodyPr/>
          <a:lstStyle/>
          <a:p>
            <a:r>
              <a:rPr lang="en-US" smtClean="0"/>
              <a:t>Scale Aerobatic Judging Seminar</a:t>
            </a:r>
          </a:p>
        </p:txBody>
      </p:sp>
      <p:sp>
        <p:nvSpPr>
          <p:cNvPr id="38915" name="Rectangle 5"/>
          <p:cNvSpPr>
            <a:spLocks noGrp="1" noChangeArrowheads="1"/>
          </p:cNvSpPr>
          <p:nvPr>
            <p:ph type="dt" sz="quarter" idx="1"/>
          </p:nvPr>
        </p:nvSpPr>
        <p:spPr>
          <a:noFill/>
        </p:spPr>
        <p:txBody>
          <a:bodyPr/>
          <a:lstStyle/>
          <a:p>
            <a:r>
              <a:rPr lang="en-US" smtClean="0"/>
              <a:t>Version - 4/23/2003</a:t>
            </a:r>
          </a:p>
        </p:txBody>
      </p:sp>
      <p:sp>
        <p:nvSpPr>
          <p:cNvPr id="38916" name="Rectangle 6"/>
          <p:cNvSpPr>
            <a:spLocks noGrp="1" noChangeArrowheads="1"/>
          </p:cNvSpPr>
          <p:nvPr>
            <p:ph type="sldNum" sz="quarter" idx="5"/>
          </p:nvPr>
        </p:nvSpPr>
        <p:spPr>
          <a:noFill/>
        </p:spPr>
        <p:txBody>
          <a:bodyPr/>
          <a:lstStyle/>
          <a:p>
            <a:r>
              <a:rPr lang="en-US" smtClean="0"/>
              <a:t>Page - </a:t>
            </a:r>
            <a:fld id="{6E2BDDA8-BFB3-4CBF-AC84-910B359B7D5D}" type="slidenum">
              <a:rPr lang="en-US" smtClean="0"/>
              <a:pPr/>
              <a:t>7</a:t>
            </a:fld>
            <a:endParaRPr lang="en-US" smtClean="0"/>
          </a:p>
        </p:txBody>
      </p:sp>
      <p:sp>
        <p:nvSpPr>
          <p:cNvPr id="38917" name="Rectangle 2"/>
          <p:cNvSpPr>
            <a:spLocks noGrp="1" noChangeArrowheads="1"/>
          </p:cNvSpPr>
          <p:nvPr>
            <p:ph type="body" idx="1"/>
          </p:nvPr>
        </p:nvSpPr>
        <p:spPr>
          <a:noFill/>
          <a:ln/>
        </p:spPr>
        <p:txBody>
          <a:bodyPr/>
          <a:lstStyle/>
          <a:p>
            <a:pPr>
              <a:spcBef>
                <a:spcPct val="0"/>
              </a:spcBef>
            </a:pPr>
            <a:r>
              <a:rPr lang="en-US" smtClean="0"/>
              <a:t>You have already been introduced to the FAI Catalog of figures.  Now it’s time to see what the grading criteria is for each family.  The simplest building block of all figures is the horizontal line.  Remember that ALL figures begin and end in HORIZONTAL flight, and no figure is complete until a horizontal exit line is established.   Any ballooning on the exit is subject to downgrade.</a:t>
            </a:r>
          </a:p>
          <a:p>
            <a:pPr>
              <a:spcBef>
                <a:spcPct val="0"/>
              </a:spcBef>
            </a:pPr>
            <a:endParaRPr lang="en-US" smtClean="0"/>
          </a:p>
          <a:p>
            <a:pPr>
              <a:spcBef>
                <a:spcPct val="0"/>
              </a:spcBef>
            </a:pPr>
            <a:r>
              <a:rPr lang="en-US" smtClean="0"/>
              <a:t>HORIZONTAL LINES are graded on  flight path parallel to the horizon.  At slower airspeeds, e.g. in slowing down for a spin, the attitude will be nose up and plane should neither climb nor descend.  </a:t>
            </a:r>
          </a:p>
          <a:p>
            <a:pPr>
              <a:spcBef>
                <a:spcPct val="0"/>
              </a:spcBef>
            </a:pPr>
            <a:endParaRPr lang="en-US" smtClean="0"/>
          </a:p>
          <a:p>
            <a:pPr>
              <a:spcBef>
                <a:spcPct val="0"/>
              </a:spcBef>
            </a:pPr>
            <a:r>
              <a:rPr lang="en-US" smtClean="0"/>
              <a:t>When inverted, most airplanes, especially those with non-symmetrical airfoils, will have to fly nose up to maintain altitude. </a:t>
            </a:r>
          </a:p>
          <a:p>
            <a:pPr>
              <a:spcBef>
                <a:spcPct val="0"/>
              </a:spcBef>
            </a:pPr>
            <a:endParaRPr lang="en-US" smtClean="0"/>
          </a:p>
          <a:p>
            <a:pPr>
              <a:spcBef>
                <a:spcPct val="0"/>
              </a:spcBef>
            </a:pPr>
            <a:r>
              <a:rPr lang="en-US" smtClean="0"/>
              <a:t>Use a stick plane to demonstrate that all maneuvers begin and end in horizontal flight.  Points will be deducted for climbing, diving or ballooned exit or entry.</a:t>
            </a:r>
          </a:p>
          <a:p>
            <a:pPr>
              <a:spcBef>
                <a:spcPct val="0"/>
              </a:spcBef>
            </a:pPr>
            <a:endParaRPr lang="en-US" smtClean="0"/>
          </a:p>
          <a:p>
            <a:pPr>
              <a:spcBef>
                <a:spcPct val="0"/>
              </a:spcBef>
            </a:pPr>
            <a:r>
              <a:rPr lang="en-US" smtClean="0"/>
              <a:t>Use a stick plane to demonstrate that during turns and rolling turns the plane should neither climb nor descend.</a:t>
            </a:r>
          </a:p>
        </p:txBody>
      </p:sp>
      <p:sp>
        <p:nvSpPr>
          <p:cNvPr id="38918" name="Rectangle 3"/>
          <p:cNvSpPr>
            <a:spLocks noGrp="1" noRot="1" noChangeAspect="1" noChangeArrowheads="1" noTextEdit="1"/>
          </p:cNvSpPr>
          <p:nvPr>
            <p:ph type="sldImg"/>
          </p:nvPr>
        </p:nvSpPr>
        <p:spPr>
          <a:xfrm>
            <a:off x="1247775" y="663575"/>
            <a:ext cx="4362450" cy="3271838"/>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hdr" sz="quarter"/>
          </p:nvPr>
        </p:nvSpPr>
        <p:spPr>
          <a:noFill/>
        </p:spPr>
        <p:txBody>
          <a:bodyPr/>
          <a:lstStyle/>
          <a:p>
            <a:r>
              <a:rPr lang="en-US" smtClean="0"/>
              <a:t>Scale Aerobatic Judging Seminar</a:t>
            </a:r>
          </a:p>
        </p:txBody>
      </p:sp>
      <p:sp>
        <p:nvSpPr>
          <p:cNvPr id="39939" name="Rectangle 5"/>
          <p:cNvSpPr>
            <a:spLocks noGrp="1" noChangeArrowheads="1"/>
          </p:cNvSpPr>
          <p:nvPr>
            <p:ph type="dt" sz="quarter" idx="1"/>
          </p:nvPr>
        </p:nvSpPr>
        <p:spPr>
          <a:noFill/>
        </p:spPr>
        <p:txBody>
          <a:bodyPr/>
          <a:lstStyle/>
          <a:p>
            <a:r>
              <a:rPr lang="en-US" smtClean="0"/>
              <a:t>Version - 4/23/2003</a:t>
            </a:r>
          </a:p>
        </p:txBody>
      </p:sp>
      <p:sp>
        <p:nvSpPr>
          <p:cNvPr id="39940" name="Rectangle 6"/>
          <p:cNvSpPr>
            <a:spLocks noGrp="1" noChangeArrowheads="1"/>
          </p:cNvSpPr>
          <p:nvPr>
            <p:ph type="sldNum" sz="quarter" idx="5"/>
          </p:nvPr>
        </p:nvSpPr>
        <p:spPr>
          <a:noFill/>
        </p:spPr>
        <p:txBody>
          <a:bodyPr/>
          <a:lstStyle/>
          <a:p>
            <a:r>
              <a:rPr lang="en-US" smtClean="0"/>
              <a:t>Page - </a:t>
            </a:r>
            <a:fld id="{4B0E95CA-A5C0-48B9-87C5-E226A69842A4}" type="slidenum">
              <a:rPr lang="en-US" smtClean="0"/>
              <a:pPr/>
              <a:t>8</a:t>
            </a:fld>
            <a:endParaRPr lang="en-US" smtClean="0"/>
          </a:p>
        </p:txBody>
      </p:sp>
      <p:sp>
        <p:nvSpPr>
          <p:cNvPr id="39941" name="Rectangle 2"/>
          <p:cNvSpPr>
            <a:spLocks noGrp="1" noChangeArrowheads="1"/>
          </p:cNvSpPr>
          <p:nvPr>
            <p:ph type="body" idx="1"/>
          </p:nvPr>
        </p:nvSpPr>
        <p:spPr>
          <a:noFill/>
          <a:ln/>
        </p:spPr>
        <p:txBody>
          <a:bodyPr/>
          <a:lstStyle/>
          <a:p>
            <a:pPr>
              <a:spcBef>
                <a:spcPct val="0"/>
              </a:spcBef>
            </a:pPr>
            <a:r>
              <a:rPr lang="en-US" smtClean="0"/>
              <a:t>You have already been introduced to the FAI Catalog of figures.  Now it’s time to see what the grading criteria is for each family.  The simplest building block of all figures is the horizontal line.  Remember that ALL figures begin and end in HORIZONTAL flight, and no figure is complete until a horizontal exit line is established.   Any ballooning on the exit is subject to downgrade.</a:t>
            </a:r>
          </a:p>
          <a:p>
            <a:pPr>
              <a:spcBef>
                <a:spcPct val="0"/>
              </a:spcBef>
            </a:pPr>
            <a:endParaRPr lang="en-US" smtClean="0"/>
          </a:p>
          <a:p>
            <a:pPr>
              <a:spcBef>
                <a:spcPct val="0"/>
              </a:spcBef>
            </a:pPr>
            <a:r>
              <a:rPr lang="en-US" smtClean="0"/>
              <a:t>HORIZONTAL LINES are graded on  flight path parallel to the horizon.  At slower airspeeds, e.g. in slowing down for a spin, the attitude will be nose up and plane should neither climb nor descend.  </a:t>
            </a:r>
          </a:p>
          <a:p>
            <a:pPr>
              <a:spcBef>
                <a:spcPct val="0"/>
              </a:spcBef>
            </a:pPr>
            <a:endParaRPr lang="en-US" smtClean="0"/>
          </a:p>
          <a:p>
            <a:pPr>
              <a:spcBef>
                <a:spcPct val="0"/>
              </a:spcBef>
            </a:pPr>
            <a:r>
              <a:rPr lang="en-US" smtClean="0"/>
              <a:t>When inverted, most airplanes, especially those with non-symmetrical airfoils, will have to fly nose up to maintain altitude. </a:t>
            </a:r>
          </a:p>
          <a:p>
            <a:pPr>
              <a:spcBef>
                <a:spcPct val="0"/>
              </a:spcBef>
            </a:pPr>
            <a:endParaRPr lang="en-US" smtClean="0"/>
          </a:p>
          <a:p>
            <a:pPr>
              <a:spcBef>
                <a:spcPct val="0"/>
              </a:spcBef>
            </a:pPr>
            <a:r>
              <a:rPr lang="en-US" smtClean="0"/>
              <a:t>Use a stick plane to demonstrate that all maneuvers begin and end in horizontal flight.  Points will be deducted for climbing, diving or ballooned exit or entry.</a:t>
            </a:r>
          </a:p>
          <a:p>
            <a:pPr>
              <a:spcBef>
                <a:spcPct val="0"/>
              </a:spcBef>
            </a:pPr>
            <a:endParaRPr lang="en-US" smtClean="0"/>
          </a:p>
          <a:p>
            <a:pPr>
              <a:spcBef>
                <a:spcPct val="0"/>
              </a:spcBef>
            </a:pPr>
            <a:r>
              <a:rPr lang="en-US" smtClean="0"/>
              <a:t>Use a stick plane to demonstrate that during turns and rolling turns the plane should neither climb nor descend.</a:t>
            </a:r>
          </a:p>
        </p:txBody>
      </p:sp>
      <p:sp>
        <p:nvSpPr>
          <p:cNvPr id="39942" name="Rectangle 3"/>
          <p:cNvSpPr>
            <a:spLocks noGrp="1" noRot="1" noChangeAspect="1" noChangeArrowheads="1" noTextEdit="1"/>
          </p:cNvSpPr>
          <p:nvPr>
            <p:ph type="sldImg"/>
          </p:nvPr>
        </p:nvSpPr>
        <p:spPr>
          <a:xfrm>
            <a:off x="1247775" y="663575"/>
            <a:ext cx="4362450" cy="3271838"/>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hdr" sz="quarter"/>
          </p:nvPr>
        </p:nvSpPr>
        <p:spPr>
          <a:noFill/>
        </p:spPr>
        <p:txBody>
          <a:bodyPr/>
          <a:lstStyle/>
          <a:p>
            <a:r>
              <a:rPr lang="en-US" smtClean="0"/>
              <a:t>Scale Aerobatic Judging Seminar</a:t>
            </a:r>
          </a:p>
        </p:txBody>
      </p:sp>
      <p:sp>
        <p:nvSpPr>
          <p:cNvPr id="40963" name="Rectangle 5"/>
          <p:cNvSpPr>
            <a:spLocks noGrp="1" noChangeArrowheads="1"/>
          </p:cNvSpPr>
          <p:nvPr>
            <p:ph type="dt" sz="quarter" idx="1"/>
          </p:nvPr>
        </p:nvSpPr>
        <p:spPr>
          <a:noFill/>
        </p:spPr>
        <p:txBody>
          <a:bodyPr/>
          <a:lstStyle/>
          <a:p>
            <a:r>
              <a:rPr lang="en-US" smtClean="0"/>
              <a:t>Version - 4/23/2003</a:t>
            </a:r>
          </a:p>
        </p:txBody>
      </p:sp>
      <p:sp>
        <p:nvSpPr>
          <p:cNvPr id="40964" name="Rectangle 6"/>
          <p:cNvSpPr>
            <a:spLocks noGrp="1" noChangeArrowheads="1"/>
          </p:cNvSpPr>
          <p:nvPr>
            <p:ph type="sldNum" sz="quarter" idx="5"/>
          </p:nvPr>
        </p:nvSpPr>
        <p:spPr>
          <a:noFill/>
        </p:spPr>
        <p:txBody>
          <a:bodyPr/>
          <a:lstStyle/>
          <a:p>
            <a:r>
              <a:rPr lang="en-US" smtClean="0"/>
              <a:t>Page - </a:t>
            </a:r>
            <a:fld id="{5BF8D52E-753F-44E2-949A-FA2318C8E27A}" type="slidenum">
              <a:rPr lang="en-US" smtClean="0"/>
              <a:pPr/>
              <a:t>9</a:t>
            </a:fld>
            <a:endParaRPr lang="en-US" smtClean="0"/>
          </a:p>
        </p:txBody>
      </p:sp>
      <p:sp>
        <p:nvSpPr>
          <p:cNvPr id="40965" name="Rectangle 2"/>
          <p:cNvSpPr>
            <a:spLocks noGrp="1" noChangeArrowheads="1"/>
          </p:cNvSpPr>
          <p:nvPr>
            <p:ph type="body" idx="1"/>
          </p:nvPr>
        </p:nvSpPr>
        <p:spPr>
          <a:xfrm>
            <a:off x="685800" y="4014788"/>
            <a:ext cx="5791200" cy="4087812"/>
          </a:xfrm>
          <a:noFill/>
          <a:ln/>
        </p:spPr>
        <p:txBody>
          <a:bodyPr/>
          <a:lstStyle/>
          <a:p>
            <a:r>
              <a:rPr lang="en-US" smtClean="0"/>
              <a:t>Explain the reasoning why the Airspace Control Rule was initiated. </a:t>
            </a:r>
          </a:p>
          <a:p>
            <a:endParaRPr lang="en-US" smtClean="0"/>
          </a:p>
          <a:p>
            <a:r>
              <a:rPr lang="en-US" smtClean="0"/>
              <a:t>Box limits were un-enforceable due to no box limit judges etc. </a:t>
            </a:r>
          </a:p>
          <a:p>
            <a:r>
              <a:rPr lang="en-US" smtClean="0"/>
              <a:t>Trials with new GPS systems that were just coming on line. Not accurate enough &amp; had to be attached to each aircraft.</a:t>
            </a:r>
          </a:p>
          <a:p>
            <a:endParaRPr lang="en-US" smtClean="0"/>
          </a:p>
          <a:p>
            <a:r>
              <a:rPr lang="en-US" smtClean="0"/>
              <a:t>Pilots were making LARGE foot-prints at contests &amp; endangering flying fields.</a:t>
            </a:r>
          </a:p>
          <a:p>
            <a:endParaRPr lang="en-US" smtClean="0"/>
          </a:p>
          <a:p>
            <a:r>
              <a:rPr lang="en-US" smtClean="0"/>
              <a:t>This should not be treated lightly.  Please ask for pilots and judges to give this rule a chance and it will only work if we try to make it work.</a:t>
            </a:r>
          </a:p>
          <a:p>
            <a:r>
              <a:rPr lang="en-US" smtClean="0"/>
              <a:t>Please do not give all pilots the same score.  Evaluate each one individually and use Whole points to score.  Use 0-10 and this will help pilots learn to keep flying tight.  This is what this rule is about.  The tighter the footprint the better the score.  </a:t>
            </a:r>
          </a:p>
          <a:p>
            <a:endParaRPr lang="en-US" smtClean="0"/>
          </a:p>
          <a:p>
            <a:r>
              <a:rPr lang="en-US" smtClean="0"/>
              <a:t>Yes, it is subjective, All rules are!</a:t>
            </a:r>
          </a:p>
          <a:p>
            <a:r>
              <a:rPr lang="en-US" smtClean="0"/>
              <a:t>Judges must try to give all scores fair and without bias, why would this one be any different?</a:t>
            </a:r>
          </a:p>
          <a:p>
            <a:endParaRPr lang="en-US" smtClean="0"/>
          </a:p>
        </p:txBody>
      </p:sp>
      <p:sp>
        <p:nvSpPr>
          <p:cNvPr id="40966" name="Rectangle 3"/>
          <p:cNvSpPr>
            <a:spLocks noGrp="1" noRot="1" noChangeAspect="1" noChangeArrowheads="1" noTextEdit="1"/>
          </p:cNvSpPr>
          <p:nvPr>
            <p:ph type="sldImg"/>
          </p:nvPr>
        </p:nvSpPr>
        <p:spPr>
          <a:xfrm>
            <a:off x="1247775" y="663575"/>
            <a:ext cx="4362450" cy="3271838"/>
          </a:xfrm>
          <a:ln cap="flat"/>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a:xfrm>
            <a:off x="0" y="6492875"/>
            <a:ext cx="1143000" cy="365125"/>
          </a:xfrm>
        </p:spPr>
        <p:txBody>
          <a:bodyPr/>
          <a:lstStyle>
            <a:lvl1pPr algn="ctr">
              <a:defRPr/>
            </a:lvl1pPr>
          </a:lstStyle>
          <a:p>
            <a:pPr>
              <a:defRPr/>
            </a:pPr>
            <a:r>
              <a:rPr lang="en-US" dirty="0" smtClean="0"/>
              <a:t>1/30/2010</a:t>
            </a:r>
            <a:endParaRPr lang="en-US" dirty="0"/>
          </a:p>
        </p:txBody>
      </p:sp>
      <p:sp>
        <p:nvSpPr>
          <p:cNvPr id="5" name="Footer Placeholder 21"/>
          <p:cNvSpPr>
            <a:spLocks noGrp="1"/>
          </p:cNvSpPr>
          <p:nvPr>
            <p:ph type="ftr" sz="quarter" idx="11"/>
          </p:nvPr>
        </p:nvSpPr>
        <p:spPr>
          <a:xfrm>
            <a:off x="2667000" y="6492875"/>
            <a:ext cx="3352800" cy="365125"/>
          </a:xfrm>
        </p:spPr>
        <p:txBody>
          <a:bodyPr/>
          <a:lstStyle>
            <a:lvl1pPr algn="ctr">
              <a:defRPr smtClean="0"/>
            </a:lvl1pPr>
          </a:lstStyle>
          <a:p>
            <a:pPr>
              <a:defRPr/>
            </a:pPr>
            <a:r>
              <a:rPr lang="en-US" smtClean="0"/>
              <a:t>Scale Aerobatics Judging Seminar</a:t>
            </a:r>
            <a:endParaRPr lang="en-US"/>
          </a:p>
        </p:txBody>
      </p:sp>
      <p:sp>
        <p:nvSpPr>
          <p:cNvPr id="6" name="Slide Number Placeholder 17"/>
          <p:cNvSpPr>
            <a:spLocks noGrp="1"/>
          </p:cNvSpPr>
          <p:nvPr>
            <p:ph type="sldNum" sz="quarter" idx="12"/>
          </p:nvPr>
        </p:nvSpPr>
        <p:spPr>
          <a:xfrm>
            <a:off x="8077200" y="6492875"/>
            <a:ext cx="762000" cy="365125"/>
          </a:xfrm>
        </p:spPr>
        <p:txBody>
          <a:bodyPr/>
          <a:lstStyle>
            <a:lvl1pPr>
              <a:defRPr smtClean="0"/>
            </a:lvl1pPr>
          </a:lstStyle>
          <a:p>
            <a:pPr>
              <a:defRPr/>
            </a:pPr>
            <a:r>
              <a:rPr lang="en-US"/>
              <a:t>J-</a:t>
            </a:r>
            <a:fld id="{9D45568F-70AD-4059-8A0E-9435257F78E1}" type="slidenum">
              <a:rPr lang="en-US"/>
              <a:pPr>
                <a:defRPr/>
              </a:pPr>
              <a:t>‹#›</a:t>
            </a:fld>
            <a:endParaRPr lang="en-US"/>
          </a:p>
        </p:txBody>
      </p:sp>
      <p:pic>
        <p:nvPicPr>
          <p:cNvPr id="7" name="Picture 2"/>
          <p:cNvPicPr>
            <a:picLocks noChangeAspect="1" noChangeArrowheads="1"/>
          </p:cNvPicPr>
          <p:nvPr userDrawn="1"/>
        </p:nvPicPr>
        <p:blipFill>
          <a:blip r:embed="rId2" cstate="print"/>
          <a:srcRect/>
          <a:stretch>
            <a:fillRect/>
          </a:stretch>
        </p:blipFill>
        <p:spPr bwMode="auto">
          <a:xfrm rot="21372674">
            <a:off x="2141538" y="317500"/>
            <a:ext cx="390525" cy="266700"/>
          </a:xfrm>
          <a:prstGeom prst="rect">
            <a:avLst/>
          </a:prstGeom>
          <a:noFill/>
          <a:ln w="9525">
            <a:noFill/>
            <a:miter lim="800000"/>
            <a:headEnd/>
            <a:tailEnd/>
          </a:ln>
        </p:spPr>
      </p:pic>
      <p:pic>
        <p:nvPicPr>
          <p:cNvPr id="8" name="Picture 13" descr="IMAC New logo trans.gif"/>
          <p:cNvPicPr>
            <a:picLocks noChangeAspect="1"/>
          </p:cNvPicPr>
          <p:nvPr userDrawn="1"/>
        </p:nvPicPr>
        <p:blipFill>
          <a:blip r:embed="rId3" cstate="print"/>
          <a:srcRect/>
          <a:stretch>
            <a:fillRect/>
          </a:stretch>
        </p:blipFill>
        <p:spPr bwMode="auto">
          <a:xfrm>
            <a:off x="0" y="0"/>
            <a:ext cx="2133600" cy="1058863"/>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a:t>02/2/2008</a:t>
            </a:r>
          </a:p>
        </p:txBody>
      </p:sp>
      <p:sp>
        <p:nvSpPr>
          <p:cNvPr id="5" name="Footer Placeholder 21"/>
          <p:cNvSpPr>
            <a:spLocks noGrp="1"/>
          </p:cNvSpPr>
          <p:nvPr>
            <p:ph type="ftr" sz="quarter" idx="11"/>
          </p:nvPr>
        </p:nvSpPr>
        <p:spPr/>
        <p:txBody>
          <a:bodyPr/>
          <a:lstStyle>
            <a:lvl1pPr>
              <a:defRPr/>
            </a:lvl1pPr>
          </a:lstStyle>
          <a:p>
            <a:pPr>
              <a:defRPr/>
            </a:pPr>
            <a:r>
              <a:rPr lang="en-US"/>
              <a:t>Scale Aerobatics Judging Seminar</a:t>
            </a:r>
          </a:p>
        </p:txBody>
      </p:sp>
      <p:sp>
        <p:nvSpPr>
          <p:cNvPr id="6" name="Slide Number Placeholder 17"/>
          <p:cNvSpPr>
            <a:spLocks noGrp="1"/>
          </p:cNvSpPr>
          <p:nvPr>
            <p:ph type="sldNum" sz="quarter" idx="12"/>
          </p:nvPr>
        </p:nvSpPr>
        <p:spPr/>
        <p:txBody>
          <a:bodyPr/>
          <a:lstStyle>
            <a:lvl1pPr>
              <a:defRPr/>
            </a:lvl1pPr>
          </a:lstStyle>
          <a:p>
            <a:pPr>
              <a:defRPr/>
            </a:pPr>
            <a:r>
              <a:rPr lang="en-US"/>
              <a:t>J-</a:t>
            </a:r>
            <a:fld id="{A664C6D2-E094-40CC-AAC8-D75F0709953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4"/>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4"/>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a:t>02/2/2008</a:t>
            </a:r>
          </a:p>
        </p:txBody>
      </p:sp>
      <p:sp>
        <p:nvSpPr>
          <p:cNvPr id="5" name="Footer Placeholder 21"/>
          <p:cNvSpPr>
            <a:spLocks noGrp="1"/>
          </p:cNvSpPr>
          <p:nvPr>
            <p:ph type="ftr" sz="quarter" idx="11"/>
          </p:nvPr>
        </p:nvSpPr>
        <p:spPr/>
        <p:txBody>
          <a:bodyPr/>
          <a:lstStyle>
            <a:lvl1pPr>
              <a:defRPr/>
            </a:lvl1pPr>
          </a:lstStyle>
          <a:p>
            <a:pPr>
              <a:defRPr/>
            </a:pPr>
            <a:r>
              <a:rPr lang="en-US"/>
              <a:t>Scale Aerobatics Judging Seminar</a:t>
            </a:r>
          </a:p>
        </p:txBody>
      </p:sp>
      <p:sp>
        <p:nvSpPr>
          <p:cNvPr id="6" name="Slide Number Placeholder 17"/>
          <p:cNvSpPr>
            <a:spLocks noGrp="1"/>
          </p:cNvSpPr>
          <p:nvPr>
            <p:ph type="sldNum" sz="quarter" idx="12"/>
          </p:nvPr>
        </p:nvSpPr>
        <p:spPr/>
        <p:txBody>
          <a:bodyPr/>
          <a:lstStyle>
            <a:lvl1pPr>
              <a:defRPr/>
            </a:lvl1pPr>
          </a:lstStyle>
          <a:p>
            <a:pPr>
              <a:defRPr/>
            </a:pPr>
            <a:r>
              <a:rPr lang="en-US"/>
              <a:t>J-</a:t>
            </a:r>
            <a:fld id="{DA570DED-9300-4ECF-AA87-543A2D1BE70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16C2A20-4231-4F30-8C98-19BC885394F3}" type="datetimeFigureOut">
              <a:rPr lang="en-US"/>
              <a:pPr>
                <a:defRPr/>
              </a:pPr>
              <a:t>3/7/2010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C99B42-C1A8-49C1-AF89-B145603EBCB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8397B8-993D-455C-B062-F020BE7840F8}" type="datetimeFigureOut">
              <a:rPr lang="en-US"/>
              <a:pPr>
                <a:defRPr/>
              </a:pPr>
              <a:t>3/7/2010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13C487-9D28-4901-82E2-A9F66B29554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79EE6E4-E3C8-4361-9059-7841F2630BD4}" type="datetimeFigureOut">
              <a:rPr lang="en-US"/>
              <a:pPr>
                <a:defRPr/>
              </a:pPr>
              <a:t>3/7/2010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C685EB-862B-4C7B-A0E5-5D8B76C59D7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9534A22-603C-4265-9158-A5172FC7E9A7}" type="datetimeFigureOut">
              <a:rPr lang="en-US"/>
              <a:pPr>
                <a:defRPr/>
              </a:pPr>
              <a:t>3/7/2010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77F07D-DD9F-47FE-9E41-ACBE6E68751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2AC69E3-B329-40AA-B414-725814F3F4AD}" type="datetimeFigureOut">
              <a:rPr lang="en-US"/>
              <a:pPr>
                <a:defRPr/>
              </a:pPr>
              <a:t>3/7/2010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AC4E02C-2723-4D2D-B18D-AE2206F49B3D}"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B486420-E983-4406-887D-0C4131A92546}" type="datetimeFigureOut">
              <a:rPr lang="en-US"/>
              <a:pPr>
                <a:defRPr/>
              </a:pPr>
              <a:t>3/7/2010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AB34832-534B-4862-9BB2-6EA7B7CC437F}"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BED5B9-C63C-43B7-8728-229A26A0658C}" type="datetimeFigureOut">
              <a:rPr lang="en-US"/>
              <a:pPr>
                <a:defRPr/>
              </a:pPr>
              <a:t>3/7/2010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B919ECB-7F13-40A3-AE7C-72EB1CACCBF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9CA5DC6-8ED4-4534-9788-ACA26C0A2F7B}" type="datetimeFigureOut">
              <a:rPr lang="en-US"/>
              <a:pPr>
                <a:defRPr/>
              </a:pPr>
              <a:t>3/7/2010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C3500C-CC1D-4243-8F13-EC7C39947CF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a:t>02/2/2008</a:t>
            </a:r>
          </a:p>
        </p:txBody>
      </p:sp>
      <p:sp>
        <p:nvSpPr>
          <p:cNvPr id="5" name="Footer Placeholder 21"/>
          <p:cNvSpPr>
            <a:spLocks noGrp="1"/>
          </p:cNvSpPr>
          <p:nvPr>
            <p:ph type="ftr" sz="quarter" idx="11"/>
          </p:nvPr>
        </p:nvSpPr>
        <p:spPr/>
        <p:txBody>
          <a:bodyPr/>
          <a:lstStyle>
            <a:lvl1pPr>
              <a:defRPr/>
            </a:lvl1pPr>
          </a:lstStyle>
          <a:p>
            <a:pPr>
              <a:defRPr/>
            </a:pPr>
            <a:r>
              <a:rPr lang="en-US"/>
              <a:t>Scale Aerobatics Judging Seminar</a:t>
            </a:r>
          </a:p>
        </p:txBody>
      </p:sp>
      <p:sp>
        <p:nvSpPr>
          <p:cNvPr id="6" name="Slide Number Placeholder 17"/>
          <p:cNvSpPr>
            <a:spLocks noGrp="1"/>
          </p:cNvSpPr>
          <p:nvPr>
            <p:ph type="sldNum" sz="quarter" idx="12"/>
          </p:nvPr>
        </p:nvSpPr>
        <p:spPr/>
        <p:txBody>
          <a:bodyPr/>
          <a:lstStyle>
            <a:lvl1pPr>
              <a:defRPr/>
            </a:lvl1pPr>
          </a:lstStyle>
          <a:p>
            <a:pPr>
              <a:defRPr/>
            </a:pPr>
            <a:r>
              <a:rPr lang="en-US"/>
              <a:t>J-</a:t>
            </a:r>
            <a:fld id="{6CAC5234-45D6-4B66-B9B1-B317099B62E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C2F103-6E8A-43C4-8297-9D5FA0FA3673}" type="datetimeFigureOut">
              <a:rPr lang="en-US"/>
              <a:pPr>
                <a:defRPr/>
              </a:pPr>
              <a:t>3/7/2010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C408EA-0387-42E6-B34A-97D74D9B6CB6}"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399FA3-8D83-448A-B4D0-135B819103E8}" type="datetimeFigureOut">
              <a:rPr lang="en-US"/>
              <a:pPr>
                <a:defRPr/>
              </a:pPr>
              <a:t>3/7/2010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6047B9-3579-4C95-94F8-9C539697F1EE}"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D4B016C-2E4A-4CB9-A3F4-1F8A5D922083}" type="datetimeFigureOut">
              <a:rPr lang="en-US"/>
              <a:pPr>
                <a:defRPr/>
              </a:pPr>
              <a:t>3/7/2010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FEA15B-4ABB-4A20-A9C0-1F3DBFFC426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r>
              <a:rPr lang="en-US"/>
              <a:t>02/2/2008</a:t>
            </a:r>
          </a:p>
        </p:txBody>
      </p:sp>
      <p:sp>
        <p:nvSpPr>
          <p:cNvPr id="5" name="Footer Placeholder 21"/>
          <p:cNvSpPr>
            <a:spLocks noGrp="1"/>
          </p:cNvSpPr>
          <p:nvPr>
            <p:ph type="ftr" sz="quarter" idx="11"/>
          </p:nvPr>
        </p:nvSpPr>
        <p:spPr/>
        <p:txBody>
          <a:bodyPr/>
          <a:lstStyle>
            <a:lvl1pPr>
              <a:defRPr/>
            </a:lvl1pPr>
          </a:lstStyle>
          <a:p>
            <a:pPr>
              <a:defRPr/>
            </a:pPr>
            <a:r>
              <a:rPr lang="en-US"/>
              <a:t>Scale Aerobatics Judging Seminar</a:t>
            </a:r>
          </a:p>
        </p:txBody>
      </p:sp>
      <p:sp>
        <p:nvSpPr>
          <p:cNvPr id="6" name="Slide Number Placeholder 17"/>
          <p:cNvSpPr>
            <a:spLocks noGrp="1"/>
          </p:cNvSpPr>
          <p:nvPr>
            <p:ph type="sldNum" sz="quarter" idx="12"/>
          </p:nvPr>
        </p:nvSpPr>
        <p:spPr/>
        <p:txBody>
          <a:bodyPr/>
          <a:lstStyle>
            <a:lvl1pPr>
              <a:defRPr/>
            </a:lvl1pPr>
          </a:lstStyle>
          <a:p>
            <a:pPr>
              <a:defRPr/>
            </a:pPr>
            <a:r>
              <a:rPr lang="en-US"/>
              <a:t>J-</a:t>
            </a:r>
            <a:fld id="{BCA99220-597C-4BFA-83CB-282F89242C0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r>
              <a:rPr lang="en-US"/>
              <a:t>02/2/2008</a:t>
            </a:r>
          </a:p>
        </p:txBody>
      </p:sp>
      <p:sp>
        <p:nvSpPr>
          <p:cNvPr id="6" name="Footer Placeholder 21"/>
          <p:cNvSpPr>
            <a:spLocks noGrp="1"/>
          </p:cNvSpPr>
          <p:nvPr>
            <p:ph type="ftr" sz="quarter" idx="11"/>
          </p:nvPr>
        </p:nvSpPr>
        <p:spPr/>
        <p:txBody>
          <a:bodyPr/>
          <a:lstStyle>
            <a:lvl1pPr>
              <a:defRPr/>
            </a:lvl1pPr>
          </a:lstStyle>
          <a:p>
            <a:pPr>
              <a:defRPr/>
            </a:pPr>
            <a:r>
              <a:rPr lang="en-US"/>
              <a:t>Scale Aerobatics Judging Seminar</a:t>
            </a:r>
          </a:p>
        </p:txBody>
      </p:sp>
      <p:sp>
        <p:nvSpPr>
          <p:cNvPr id="7" name="Slide Number Placeholder 17"/>
          <p:cNvSpPr>
            <a:spLocks noGrp="1"/>
          </p:cNvSpPr>
          <p:nvPr>
            <p:ph type="sldNum" sz="quarter" idx="12"/>
          </p:nvPr>
        </p:nvSpPr>
        <p:spPr/>
        <p:txBody>
          <a:bodyPr/>
          <a:lstStyle>
            <a:lvl1pPr>
              <a:defRPr/>
            </a:lvl1pPr>
          </a:lstStyle>
          <a:p>
            <a:pPr>
              <a:defRPr/>
            </a:pPr>
            <a:r>
              <a:rPr lang="en-US"/>
              <a:t>J-</a:t>
            </a:r>
            <a:fld id="{75CF1F34-ED34-486F-B2A1-6FF4E879E5A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9"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3"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9"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r>
              <a:rPr lang="en-US"/>
              <a:t>02/2/2008</a:t>
            </a:r>
          </a:p>
        </p:txBody>
      </p:sp>
      <p:sp>
        <p:nvSpPr>
          <p:cNvPr id="8" name="Footer Placeholder 21"/>
          <p:cNvSpPr>
            <a:spLocks noGrp="1"/>
          </p:cNvSpPr>
          <p:nvPr>
            <p:ph type="ftr" sz="quarter" idx="11"/>
          </p:nvPr>
        </p:nvSpPr>
        <p:spPr/>
        <p:txBody>
          <a:bodyPr/>
          <a:lstStyle>
            <a:lvl1pPr>
              <a:defRPr/>
            </a:lvl1pPr>
          </a:lstStyle>
          <a:p>
            <a:pPr>
              <a:defRPr/>
            </a:pPr>
            <a:r>
              <a:rPr lang="en-US"/>
              <a:t>Scale Aerobatics Judging Seminar</a:t>
            </a:r>
          </a:p>
        </p:txBody>
      </p:sp>
      <p:sp>
        <p:nvSpPr>
          <p:cNvPr id="9" name="Slide Number Placeholder 17"/>
          <p:cNvSpPr>
            <a:spLocks noGrp="1"/>
          </p:cNvSpPr>
          <p:nvPr>
            <p:ph type="sldNum" sz="quarter" idx="12"/>
          </p:nvPr>
        </p:nvSpPr>
        <p:spPr/>
        <p:txBody>
          <a:bodyPr/>
          <a:lstStyle>
            <a:lvl1pPr>
              <a:defRPr/>
            </a:lvl1pPr>
          </a:lstStyle>
          <a:p>
            <a:pPr>
              <a:defRPr/>
            </a:pPr>
            <a:r>
              <a:rPr lang="en-US"/>
              <a:t>J-</a:t>
            </a:r>
            <a:fld id="{DE1C052E-7050-4FB9-9216-D6DF9A6968D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r>
              <a:rPr lang="en-US"/>
              <a:t>02/2/2008</a:t>
            </a:r>
          </a:p>
        </p:txBody>
      </p:sp>
      <p:sp>
        <p:nvSpPr>
          <p:cNvPr id="4" name="Footer Placeholder 21"/>
          <p:cNvSpPr>
            <a:spLocks noGrp="1"/>
          </p:cNvSpPr>
          <p:nvPr>
            <p:ph type="ftr" sz="quarter" idx="11"/>
          </p:nvPr>
        </p:nvSpPr>
        <p:spPr/>
        <p:txBody>
          <a:bodyPr/>
          <a:lstStyle>
            <a:lvl1pPr>
              <a:defRPr/>
            </a:lvl1pPr>
          </a:lstStyle>
          <a:p>
            <a:pPr>
              <a:defRPr/>
            </a:pPr>
            <a:r>
              <a:rPr lang="en-US"/>
              <a:t>Scale Aerobatics Judging Seminar</a:t>
            </a:r>
          </a:p>
        </p:txBody>
      </p:sp>
      <p:sp>
        <p:nvSpPr>
          <p:cNvPr id="5" name="Slide Number Placeholder 17"/>
          <p:cNvSpPr>
            <a:spLocks noGrp="1"/>
          </p:cNvSpPr>
          <p:nvPr>
            <p:ph type="sldNum" sz="quarter" idx="12"/>
          </p:nvPr>
        </p:nvSpPr>
        <p:spPr/>
        <p:txBody>
          <a:bodyPr/>
          <a:lstStyle>
            <a:lvl1pPr>
              <a:defRPr/>
            </a:lvl1pPr>
          </a:lstStyle>
          <a:p>
            <a:pPr>
              <a:defRPr/>
            </a:pPr>
            <a:r>
              <a:rPr lang="en-US"/>
              <a:t>J-</a:t>
            </a:r>
            <a:fld id="{009707B1-5F7B-44ED-83C8-990F422D03E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rot="21372674">
            <a:off x="2141538" y="317500"/>
            <a:ext cx="390525" cy="266700"/>
          </a:xfrm>
          <a:prstGeom prst="rect">
            <a:avLst/>
          </a:prstGeom>
          <a:noFill/>
          <a:ln w="9525">
            <a:noFill/>
            <a:miter lim="800000"/>
            <a:headEnd/>
            <a:tailEnd/>
          </a:ln>
        </p:spPr>
      </p:pic>
      <p:pic>
        <p:nvPicPr>
          <p:cNvPr id="3" name="Picture 13" descr="IMAC New logo trans.gif"/>
          <p:cNvPicPr>
            <a:picLocks noChangeAspect="1"/>
          </p:cNvPicPr>
          <p:nvPr/>
        </p:nvPicPr>
        <p:blipFill>
          <a:blip r:embed="rId3" cstate="print"/>
          <a:srcRect/>
          <a:stretch>
            <a:fillRect/>
          </a:stretch>
        </p:blipFill>
        <p:spPr bwMode="auto">
          <a:xfrm>
            <a:off x="0" y="0"/>
            <a:ext cx="2133600" cy="1058863"/>
          </a:xfrm>
          <a:prstGeom prst="rect">
            <a:avLst/>
          </a:prstGeom>
          <a:noFill/>
          <a:ln w="9525">
            <a:noFill/>
            <a:miter lim="800000"/>
            <a:headEnd/>
            <a:tailEnd/>
          </a:ln>
        </p:spPr>
      </p:pic>
      <p:sp>
        <p:nvSpPr>
          <p:cNvPr id="4" name="Slide Number Placeholder 3"/>
          <p:cNvSpPr>
            <a:spLocks noGrp="1"/>
          </p:cNvSpPr>
          <p:nvPr>
            <p:ph type="sldNum" sz="quarter" idx="10"/>
          </p:nvPr>
        </p:nvSpPr>
        <p:spPr>
          <a:xfrm>
            <a:off x="8001000" y="6492875"/>
            <a:ext cx="762000" cy="365125"/>
          </a:xfrm>
        </p:spPr>
        <p:txBody>
          <a:bodyPr/>
          <a:lstStyle>
            <a:lvl1pPr>
              <a:defRPr smtClean="0"/>
            </a:lvl1pPr>
          </a:lstStyle>
          <a:p>
            <a:pPr>
              <a:defRPr/>
            </a:pPr>
            <a:r>
              <a:rPr lang="en-US"/>
              <a:t>J-</a:t>
            </a:r>
            <a:fld id="{A0EC684D-4F47-4BFF-86C6-0232A970A245}" type="slidenum">
              <a:rPr lang="en-US"/>
              <a:pPr>
                <a:defRPr/>
              </a:pPr>
              <a:t>‹#›</a:t>
            </a:fld>
            <a:endParaRPr lang="en-US"/>
          </a:p>
        </p:txBody>
      </p:sp>
      <p:sp>
        <p:nvSpPr>
          <p:cNvPr id="5" name="Date Placeholder 4"/>
          <p:cNvSpPr>
            <a:spLocks noGrp="1"/>
          </p:cNvSpPr>
          <p:nvPr>
            <p:ph type="dt" sz="half" idx="11"/>
          </p:nvPr>
        </p:nvSpPr>
        <p:spPr>
          <a:xfrm>
            <a:off x="533400" y="6492875"/>
            <a:ext cx="2133600" cy="365125"/>
          </a:xfrm>
        </p:spPr>
        <p:txBody>
          <a:bodyPr/>
          <a:lstStyle>
            <a:lvl1pPr>
              <a:defRPr smtClean="0"/>
            </a:lvl1pPr>
          </a:lstStyle>
          <a:p>
            <a:pPr>
              <a:defRPr/>
            </a:pPr>
            <a:r>
              <a:rPr lang="en-US"/>
              <a:t>02/2/2008</a:t>
            </a:r>
          </a:p>
        </p:txBody>
      </p:sp>
      <p:sp>
        <p:nvSpPr>
          <p:cNvPr id="6" name="Footer Placeholder 5"/>
          <p:cNvSpPr>
            <a:spLocks noGrp="1"/>
          </p:cNvSpPr>
          <p:nvPr>
            <p:ph type="ftr" sz="quarter" idx="12"/>
          </p:nvPr>
        </p:nvSpPr>
        <p:spPr>
          <a:xfrm>
            <a:off x="3352800" y="6492875"/>
            <a:ext cx="3352800" cy="365125"/>
          </a:xfrm>
        </p:spPr>
        <p:txBody>
          <a:bodyPr/>
          <a:lstStyle>
            <a:lvl1pPr>
              <a:defRPr smtClean="0"/>
            </a:lvl1pPr>
          </a:lstStyle>
          <a:p>
            <a:pPr>
              <a:defRPr/>
            </a:pPr>
            <a:r>
              <a:rPr lang="en-US"/>
              <a:t>Scale Aerobatics Judging Seminar</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3"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r>
              <a:rPr lang="en-US"/>
              <a:t>02/2/2008</a:t>
            </a:r>
          </a:p>
        </p:txBody>
      </p:sp>
      <p:sp>
        <p:nvSpPr>
          <p:cNvPr id="6" name="Footer Placeholder 21"/>
          <p:cNvSpPr>
            <a:spLocks noGrp="1"/>
          </p:cNvSpPr>
          <p:nvPr>
            <p:ph type="ftr" sz="quarter" idx="11"/>
          </p:nvPr>
        </p:nvSpPr>
        <p:spPr/>
        <p:txBody>
          <a:bodyPr/>
          <a:lstStyle>
            <a:lvl1pPr>
              <a:defRPr/>
            </a:lvl1pPr>
          </a:lstStyle>
          <a:p>
            <a:pPr>
              <a:defRPr/>
            </a:pPr>
            <a:r>
              <a:rPr lang="en-US"/>
              <a:t>Scale Aerobatics Judging Seminar</a:t>
            </a:r>
          </a:p>
        </p:txBody>
      </p:sp>
      <p:sp>
        <p:nvSpPr>
          <p:cNvPr id="7" name="Slide Number Placeholder 17"/>
          <p:cNvSpPr>
            <a:spLocks noGrp="1"/>
          </p:cNvSpPr>
          <p:nvPr>
            <p:ph type="sldNum" sz="quarter" idx="12"/>
          </p:nvPr>
        </p:nvSpPr>
        <p:spPr/>
        <p:txBody>
          <a:bodyPr/>
          <a:lstStyle>
            <a:lvl1pPr>
              <a:defRPr/>
            </a:lvl1pPr>
          </a:lstStyle>
          <a:p>
            <a:pPr>
              <a:defRPr/>
            </a:pPr>
            <a:r>
              <a:rPr lang="en-US"/>
              <a:t>J-</a:t>
            </a:r>
            <a:fld id="{A2B1863A-81B4-40FF-86C1-F113D153662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9"/>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smtClean="0"/>
            </a:lvl1pPr>
          </a:lstStyle>
          <a:p>
            <a:pPr>
              <a:defRPr/>
            </a:pPr>
            <a:r>
              <a:rPr lang="en-US"/>
              <a:t>02/2/2008</a:t>
            </a:r>
          </a:p>
        </p:txBody>
      </p:sp>
      <p:sp>
        <p:nvSpPr>
          <p:cNvPr id="10" name="Footer Placeholder 5"/>
          <p:cNvSpPr>
            <a:spLocks noGrp="1"/>
          </p:cNvSpPr>
          <p:nvPr>
            <p:ph type="ftr" sz="quarter" idx="11"/>
          </p:nvPr>
        </p:nvSpPr>
        <p:spPr/>
        <p:txBody>
          <a:bodyPr/>
          <a:lstStyle>
            <a:lvl1pPr>
              <a:defRPr smtClean="0"/>
            </a:lvl1pPr>
          </a:lstStyle>
          <a:p>
            <a:pPr>
              <a:defRPr/>
            </a:pPr>
            <a:r>
              <a:rPr lang="en-US"/>
              <a:t>Scale Aerobatics Judging Seminar</a:t>
            </a:r>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r>
              <a:rPr lang="en-US"/>
              <a:t>J-</a:t>
            </a:r>
            <a:fld id="{2A5C935F-913B-4E5D-BBC1-90EE4445597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17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717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r>
              <a:rPr lang="en-US"/>
              <a:t>02/2/2008</a:t>
            </a: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r>
              <a:rPr lang="en-US"/>
              <a:t>Scale Aerobatics Judging Seminar</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r>
              <a:rPr lang="en-US"/>
              <a:t>J-</a:t>
            </a:r>
            <a:fld id="{E519DB01-ED61-4A17-9A8E-5BFEC266C5C3}" type="slidenum">
              <a:rPr lang="en-US"/>
              <a:pPr>
                <a:defRPr/>
              </a:pPr>
              <a:t>‹#›</a:t>
            </a:fld>
            <a:endParaRPr lang="en-US"/>
          </a:p>
        </p:txBody>
      </p:sp>
      <p:grpSp>
        <p:nvGrpSpPr>
          <p:cNvPr id="717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
        <p:nvSpPr>
          <p:cNvPr id="14" name="Rectangle 48"/>
          <p:cNvSpPr>
            <a:spLocks noChangeArrowheads="1"/>
          </p:cNvSpPr>
          <p:nvPr userDrawn="1"/>
        </p:nvSpPr>
        <p:spPr bwMode="auto">
          <a:xfrm>
            <a:off x="152400" y="1143000"/>
            <a:ext cx="3429000" cy="457200"/>
          </a:xfrm>
          <a:prstGeom prst="rect">
            <a:avLst/>
          </a:prstGeom>
          <a:noFill/>
          <a:ln w="12700">
            <a:noFill/>
            <a:miter lim="800000"/>
            <a:headEnd type="none" w="sm" len="sm"/>
            <a:tailEnd type="none" w="sm" len="sm"/>
          </a:ln>
          <a:effectLst/>
        </p:spPr>
        <p:txBody>
          <a:bodyPr>
            <a:spAutoFit/>
          </a:bodyPr>
          <a:lstStyle/>
          <a:p>
            <a:pPr algn="r">
              <a:defRPr/>
            </a:pPr>
            <a:r>
              <a:rPr lang="en-US" sz="2400"/>
              <a:t>IMAC Judging Seminar</a:t>
            </a:r>
          </a:p>
        </p:txBody>
      </p:sp>
    </p:spTree>
  </p:cSld>
  <p:clrMap bg1="lt1" tx1="dk1" bg2="lt2" tx2="dk2" accent1="accent1" accent2="accent2" accent3="accent3" accent4="accent4" accent5="accent5" accent6="accent6" hlink="hlink" folHlink="folHlink"/>
  <p:sldLayoutIdLst>
    <p:sldLayoutId id="2147483790" r:id="rId1"/>
    <p:sldLayoutId id="2147483771" r:id="rId2"/>
    <p:sldLayoutId id="2147483772" r:id="rId3"/>
    <p:sldLayoutId id="2147483773" r:id="rId4"/>
    <p:sldLayoutId id="2147483774" r:id="rId5"/>
    <p:sldLayoutId id="2147483775" r:id="rId6"/>
    <p:sldLayoutId id="2147483791" r:id="rId7"/>
    <p:sldLayoutId id="2147483776" r:id="rId8"/>
    <p:sldLayoutId id="2147483792" r:id="rId9"/>
    <p:sldLayoutId id="2147483777" r:id="rId10"/>
    <p:sldLayoutId id="2147483778" r:id="rId11"/>
  </p:sldLayoutIdLst>
  <p:hf hdr="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969696"/>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969696"/>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808080"/>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6AEA076-7DD8-4238-8ABF-CB21B42AD7F3}" type="datetimeFigureOut">
              <a:rPr lang="en-US"/>
              <a:pPr>
                <a:defRPr/>
              </a:pPr>
              <a:t>3/7/2010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781679D-F10E-4CEA-AD58-7A38C67ACF1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9.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Rectangle 1027"/>
          <p:cNvSpPr>
            <a:spLocks noGrp="1" noChangeArrowheads="1"/>
          </p:cNvSpPr>
          <p:nvPr>
            <p:ph type="subTitle" idx="1"/>
          </p:nvPr>
        </p:nvSpPr>
        <p:spPr>
          <a:xfrm>
            <a:off x="0" y="1752600"/>
            <a:ext cx="9144000" cy="1219200"/>
          </a:xfrm>
        </p:spPr>
        <p:txBody>
          <a:bodyPr lIns="91440" rIns="91440"/>
          <a:lstStyle/>
          <a:p>
            <a:pPr marR="0" algn="ctr">
              <a:buFont typeface="Monotype Sorts"/>
              <a:buNone/>
            </a:pPr>
            <a:r>
              <a:rPr lang="en-US" sz="4400" b="1" dirty="0" smtClean="0">
                <a:solidFill>
                  <a:schemeClr val="tx2"/>
                </a:solidFill>
                <a:effectLst>
                  <a:outerShdw blurRad="38100" dist="38100" dir="2700000" algn="tl">
                    <a:schemeClr val="accent4"/>
                  </a:outerShdw>
                </a:effectLst>
                <a:latin typeface="Times New Roman" pitchFamily="18" charset="0"/>
                <a:cs typeface="Times New Roman" pitchFamily="18" charset="0"/>
              </a:rPr>
              <a:t>Judging</a:t>
            </a:r>
          </a:p>
        </p:txBody>
      </p:sp>
      <p:sp>
        <p:nvSpPr>
          <p:cNvPr id="9219" name="Footer Placeholder 5"/>
          <p:cNvSpPr>
            <a:spLocks noGrp="1"/>
          </p:cNvSpPr>
          <p:nvPr>
            <p:ph type="ftr" sz="quarter" idx="11"/>
          </p:nvPr>
        </p:nvSpPr>
        <p:spPr/>
        <p:txBody>
          <a:bodyPr/>
          <a:lstStyle/>
          <a:p>
            <a:pPr>
              <a:defRPr/>
            </a:pPr>
            <a:r>
              <a:rPr lang="en-US"/>
              <a:t>Scale Aerobatics Judging Seminar</a:t>
            </a:r>
          </a:p>
        </p:txBody>
      </p:sp>
      <p:sp>
        <p:nvSpPr>
          <p:cNvPr id="9218" name="Slide Number Placeholder 4"/>
          <p:cNvSpPr>
            <a:spLocks noGrp="1"/>
          </p:cNvSpPr>
          <p:nvPr>
            <p:ph type="sldNum" sz="quarter" idx="12"/>
          </p:nvPr>
        </p:nvSpPr>
        <p:spPr/>
        <p:txBody>
          <a:bodyPr/>
          <a:lstStyle/>
          <a:p>
            <a:pPr>
              <a:defRPr/>
            </a:pPr>
            <a:r>
              <a:rPr lang="en-US"/>
              <a:t>J-</a:t>
            </a:r>
            <a:fld id="{210D6252-5936-4924-A405-CCBDB3CDE010}" type="slidenum">
              <a:rPr lang="en-US"/>
              <a:pPr>
                <a:defRPr/>
              </a:pPr>
              <a:t>1</a:t>
            </a:fld>
            <a:endParaRPr lang="en-US"/>
          </a:p>
        </p:txBody>
      </p:sp>
      <p:sp>
        <p:nvSpPr>
          <p:cNvPr id="6" name="Date Placeholder 9"/>
          <p:cNvSpPr>
            <a:spLocks noGrp="1"/>
          </p:cNvSpPr>
          <p:nvPr>
            <p:ph type="dt" sz="half" idx="10"/>
          </p:nvPr>
        </p:nvSpPr>
        <p:spPr>
          <a:xfrm>
            <a:off x="0" y="6492875"/>
            <a:ext cx="1143000" cy="365125"/>
          </a:xfrm>
        </p:spPr>
        <p:txBody>
          <a:bodyPr/>
          <a:lstStyle>
            <a:lvl1pPr algn="ctr">
              <a:defRPr/>
            </a:lvl1pPr>
          </a:lstStyle>
          <a:p>
            <a:pPr>
              <a:defRPr/>
            </a:pPr>
            <a:r>
              <a:rPr lang="en-US" dirty="0" smtClean="0"/>
              <a:t>1/30/2010</a:t>
            </a:r>
            <a:endParaRPr lang="en-US" dirty="0"/>
          </a:p>
        </p:txBody>
      </p:sp>
      <p:sp>
        <p:nvSpPr>
          <p:cNvPr id="7" name="Rectangle 2"/>
          <p:cNvSpPr txBox="1">
            <a:spLocks noChangeArrowheads="1"/>
          </p:cNvSpPr>
          <p:nvPr/>
        </p:nvSpPr>
        <p:spPr bwMode="auto">
          <a:xfrm>
            <a:off x="4267200" y="0"/>
            <a:ext cx="4876800" cy="1600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56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Course Outline</a:t>
            </a:r>
          </a:p>
        </p:txBody>
      </p:sp>
      <p:sp>
        <p:nvSpPr>
          <p:cNvPr id="9" name="Rectangle 8"/>
          <p:cNvSpPr/>
          <p:nvPr/>
        </p:nvSpPr>
        <p:spPr>
          <a:xfrm>
            <a:off x="0" y="3352800"/>
            <a:ext cx="9144000" cy="1754326"/>
          </a:xfrm>
          <a:prstGeom prst="rect">
            <a:avLst/>
          </a:prstGeom>
        </p:spPr>
        <p:txBody>
          <a:bodyPr wrap="square">
            <a:spAutoFit/>
          </a:bodyPr>
          <a:lstStyle/>
          <a:p>
            <a:pPr marL="274320" indent="-274320" algn="ctr" fontAlgn="auto">
              <a:spcBef>
                <a:spcPct val="20000"/>
              </a:spcBef>
              <a:spcAft>
                <a:spcPts val="0"/>
              </a:spcAft>
              <a:buClr>
                <a:schemeClr val="accent3"/>
              </a:buClr>
              <a:buSzPct val="95000"/>
              <a:buFont typeface="Monotype Sorts"/>
              <a:buNone/>
              <a:defRPr/>
            </a:pPr>
            <a:r>
              <a:rPr lang="en-US" sz="2000" dirty="0" smtClean="0">
                <a:cs typeface="Arial" pitchFamily="34" charset="0"/>
              </a:rPr>
              <a:t>JUDGE EACH MANEUVER AS IF IT’S THE </a:t>
            </a:r>
            <a:r>
              <a:rPr lang="en-US" sz="2000" u="sng" dirty="0" smtClean="0">
                <a:solidFill>
                  <a:srgbClr val="FF0000"/>
                </a:solidFill>
                <a:cs typeface="Arial" pitchFamily="34" charset="0"/>
              </a:rPr>
              <a:t>ONLY ONE</a:t>
            </a:r>
            <a:r>
              <a:rPr lang="en-US" sz="2000" dirty="0" smtClean="0">
                <a:solidFill>
                  <a:srgbClr val="FF0000"/>
                </a:solidFill>
                <a:cs typeface="Arial" pitchFamily="34" charset="0"/>
              </a:rPr>
              <a:t> </a:t>
            </a:r>
            <a:r>
              <a:rPr lang="en-US" sz="2000" dirty="0" smtClean="0">
                <a:cs typeface="Arial" pitchFamily="34" charset="0"/>
              </a:rPr>
              <a:t>BEING FLOWN.</a:t>
            </a:r>
            <a:r>
              <a:rPr lang="en-US" sz="4000" dirty="0" smtClean="0"/>
              <a:t/>
            </a:r>
            <a:br>
              <a:rPr lang="en-US" sz="4000" dirty="0" smtClean="0"/>
            </a:br>
            <a:endParaRPr lang="en-US" sz="4000" dirty="0" smtClean="0"/>
          </a:p>
          <a:p>
            <a:pPr marL="274320" indent="-274320" algn="ctr" fontAlgn="auto">
              <a:spcBef>
                <a:spcPct val="20000"/>
              </a:spcBef>
              <a:spcAft>
                <a:spcPts val="0"/>
              </a:spcAft>
              <a:buClr>
                <a:schemeClr val="accent3"/>
              </a:buClr>
              <a:buSzPct val="95000"/>
              <a:buFont typeface="Monotype Sorts"/>
              <a:buNone/>
              <a:defRPr/>
            </a:pPr>
            <a:endParaRPr lang="en-US" sz="4000" dirty="0">
              <a:solidFill>
                <a:srgbClr val="FF0000"/>
              </a:solidFill>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p:txBody>
          <a:bodyPr/>
          <a:lstStyle/>
          <a:p>
            <a:pPr>
              <a:defRPr/>
            </a:pPr>
            <a:r>
              <a:rPr lang="en-US"/>
              <a:t>J-</a:t>
            </a:r>
            <a:fld id="{89115D3D-7ACB-469D-BB46-9C64499ED1B0}" type="slidenum">
              <a:rPr lang="en-US"/>
              <a:pPr>
                <a:defRPr/>
              </a:pPr>
              <a:t>10</a:t>
            </a:fld>
            <a:endParaRPr lang="en-US"/>
          </a:p>
        </p:txBody>
      </p:sp>
      <p:sp>
        <p:nvSpPr>
          <p:cNvPr id="18435" name="Footer Placeholder 4"/>
          <p:cNvSpPr>
            <a:spLocks noGrp="1"/>
          </p:cNvSpPr>
          <p:nvPr>
            <p:ph type="ftr" sz="quarter" idx="12"/>
          </p:nvPr>
        </p:nvSpPr>
        <p:spPr/>
        <p:txBody>
          <a:bodyPr/>
          <a:lstStyle/>
          <a:p>
            <a:pPr algn="ctr">
              <a:defRPr/>
            </a:pPr>
            <a:r>
              <a:rPr lang="en-US" dirty="0"/>
              <a:t>Scale Aerobatics Judging Seminar</a:t>
            </a:r>
          </a:p>
        </p:txBody>
      </p:sp>
      <p:sp>
        <p:nvSpPr>
          <p:cNvPr id="18436" name="Rectangle 2"/>
          <p:cNvSpPr>
            <a:spLocks noGrp="1" noChangeArrowheads="1"/>
          </p:cNvSpPr>
          <p:nvPr>
            <p:ph type="title" idx="4294967295"/>
          </p:nvPr>
        </p:nvSpPr>
        <p:spPr>
          <a:xfrm>
            <a:off x="533400" y="2590800"/>
            <a:ext cx="8382000" cy="3657600"/>
          </a:xfrm>
        </p:spPr>
        <p:txBody>
          <a:bodyPr lIns="92075" tIns="46038" rIns="92075" bIns="46038" anchor="ctr">
            <a:normAutofit fontScale="90000"/>
          </a:bodyPr>
          <a:lstStyle/>
          <a:p>
            <a:pPr>
              <a:spcBef>
                <a:spcPct val="50000"/>
              </a:spcBef>
              <a:buClr>
                <a:srgbClr val="FF3300"/>
              </a:buClr>
              <a:buSzPct val="50000"/>
              <a:buFont typeface="Wingdings" pitchFamily="2" charset="2"/>
              <a:buChar char="q"/>
              <a:defRPr/>
            </a:pPr>
            <a:r>
              <a:rPr lang="en-US" sz="2000" dirty="0" smtClean="0">
                <a:solidFill>
                  <a:schemeClr val="tx1"/>
                </a:solidFill>
              </a:rPr>
              <a:t>  </a:t>
            </a:r>
            <a:r>
              <a:rPr lang="en-US" sz="2200" dirty="0" smtClean="0">
                <a:solidFill>
                  <a:schemeClr val="tx1"/>
                </a:solidFill>
              </a:rPr>
              <a:t>The </a:t>
            </a:r>
            <a:r>
              <a:rPr lang="en-US" sz="2200" b="1" dirty="0" smtClean="0">
                <a:solidFill>
                  <a:schemeClr val="tx1"/>
                </a:solidFill>
              </a:rPr>
              <a:t>LOWEST</a:t>
            </a:r>
            <a:r>
              <a:rPr lang="en-US" sz="2200" dirty="0" smtClean="0">
                <a:solidFill>
                  <a:schemeClr val="tx1"/>
                </a:solidFill>
              </a:rPr>
              <a:t> standard for Airspace control:</a:t>
            </a:r>
            <a:br>
              <a:rPr lang="en-US" sz="2200" dirty="0" smtClean="0">
                <a:solidFill>
                  <a:schemeClr val="tx1"/>
                </a:solidFill>
              </a:rPr>
            </a:br>
            <a:r>
              <a:rPr lang="en-US" sz="2200" dirty="0" smtClean="0">
                <a:solidFill>
                  <a:schemeClr val="tx1"/>
                </a:solidFill>
              </a:rPr>
              <a:t>The pilot that exhibits a poor ability to control the location of the aircraft inside the Airspace, relative to the Judges, resulting in an excessively large footprint and has the aircraft consistently so far away as to be difficult to properly judge.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This pilot exhibits a very poor Airspace control and should receive a zero (0).</a:t>
            </a:r>
            <a:br>
              <a:rPr lang="en-US" sz="2200" dirty="0" smtClean="0">
                <a:solidFill>
                  <a:schemeClr val="tx1"/>
                </a:solidFill>
              </a:rPr>
            </a:br>
            <a:r>
              <a:rPr lang="en-US" sz="2200" dirty="0" smtClean="0">
                <a:solidFill>
                  <a:schemeClr val="tx1"/>
                </a:solidFill>
              </a:rPr>
              <a:t>Pilots exhibiting Airspace control within the range of these two standards will be graded with a range of possible scores from ten (10) to zero (0) in whole point increments.</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solidFill>
                  <a:schemeClr val="tx1"/>
                </a:solidFill>
              </a:rPr>
              <a:t>K factors for the Airspace Control Scores are:</a:t>
            </a:r>
            <a:br>
              <a:rPr lang="en-US" sz="2200" dirty="0" smtClean="0">
                <a:solidFill>
                  <a:schemeClr val="tx1"/>
                </a:solidFill>
              </a:rPr>
            </a:br>
            <a:r>
              <a:rPr lang="en-US" sz="2200" dirty="0" smtClean="0">
                <a:solidFill>
                  <a:schemeClr val="tx1"/>
                </a:solidFill>
              </a:rPr>
              <a:t>Basic……3K,    Sportsman……6K,   Advanced….12K,   Unlimited……15K</a:t>
            </a:r>
          </a:p>
        </p:txBody>
      </p:sp>
      <p:sp>
        <p:nvSpPr>
          <p:cNvPr id="21509" name="Rectangle 3"/>
          <p:cNvSpPr>
            <a:spLocks noChangeArrowheads="1"/>
          </p:cNvSpPr>
          <p:nvPr/>
        </p:nvSpPr>
        <p:spPr bwMode="auto">
          <a:xfrm>
            <a:off x="304800" y="1828800"/>
            <a:ext cx="2944813" cy="738188"/>
          </a:xfrm>
          <a:prstGeom prst="rect">
            <a:avLst/>
          </a:prstGeom>
          <a:noFill/>
          <a:ln w="12700">
            <a:noFill/>
            <a:miter lim="800000"/>
            <a:headEnd type="none" w="sm" len="sm"/>
            <a:tailEnd type="none" w="sm" len="sm"/>
          </a:ln>
        </p:spPr>
        <p:txBody>
          <a:bodyPr wrap="none">
            <a:spAutoFit/>
          </a:bodyPr>
          <a:lstStyle/>
          <a:p>
            <a:pPr algn="ctr" eaLnBrk="0" hangingPunct="0"/>
            <a:r>
              <a:rPr lang="en-US" sz="2400" u="sng">
                <a:latin typeface="Arial" pitchFamily="34" charset="0"/>
              </a:rPr>
              <a:t>Air Space Control </a:t>
            </a:r>
            <a:endParaRPr lang="en-US">
              <a:latin typeface="Arial" pitchFamily="34" charset="0"/>
            </a:endParaRPr>
          </a:p>
          <a:p>
            <a:pPr algn="ctr" eaLnBrk="0" hangingPunct="0"/>
            <a:r>
              <a:rPr lang="en-US" b="0">
                <a:latin typeface="Arial" pitchFamily="34" charset="0"/>
              </a:rPr>
              <a:t>4.3</a:t>
            </a:r>
          </a:p>
        </p:txBody>
      </p:sp>
      <p:sp>
        <p:nvSpPr>
          <p:cNvPr id="8"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
        <p:nvSpPr>
          <p:cNvPr id="9" name="Rectangle 13"/>
          <p:cNvSpPr>
            <a:spLocks noChangeArrowheads="1"/>
          </p:cNvSpPr>
          <p:nvPr/>
        </p:nvSpPr>
        <p:spPr bwMode="auto">
          <a:xfrm>
            <a:off x="2209800" y="0"/>
            <a:ext cx="6934200" cy="1600200"/>
          </a:xfrm>
          <a:prstGeom prst="rect">
            <a:avLst/>
          </a:prstGeom>
          <a:noFill/>
          <a:ln w="9525">
            <a:noFill/>
            <a:miter lim="800000"/>
            <a:headEnd/>
            <a:tailEnd/>
          </a:ln>
        </p:spPr>
        <p:txBody>
          <a:bodyPr lIns="92075" tIns="46038" rIns="92075" bIns="46038" anchor="ctr"/>
          <a:lstStyle/>
          <a:p>
            <a:pPr algn="r" eaLnBrk="0" hangingPunct="0"/>
            <a:r>
              <a:rPr lang="en-US" sz="5000" dirty="0">
                <a:solidFill>
                  <a:schemeClr val="tx2"/>
                </a:solidFill>
                <a:latin typeface="+mj-lt"/>
              </a:rPr>
              <a:t>Judging Criteria</a:t>
            </a:r>
          </a:p>
        </p:txBody>
      </p:sp>
    </p:spTree>
  </p:cSld>
  <p:clrMapOvr>
    <a:masterClrMapping/>
  </p:clrMapOvr>
  <p:transition spd="med">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p:txBody>
          <a:bodyPr/>
          <a:lstStyle/>
          <a:p>
            <a:pPr>
              <a:defRPr/>
            </a:pPr>
            <a:r>
              <a:rPr lang="en-US"/>
              <a:t>J-</a:t>
            </a:r>
            <a:fld id="{F2FAFB85-3498-4B50-9C49-94612B1F2C4E}" type="slidenum">
              <a:rPr lang="en-US"/>
              <a:pPr>
                <a:defRPr/>
              </a:pPr>
              <a:t>11</a:t>
            </a:fld>
            <a:endParaRPr lang="en-US"/>
          </a:p>
        </p:txBody>
      </p:sp>
      <p:sp>
        <p:nvSpPr>
          <p:cNvPr id="19459" name="Footer Placeholder 4"/>
          <p:cNvSpPr>
            <a:spLocks noGrp="1"/>
          </p:cNvSpPr>
          <p:nvPr>
            <p:ph type="ftr" sz="quarter" idx="12"/>
          </p:nvPr>
        </p:nvSpPr>
        <p:spPr/>
        <p:txBody>
          <a:bodyPr/>
          <a:lstStyle/>
          <a:p>
            <a:pPr algn="ctr">
              <a:defRPr/>
            </a:pPr>
            <a:r>
              <a:rPr lang="en-US" dirty="0"/>
              <a:t>Scale Aerobatics Judging Seminar</a:t>
            </a:r>
          </a:p>
        </p:txBody>
      </p:sp>
      <p:sp>
        <p:nvSpPr>
          <p:cNvPr id="22532" name="Rectangle 3"/>
          <p:cNvSpPr>
            <a:spLocks noChangeArrowheads="1"/>
          </p:cNvSpPr>
          <p:nvPr/>
        </p:nvSpPr>
        <p:spPr bwMode="auto">
          <a:xfrm>
            <a:off x="304800" y="1828800"/>
            <a:ext cx="6838950" cy="738188"/>
          </a:xfrm>
          <a:prstGeom prst="rect">
            <a:avLst/>
          </a:prstGeom>
          <a:noFill/>
          <a:ln w="12700">
            <a:noFill/>
            <a:miter lim="800000"/>
            <a:headEnd type="none" w="sm" len="sm"/>
            <a:tailEnd type="none" w="sm" len="sm"/>
          </a:ln>
        </p:spPr>
        <p:txBody>
          <a:bodyPr wrap="none">
            <a:spAutoFit/>
          </a:bodyPr>
          <a:lstStyle/>
          <a:p>
            <a:pPr algn="ctr" eaLnBrk="0" hangingPunct="0"/>
            <a:r>
              <a:rPr lang="en-US" sz="2400" u="sng">
                <a:latin typeface="Arial" pitchFamily="34" charset="0"/>
              </a:rPr>
              <a:t>Flight Path, Aircraft Attitude; Wind Correction</a:t>
            </a:r>
            <a:endParaRPr lang="en-US">
              <a:latin typeface="Arial" pitchFamily="34" charset="0"/>
            </a:endParaRPr>
          </a:p>
          <a:p>
            <a:pPr algn="ctr" eaLnBrk="0" hangingPunct="0"/>
            <a:r>
              <a:rPr lang="en-US" b="0">
                <a:latin typeface="Arial" pitchFamily="34" charset="0"/>
              </a:rPr>
              <a:t>5.1 – 5.3</a:t>
            </a:r>
          </a:p>
        </p:txBody>
      </p:sp>
      <p:sp>
        <p:nvSpPr>
          <p:cNvPr id="22534" name="TextBox 10"/>
          <p:cNvSpPr txBox="1">
            <a:spLocks noChangeArrowheads="1"/>
          </p:cNvSpPr>
          <p:nvPr/>
        </p:nvSpPr>
        <p:spPr bwMode="auto">
          <a:xfrm>
            <a:off x="609600" y="2819400"/>
            <a:ext cx="7848600" cy="2862263"/>
          </a:xfrm>
          <a:prstGeom prst="rect">
            <a:avLst/>
          </a:prstGeom>
          <a:noFill/>
          <a:ln w="9525">
            <a:noFill/>
            <a:miter lim="800000"/>
            <a:headEnd/>
            <a:tailEnd/>
          </a:ln>
        </p:spPr>
        <p:txBody>
          <a:bodyPr>
            <a:spAutoFit/>
          </a:bodyPr>
          <a:lstStyle/>
          <a:p>
            <a:pPr>
              <a:buClr>
                <a:srgbClr val="FF0000"/>
              </a:buClr>
              <a:buSzPct val="50000"/>
              <a:buFont typeface="Wingdings" pitchFamily="2" charset="2"/>
              <a:buChar char="q"/>
            </a:pPr>
            <a:r>
              <a:rPr lang="en-US" sz="2000" b="0" dirty="0"/>
              <a:t>  Scale Aerobatics requires all</a:t>
            </a:r>
            <a:r>
              <a:rPr lang="en-US" sz="2000" b="0" dirty="0">
                <a:solidFill>
                  <a:srgbClr val="FF0000"/>
                </a:solidFill>
              </a:rPr>
              <a:t>*</a:t>
            </a:r>
            <a:r>
              <a:rPr lang="en-US" sz="2000" b="0" dirty="0"/>
              <a:t> maneuvers within the sequence to be wind corrected – rule 5.3.</a:t>
            </a:r>
          </a:p>
          <a:p>
            <a:pPr algn="ctr">
              <a:buClr>
                <a:srgbClr val="FF0000"/>
              </a:buClr>
            </a:pPr>
            <a:endParaRPr lang="en-US" sz="2000" b="0" dirty="0"/>
          </a:p>
          <a:p>
            <a:pPr>
              <a:buClr>
                <a:srgbClr val="FF0000"/>
              </a:buClr>
              <a:buSzPct val="50000"/>
              <a:buFont typeface="Wingdings" pitchFamily="2" charset="2"/>
              <a:buChar char="q"/>
            </a:pPr>
            <a:r>
              <a:rPr lang="en-US" sz="2000" b="0" dirty="0"/>
              <a:t>  Judges should evaluate any maneuver primarily on the aircraft flight path rather than attitude, but at the same time, downgrade for  variations in attitude that are not directly related to maintaining the correct flight path.</a:t>
            </a:r>
          </a:p>
          <a:p>
            <a:pPr>
              <a:buClr>
                <a:srgbClr val="FF0000"/>
              </a:buClr>
              <a:buSzPct val="50000"/>
              <a:buFont typeface="Wingdings" pitchFamily="2" charset="2"/>
              <a:buChar char="q"/>
            </a:pPr>
            <a:endParaRPr lang="en-US" sz="2000" b="0" dirty="0"/>
          </a:p>
          <a:p>
            <a:pPr>
              <a:buClr>
                <a:srgbClr val="FF0000"/>
              </a:buClr>
              <a:buSzPct val="50000"/>
            </a:pPr>
            <a:r>
              <a:rPr lang="en-US" sz="2000" dirty="0">
                <a:solidFill>
                  <a:srgbClr val="FF0000"/>
                </a:solidFill>
              </a:rPr>
              <a:t>*</a:t>
            </a:r>
            <a:r>
              <a:rPr lang="en-US" sz="2000" b="0" dirty="0"/>
              <a:t> Some maneuvers where the aircraft is in stalled or near-stalled condition are the exception to this rule.</a:t>
            </a:r>
          </a:p>
        </p:txBody>
      </p:sp>
      <p:sp>
        <p:nvSpPr>
          <p:cNvPr id="8"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
        <p:nvSpPr>
          <p:cNvPr id="9" name="Rectangle 13"/>
          <p:cNvSpPr>
            <a:spLocks noChangeArrowheads="1"/>
          </p:cNvSpPr>
          <p:nvPr/>
        </p:nvSpPr>
        <p:spPr bwMode="auto">
          <a:xfrm>
            <a:off x="2209800" y="0"/>
            <a:ext cx="6934200" cy="1600200"/>
          </a:xfrm>
          <a:prstGeom prst="rect">
            <a:avLst/>
          </a:prstGeom>
          <a:noFill/>
          <a:ln w="9525">
            <a:noFill/>
            <a:miter lim="800000"/>
            <a:headEnd/>
            <a:tailEnd/>
          </a:ln>
        </p:spPr>
        <p:txBody>
          <a:bodyPr lIns="92075" tIns="46038" rIns="92075" bIns="46038" anchor="ctr"/>
          <a:lstStyle/>
          <a:p>
            <a:pPr algn="r" eaLnBrk="0" hangingPunct="0"/>
            <a:r>
              <a:rPr lang="en-US" sz="5000" dirty="0">
                <a:solidFill>
                  <a:schemeClr val="tx2"/>
                </a:solidFill>
                <a:latin typeface="+mj-lt"/>
              </a:rPr>
              <a:t>Judging Criteria</a:t>
            </a:r>
          </a:p>
        </p:txBody>
      </p:sp>
    </p:spTree>
  </p:cSld>
  <p:clrMapOvr>
    <a:masterClrMapping/>
  </p:clrMapOvr>
  <p:transition spd="med">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p:txBody>
          <a:bodyPr/>
          <a:lstStyle/>
          <a:p>
            <a:pPr>
              <a:defRPr/>
            </a:pPr>
            <a:r>
              <a:rPr lang="en-US"/>
              <a:t>J-</a:t>
            </a:r>
            <a:fld id="{E40E1E1F-8906-40CB-B626-402B273D2F33}" type="slidenum">
              <a:rPr lang="en-US"/>
              <a:pPr>
                <a:defRPr/>
              </a:pPr>
              <a:t>12</a:t>
            </a:fld>
            <a:endParaRPr lang="en-US"/>
          </a:p>
        </p:txBody>
      </p:sp>
      <p:sp>
        <p:nvSpPr>
          <p:cNvPr id="20483" name="Footer Placeholder 4"/>
          <p:cNvSpPr>
            <a:spLocks noGrp="1"/>
          </p:cNvSpPr>
          <p:nvPr>
            <p:ph type="ftr" sz="quarter" idx="12"/>
          </p:nvPr>
        </p:nvSpPr>
        <p:spPr/>
        <p:txBody>
          <a:bodyPr/>
          <a:lstStyle/>
          <a:p>
            <a:pPr algn="ctr">
              <a:defRPr/>
            </a:pPr>
            <a:r>
              <a:rPr lang="en-US" dirty="0"/>
              <a:t>Scale Aerobatics Judging Seminar</a:t>
            </a:r>
          </a:p>
        </p:txBody>
      </p:sp>
      <p:sp>
        <p:nvSpPr>
          <p:cNvPr id="20485" name="Rectangle 12"/>
          <p:cNvSpPr>
            <a:spLocks noGrp="1" noChangeArrowheads="1"/>
          </p:cNvSpPr>
          <p:nvPr>
            <p:ph type="title" idx="4294967295"/>
          </p:nvPr>
        </p:nvSpPr>
        <p:spPr>
          <a:xfrm>
            <a:off x="2209800" y="0"/>
            <a:ext cx="6934200" cy="1600200"/>
          </a:xfrm>
        </p:spPr>
        <p:txBody>
          <a:bodyPr lIns="92075" tIns="46038" rIns="92075" bIns="46038" anchor="ctr"/>
          <a:lstStyle/>
          <a:p>
            <a:pPr algn="r">
              <a:defRPr/>
            </a:pPr>
            <a:r>
              <a:rPr lang="en-US" b="1" smtClean="0"/>
              <a:t>Judging Criteria</a:t>
            </a:r>
          </a:p>
        </p:txBody>
      </p:sp>
      <p:sp>
        <p:nvSpPr>
          <p:cNvPr id="23557" name="Rectangle 2"/>
          <p:cNvSpPr>
            <a:spLocks noChangeArrowheads="1"/>
          </p:cNvSpPr>
          <p:nvPr/>
        </p:nvSpPr>
        <p:spPr bwMode="auto">
          <a:xfrm>
            <a:off x="1371600" y="2819400"/>
            <a:ext cx="6705600" cy="2862263"/>
          </a:xfrm>
          <a:prstGeom prst="rect">
            <a:avLst/>
          </a:prstGeom>
          <a:noFill/>
          <a:ln w="9525">
            <a:noFill/>
            <a:miter lim="800000"/>
            <a:headEnd/>
            <a:tailEnd/>
          </a:ln>
        </p:spPr>
        <p:txBody>
          <a:bodyPr lIns="92075" tIns="46038" rIns="92075" bIns="46038">
            <a:spAutoFit/>
          </a:bodyPr>
          <a:lstStyle/>
          <a:p>
            <a:pPr eaLnBrk="0" hangingPunct="0">
              <a:buClr>
                <a:srgbClr val="FF0000"/>
              </a:buClr>
              <a:buSzPct val="50000"/>
              <a:buFont typeface="Wingdings" pitchFamily="2" charset="2"/>
              <a:buChar char="q"/>
            </a:pPr>
            <a:r>
              <a:rPr lang="en-US" sz="2000" b="0" dirty="0"/>
              <a:t>  Picture the aircraft as condensed to a dot – judge the path / track this dot draws in the sky.  This is flight-path, or track of the aircraft’s center of gravity.</a:t>
            </a:r>
          </a:p>
          <a:p>
            <a:pPr eaLnBrk="0" hangingPunct="0">
              <a:buClr>
                <a:srgbClr val="FF0000"/>
              </a:buClr>
              <a:buSzPct val="50000"/>
              <a:buFont typeface="Wingdings" pitchFamily="2" charset="2"/>
              <a:buChar char="q"/>
            </a:pPr>
            <a:r>
              <a:rPr lang="en-US" sz="2000" b="0" dirty="0"/>
              <a:t>  Judging flight path consists of comparing the observed path with fixed references such as the horizon or the airspace’ X and Y axis.</a:t>
            </a:r>
          </a:p>
          <a:p>
            <a:pPr eaLnBrk="0" hangingPunct="0">
              <a:buClr>
                <a:srgbClr val="FF0000"/>
              </a:buClr>
              <a:buSzPct val="50000"/>
              <a:buFont typeface="Wingdings" pitchFamily="2" charset="2"/>
              <a:buChar char="q"/>
            </a:pPr>
            <a:r>
              <a:rPr lang="en-US" sz="2000" b="0" dirty="0"/>
              <a:t>  Flight path must be Horizontal, Vertical or on a 45° line.</a:t>
            </a:r>
          </a:p>
          <a:p>
            <a:pPr eaLnBrk="0" hangingPunct="0">
              <a:buClr>
                <a:srgbClr val="FF0000"/>
              </a:buClr>
              <a:buSzPct val="50000"/>
              <a:buFont typeface="Wingdings" pitchFamily="2" charset="2"/>
              <a:buChar char="q"/>
            </a:pPr>
            <a:r>
              <a:rPr lang="en-US" sz="2000" b="0" dirty="0"/>
              <a:t>  Exception: Turns - horizontal path is constantly  changing but vertical path remains unchanged.</a:t>
            </a:r>
          </a:p>
        </p:txBody>
      </p:sp>
      <p:sp>
        <p:nvSpPr>
          <p:cNvPr id="23558" name="Rectangle 17"/>
          <p:cNvSpPr>
            <a:spLocks noChangeArrowheads="1"/>
          </p:cNvSpPr>
          <p:nvPr/>
        </p:nvSpPr>
        <p:spPr bwMode="auto">
          <a:xfrm>
            <a:off x="304800" y="1905000"/>
            <a:ext cx="1771650" cy="738188"/>
          </a:xfrm>
          <a:prstGeom prst="rect">
            <a:avLst/>
          </a:prstGeom>
          <a:noFill/>
          <a:ln w="12700">
            <a:noFill/>
            <a:miter lim="800000"/>
            <a:headEnd type="none" w="sm" len="sm"/>
            <a:tailEnd type="none" w="sm" len="sm"/>
          </a:ln>
        </p:spPr>
        <p:txBody>
          <a:bodyPr wrap="none">
            <a:spAutoFit/>
          </a:bodyPr>
          <a:lstStyle/>
          <a:p>
            <a:pPr algn="ctr" eaLnBrk="0" hangingPunct="0"/>
            <a:r>
              <a:rPr lang="en-US" sz="2400" u="sng">
                <a:latin typeface="Arial" pitchFamily="34" charset="0"/>
              </a:rPr>
              <a:t>Flight Path</a:t>
            </a:r>
          </a:p>
          <a:p>
            <a:pPr algn="ctr" eaLnBrk="0" hangingPunct="0"/>
            <a:r>
              <a:rPr lang="en-US" b="0">
                <a:latin typeface="Arial" pitchFamily="34" charset="0"/>
              </a:rPr>
              <a:t>5.1</a:t>
            </a:r>
            <a:endParaRPr lang="en-US" b="0"/>
          </a:p>
        </p:txBody>
      </p:sp>
      <p:sp>
        <p:nvSpPr>
          <p:cNvPr id="8"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Tree>
  </p:cSld>
  <p:clrMapOvr>
    <a:masterClrMapping/>
  </p:clrMapOvr>
  <p:transition spd="med">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15" descr="C:\IMAC\SCAT 2001\Flightpath.BMP"/>
          <p:cNvPicPr>
            <a:picLocks noChangeAspect="1" noChangeArrowheads="1"/>
          </p:cNvPicPr>
          <p:nvPr/>
        </p:nvPicPr>
        <p:blipFill>
          <a:blip r:embed="rId4" cstate="print"/>
          <a:srcRect/>
          <a:stretch>
            <a:fillRect/>
          </a:stretch>
        </p:blipFill>
        <p:spPr bwMode="auto">
          <a:xfrm>
            <a:off x="4629150" y="3581400"/>
            <a:ext cx="3295650" cy="2622550"/>
          </a:xfrm>
          <a:prstGeom prst="rect">
            <a:avLst/>
          </a:prstGeom>
          <a:noFill/>
          <a:ln w="9525">
            <a:noFill/>
            <a:miter lim="800000"/>
            <a:headEnd/>
            <a:tailEnd/>
          </a:ln>
        </p:spPr>
      </p:pic>
      <p:sp>
        <p:nvSpPr>
          <p:cNvPr id="1028" name="Slide Number Placeholder 3"/>
          <p:cNvSpPr>
            <a:spLocks noGrp="1"/>
          </p:cNvSpPr>
          <p:nvPr>
            <p:ph type="sldNum" sz="quarter" idx="10"/>
          </p:nvPr>
        </p:nvSpPr>
        <p:spPr/>
        <p:txBody>
          <a:bodyPr/>
          <a:lstStyle/>
          <a:p>
            <a:pPr>
              <a:defRPr/>
            </a:pPr>
            <a:r>
              <a:rPr lang="en-US"/>
              <a:t>J-</a:t>
            </a:r>
            <a:fld id="{57876407-B421-460B-B9E1-6A708A341BCB}" type="slidenum">
              <a:rPr lang="en-US"/>
              <a:pPr>
                <a:defRPr/>
              </a:pPr>
              <a:t>13</a:t>
            </a:fld>
            <a:endParaRPr lang="en-US"/>
          </a:p>
        </p:txBody>
      </p:sp>
      <p:sp>
        <p:nvSpPr>
          <p:cNvPr id="1029" name="Footer Placeholder 4"/>
          <p:cNvSpPr>
            <a:spLocks noGrp="1"/>
          </p:cNvSpPr>
          <p:nvPr>
            <p:ph type="ftr" sz="quarter" idx="12"/>
          </p:nvPr>
        </p:nvSpPr>
        <p:spPr/>
        <p:txBody>
          <a:bodyPr/>
          <a:lstStyle/>
          <a:p>
            <a:pPr algn="ctr">
              <a:defRPr/>
            </a:pPr>
            <a:r>
              <a:rPr lang="en-US" dirty="0"/>
              <a:t>Scale Aerobatics Judging Seminar</a:t>
            </a:r>
          </a:p>
        </p:txBody>
      </p:sp>
      <p:sp>
        <p:nvSpPr>
          <p:cNvPr id="1032" name="Rectangle 12"/>
          <p:cNvSpPr>
            <a:spLocks noGrp="1" noChangeArrowheads="1"/>
          </p:cNvSpPr>
          <p:nvPr>
            <p:ph type="title" idx="4294967295"/>
          </p:nvPr>
        </p:nvSpPr>
        <p:spPr>
          <a:xfrm>
            <a:off x="2209800" y="0"/>
            <a:ext cx="6934200" cy="1600200"/>
          </a:xfrm>
        </p:spPr>
        <p:txBody>
          <a:bodyPr lIns="92075" tIns="46038" rIns="92075" bIns="46038" anchor="ctr"/>
          <a:lstStyle/>
          <a:p>
            <a:pPr algn="r">
              <a:defRPr/>
            </a:pPr>
            <a:r>
              <a:rPr lang="en-US" b="1" smtClean="0"/>
              <a:t>Judging Criteria</a:t>
            </a:r>
          </a:p>
        </p:txBody>
      </p:sp>
      <p:sp>
        <p:nvSpPr>
          <p:cNvPr id="1031" name="Rectangle 2"/>
          <p:cNvSpPr>
            <a:spLocks noChangeArrowheads="1"/>
          </p:cNvSpPr>
          <p:nvPr/>
        </p:nvSpPr>
        <p:spPr bwMode="auto">
          <a:xfrm>
            <a:off x="1676400" y="1905000"/>
            <a:ext cx="7010400" cy="1631950"/>
          </a:xfrm>
          <a:prstGeom prst="rect">
            <a:avLst/>
          </a:prstGeom>
          <a:noFill/>
          <a:ln w="9525">
            <a:noFill/>
            <a:miter lim="800000"/>
            <a:headEnd/>
            <a:tailEnd/>
          </a:ln>
        </p:spPr>
        <p:txBody>
          <a:bodyPr lIns="92075" tIns="46038" rIns="92075" bIns="46038">
            <a:spAutoFit/>
          </a:bodyPr>
          <a:lstStyle/>
          <a:p>
            <a:pPr eaLnBrk="0" hangingPunct="0">
              <a:buClr>
                <a:srgbClr val="FF0000"/>
              </a:buClr>
              <a:buSzPct val="50000"/>
              <a:buFont typeface="Wingdings" pitchFamily="2" charset="2"/>
              <a:buChar char="q"/>
            </a:pPr>
            <a:r>
              <a:rPr lang="en-US" sz="2000" b="0" dirty="0"/>
              <a:t>  Specific position of the aircraft in yaw, pitch, and roll axis.</a:t>
            </a:r>
          </a:p>
          <a:p>
            <a:pPr eaLnBrk="0" hangingPunct="0">
              <a:buClr>
                <a:srgbClr val="FF0000"/>
              </a:buClr>
              <a:buSzPct val="50000"/>
              <a:buFont typeface="Wingdings" pitchFamily="2" charset="2"/>
              <a:buChar char="q"/>
            </a:pPr>
            <a:r>
              <a:rPr lang="en-US" sz="2000" b="0" dirty="0"/>
              <a:t>  In no-wind conditions, attitude and flight path will typically be the same.  In wind conditions, attitude varies to maintain the correct flight path.</a:t>
            </a:r>
          </a:p>
          <a:p>
            <a:pPr eaLnBrk="0" hangingPunct="0">
              <a:buClr>
                <a:srgbClr val="FF0000"/>
              </a:buClr>
              <a:buSzPct val="50000"/>
              <a:buFont typeface="Wingdings" pitchFamily="2" charset="2"/>
              <a:buChar char="q"/>
            </a:pPr>
            <a:r>
              <a:rPr lang="en-US" sz="2000" b="0" dirty="0"/>
              <a:t>  Speed changes also effect attitude in relation to flight path.</a:t>
            </a:r>
          </a:p>
        </p:txBody>
      </p:sp>
      <p:sp>
        <p:nvSpPr>
          <p:cNvPr id="2" name="Rectangle 11"/>
          <p:cNvSpPr>
            <a:spLocks noChangeArrowheads="1"/>
          </p:cNvSpPr>
          <p:nvPr/>
        </p:nvSpPr>
        <p:spPr bwMode="auto">
          <a:xfrm>
            <a:off x="5486400" y="4430713"/>
            <a:ext cx="1600200" cy="369887"/>
          </a:xfrm>
          <a:prstGeom prst="rect">
            <a:avLst/>
          </a:prstGeom>
          <a:noFill/>
          <a:ln w="9525">
            <a:noFill/>
            <a:miter lim="800000"/>
            <a:headEnd/>
            <a:tailEnd/>
          </a:ln>
        </p:spPr>
        <p:txBody>
          <a:bodyPr lIns="92075" tIns="46038" rIns="92075" bIns="46038">
            <a:spAutoFit/>
          </a:bodyPr>
          <a:lstStyle/>
          <a:p>
            <a:pPr eaLnBrk="0" hangingPunct="0"/>
            <a:r>
              <a:rPr lang="en-US" b="0"/>
              <a:t>Normal speed.</a:t>
            </a:r>
          </a:p>
        </p:txBody>
      </p:sp>
      <p:sp>
        <p:nvSpPr>
          <p:cNvPr id="1033" name="Rectangle 16"/>
          <p:cNvSpPr>
            <a:spLocks noChangeArrowheads="1"/>
          </p:cNvSpPr>
          <p:nvPr/>
        </p:nvSpPr>
        <p:spPr bwMode="auto">
          <a:xfrm>
            <a:off x="5638800" y="5634038"/>
            <a:ext cx="1600200" cy="461962"/>
          </a:xfrm>
          <a:prstGeom prst="rect">
            <a:avLst/>
          </a:prstGeom>
          <a:noFill/>
          <a:ln w="9525">
            <a:noFill/>
            <a:miter lim="800000"/>
            <a:headEnd/>
            <a:tailEnd/>
          </a:ln>
        </p:spPr>
        <p:txBody>
          <a:bodyPr lIns="92075" tIns="46038" rIns="92075" bIns="46038">
            <a:spAutoFit/>
          </a:bodyPr>
          <a:lstStyle/>
          <a:p>
            <a:pPr eaLnBrk="0" hangingPunct="0"/>
            <a:r>
              <a:rPr lang="en-US" b="0"/>
              <a:t>Low speed.</a:t>
            </a:r>
            <a:endParaRPr lang="en-US" sz="2400" b="0"/>
          </a:p>
        </p:txBody>
      </p:sp>
      <p:sp>
        <p:nvSpPr>
          <p:cNvPr id="1034" name="Rectangle 17"/>
          <p:cNvSpPr>
            <a:spLocks noChangeArrowheads="1"/>
          </p:cNvSpPr>
          <p:nvPr/>
        </p:nvSpPr>
        <p:spPr bwMode="auto">
          <a:xfrm>
            <a:off x="330200" y="1905000"/>
            <a:ext cx="1346200" cy="738188"/>
          </a:xfrm>
          <a:prstGeom prst="rect">
            <a:avLst/>
          </a:prstGeom>
          <a:noFill/>
          <a:ln w="12700">
            <a:noFill/>
            <a:miter lim="800000"/>
            <a:headEnd type="none" w="sm" len="sm"/>
            <a:tailEnd type="none" w="sm" len="sm"/>
          </a:ln>
        </p:spPr>
        <p:txBody>
          <a:bodyPr wrap="none">
            <a:spAutoFit/>
          </a:bodyPr>
          <a:lstStyle/>
          <a:p>
            <a:pPr algn="ctr" eaLnBrk="0" hangingPunct="0"/>
            <a:r>
              <a:rPr lang="en-US" sz="2400" u="sng">
                <a:latin typeface="Arial" pitchFamily="34" charset="0"/>
              </a:rPr>
              <a:t>Attitude</a:t>
            </a:r>
          </a:p>
          <a:p>
            <a:pPr algn="ctr" eaLnBrk="0" hangingPunct="0"/>
            <a:r>
              <a:rPr lang="en-US" b="0">
                <a:latin typeface="Arial" pitchFamily="34" charset="0"/>
              </a:rPr>
              <a:t>5.2</a:t>
            </a:r>
            <a:endParaRPr lang="en-US" b="0"/>
          </a:p>
        </p:txBody>
      </p:sp>
      <p:graphicFrame>
        <p:nvGraphicFramePr>
          <p:cNvPr id="1026" name="Object 18"/>
          <p:cNvGraphicFramePr>
            <a:graphicFrameLocks noChangeAspect="1"/>
          </p:cNvGraphicFramePr>
          <p:nvPr/>
        </p:nvGraphicFramePr>
        <p:xfrm>
          <a:off x="1905000" y="3657600"/>
          <a:ext cx="2286000" cy="2590800"/>
        </p:xfrm>
        <a:graphic>
          <a:graphicData uri="http://schemas.openxmlformats.org/presentationml/2006/ole">
            <p:oleObj spid="_x0000_s1026" name="Visio" r:id="rId5" imgW="2474867" imgH="2807592" progId="">
              <p:embed/>
            </p:oleObj>
          </a:graphicData>
        </a:graphic>
      </p:graphicFrame>
      <p:sp>
        <p:nvSpPr>
          <p:cNvPr id="12"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Tree>
  </p:cSld>
  <p:clrMapOvr>
    <a:masterClrMapping/>
  </p:clrMapOvr>
  <p:transition spd="med">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p:txBody>
          <a:bodyPr/>
          <a:lstStyle/>
          <a:p>
            <a:pPr>
              <a:defRPr/>
            </a:pPr>
            <a:r>
              <a:rPr lang="en-US"/>
              <a:t>J-</a:t>
            </a:r>
            <a:fld id="{1A2B6073-7FAB-4D8D-9338-01EEF954385A}" type="slidenum">
              <a:rPr lang="en-US"/>
              <a:pPr>
                <a:defRPr/>
              </a:pPr>
              <a:t>14</a:t>
            </a:fld>
            <a:endParaRPr lang="en-US"/>
          </a:p>
        </p:txBody>
      </p:sp>
      <p:sp>
        <p:nvSpPr>
          <p:cNvPr id="21507" name="Footer Placeholder 4"/>
          <p:cNvSpPr>
            <a:spLocks noGrp="1"/>
          </p:cNvSpPr>
          <p:nvPr>
            <p:ph type="ftr" sz="quarter" idx="12"/>
          </p:nvPr>
        </p:nvSpPr>
        <p:spPr/>
        <p:txBody>
          <a:bodyPr/>
          <a:lstStyle/>
          <a:p>
            <a:pPr algn="ctr">
              <a:defRPr/>
            </a:pPr>
            <a:r>
              <a:rPr lang="en-US" dirty="0"/>
              <a:t>Scale Aerobatics Judging Seminar</a:t>
            </a:r>
          </a:p>
        </p:txBody>
      </p:sp>
      <p:sp>
        <p:nvSpPr>
          <p:cNvPr id="21508" name="Rectangle 5"/>
          <p:cNvSpPr>
            <a:spLocks noGrp="1" noChangeArrowheads="1"/>
          </p:cNvSpPr>
          <p:nvPr>
            <p:ph type="title" idx="4294967295"/>
          </p:nvPr>
        </p:nvSpPr>
        <p:spPr>
          <a:xfrm>
            <a:off x="2209800" y="0"/>
            <a:ext cx="6934200" cy="1600200"/>
          </a:xfrm>
        </p:spPr>
        <p:txBody>
          <a:bodyPr lIns="92075" tIns="46038" rIns="92075" bIns="46038" anchor="ctr"/>
          <a:lstStyle/>
          <a:p>
            <a:pPr algn="r">
              <a:defRPr/>
            </a:pPr>
            <a:r>
              <a:rPr lang="en-US" b="1" smtClean="0"/>
              <a:t>Judging Criteria</a:t>
            </a:r>
          </a:p>
        </p:txBody>
      </p:sp>
      <p:sp>
        <p:nvSpPr>
          <p:cNvPr id="24581" name="Rectangle 12"/>
          <p:cNvSpPr>
            <a:spLocks noChangeArrowheads="1"/>
          </p:cNvSpPr>
          <p:nvPr/>
        </p:nvSpPr>
        <p:spPr bwMode="auto">
          <a:xfrm>
            <a:off x="304800" y="1903413"/>
            <a:ext cx="2573338" cy="738187"/>
          </a:xfrm>
          <a:prstGeom prst="rect">
            <a:avLst/>
          </a:prstGeom>
          <a:noFill/>
          <a:ln w="12700">
            <a:noFill/>
            <a:miter lim="800000"/>
            <a:headEnd type="none" w="sm" len="sm"/>
            <a:tailEnd type="none" w="sm" len="sm"/>
          </a:ln>
        </p:spPr>
        <p:txBody>
          <a:bodyPr wrap="none">
            <a:spAutoFit/>
          </a:bodyPr>
          <a:lstStyle/>
          <a:p>
            <a:pPr algn="ctr" eaLnBrk="0" hangingPunct="0"/>
            <a:r>
              <a:rPr lang="en-US" sz="2400" u="sng">
                <a:latin typeface="Arial" pitchFamily="34" charset="0"/>
              </a:rPr>
              <a:t>Wind Correction</a:t>
            </a:r>
          </a:p>
          <a:p>
            <a:pPr algn="ctr" eaLnBrk="0" hangingPunct="0"/>
            <a:r>
              <a:rPr lang="en-US" b="0">
                <a:latin typeface="Arial" pitchFamily="34" charset="0"/>
              </a:rPr>
              <a:t>5.3</a:t>
            </a:r>
          </a:p>
        </p:txBody>
      </p:sp>
      <p:sp>
        <p:nvSpPr>
          <p:cNvPr id="24582" name="TextBox 9"/>
          <p:cNvSpPr txBox="1">
            <a:spLocks noChangeArrowheads="1"/>
          </p:cNvSpPr>
          <p:nvPr/>
        </p:nvSpPr>
        <p:spPr bwMode="auto">
          <a:xfrm>
            <a:off x="990600" y="2667000"/>
            <a:ext cx="7239000" cy="3170238"/>
          </a:xfrm>
          <a:prstGeom prst="rect">
            <a:avLst/>
          </a:prstGeom>
          <a:noFill/>
          <a:ln w="9525">
            <a:noFill/>
            <a:miter lim="800000"/>
            <a:headEnd/>
            <a:tailEnd/>
          </a:ln>
        </p:spPr>
        <p:txBody>
          <a:bodyPr>
            <a:spAutoFit/>
          </a:bodyPr>
          <a:lstStyle/>
          <a:p>
            <a:pPr>
              <a:buClr>
                <a:srgbClr val="FF0000"/>
              </a:buClr>
              <a:buSzPct val="50000"/>
              <a:buFont typeface="Wingdings" pitchFamily="2" charset="2"/>
              <a:buChar char="q"/>
            </a:pPr>
            <a:r>
              <a:rPr lang="en-US" b="0" dirty="0"/>
              <a:t>  </a:t>
            </a:r>
            <a:r>
              <a:rPr lang="en-US" sz="2000" b="0" dirty="0"/>
              <a:t>Judges should ignore attitude changes required to maintain proper flight path.  Changes not related to wind correction are deducted at .5 pts per 5 degrees deviation.</a:t>
            </a:r>
          </a:p>
          <a:p>
            <a:pPr>
              <a:buClr>
                <a:srgbClr val="FF0000"/>
              </a:buClr>
              <a:buSzPct val="50000"/>
              <a:buFont typeface="Wingdings" pitchFamily="2" charset="2"/>
              <a:buChar char="q"/>
            </a:pPr>
            <a:r>
              <a:rPr lang="en-US" sz="2000" b="0" dirty="0"/>
              <a:t>  Aircraft must remain in a wings-level attitude while wind-correcting in the pitch and yaw axis. </a:t>
            </a:r>
          </a:p>
          <a:p>
            <a:pPr>
              <a:buClr>
                <a:srgbClr val="FF0000"/>
              </a:buClr>
              <a:buSzPct val="50000"/>
              <a:buFont typeface="Wingdings" pitchFamily="2" charset="2"/>
              <a:buChar char="q"/>
            </a:pPr>
            <a:r>
              <a:rPr lang="en-US" sz="2000" b="0" dirty="0"/>
              <a:t>  Wind correction is to be employed throughout the airspace.</a:t>
            </a:r>
          </a:p>
          <a:p>
            <a:pPr lvl="1">
              <a:buClr>
                <a:srgbClr val="FF0000"/>
              </a:buClr>
              <a:buSzPct val="50000"/>
              <a:buFont typeface="Wingdings" pitchFamily="2" charset="2"/>
              <a:buChar char="Ø"/>
            </a:pPr>
            <a:r>
              <a:rPr lang="en-US" sz="2000" b="0" dirty="0"/>
              <a:t>  Drift observed on any line (horizontal, vertical, or 45 degrees) is downgraded at .5 pts per 5 degrees deviation.</a:t>
            </a:r>
          </a:p>
          <a:p>
            <a:pPr lvl="1">
              <a:buClr>
                <a:srgbClr val="FF0000"/>
              </a:buClr>
              <a:buSzPct val="50000"/>
              <a:buFont typeface="Wingdings" pitchFamily="2" charset="2"/>
              <a:buChar char="Ø"/>
            </a:pPr>
            <a:endParaRPr lang="en-US" sz="2000" b="0" dirty="0"/>
          </a:p>
          <a:p>
            <a:pPr>
              <a:buClr>
                <a:schemeClr val="tx2"/>
              </a:buClr>
              <a:buSzPct val="50000"/>
            </a:pPr>
            <a:endParaRPr lang="en-US" sz="2000" b="0" dirty="0"/>
          </a:p>
        </p:txBody>
      </p:sp>
      <p:sp>
        <p:nvSpPr>
          <p:cNvPr id="8"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Tree>
  </p:cSld>
  <p:clrMapOvr>
    <a:masterClrMapping/>
  </p:clrMapOvr>
  <p:transition spd="med">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p:txBody>
          <a:bodyPr/>
          <a:lstStyle/>
          <a:p>
            <a:pPr>
              <a:defRPr/>
            </a:pPr>
            <a:r>
              <a:rPr lang="en-US"/>
              <a:t>J-</a:t>
            </a:r>
            <a:fld id="{B3B63DAE-AF30-4932-A2A0-FF1E77BF52E8}" type="slidenum">
              <a:rPr lang="en-US"/>
              <a:pPr>
                <a:defRPr/>
              </a:pPr>
              <a:t>15</a:t>
            </a:fld>
            <a:endParaRPr lang="en-US"/>
          </a:p>
        </p:txBody>
      </p:sp>
      <p:sp>
        <p:nvSpPr>
          <p:cNvPr id="22531" name="Footer Placeholder 4"/>
          <p:cNvSpPr>
            <a:spLocks noGrp="1"/>
          </p:cNvSpPr>
          <p:nvPr>
            <p:ph type="ftr" sz="quarter" idx="12"/>
          </p:nvPr>
        </p:nvSpPr>
        <p:spPr/>
        <p:txBody>
          <a:bodyPr/>
          <a:lstStyle/>
          <a:p>
            <a:pPr algn="ctr">
              <a:defRPr/>
            </a:pPr>
            <a:r>
              <a:rPr lang="en-US" dirty="0"/>
              <a:t>Scale Aerobatics Judging Seminar</a:t>
            </a:r>
          </a:p>
        </p:txBody>
      </p:sp>
      <p:sp>
        <p:nvSpPr>
          <p:cNvPr id="22532" name="Rectangle 5"/>
          <p:cNvSpPr>
            <a:spLocks noGrp="1" noChangeArrowheads="1"/>
          </p:cNvSpPr>
          <p:nvPr>
            <p:ph type="title" idx="4294967295"/>
          </p:nvPr>
        </p:nvSpPr>
        <p:spPr>
          <a:xfrm>
            <a:off x="2209800" y="0"/>
            <a:ext cx="6934200" cy="1600200"/>
          </a:xfrm>
        </p:spPr>
        <p:txBody>
          <a:bodyPr lIns="92075" tIns="46038" rIns="92075" bIns="46038" anchor="ctr"/>
          <a:lstStyle/>
          <a:p>
            <a:pPr algn="r">
              <a:defRPr/>
            </a:pPr>
            <a:r>
              <a:rPr lang="en-US" b="1" smtClean="0"/>
              <a:t>Judging Criteria</a:t>
            </a:r>
          </a:p>
        </p:txBody>
      </p:sp>
      <p:sp>
        <p:nvSpPr>
          <p:cNvPr id="25605" name="Rectangle 12"/>
          <p:cNvSpPr>
            <a:spLocks noChangeArrowheads="1"/>
          </p:cNvSpPr>
          <p:nvPr/>
        </p:nvSpPr>
        <p:spPr bwMode="auto">
          <a:xfrm>
            <a:off x="304800" y="1903413"/>
            <a:ext cx="2573338" cy="738187"/>
          </a:xfrm>
          <a:prstGeom prst="rect">
            <a:avLst/>
          </a:prstGeom>
          <a:noFill/>
          <a:ln w="12700">
            <a:noFill/>
            <a:miter lim="800000"/>
            <a:headEnd type="none" w="sm" len="sm"/>
            <a:tailEnd type="none" w="sm" len="sm"/>
          </a:ln>
        </p:spPr>
        <p:txBody>
          <a:bodyPr wrap="none">
            <a:spAutoFit/>
          </a:bodyPr>
          <a:lstStyle/>
          <a:p>
            <a:pPr algn="ctr" eaLnBrk="0" hangingPunct="0"/>
            <a:r>
              <a:rPr lang="en-US" sz="2400" u="sng">
                <a:latin typeface="Arial" pitchFamily="34" charset="0"/>
              </a:rPr>
              <a:t>Wind Correction</a:t>
            </a:r>
          </a:p>
          <a:p>
            <a:pPr algn="ctr" eaLnBrk="0" hangingPunct="0"/>
            <a:r>
              <a:rPr lang="en-US" b="0">
                <a:latin typeface="Arial" pitchFamily="34" charset="0"/>
              </a:rPr>
              <a:t>5.3</a:t>
            </a:r>
          </a:p>
        </p:txBody>
      </p:sp>
      <p:sp>
        <p:nvSpPr>
          <p:cNvPr id="25606" name="TextBox 9"/>
          <p:cNvSpPr txBox="1">
            <a:spLocks noChangeArrowheads="1"/>
          </p:cNvSpPr>
          <p:nvPr/>
        </p:nvSpPr>
        <p:spPr bwMode="auto">
          <a:xfrm>
            <a:off x="990600" y="2667000"/>
            <a:ext cx="7239000" cy="3478213"/>
          </a:xfrm>
          <a:prstGeom prst="rect">
            <a:avLst/>
          </a:prstGeom>
          <a:noFill/>
          <a:ln w="9525">
            <a:noFill/>
            <a:miter lim="800000"/>
            <a:headEnd/>
            <a:tailEnd/>
          </a:ln>
        </p:spPr>
        <p:txBody>
          <a:bodyPr>
            <a:spAutoFit/>
          </a:bodyPr>
          <a:lstStyle/>
          <a:p>
            <a:pPr>
              <a:buClr>
                <a:srgbClr val="FF0000"/>
              </a:buClr>
              <a:buSzPct val="50000"/>
              <a:buFont typeface="Wingdings" pitchFamily="2" charset="2"/>
              <a:buChar char="q"/>
            </a:pPr>
            <a:r>
              <a:rPr lang="en-US" sz="2000" b="0" dirty="0"/>
              <a:t>  All maneuvers are to be flown in their perfect geometric shapes regardless of wind conditions.</a:t>
            </a:r>
          </a:p>
          <a:p>
            <a:pPr lvl="1">
              <a:buClr>
                <a:srgbClr val="FF0000"/>
              </a:buClr>
              <a:buSzPct val="50000"/>
              <a:buFont typeface="Wingdings" pitchFamily="2" charset="2"/>
              <a:buChar char="q"/>
            </a:pPr>
            <a:r>
              <a:rPr lang="en-US" sz="2000" b="0" dirty="0"/>
              <a:t>  Loops and partial loops must be round.</a:t>
            </a:r>
          </a:p>
          <a:p>
            <a:pPr lvl="1">
              <a:buClr>
                <a:srgbClr val="FF0000"/>
              </a:buClr>
              <a:buSzPct val="50000"/>
              <a:buFont typeface="Wingdings" pitchFamily="2" charset="2"/>
              <a:buChar char="q"/>
            </a:pPr>
            <a:r>
              <a:rPr lang="en-US" sz="2000" b="0" dirty="0"/>
              <a:t>  Vertical lines must track perpendicular to the horizon.</a:t>
            </a:r>
          </a:p>
          <a:p>
            <a:pPr lvl="1">
              <a:buClr>
                <a:srgbClr val="FF0000"/>
              </a:buClr>
              <a:buSzPct val="50000"/>
              <a:buFont typeface="Wingdings" pitchFamily="2" charset="2"/>
              <a:buChar char="q"/>
            </a:pPr>
            <a:r>
              <a:rPr lang="en-US" sz="2000" b="0" dirty="0"/>
              <a:t>  Horizontal lines must track parallel to the X or Y axis.</a:t>
            </a:r>
          </a:p>
          <a:p>
            <a:pPr lvl="1">
              <a:buClr>
                <a:srgbClr val="FF0000"/>
              </a:buClr>
              <a:buSzPct val="50000"/>
              <a:buFont typeface="Wingdings" pitchFamily="2" charset="2"/>
              <a:buChar char="q"/>
            </a:pPr>
            <a:r>
              <a:rPr lang="en-US" sz="2000" b="0" dirty="0"/>
              <a:t>  45 degree lines must track on a true 45.</a:t>
            </a:r>
          </a:p>
          <a:p>
            <a:pPr lvl="1">
              <a:buClr>
                <a:srgbClr val="FF0000"/>
              </a:buClr>
              <a:buSzPct val="50000"/>
            </a:pPr>
            <a:endParaRPr lang="en-US" sz="2000" b="0" dirty="0"/>
          </a:p>
          <a:p>
            <a:pPr>
              <a:buClr>
                <a:schemeClr val="tx2"/>
              </a:buClr>
              <a:buSzPct val="50000"/>
              <a:buFont typeface="Wingdings" pitchFamily="2" charset="2"/>
              <a:buChar char="q"/>
            </a:pPr>
            <a:endParaRPr lang="en-US" sz="2000" b="0" dirty="0"/>
          </a:p>
          <a:p>
            <a:pPr>
              <a:buClr>
                <a:schemeClr val="tx2"/>
              </a:buClr>
              <a:buSzPct val="50000"/>
              <a:buFont typeface="Wingdings" pitchFamily="2" charset="2"/>
              <a:buChar char="q"/>
            </a:pPr>
            <a:endParaRPr lang="en-US" sz="2000" b="0" dirty="0"/>
          </a:p>
          <a:p>
            <a:pPr>
              <a:buClr>
                <a:schemeClr val="tx2"/>
              </a:buClr>
              <a:buSzPct val="50000"/>
              <a:buFont typeface="Wingdings" pitchFamily="2" charset="2"/>
              <a:buChar char="q"/>
            </a:pPr>
            <a:endParaRPr lang="en-US" sz="2000" b="0" dirty="0"/>
          </a:p>
          <a:p>
            <a:pPr>
              <a:buClr>
                <a:schemeClr val="tx2"/>
              </a:buClr>
              <a:buSzPct val="50000"/>
            </a:pPr>
            <a:endParaRPr lang="en-US" sz="2000" b="0" dirty="0"/>
          </a:p>
        </p:txBody>
      </p:sp>
      <p:sp>
        <p:nvSpPr>
          <p:cNvPr id="8"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Tree>
  </p:cSld>
  <p:clrMapOvr>
    <a:masterClrMapping/>
  </p:clrMapOvr>
  <p:transition spd="med">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3"/>
          <p:cNvSpPr>
            <a:spLocks noGrp="1"/>
          </p:cNvSpPr>
          <p:nvPr>
            <p:ph type="sldNum" sz="quarter" idx="10"/>
          </p:nvPr>
        </p:nvSpPr>
        <p:spPr/>
        <p:txBody>
          <a:bodyPr/>
          <a:lstStyle/>
          <a:p>
            <a:pPr>
              <a:defRPr/>
            </a:pPr>
            <a:r>
              <a:rPr lang="en-US"/>
              <a:t>J-</a:t>
            </a:r>
            <a:fld id="{2536AF52-DC59-4211-B278-8B191845B52F}" type="slidenum">
              <a:rPr lang="en-US"/>
              <a:pPr>
                <a:defRPr/>
              </a:pPr>
              <a:t>16</a:t>
            </a:fld>
            <a:endParaRPr lang="en-US"/>
          </a:p>
        </p:txBody>
      </p:sp>
      <p:sp>
        <p:nvSpPr>
          <p:cNvPr id="2052" name="Footer Placeholder 4"/>
          <p:cNvSpPr>
            <a:spLocks noGrp="1"/>
          </p:cNvSpPr>
          <p:nvPr>
            <p:ph type="ftr" sz="quarter" idx="12"/>
          </p:nvPr>
        </p:nvSpPr>
        <p:spPr/>
        <p:txBody>
          <a:bodyPr/>
          <a:lstStyle/>
          <a:p>
            <a:pPr algn="ctr">
              <a:defRPr/>
            </a:pPr>
            <a:r>
              <a:rPr lang="en-US" dirty="0"/>
              <a:t>Scale Aerobatics Judging Seminar</a:t>
            </a:r>
          </a:p>
        </p:txBody>
      </p:sp>
      <p:sp>
        <p:nvSpPr>
          <p:cNvPr id="2053" name="Rectangle 5"/>
          <p:cNvSpPr>
            <a:spLocks noGrp="1" noChangeArrowheads="1"/>
          </p:cNvSpPr>
          <p:nvPr>
            <p:ph type="title" idx="4294967295"/>
          </p:nvPr>
        </p:nvSpPr>
        <p:spPr>
          <a:xfrm>
            <a:off x="2209800" y="0"/>
            <a:ext cx="6934200" cy="1600200"/>
          </a:xfrm>
        </p:spPr>
        <p:txBody>
          <a:bodyPr lIns="92075" tIns="46038" rIns="92075" bIns="46038" anchor="ctr"/>
          <a:lstStyle/>
          <a:p>
            <a:pPr algn="r">
              <a:defRPr/>
            </a:pPr>
            <a:r>
              <a:rPr lang="en-US" b="1" smtClean="0"/>
              <a:t>Judging Criteria</a:t>
            </a:r>
          </a:p>
        </p:txBody>
      </p:sp>
      <p:sp>
        <p:nvSpPr>
          <p:cNvPr id="2054" name="Rectangle 7"/>
          <p:cNvSpPr>
            <a:spLocks noChangeArrowheads="1"/>
          </p:cNvSpPr>
          <p:nvPr/>
        </p:nvSpPr>
        <p:spPr bwMode="auto">
          <a:xfrm>
            <a:off x="3581400" y="1905000"/>
            <a:ext cx="2152650" cy="708025"/>
          </a:xfrm>
          <a:prstGeom prst="rect">
            <a:avLst/>
          </a:prstGeom>
          <a:noFill/>
          <a:ln w="12700">
            <a:noFill/>
            <a:miter lim="800000"/>
            <a:headEnd type="none" w="sm" len="sm"/>
            <a:tailEnd type="none" w="sm" len="sm"/>
          </a:ln>
        </p:spPr>
        <p:txBody>
          <a:bodyPr wrap="none">
            <a:spAutoFit/>
          </a:bodyPr>
          <a:lstStyle/>
          <a:p>
            <a:pPr algn="r" eaLnBrk="0" hangingPunct="0"/>
            <a:r>
              <a:rPr lang="en-US" sz="2000" b="0"/>
              <a:t>Vertical lines must </a:t>
            </a:r>
          </a:p>
          <a:p>
            <a:pPr algn="r" eaLnBrk="0" hangingPunct="0"/>
            <a:r>
              <a:rPr lang="en-US" sz="2000" b="0"/>
              <a:t>be wind corrected.</a:t>
            </a:r>
          </a:p>
        </p:txBody>
      </p:sp>
      <p:sp>
        <p:nvSpPr>
          <p:cNvPr id="2055" name="Rectangle 8"/>
          <p:cNvSpPr>
            <a:spLocks noChangeArrowheads="1"/>
          </p:cNvSpPr>
          <p:nvPr/>
        </p:nvSpPr>
        <p:spPr bwMode="auto">
          <a:xfrm>
            <a:off x="762000" y="3200400"/>
            <a:ext cx="1828800" cy="915988"/>
          </a:xfrm>
          <a:prstGeom prst="rect">
            <a:avLst/>
          </a:prstGeom>
          <a:noFill/>
          <a:ln w="12700">
            <a:noFill/>
            <a:miter lim="800000"/>
            <a:headEnd type="none" w="sm" len="sm"/>
            <a:tailEnd type="none" w="sm" len="sm"/>
          </a:ln>
        </p:spPr>
        <p:txBody>
          <a:bodyPr>
            <a:spAutoFit/>
          </a:bodyPr>
          <a:lstStyle/>
          <a:p>
            <a:pPr eaLnBrk="0" hangingPunct="0"/>
            <a:r>
              <a:rPr lang="en-US" b="0"/>
              <a:t>No Wind -</a:t>
            </a:r>
          </a:p>
          <a:p>
            <a:pPr eaLnBrk="0" hangingPunct="0"/>
            <a:r>
              <a:rPr lang="en-US" b="0"/>
              <a:t>Path and Attitude</a:t>
            </a:r>
          </a:p>
          <a:p>
            <a:pPr eaLnBrk="0" hangingPunct="0"/>
            <a:r>
              <a:rPr lang="en-US" b="0"/>
              <a:t>are both Vertical</a:t>
            </a:r>
          </a:p>
        </p:txBody>
      </p:sp>
      <p:sp>
        <p:nvSpPr>
          <p:cNvPr id="2056" name="Rectangle 9"/>
          <p:cNvSpPr>
            <a:spLocks noChangeArrowheads="1"/>
          </p:cNvSpPr>
          <p:nvPr/>
        </p:nvSpPr>
        <p:spPr bwMode="auto">
          <a:xfrm>
            <a:off x="6629400" y="3200400"/>
            <a:ext cx="1676400" cy="1200150"/>
          </a:xfrm>
          <a:prstGeom prst="rect">
            <a:avLst/>
          </a:prstGeom>
          <a:noFill/>
          <a:ln w="12700">
            <a:noFill/>
            <a:miter lim="800000"/>
            <a:headEnd type="none" w="sm" len="sm"/>
            <a:tailEnd type="none" w="sm" len="sm"/>
          </a:ln>
        </p:spPr>
        <p:txBody>
          <a:bodyPr>
            <a:spAutoFit/>
          </a:bodyPr>
          <a:lstStyle/>
          <a:p>
            <a:pPr eaLnBrk="0" hangingPunct="0"/>
            <a:r>
              <a:rPr lang="en-US" b="0"/>
              <a:t>Wind - Path is Vertical and </a:t>
            </a:r>
          </a:p>
          <a:p>
            <a:pPr eaLnBrk="0" hangingPunct="0"/>
            <a:r>
              <a:rPr lang="en-US" b="0"/>
              <a:t>Attitude is wind corrected.</a:t>
            </a:r>
          </a:p>
        </p:txBody>
      </p:sp>
      <p:sp>
        <p:nvSpPr>
          <p:cNvPr id="2057" name="Rectangle 12"/>
          <p:cNvSpPr>
            <a:spLocks noChangeArrowheads="1"/>
          </p:cNvSpPr>
          <p:nvPr/>
        </p:nvSpPr>
        <p:spPr bwMode="auto">
          <a:xfrm>
            <a:off x="304800" y="1928813"/>
            <a:ext cx="2573338" cy="738187"/>
          </a:xfrm>
          <a:prstGeom prst="rect">
            <a:avLst/>
          </a:prstGeom>
          <a:noFill/>
          <a:ln w="12700">
            <a:noFill/>
            <a:miter lim="800000"/>
            <a:headEnd type="none" w="sm" len="sm"/>
            <a:tailEnd type="none" w="sm" len="sm"/>
          </a:ln>
        </p:spPr>
        <p:txBody>
          <a:bodyPr wrap="none">
            <a:spAutoFit/>
          </a:bodyPr>
          <a:lstStyle/>
          <a:p>
            <a:pPr algn="ctr" eaLnBrk="0" hangingPunct="0"/>
            <a:r>
              <a:rPr lang="en-US" sz="2400" u="sng">
                <a:latin typeface="Arial" pitchFamily="34" charset="0"/>
              </a:rPr>
              <a:t>Wind Correction</a:t>
            </a:r>
          </a:p>
          <a:p>
            <a:pPr algn="ctr" eaLnBrk="0" hangingPunct="0"/>
            <a:r>
              <a:rPr lang="en-US" b="0">
                <a:latin typeface="Arial" pitchFamily="34" charset="0"/>
              </a:rPr>
              <a:t>5.3</a:t>
            </a:r>
          </a:p>
        </p:txBody>
      </p:sp>
      <p:graphicFrame>
        <p:nvGraphicFramePr>
          <p:cNvPr id="2050" name="Object 13"/>
          <p:cNvGraphicFramePr>
            <a:graphicFrameLocks noChangeAspect="1"/>
          </p:cNvGraphicFramePr>
          <p:nvPr/>
        </p:nvGraphicFramePr>
        <p:xfrm>
          <a:off x="2827338" y="2752725"/>
          <a:ext cx="3649662" cy="3419475"/>
        </p:xfrm>
        <a:graphic>
          <a:graphicData uri="http://schemas.openxmlformats.org/presentationml/2006/ole">
            <p:oleObj spid="_x0000_s2050" name="Visio" r:id="rId4" imgW="3556080" imgH="3307320" progId="">
              <p:embed/>
            </p:oleObj>
          </a:graphicData>
        </a:graphic>
      </p:graphicFrame>
      <p:sp>
        <p:nvSpPr>
          <p:cNvPr id="11"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Tree>
  </p:cSld>
  <p:clrMapOvr>
    <a:masterClrMapping/>
  </p:clrMapOvr>
  <p:transition spd="med">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p:txBody>
          <a:bodyPr/>
          <a:lstStyle/>
          <a:p>
            <a:pPr>
              <a:defRPr/>
            </a:pPr>
            <a:r>
              <a:rPr lang="en-US"/>
              <a:t>J-</a:t>
            </a:r>
            <a:fld id="{ABCCE67C-4469-4F27-A8FB-3C264E2334B0}" type="slidenum">
              <a:rPr lang="en-US"/>
              <a:pPr>
                <a:defRPr/>
              </a:pPr>
              <a:t>17</a:t>
            </a:fld>
            <a:endParaRPr lang="en-US"/>
          </a:p>
        </p:txBody>
      </p:sp>
      <p:sp>
        <p:nvSpPr>
          <p:cNvPr id="23555" name="Footer Placeholder 4"/>
          <p:cNvSpPr>
            <a:spLocks noGrp="1"/>
          </p:cNvSpPr>
          <p:nvPr>
            <p:ph type="ftr" sz="quarter" idx="12"/>
          </p:nvPr>
        </p:nvSpPr>
        <p:spPr/>
        <p:txBody>
          <a:bodyPr/>
          <a:lstStyle/>
          <a:p>
            <a:pPr algn="ctr">
              <a:defRPr/>
            </a:pPr>
            <a:r>
              <a:rPr lang="en-US" dirty="0"/>
              <a:t>Scale Aerobatics Judging Seminar</a:t>
            </a:r>
          </a:p>
        </p:txBody>
      </p:sp>
      <p:sp>
        <p:nvSpPr>
          <p:cNvPr id="23556" name="Rectangle 5"/>
          <p:cNvSpPr>
            <a:spLocks noGrp="1" noChangeArrowheads="1"/>
          </p:cNvSpPr>
          <p:nvPr>
            <p:ph type="title" idx="4294967295"/>
          </p:nvPr>
        </p:nvSpPr>
        <p:spPr>
          <a:xfrm>
            <a:off x="2209800" y="0"/>
            <a:ext cx="6934200" cy="1600200"/>
          </a:xfrm>
        </p:spPr>
        <p:txBody>
          <a:bodyPr lIns="92075" tIns="46038" rIns="92075" bIns="46038" anchor="ctr"/>
          <a:lstStyle/>
          <a:p>
            <a:pPr algn="r">
              <a:defRPr/>
            </a:pPr>
            <a:r>
              <a:rPr lang="en-US" b="1" smtClean="0"/>
              <a:t>Judging Criteria</a:t>
            </a:r>
          </a:p>
        </p:txBody>
      </p:sp>
      <p:pic>
        <p:nvPicPr>
          <p:cNvPr id="26629" name="Picture 6" descr="C:\IMAC\SCAT 2001\Flightpath3.BMP"/>
          <p:cNvPicPr>
            <a:picLocks noChangeAspect="1" noChangeArrowheads="1"/>
          </p:cNvPicPr>
          <p:nvPr/>
        </p:nvPicPr>
        <p:blipFill>
          <a:blip r:embed="rId3" cstate="print"/>
          <a:srcRect/>
          <a:stretch>
            <a:fillRect/>
          </a:stretch>
        </p:blipFill>
        <p:spPr bwMode="auto">
          <a:xfrm>
            <a:off x="1676400" y="2667000"/>
            <a:ext cx="6096000" cy="2809875"/>
          </a:xfrm>
          <a:prstGeom prst="rect">
            <a:avLst/>
          </a:prstGeom>
          <a:noFill/>
          <a:ln w="9525">
            <a:noFill/>
            <a:miter lim="800000"/>
            <a:headEnd/>
            <a:tailEnd/>
          </a:ln>
        </p:spPr>
      </p:pic>
      <p:sp>
        <p:nvSpPr>
          <p:cNvPr id="26630" name="Rectangle 7"/>
          <p:cNvSpPr>
            <a:spLocks noChangeArrowheads="1"/>
          </p:cNvSpPr>
          <p:nvPr/>
        </p:nvSpPr>
        <p:spPr bwMode="auto">
          <a:xfrm>
            <a:off x="3048000" y="2286000"/>
            <a:ext cx="3551238" cy="400050"/>
          </a:xfrm>
          <a:prstGeom prst="rect">
            <a:avLst/>
          </a:prstGeom>
          <a:noFill/>
          <a:ln w="12700">
            <a:noFill/>
            <a:miter lim="800000"/>
            <a:headEnd type="none" w="sm" len="sm"/>
            <a:tailEnd type="none" w="sm" len="sm"/>
          </a:ln>
        </p:spPr>
        <p:txBody>
          <a:bodyPr wrap="none">
            <a:spAutoFit/>
          </a:bodyPr>
          <a:lstStyle/>
          <a:p>
            <a:pPr algn="r" eaLnBrk="0" hangingPunct="0"/>
            <a:r>
              <a:rPr lang="en-US" sz="2000" b="0"/>
              <a:t>45° lines must be wind corrected</a:t>
            </a:r>
          </a:p>
        </p:txBody>
      </p:sp>
      <p:sp>
        <p:nvSpPr>
          <p:cNvPr id="26631" name="Rectangle 8"/>
          <p:cNvSpPr>
            <a:spLocks noChangeArrowheads="1"/>
          </p:cNvSpPr>
          <p:nvPr/>
        </p:nvSpPr>
        <p:spPr bwMode="auto">
          <a:xfrm>
            <a:off x="304800" y="1828800"/>
            <a:ext cx="2573338" cy="738188"/>
          </a:xfrm>
          <a:prstGeom prst="rect">
            <a:avLst/>
          </a:prstGeom>
          <a:noFill/>
          <a:ln w="12700">
            <a:noFill/>
            <a:miter lim="800000"/>
            <a:headEnd type="none" w="sm" len="sm"/>
            <a:tailEnd type="none" w="sm" len="sm"/>
          </a:ln>
        </p:spPr>
        <p:txBody>
          <a:bodyPr wrap="none">
            <a:spAutoFit/>
          </a:bodyPr>
          <a:lstStyle/>
          <a:p>
            <a:pPr algn="ctr" eaLnBrk="0" hangingPunct="0"/>
            <a:r>
              <a:rPr lang="en-US" sz="2400" u="sng">
                <a:latin typeface="Arial" pitchFamily="34" charset="0"/>
              </a:rPr>
              <a:t>Wind Correction</a:t>
            </a:r>
          </a:p>
          <a:p>
            <a:pPr algn="ctr" eaLnBrk="0" hangingPunct="0"/>
            <a:r>
              <a:rPr lang="en-US" b="0">
                <a:latin typeface="Arial" pitchFamily="34" charset="0"/>
              </a:rPr>
              <a:t>5.3</a:t>
            </a:r>
            <a:endParaRPr lang="en-US">
              <a:latin typeface="Arial" pitchFamily="34" charset="0"/>
            </a:endParaRPr>
          </a:p>
        </p:txBody>
      </p:sp>
      <p:sp>
        <p:nvSpPr>
          <p:cNvPr id="9"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Tree>
  </p:cSld>
  <p:clrMapOvr>
    <a:masterClrMapping/>
  </p:clrMapOvr>
  <p:transition spd="med">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Slide Number Placeholder 2"/>
          <p:cNvSpPr>
            <a:spLocks noGrp="1"/>
          </p:cNvSpPr>
          <p:nvPr>
            <p:ph type="sldNum" sz="quarter" idx="10"/>
          </p:nvPr>
        </p:nvSpPr>
        <p:spPr/>
        <p:txBody>
          <a:bodyPr/>
          <a:lstStyle/>
          <a:p>
            <a:pPr>
              <a:defRPr/>
            </a:pPr>
            <a:r>
              <a:rPr lang="en-US"/>
              <a:t>J-</a:t>
            </a:r>
            <a:fld id="{D9D6FF75-8020-4435-B8F4-A3AF51BD95D2}" type="slidenum">
              <a:rPr lang="en-US"/>
              <a:pPr>
                <a:defRPr/>
              </a:pPr>
              <a:t>18</a:t>
            </a:fld>
            <a:endParaRPr lang="en-US"/>
          </a:p>
        </p:txBody>
      </p:sp>
      <p:sp>
        <p:nvSpPr>
          <p:cNvPr id="3078" name="Footer Placeholder 3"/>
          <p:cNvSpPr>
            <a:spLocks noGrp="1"/>
          </p:cNvSpPr>
          <p:nvPr>
            <p:ph type="ftr" sz="quarter" idx="12"/>
          </p:nvPr>
        </p:nvSpPr>
        <p:spPr/>
        <p:txBody>
          <a:bodyPr/>
          <a:lstStyle/>
          <a:p>
            <a:pPr>
              <a:defRPr/>
            </a:pPr>
            <a:r>
              <a:rPr lang="en-US" dirty="0"/>
              <a:t>Scale Aerobatics Judging Seminar</a:t>
            </a:r>
          </a:p>
        </p:txBody>
      </p:sp>
      <p:graphicFrame>
        <p:nvGraphicFramePr>
          <p:cNvPr id="3074" name="Object 2"/>
          <p:cNvGraphicFramePr>
            <a:graphicFrameLocks noChangeAspect="1"/>
          </p:cNvGraphicFramePr>
          <p:nvPr/>
        </p:nvGraphicFramePr>
        <p:xfrm>
          <a:off x="304800" y="3200400"/>
          <a:ext cx="2887663" cy="2657475"/>
        </p:xfrm>
        <a:graphic>
          <a:graphicData uri="http://schemas.openxmlformats.org/presentationml/2006/ole">
            <p:oleObj spid="_x0000_s3074" name="Visio" r:id="rId3" imgW="3635280" imgH="3592080" progId="">
              <p:embed/>
            </p:oleObj>
          </a:graphicData>
        </a:graphic>
      </p:graphicFrame>
      <p:graphicFrame>
        <p:nvGraphicFramePr>
          <p:cNvPr id="3075" name="Object 3"/>
          <p:cNvGraphicFramePr>
            <a:graphicFrameLocks noChangeAspect="1"/>
          </p:cNvGraphicFramePr>
          <p:nvPr/>
        </p:nvGraphicFramePr>
        <p:xfrm>
          <a:off x="3276600" y="3200400"/>
          <a:ext cx="2819400" cy="2647950"/>
        </p:xfrm>
        <a:graphic>
          <a:graphicData uri="http://schemas.openxmlformats.org/presentationml/2006/ole">
            <p:oleObj spid="_x0000_s3075" name="Visio" r:id="rId4" imgW="3556080" imgH="3340440" progId="">
              <p:embed/>
            </p:oleObj>
          </a:graphicData>
        </a:graphic>
      </p:graphicFrame>
      <p:graphicFrame>
        <p:nvGraphicFramePr>
          <p:cNvPr id="3076" name="Object 4"/>
          <p:cNvGraphicFramePr>
            <a:graphicFrameLocks noChangeAspect="1"/>
          </p:cNvGraphicFramePr>
          <p:nvPr/>
        </p:nvGraphicFramePr>
        <p:xfrm>
          <a:off x="6172200" y="3200400"/>
          <a:ext cx="2773363" cy="2654300"/>
        </p:xfrm>
        <a:graphic>
          <a:graphicData uri="http://schemas.openxmlformats.org/presentationml/2006/ole">
            <p:oleObj spid="_x0000_s3076" name="Visio" r:id="rId5" imgW="3556080" imgH="3378600" progId="">
              <p:embed/>
            </p:oleObj>
          </a:graphicData>
        </a:graphic>
      </p:graphicFrame>
      <p:sp>
        <p:nvSpPr>
          <p:cNvPr id="3079" name="Rectangle 5"/>
          <p:cNvSpPr>
            <a:spLocks noChangeArrowheads="1"/>
          </p:cNvSpPr>
          <p:nvPr/>
        </p:nvSpPr>
        <p:spPr bwMode="auto">
          <a:xfrm>
            <a:off x="304800" y="1828800"/>
            <a:ext cx="2573338" cy="738188"/>
          </a:xfrm>
          <a:prstGeom prst="rect">
            <a:avLst/>
          </a:prstGeom>
          <a:noFill/>
          <a:ln w="12700">
            <a:noFill/>
            <a:miter lim="800000"/>
            <a:headEnd type="none" w="sm" len="sm"/>
            <a:tailEnd type="none" w="sm" len="sm"/>
          </a:ln>
        </p:spPr>
        <p:txBody>
          <a:bodyPr wrap="none">
            <a:spAutoFit/>
          </a:bodyPr>
          <a:lstStyle/>
          <a:p>
            <a:pPr algn="ctr" eaLnBrk="0" hangingPunct="0"/>
            <a:r>
              <a:rPr lang="en-US" sz="2400" u="sng">
                <a:latin typeface="Arial" pitchFamily="34" charset="0"/>
              </a:rPr>
              <a:t>Wind Correction</a:t>
            </a:r>
          </a:p>
          <a:p>
            <a:pPr algn="ctr" eaLnBrk="0" hangingPunct="0"/>
            <a:r>
              <a:rPr lang="en-US" b="0">
                <a:latin typeface="Arial" pitchFamily="34" charset="0"/>
              </a:rPr>
              <a:t>5.3</a:t>
            </a:r>
            <a:endParaRPr lang="en-US">
              <a:latin typeface="Arial" pitchFamily="34" charset="0"/>
            </a:endParaRPr>
          </a:p>
        </p:txBody>
      </p:sp>
      <p:sp>
        <p:nvSpPr>
          <p:cNvPr id="9" name="Date Placeholder 9"/>
          <p:cNvSpPr>
            <a:spLocks noGrp="1"/>
          </p:cNvSpPr>
          <p:nvPr>
            <p:ph type="dt" sz="half" idx="10"/>
          </p:nvPr>
        </p:nvSpPr>
        <p:spPr>
          <a:xfrm>
            <a:off x="0" y="6492875"/>
            <a:ext cx="1143000" cy="365125"/>
          </a:xfrm>
        </p:spPr>
        <p:txBody>
          <a:bodyPr/>
          <a:lstStyle>
            <a:lvl1pPr algn="ctr">
              <a:defRPr/>
            </a:lvl1pPr>
          </a:lstStyle>
          <a:p>
            <a:pPr>
              <a:defRPr/>
            </a:pPr>
            <a:r>
              <a:rPr lang="en-US" dirty="0" smtClean="0"/>
              <a:t>1/30/2010</a:t>
            </a:r>
            <a:endParaRPr lang="en-US" dirty="0"/>
          </a:p>
        </p:txBody>
      </p:sp>
      <p:sp>
        <p:nvSpPr>
          <p:cNvPr id="11" name="Rectangle 13"/>
          <p:cNvSpPr>
            <a:spLocks noChangeArrowheads="1"/>
          </p:cNvSpPr>
          <p:nvPr/>
        </p:nvSpPr>
        <p:spPr bwMode="auto">
          <a:xfrm>
            <a:off x="2209800" y="0"/>
            <a:ext cx="6934200" cy="1600200"/>
          </a:xfrm>
          <a:prstGeom prst="rect">
            <a:avLst/>
          </a:prstGeom>
          <a:noFill/>
          <a:ln w="9525">
            <a:noFill/>
            <a:miter lim="800000"/>
            <a:headEnd/>
            <a:tailEnd/>
          </a:ln>
        </p:spPr>
        <p:txBody>
          <a:bodyPr lIns="92075" tIns="46038" rIns="92075" bIns="46038" anchor="ctr"/>
          <a:lstStyle/>
          <a:p>
            <a:pPr algn="r" eaLnBrk="0" hangingPunct="0"/>
            <a:r>
              <a:rPr lang="en-US" sz="5000" dirty="0">
                <a:solidFill>
                  <a:schemeClr val="tx2"/>
                </a:solidFill>
                <a:latin typeface="+mj-lt"/>
              </a:rPr>
              <a:t>Judging Criteria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2"/>
          <p:cNvSpPr>
            <a:spLocks noGrp="1"/>
          </p:cNvSpPr>
          <p:nvPr>
            <p:ph type="sldNum" sz="quarter" idx="10"/>
          </p:nvPr>
        </p:nvSpPr>
        <p:spPr/>
        <p:txBody>
          <a:bodyPr/>
          <a:lstStyle/>
          <a:p>
            <a:pPr>
              <a:defRPr/>
            </a:pPr>
            <a:r>
              <a:rPr lang="en-US"/>
              <a:t>J-</a:t>
            </a:r>
            <a:fld id="{6BB5ED43-3D63-47B0-99B4-65902E41102E}" type="slidenum">
              <a:rPr lang="en-US"/>
              <a:pPr>
                <a:defRPr/>
              </a:pPr>
              <a:t>19</a:t>
            </a:fld>
            <a:endParaRPr lang="en-US"/>
          </a:p>
        </p:txBody>
      </p:sp>
      <p:sp>
        <p:nvSpPr>
          <p:cNvPr id="24579" name="Footer Placeholder 3"/>
          <p:cNvSpPr>
            <a:spLocks noGrp="1"/>
          </p:cNvSpPr>
          <p:nvPr>
            <p:ph type="ftr" sz="quarter" idx="12"/>
          </p:nvPr>
        </p:nvSpPr>
        <p:spPr/>
        <p:txBody>
          <a:bodyPr/>
          <a:lstStyle/>
          <a:p>
            <a:pPr>
              <a:defRPr/>
            </a:pPr>
            <a:r>
              <a:rPr lang="en-US" dirty="0"/>
              <a:t>Scale Aerobatics Judging Seminar</a:t>
            </a:r>
          </a:p>
        </p:txBody>
      </p:sp>
      <p:sp>
        <p:nvSpPr>
          <p:cNvPr id="27652" name="Rectangle 2"/>
          <p:cNvSpPr>
            <a:spLocks noChangeArrowheads="1"/>
          </p:cNvSpPr>
          <p:nvPr/>
        </p:nvSpPr>
        <p:spPr bwMode="auto">
          <a:xfrm>
            <a:off x="304800" y="1828800"/>
            <a:ext cx="2573338" cy="738188"/>
          </a:xfrm>
          <a:prstGeom prst="rect">
            <a:avLst/>
          </a:prstGeom>
          <a:noFill/>
          <a:ln w="12700">
            <a:noFill/>
            <a:miter lim="800000"/>
            <a:headEnd type="none" w="sm" len="sm"/>
            <a:tailEnd type="none" w="sm" len="sm"/>
          </a:ln>
        </p:spPr>
        <p:txBody>
          <a:bodyPr wrap="none">
            <a:spAutoFit/>
          </a:bodyPr>
          <a:lstStyle/>
          <a:p>
            <a:pPr algn="ctr" eaLnBrk="0" hangingPunct="0"/>
            <a:r>
              <a:rPr lang="en-US" sz="2400" u="sng">
                <a:latin typeface="Arial" pitchFamily="34" charset="0"/>
              </a:rPr>
              <a:t>Wind Correction</a:t>
            </a:r>
          </a:p>
          <a:p>
            <a:pPr algn="ctr" eaLnBrk="0" hangingPunct="0"/>
            <a:r>
              <a:rPr lang="en-US" b="0">
                <a:latin typeface="Arial" pitchFamily="34" charset="0"/>
              </a:rPr>
              <a:t>5.3</a:t>
            </a:r>
          </a:p>
        </p:txBody>
      </p:sp>
      <p:sp>
        <p:nvSpPr>
          <p:cNvPr id="27653" name="Rectangle 3"/>
          <p:cNvSpPr>
            <a:spLocks noChangeArrowheads="1"/>
          </p:cNvSpPr>
          <p:nvPr/>
        </p:nvSpPr>
        <p:spPr bwMode="auto">
          <a:xfrm>
            <a:off x="1371600" y="2743200"/>
            <a:ext cx="6781800" cy="2986088"/>
          </a:xfrm>
          <a:prstGeom prst="rect">
            <a:avLst/>
          </a:prstGeom>
          <a:noFill/>
          <a:ln w="9525">
            <a:noFill/>
            <a:miter lim="800000"/>
            <a:headEnd/>
            <a:tailEnd/>
          </a:ln>
        </p:spPr>
        <p:txBody>
          <a:bodyPr lIns="92075" tIns="46038" rIns="92075" bIns="46038">
            <a:spAutoFit/>
          </a:bodyPr>
          <a:lstStyle/>
          <a:p>
            <a:pPr eaLnBrk="0" hangingPunct="0">
              <a:buClr>
                <a:srgbClr val="FF3300"/>
              </a:buClr>
              <a:buSzPct val="50000"/>
              <a:buFont typeface="Wingdings" pitchFamily="2" charset="2"/>
              <a:buChar char="q"/>
            </a:pPr>
            <a:r>
              <a:rPr lang="en-US" sz="2000" b="0" dirty="0"/>
              <a:t> 4 specific maneuvers that are not wind corrected due to the aircraft being in a stalled condition. Wind drift to be disregarded </a:t>
            </a:r>
            <a:r>
              <a:rPr lang="en-US" sz="2000" i="1" u="sng" dirty="0"/>
              <a:t>ONLY</a:t>
            </a:r>
            <a:r>
              <a:rPr lang="en-US" sz="2000" b="0" dirty="0"/>
              <a:t> during the stalled portion.</a:t>
            </a:r>
          </a:p>
          <a:p>
            <a:pPr eaLnBrk="0" hangingPunct="0">
              <a:buClr>
                <a:srgbClr val="FF3300"/>
              </a:buClr>
              <a:buSzPct val="50000"/>
              <a:buFont typeface="Monotype Sorts"/>
              <a:buChar char="n"/>
            </a:pPr>
            <a:endParaRPr lang="en-US" sz="2000" b="0" dirty="0"/>
          </a:p>
          <a:p>
            <a:pPr lvl="1" eaLnBrk="0" hangingPunct="0">
              <a:buClr>
                <a:srgbClr val="FF3300"/>
              </a:buClr>
              <a:buSzPct val="50000"/>
              <a:buFont typeface="Wingdings" pitchFamily="2" charset="2"/>
              <a:buChar char="Ø"/>
            </a:pPr>
            <a:r>
              <a:rPr lang="en-US" sz="2000" b="0" dirty="0"/>
              <a:t>  Hammerhead</a:t>
            </a:r>
          </a:p>
          <a:p>
            <a:pPr lvl="1" eaLnBrk="0" hangingPunct="0">
              <a:buClr>
                <a:srgbClr val="FF3300"/>
              </a:buClr>
              <a:buSzPct val="50000"/>
              <a:buFont typeface="Wingdings" pitchFamily="2" charset="2"/>
              <a:buChar char="Ø"/>
            </a:pPr>
            <a:r>
              <a:rPr lang="en-US" sz="2000" b="0" dirty="0"/>
              <a:t>  Tail slide</a:t>
            </a:r>
          </a:p>
          <a:p>
            <a:pPr lvl="1" eaLnBrk="0" hangingPunct="0">
              <a:buClr>
                <a:srgbClr val="FF3300"/>
              </a:buClr>
              <a:buSzPct val="50000"/>
              <a:buFont typeface="Wingdings" pitchFamily="2" charset="2"/>
              <a:buChar char="Ø"/>
            </a:pPr>
            <a:r>
              <a:rPr lang="en-US" sz="2000" b="0" dirty="0"/>
              <a:t>  Spin</a:t>
            </a:r>
          </a:p>
          <a:p>
            <a:pPr lvl="1" eaLnBrk="0" hangingPunct="0">
              <a:buClr>
                <a:srgbClr val="FF3300"/>
              </a:buClr>
              <a:buSzPct val="50000"/>
              <a:buFont typeface="Wingdings" pitchFamily="2" charset="2"/>
              <a:buChar char="Ø"/>
            </a:pPr>
            <a:r>
              <a:rPr lang="en-US" sz="2000" b="0" dirty="0"/>
              <a:t>  Snap Roll</a:t>
            </a:r>
          </a:p>
          <a:p>
            <a:pPr eaLnBrk="0" hangingPunct="0">
              <a:buClr>
                <a:schemeClr val="tx2"/>
              </a:buClr>
              <a:buSzPct val="50000"/>
              <a:buFont typeface="Monotype Sorts"/>
              <a:buChar char="n"/>
            </a:pPr>
            <a:endParaRPr lang="en-US" sz="2400" b="0" dirty="0"/>
          </a:p>
        </p:txBody>
      </p:sp>
      <p:sp>
        <p:nvSpPr>
          <p:cNvPr id="7" name="Date Placeholder 9"/>
          <p:cNvSpPr>
            <a:spLocks noGrp="1"/>
          </p:cNvSpPr>
          <p:nvPr>
            <p:ph type="dt" sz="half" idx="10"/>
          </p:nvPr>
        </p:nvSpPr>
        <p:spPr>
          <a:xfrm>
            <a:off x="0" y="6492875"/>
            <a:ext cx="1143000" cy="365125"/>
          </a:xfrm>
        </p:spPr>
        <p:txBody>
          <a:bodyPr/>
          <a:lstStyle>
            <a:lvl1pPr algn="ctr">
              <a:defRPr/>
            </a:lvl1pPr>
          </a:lstStyle>
          <a:p>
            <a:pPr>
              <a:defRPr/>
            </a:pPr>
            <a:r>
              <a:rPr lang="en-US" dirty="0" smtClean="0"/>
              <a:t>1/30/2010</a:t>
            </a:r>
            <a:endParaRPr lang="en-US" dirty="0"/>
          </a:p>
        </p:txBody>
      </p:sp>
      <p:sp>
        <p:nvSpPr>
          <p:cNvPr id="8" name="Rectangle 13"/>
          <p:cNvSpPr>
            <a:spLocks noChangeArrowheads="1"/>
          </p:cNvSpPr>
          <p:nvPr/>
        </p:nvSpPr>
        <p:spPr bwMode="auto">
          <a:xfrm>
            <a:off x="2209800" y="0"/>
            <a:ext cx="6934200" cy="1600200"/>
          </a:xfrm>
          <a:prstGeom prst="rect">
            <a:avLst/>
          </a:prstGeom>
          <a:noFill/>
          <a:ln w="9525">
            <a:noFill/>
            <a:miter lim="800000"/>
            <a:headEnd/>
            <a:tailEnd/>
          </a:ln>
        </p:spPr>
        <p:txBody>
          <a:bodyPr lIns="92075" tIns="46038" rIns="92075" bIns="46038" anchor="ctr"/>
          <a:lstStyle/>
          <a:p>
            <a:pPr algn="r" eaLnBrk="0" hangingPunct="0"/>
            <a:r>
              <a:rPr lang="en-US" sz="5000" dirty="0">
                <a:solidFill>
                  <a:schemeClr val="tx2"/>
                </a:solidFill>
                <a:latin typeface="+mj-lt"/>
              </a:rPr>
              <a:t>Judging Criteria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Rectangle 2"/>
          <p:cNvSpPr>
            <a:spLocks noGrp="1" noChangeArrowheads="1"/>
          </p:cNvSpPr>
          <p:nvPr>
            <p:ph type="ctrTitle"/>
          </p:nvPr>
        </p:nvSpPr>
        <p:spPr>
          <a:xfrm>
            <a:off x="2133600" y="0"/>
            <a:ext cx="7010400" cy="1600200"/>
          </a:xfrm>
        </p:spPr>
        <p:txBody>
          <a:bodyPr lIns="92075" tIns="46038" rIns="92075" bIns="46038" anchor="ctr"/>
          <a:lstStyle/>
          <a:p>
            <a:pPr>
              <a:defRPr/>
            </a:pPr>
            <a:r>
              <a:rPr lang="en-US" dirty="0" smtClean="0"/>
              <a:t>Course Outline</a:t>
            </a:r>
          </a:p>
        </p:txBody>
      </p:sp>
      <p:sp>
        <p:nvSpPr>
          <p:cNvPr id="8195" name="Rectangle 3"/>
          <p:cNvSpPr>
            <a:spLocks noGrp="1" noChangeArrowheads="1"/>
          </p:cNvSpPr>
          <p:nvPr>
            <p:ph type="subTitle" idx="1"/>
          </p:nvPr>
        </p:nvSpPr>
        <p:spPr>
          <a:xfrm>
            <a:off x="1219200" y="1981200"/>
            <a:ext cx="6781800" cy="4038600"/>
          </a:xfrm>
        </p:spPr>
        <p:txBody>
          <a:bodyPr lIns="92075" tIns="46038" rIns="92075" bIns="46038"/>
          <a:lstStyle/>
          <a:p>
            <a:pPr marL="342900" marR="0" indent="-342900" algn="l">
              <a:lnSpc>
                <a:spcPct val="140000"/>
              </a:lnSpc>
              <a:buClr>
                <a:srgbClr val="FF0000"/>
              </a:buClr>
              <a:buFont typeface="Wingdings" pitchFamily="2" charset="2"/>
              <a:buChar char="q"/>
            </a:pPr>
            <a:r>
              <a:rPr lang="en-US" sz="2800" dirty="0" smtClean="0"/>
              <a:t>Learning the </a:t>
            </a:r>
            <a:r>
              <a:rPr lang="en-US" sz="2800" dirty="0" err="1" smtClean="0"/>
              <a:t>Aresti</a:t>
            </a:r>
            <a:r>
              <a:rPr lang="en-US" sz="2800" dirty="0" smtClean="0"/>
              <a:t> Language</a:t>
            </a:r>
          </a:p>
          <a:p>
            <a:pPr marL="342900" marR="0" indent="-342900" algn="l">
              <a:lnSpc>
                <a:spcPct val="140000"/>
              </a:lnSpc>
              <a:buClr>
                <a:srgbClr val="FF0000"/>
              </a:buClr>
              <a:buFont typeface="Wingdings" pitchFamily="2" charset="2"/>
              <a:buChar char="q"/>
            </a:pPr>
            <a:r>
              <a:rPr lang="en-US" sz="2800" b="1" dirty="0" smtClean="0">
                <a:solidFill>
                  <a:schemeClr val="tx2"/>
                </a:solidFill>
              </a:rPr>
              <a:t>Judging Criteria</a:t>
            </a:r>
            <a:endParaRPr lang="en-US" sz="2800" dirty="0" smtClean="0"/>
          </a:p>
          <a:p>
            <a:pPr marL="342900" marR="0" indent="-342900" algn="l">
              <a:lnSpc>
                <a:spcPct val="140000"/>
              </a:lnSpc>
              <a:buClr>
                <a:srgbClr val="FF0000"/>
              </a:buClr>
              <a:buFont typeface="Wingdings" pitchFamily="2" charset="2"/>
              <a:buChar char="q"/>
            </a:pPr>
            <a:r>
              <a:rPr lang="en-US" sz="2800" dirty="0" smtClean="0"/>
              <a:t>Preparing for Unknowns</a:t>
            </a:r>
          </a:p>
          <a:p>
            <a:pPr marL="342900" marR="0" indent="-342900" algn="l">
              <a:lnSpc>
                <a:spcPct val="140000"/>
              </a:lnSpc>
            </a:pPr>
            <a:endParaRPr lang="en-US" sz="2800" dirty="0" smtClean="0"/>
          </a:p>
        </p:txBody>
      </p:sp>
      <p:sp>
        <p:nvSpPr>
          <p:cNvPr id="10243" name="Footer Placeholder 5"/>
          <p:cNvSpPr>
            <a:spLocks noGrp="1"/>
          </p:cNvSpPr>
          <p:nvPr>
            <p:ph type="ftr" sz="quarter" idx="11"/>
          </p:nvPr>
        </p:nvSpPr>
        <p:spPr/>
        <p:txBody>
          <a:bodyPr/>
          <a:lstStyle/>
          <a:p>
            <a:pPr>
              <a:defRPr/>
            </a:pPr>
            <a:r>
              <a:rPr lang="en-US"/>
              <a:t>Scale Aerobatics Judging Seminar</a:t>
            </a:r>
          </a:p>
        </p:txBody>
      </p:sp>
      <p:sp>
        <p:nvSpPr>
          <p:cNvPr id="10242" name="Slide Number Placeholder 4"/>
          <p:cNvSpPr>
            <a:spLocks noGrp="1"/>
          </p:cNvSpPr>
          <p:nvPr>
            <p:ph type="sldNum" sz="quarter" idx="12"/>
          </p:nvPr>
        </p:nvSpPr>
        <p:spPr/>
        <p:txBody>
          <a:bodyPr/>
          <a:lstStyle/>
          <a:p>
            <a:pPr>
              <a:defRPr/>
            </a:pPr>
            <a:r>
              <a:rPr lang="en-US"/>
              <a:t>J-</a:t>
            </a:r>
            <a:fld id="{5DA9C9D8-37D6-48E2-87ED-85D0F4E624CC}" type="slidenum">
              <a:rPr lang="en-US"/>
              <a:pPr>
                <a:defRPr/>
              </a:pPr>
              <a:t>2</a:t>
            </a:fld>
            <a:endParaRPr lang="en-US"/>
          </a:p>
        </p:txBody>
      </p:sp>
      <p:sp>
        <p:nvSpPr>
          <p:cNvPr id="6" name="Date Placeholder 9"/>
          <p:cNvSpPr>
            <a:spLocks noGrp="1"/>
          </p:cNvSpPr>
          <p:nvPr>
            <p:ph type="dt" sz="half" idx="10"/>
          </p:nvPr>
        </p:nvSpPr>
        <p:spPr>
          <a:xfrm>
            <a:off x="0" y="6492875"/>
            <a:ext cx="1143000" cy="365125"/>
          </a:xfrm>
        </p:spPr>
        <p:txBody>
          <a:bodyPr/>
          <a:lstStyle>
            <a:lvl1pPr algn="ctr">
              <a:defRPr/>
            </a:lvl1pPr>
          </a:lstStyle>
          <a:p>
            <a:pPr>
              <a:defRPr/>
            </a:pPr>
            <a:r>
              <a:rPr lang="en-US" dirty="0" smtClean="0"/>
              <a:t>1/30/2010</a:t>
            </a:r>
            <a:endParaRPr lang="en-US" dirty="0"/>
          </a:p>
        </p:txBody>
      </p:sp>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left)">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wipe(left)">
                                      <p:cBhvr>
                                        <p:cTn id="17"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2"/>
          <p:cNvSpPr>
            <a:spLocks noGrp="1"/>
          </p:cNvSpPr>
          <p:nvPr>
            <p:ph type="sldNum" sz="quarter" idx="10"/>
          </p:nvPr>
        </p:nvSpPr>
        <p:spPr/>
        <p:txBody>
          <a:bodyPr/>
          <a:lstStyle/>
          <a:p>
            <a:pPr>
              <a:defRPr/>
            </a:pPr>
            <a:r>
              <a:rPr lang="en-US"/>
              <a:t>J-</a:t>
            </a:r>
            <a:fld id="{E0229805-E8AD-4703-A7E3-E0B2843B8340}" type="slidenum">
              <a:rPr lang="en-US"/>
              <a:pPr>
                <a:defRPr/>
              </a:pPr>
              <a:t>20</a:t>
            </a:fld>
            <a:endParaRPr lang="en-US"/>
          </a:p>
        </p:txBody>
      </p:sp>
      <p:sp>
        <p:nvSpPr>
          <p:cNvPr id="25604" name="Footer Placeholder 3"/>
          <p:cNvSpPr>
            <a:spLocks noGrp="1"/>
          </p:cNvSpPr>
          <p:nvPr>
            <p:ph type="ftr" sz="quarter" idx="12"/>
          </p:nvPr>
        </p:nvSpPr>
        <p:spPr/>
        <p:txBody>
          <a:bodyPr/>
          <a:lstStyle/>
          <a:p>
            <a:pPr>
              <a:defRPr/>
            </a:pPr>
            <a:r>
              <a:rPr lang="en-US" dirty="0"/>
              <a:t>Scale Aerobatics Judging Seminar</a:t>
            </a:r>
          </a:p>
        </p:txBody>
      </p:sp>
      <p:sp>
        <p:nvSpPr>
          <p:cNvPr id="28677" name="TextBox 5"/>
          <p:cNvSpPr txBox="1">
            <a:spLocks noChangeArrowheads="1"/>
          </p:cNvSpPr>
          <p:nvPr/>
        </p:nvSpPr>
        <p:spPr bwMode="auto">
          <a:xfrm>
            <a:off x="304800" y="1752600"/>
            <a:ext cx="5105400" cy="738188"/>
          </a:xfrm>
          <a:prstGeom prst="rect">
            <a:avLst/>
          </a:prstGeom>
          <a:noFill/>
          <a:ln w="9525">
            <a:noFill/>
            <a:miter lim="800000"/>
            <a:headEnd/>
            <a:tailEnd/>
          </a:ln>
        </p:spPr>
        <p:txBody>
          <a:bodyPr>
            <a:spAutoFit/>
          </a:bodyPr>
          <a:lstStyle/>
          <a:p>
            <a:r>
              <a:rPr lang="en-US" sz="2400" u="sng">
                <a:latin typeface="Arial" pitchFamily="34" charset="0"/>
                <a:cs typeface="Arial" pitchFamily="34" charset="0"/>
              </a:rPr>
              <a:t>Basic Components of Aerobatics</a:t>
            </a:r>
          </a:p>
          <a:p>
            <a:pPr algn="ctr"/>
            <a:r>
              <a:rPr lang="en-US">
                <a:latin typeface="Arial" pitchFamily="34" charset="0"/>
                <a:cs typeface="Arial" pitchFamily="34" charset="0"/>
              </a:rPr>
              <a:t>7.1 - Lines</a:t>
            </a:r>
          </a:p>
        </p:txBody>
      </p:sp>
      <p:sp>
        <p:nvSpPr>
          <p:cNvPr id="28678" name="Rectangle 3"/>
          <p:cNvSpPr>
            <a:spLocks noChangeArrowheads="1"/>
          </p:cNvSpPr>
          <p:nvPr/>
        </p:nvSpPr>
        <p:spPr bwMode="auto">
          <a:xfrm>
            <a:off x="381000" y="2590800"/>
            <a:ext cx="8305800" cy="708025"/>
          </a:xfrm>
          <a:prstGeom prst="rect">
            <a:avLst/>
          </a:prstGeom>
          <a:noFill/>
          <a:ln w="9525">
            <a:noFill/>
            <a:miter lim="800000"/>
            <a:headEnd/>
            <a:tailEnd/>
          </a:ln>
        </p:spPr>
        <p:txBody>
          <a:bodyPr lIns="92075" tIns="46038" rIns="92075" bIns="46038">
            <a:spAutoFit/>
          </a:bodyPr>
          <a:lstStyle/>
          <a:p>
            <a:pPr eaLnBrk="0" hangingPunct="0">
              <a:buClr>
                <a:srgbClr val="FF3300"/>
              </a:buClr>
              <a:buSzPct val="50000"/>
              <a:buFont typeface="Wingdings" pitchFamily="2" charset="2"/>
              <a:buChar char="q"/>
            </a:pPr>
            <a:r>
              <a:rPr lang="en-US" sz="2000" b="0" dirty="0"/>
              <a:t> Lines - All lines are judged via in relation to the true horizon and the axes of the aerobatic airspace.  </a:t>
            </a:r>
          </a:p>
        </p:txBody>
      </p:sp>
      <p:pic>
        <p:nvPicPr>
          <p:cNvPr id="28679" name="Picture 6"/>
          <p:cNvPicPr>
            <a:picLocks noChangeAspect="1" noChangeArrowheads="1"/>
          </p:cNvPicPr>
          <p:nvPr/>
        </p:nvPicPr>
        <p:blipFill>
          <a:blip r:embed="rId2" cstate="print"/>
          <a:srcRect/>
          <a:stretch>
            <a:fillRect/>
          </a:stretch>
        </p:blipFill>
        <p:spPr bwMode="auto">
          <a:xfrm>
            <a:off x="6400800" y="2971800"/>
            <a:ext cx="2209800" cy="3152775"/>
          </a:xfrm>
          <a:prstGeom prst="rect">
            <a:avLst/>
          </a:prstGeom>
          <a:noFill/>
          <a:ln w="9525">
            <a:noFill/>
            <a:miter lim="800000"/>
            <a:headEnd/>
            <a:tailEnd/>
          </a:ln>
        </p:spPr>
      </p:pic>
      <p:sp>
        <p:nvSpPr>
          <p:cNvPr id="28680" name="TextBox 7"/>
          <p:cNvSpPr txBox="1">
            <a:spLocks noChangeArrowheads="1"/>
          </p:cNvSpPr>
          <p:nvPr/>
        </p:nvSpPr>
        <p:spPr bwMode="auto">
          <a:xfrm>
            <a:off x="381000" y="3352800"/>
            <a:ext cx="5943600" cy="2000250"/>
          </a:xfrm>
          <a:prstGeom prst="rect">
            <a:avLst/>
          </a:prstGeom>
          <a:noFill/>
          <a:ln w="9525">
            <a:noFill/>
            <a:miter lim="800000"/>
            <a:headEnd/>
            <a:tailEnd/>
          </a:ln>
        </p:spPr>
        <p:txBody>
          <a:bodyPr>
            <a:spAutoFit/>
          </a:bodyPr>
          <a:lstStyle/>
          <a:p>
            <a:pPr eaLnBrk="0" hangingPunct="0">
              <a:buClr>
                <a:srgbClr val="FF0000"/>
              </a:buClr>
              <a:buSzPct val="50000"/>
              <a:buFont typeface="Wingdings" pitchFamily="2" charset="2"/>
              <a:buChar char="q"/>
            </a:pPr>
            <a:r>
              <a:rPr lang="en-US" sz="2000" b="0" dirty="0"/>
              <a:t> Lines are judged on flight path and must be wind corrected.</a:t>
            </a:r>
          </a:p>
          <a:p>
            <a:pPr eaLnBrk="0" hangingPunct="0">
              <a:buClr>
                <a:srgbClr val="FF0000"/>
              </a:buClr>
              <a:buSzPct val="50000"/>
              <a:buFont typeface="Wingdings" pitchFamily="2" charset="2"/>
              <a:buChar char="q"/>
            </a:pPr>
            <a:r>
              <a:rPr lang="en-US" sz="2000" b="0" dirty="0"/>
              <a:t> All figures begin and end with a horizontal line: - Omitting the horizontal line between figures results in a 1 point   deduction from the preceding and following figure.   See Fig. 11</a:t>
            </a:r>
          </a:p>
        </p:txBody>
      </p:sp>
      <p:sp>
        <p:nvSpPr>
          <p:cNvPr id="9"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
        <p:nvSpPr>
          <p:cNvPr id="10" name="Rectangle 13"/>
          <p:cNvSpPr>
            <a:spLocks noChangeArrowheads="1"/>
          </p:cNvSpPr>
          <p:nvPr/>
        </p:nvSpPr>
        <p:spPr bwMode="auto">
          <a:xfrm>
            <a:off x="2209800" y="0"/>
            <a:ext cx="6934200" cy="1600200"/>
          </a:xfrm>
          <a:prstGeom prst="rect">
            <a:avLst/>
          </a:prstGeom>
          <a:noFill/>
          <a:ln w="9525">
            <a:noFill/>
            <a:miter lim="800000"/>
            <a:headEnd/>
            <a:tailEnd/>
          </a:ln>
        </p:spPr>
        <p:txBody>
          <a:bodyPr lIns="92075" tIns="46038" rIns="92075" bIns="46038" anchor="ctr"/>
          <a:lstStyle/>
          <a:p>
            <a:pPr algn="r" eaLnBrk="0" hangingPunct="0"/>
            <a:r>
              <a:rPr lang="en-US" sz="5000" dirty="0">
                <a:solidFill>
                  <a:schemeClr val="tx2"/>
                </a:solidFill>
                <a:latin typeface="+mj-lt"/>
              </a:rPr>
              <a:t>Judging Criteria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2"/>
          <p:cNvSpPr>
            <a:spLocks noGrp="1"/>
          </p:cNvSpPr>
          <p:nvPr>
            <p:ph type="sldNum" sz="quarter" idx="10"/>
          </p:nvPr>
        </p:nvSpPr>
        <p:spPr/>
        <p:txBody>
          <a:bodyPr/>
          <a:lstStyle/>
          <a:p>
            <a:pPr>
              <a:defRPr/>
            </a:pPr>
            <a:r>
              <a:rPr lang="en-US"/>
              <a:t>J-</a:t>
            </a:r>
            <a:fld id="{1DDBCF18-EDB5-4FC9-BF79-D935921460CC}" type="slidenum">
              <a:rPr lang="en-US"/>
              <a:pPr>
                <a:defRPr/>
              </a:pPr>
              <a:t>21</a:t>
            </a:fld>
            <a:endParaRPr lang="en-US"/>
          </a:p>
        </p:txBody>
      </p:sp>
      <p:sp>
        <p:nvSpPr>
          <p:cNvPr id="4101" name="Footer Placeholder 3"/>
          <p:cNvSpPr>
            <a:spLocks noGrp="1"/>
          </p:cNvSpPr>
          <p:nvPr>
            <p:ph type="ftr" sz="quarter" idx="12"/>
          </p:nvPr>
        </p:nvSpPr>
        <p:spPr/>
        <p:txBody>
          <a:bodyPr/>
          <a:lstStyle/>
          <a:p>
            <a:pPr>
              <a:defRPr/>
            </a:pPr>
            <a:r>
              <a:rPr lang="en-US" dirty="0"/>
              <a:t>Scale Aerobatics Judging Seminar</a:t>
            </a:r>
          </a:p>
        </p:txBody>
      </p:sp>
      <p:sp>
        <p:nvSpPr>
          <p:cNvPr id="4102" name="TextBox 5"/>
          <p:cNvSpPr txBox="1">
            <a:spLocks noChangeArrowheads="1"/>
          </p:cNvSpPr>
          <p:nvPr/>
        </p:nvSpPr>
        <p:spPr bwMode="auto">
          <a:xfrm>
            <a:off x="304800" y="1752600"/>
            <a:ext cx="5105400" cy="738188"/>
          </a:xfrm>
          <a:prstGeom prst="rect">
            <a:avLst/>
          </a:prstGeom>
          <a:noFill/>
          <a:ln w="9525">
            <a:noFill/>
            <a:miter lim="800000"/>
            <a:headEnd/>
            <a:tailEnd/>
          </a:ln>
        </p:spPr>
        <p:txBody>
          <a:bodyPr>
            <a:spAutoFit/>
          </a:bodyPr>
          <a:lstStyle/>
          <a:p>
            <a:r>
              <a:rPr lang="en-US" sz="2400" u="sng">
                <a:latin typeface="Arial" pitchFamily="34" charset="0"/>
                <a:cs typeface="Arial" pitchFamily="34" charset="0"/>
              </a:rPr>
              <a:t>Basic Components of Aerobatics</a:t>
            </a:r>
          </a:p>
          <a:p>
            <a:pPr algn="ctr"/>
            <a:r>
              <a:rPr lang="en-US">
                <a:latin typeface="Arial" pitchFamily="34" charset="0"/>
                <a:cs typeface="Arial" pitchFamily="34" charset="0"/>
              </a:rPr>
              <a:t>7.1 – Lines continued</a:t>
            </a:r>
          </a:p>
        </p:txBody>
      </p:sp>
      <p:sp>
        <p:nvSpPr>
          <p:cNvPr id="4103" name="Rectangle 8"/>
          <p:cNvSpPr>
            <a:spLocks noChangeArrowheads="1"/>
          </p:cNvSpPr>
          <p:nvPr/>
        </p:nvSpPr>
        <p:spPr bwMode="auto">
          <a:xfrm>
            <a:off x="457200" y="2786063"/>
            <a:ext cx="6096000" cy="2616200"/>
          </a:xfrm>
          <a:prstGeom prst="rect">
            <a:avLst/>
          </a:prstGeom>
          <a:noFill/>
          <a:ln w="9525">
            <a:noFill/>
            <a:miter lim="800000"/>
            <a:headEnd/>
            <a:tailEnd/>
          </a:ln>
        </p:spPr>
        <p:txBody>
          <a:bodyPr>
            <a:spAutoFit/>
          </a:bodyPr>
          <a:lstStyle/>
          <a:p>
            <a:pPr eaLnBrk="0" hangingPunct="0">
              <a:buClr>
                <a:srgbClr val="FF3300"/>
              </a:buClr>
              <a:buSzPct val="50000"/>
              <a:buFont typeface="Wingdings" pitchFamily="2" charset="2"/>
              <a:buChar char="q"/>
            </a:pPr>
            <a:r>
              <a:rPr lang="en-US" sz="2400" b="0" dirty="0"/>
              <a:t> </a:t>
            </a:r>
            <a:r>
              <a:rPr lang="en-US" sz="2000" b="0" dirty="0"/>
              <a:t>Interior Lines - All lines that occur inside a figure have a beginning and an end that define their length.  They are preceded and followed by part-loops.</a:t>
            </a:r>
          </a:p>
          <a:p>
            <a:pPr eaLnBrk="0" hangingPunct="0">
              <a:buClr>
                <a:srgbClr val="FF3300"/>
              </a:buClr>
              <a:buSzPct val="50000"/>
              <a:buFont typeface="Wingdings" pitchFamily="2" charset="2"/>
              <a:buChar char="q"/>
            </a:pPr>
            <a:r>
              <a:rPr lang="en-US" sz="2000" b="0" dirty="0"/>
              <a:t> Except family 3 figures and some family 7 figures, interior lines do not have to be equal in length.</a:t>
            </a:r>
          </a:p>
          <a:p>
            <a:pPr eaLnBrk="0" hangingPunct="0">
              <a:buClr>
                <a:srgbClr val="FF3300"/>
              </a:buClr>
              <a:buSzPct val="50000"/>
              <a:buFont typeface="Wingdings" pitchFamily="2" charset="2"/>
              <a:buChar char="q"/>
            </a:pPr>
            <a:r>
              <a:rPr lang="en-US" sz="2000" b="0" dirty="0"/>
              <a:t> Judges need to be familiar with the line length criteria for different figures and families. </a:t>
            </a:r>
          </a:p>
          <a:p>
            <a:pPr eaLnBrk="0" hangingPunct="0">
              <a:buClr>
                <a:srgbClr val="FF3300"/>
              </a:buClr>
              <a:buSzPct val="50000"/>
            </a:pPr>
            <a:endParaRPr lang="en-US" sz="2000" dirty="0"/>
          </a:p>
        </p:txBody>
      </p:sp>
      <p:graphicFrame>
        <p:nvGraphicFramePr>
          <p:cNvPr id="4098" name="Object 7"/>
          <p:cNvGraphicFramePr>
            <a:graphicFrameLocks noChangeAspect="1"/>
          </p:cNvGraphicFramePr>
          <p:nvPr/>
        </p:nvGraphicFramePr>
        <p:xfrm>
          <a:off x="6553200" y="2743200"/>
          <a:ext cx="2095500" cy="2738438"/>
        </p:xfrm>
        <a:graphic>
          <a:graphicData uri="http://schemas.openxmlformats.org/presentationml/2006/ole">
            <p:oleObj spid="_x0000_s4098" name="Visio" r:id="rId4" imgW="1914144" imgH="2712720" progId="">
              <p:embed/>
            </p:oleObj>
          </a:graphicData>
        </a:graphic>
      </p:graphicFrame>
      <p:sp>
        <p:nvSpPr>
          <p:cNvPr id="8"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
        <p:nvSpPr>
          <p:cNvPr id="9" name="Rectangle 13"/>
          <p:cNvSpPr>
            <a:spLocks noChangeArrowheads="1"/>
          </p:cNvSpPr>
          <p:nvPr/>
        </p:nvSpPr>
        <p:spPr bwMode="auto">
          <a:xfrm>
            <a:off x="2209800" y="0"/>
            <a:ext cx="6934200" cy="1600200"/>
          </a:xfrm>
          <a:prstGeom prst="rect">
            <a:avLst/>
          </a:prstGeom>
          <a:noFill/>
          <a:ln w="9525">
            <a:noFill/>
            <a:miter lim="800000"/>
            <a:headEnd/>
            <a:tailEnd/>
          </a:ln>
        </p:spPr>
        <p:txBody>
          <a:bodyPr lIns="92075" tIns="46038" rIns="92075" bIns="46038" anchor="ctr"/>
          <a:lstStyle/>
          <a:p>
            <a:pPr algn="r" eaLnBrk="0" hangingPunct="0"/>
            <a:r>
              <a:rPr lang="en-US" sz="5000" dirty="0">
                <a:solidFill>
                  <a:schemeClr val="tx2"/>
                </a:solidFill>
                <a:latin typeface="+mj-lt"/>
              </a:rPr>
              <a:t>Judging Criteria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2"/>
          <p:cNvSpPr>
            <a:spLocks noGrp="1"/>
          </p:cNvSpPr>
          <p:nvPr>
            <p:ph type="sldNum" sz="quarter" idx="10"/>
          </p:nvPr>
        </p:nvSpPr>
        <p:spPr/>
        <p:txBody>
          <a:bodyPr/>
          <a:lstStyle/>
          <a:p>
            <a:pPr>
              <a:defRPr/>
            </a:pPr>
            <a:r>
              <a:rPr lang="en-US"/>
              <a:t>J-</a:t>
            </a:r>
            <a:fld id="{37ED02A1-6F84-4F92-8CE3-DDEF938FFE52}" type="slidenum">
              <a:rPr lang="en-US"/>
              <a:pPr>
                <a:defRPr/>
              </a:pPr>
              <a:t>22</a:t>
            </a:fld>
            <a:endParaRPr lang="en-US"/>
          </a:p>
        </p:txBody>
      </p:sp>
      <p:sp>
        <p:nvSpPr>
          <p:cNvPr id="26628" name="Footer Placeholder 3"/>
          <p:cNvSpPr>
            <a:spLocks noGrp="1"/>
          </p:cNvSpPr>
          <p:nvPr>
            <p:ph type="ftr" sz="quarter" idx="12"/>
          </p:nvPr>
        </p:nvSpPr>
        <p:spPr/>
        <p:txBody>
          <a:bodyPr/>
          <a:lstStyle/>
          <a:p>
            <a:pPr>
              <a:defRPr/>
            </a:pPr>
            <a:r>
              <a:rPr lang="en-US" dirty="0"/>
              <a:t>Scale Aerobatics Judging Seminar</a:t>
            </a:r>
          </a:p>
        </p:txBody>
      </p:sp>
      <p:sp>
        <p:nvSpPr>
          <p:cNvPr id="29701" name="Rectangle 4"/>
          <p:cNvSpPr>
            <a:spLocks noChangeArrowheads="1"/>
          </p:cNvSpPr>
          <p:nvPr/>
        </p:nvSpPr>
        <p:spPr bwMode="auto">
          <a:xfrm>
            <a:off x="457200" y="2589213"/>
            <a:ext cx="8153400" cy="3292475"/>
          </a:xfrm>
          <a:prstGeom prst="rect">
            <a:avLst/>
          </a:prstGeom>
          <a:noFill/>
          <a:ln w="9525">
            <a:noFill/>
            <a:miter lim="800000"/>
            <a:headEnd/>
            <a:tailEnd/>
          </a:ln>
        </p:spPr>
        <p:txBody>
          <a:bodyPr>
            <a:spAutoFit/>
          </a:bodyPr>
          <a:lstStyle/>
          <a:p>
            <a:pPr eaLnBrk="0" hangingPunct="0">
              <a:buClr>
                <a:srgbClr val="FF3300"/>
              </a:buClr>
              <a:buSzPct val="50000"/>
              <a:buFont typeface="Wingdings" pitchFamily="2" charset="2"/>
              <a:buChar char="q"/>
            </a:pPr>
            <a:r>
              <a:rPr lang="en-US" sz="2400" b="0" dirty="0"/>
              <a:t> </a:t>
            </a:r>
            <a:r>
              <a:rPr lang="en-US" sz="2000" b="0" dirty="0"/>
              <a:t>Rolls on Interior lines – When rolls are placed on interior lines the line segments before and after the roll must be of equal length.</a:t>
            </a:r>
          </a:p>
          <a:p>
            <a:pPr eaLnBrk="0" hangingPunct="0">
              <a:buClr>
                <a:srgbClr val="FF3300"/>
              </a:buClr>
              <a:buSzPct val="50000"/>
            </a:pPr>
            <a:r>
              <a:rPr lang="en-US" sz="2000" b="0" dirty="0"/>
              <a:t>   </a:t>
            </a:r>
            <a:r>
              <a:rPr lang="en-US" sz="2000" b="0" dirty="0">
                <a:solidFill>
                  <a:srgbClr val="FF0000"/>
                </a:solidFill>
              </a:rPr>
              <a:t>*</a:t>
            </a:r>
            <a:r>
              <a:rPr lang="en-US" sz="2000" b="0" dirty="0"/>
              <a:t> Roll elements occurring after spins need not be centered.</a:t>
            </a:r>
          </a:p>
          <a:p>
            <a:pPr eaLnBrk="0" hangingPunct="0">
              <a:buClr>
                <a:srgbClr val="FF3300"/>
              </a:buClr>
              <a:buSzPct val="50000"/>
              <a:buFont typeface="Wingdings" pitchFamily="2" charset="2"/>
              <a:buChar char="q"/>
            </a:pPr>
            <a:r>
              <a:rPr lang="en-US" sz="2400" b="0" dirty="0"/>
              <a:t> </a:t>
            </a:r>
            <a:r>
              <a:rPr lang="en-US" sz="2000" b="0" dirty="0"/>
              <a:t>Judges should judge the symmetry of the line lengths within a figure, not  elapsed time taken to fly each segment. </a:t>
            </a:r>
          </a:p>
          <a:p>
            <a:pPr eaLnBrk="0" hangingPunct="0">
              <a:buClr>
                <a:srgbClr val="FF3300"/>
              </a:buClr>
              <a:buSzPct val="50000"/>
            </a:pPr>
            <a:r>
              <a:rPr lang="en-US" sz="2000" b="0" dirty="0"/>
              <a:t>   - This difference in length versus elapsed time is most noticeable in figures where rolls are placed on up-lines.  As the aircraft loses airspeed, the time it takes to fly a line after the roll will be greater than the time required to fly the line of the same length before the roll.</a:t>
            </a:r>
          </a:p>
          <a:p>
            <a:pPr eaLnBrk="0" hangingPunct="0">
              <a:buClr>
                <a:srgbClr val="FF3300"/>
              </a:buClr>
              <a:buSzPct val="50000"/>
            </a:pPr>
            <a:endParaRPr lang="en-US" sz="2000" b="0" dirty="0"/>
          </a:p>
        </p:txBody>
      </p:sp>
      <p:sp>
        <p:nvSpPr>
          <p:cNvPr id="29702" name="TextBox 5"/>
          <p:cNvSpPr txBox="1">
            <a:spLocks noChangeArrowheads="1"/>
          </p:cNvSpPr>
          <p:nvPr/>
        </p:nvSpPr>
        <p:spPr bwMode="auto">
          <a:xfrm>
            <a:off x="304800" y="1752600"/>
            <a:ext cx="5105400" cy="738188"/>
          </a:xfrm>
          <a:prstGeom prst="rect">
            <a:avLst/>
          </a:prstGeom>
          <a:noFill/>
          <a:ln w="9525">
            <a:noFill/>
            <a:miter lim="800000"/>
            <a:headEnd/>
            <a:tailEnd/>
          </a:ln>
        </p:spPr>
        <p:txBody>
          <a:bodyPr>
            <a:spAutoFit/>
          </a:bodyPr>
          <a:lstStyle/>
          <a:p>
            <a:r>
              <a:rPr lang="en-US" sz="2400" u="sng">
                <a:latin typeface="Arial" pitchFamily="34" charset="0"/>
                <a:cs typeface="Arial" pitchFamily="34" charset="0"/>
              </a:rPr>
              <a:t>Basic Components of Aerobatics</a:t>
            </a:r>
          </a:p>
          <a:p>
            <a:pPr algn="ctr"/>
            <a:r>
              <a:rPr lang="en-US">
                <a:latin typeface="Arial" pitchFamily="34" charset="0"/>
                <a:cs typeface="Arial" pitchFamily="34" charset="0"/>
              </a:rPr>
              <a:t>7.1 – Lines continued</a:t>
            </a:r>
          </a:p>
        </p:txBody>
      </p:sp>
      <p:sp>
        <p:nvSpPr>
          <p:cNvPr id="7"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
        <p:nvSpPr>
          <p:cNvPr id="8" name="Rectangle 13"/>
          <p:cNvSpPr>
            <a:spLocks noChangeArrowheads="1"/>
          </p:cNvSpPr>
          <p:nvPr/>
        </p:nvSpPr>
        <p:spPr bwMode="auto">
          <a:xfrm>
            <a:off x="2209800" y="0"/>
            <a:ext cx="6934200" cy="1600200"/>
          </a:xfrm>
          <a:prstGeom prst="rect">
            <a:avLst/>
          </a:prstGeom>
          <a:noFill/>
          <a:ln w="9525">
            <a:noFill/>
            <a:miter lim="800000"/>
            <a:headEnd/>
            <a:tailEnd/>
          </a:ln>
        </p:spPr>
        <p:txBody>
          <a:bodyPr lIns="92075" tIns="46038" rIns="92075" bIns="46038" anchor="ctr"/>
          <a:lstStyle/>
          <a:p>
            <a:pPr algn="r" eaLnBrk="0" hangingPunct="0"/>
            <a:r>
              <a:rPr lang="en-US" sz="5000" dirty="0">
                <a:solidFill>
                  <a:schemeClr val="tx2"/>
                </a:solidFill>
                <a:latin typeface="+mj-lt"/>
              </a:rPr>
              <a:t>Judging Criteria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Slide Number Placeholder 2"/>
          <p:cNvSpPr>
            <a:spLocks noGrp="1"/>
          </p:cNvSpPr>
          <p:nvPr>
            <p:ph type="sldNum" sz="quarter" idx="10"/>
          </p:nvPr>
        </p:nvSpPr>
        <p:spPr/>
        <p:txBody>
          <a:bodyPr/>
          <a:lstStyle/>
          <a:p>
            <a:pPr>
              <a:defRPr/>
            </a:pPr>
            <a:r>
              <a:rPr lang="en-US"/>
              <a:t>J-</a:t>
            </a:r>
            <a:fld id="{C0E90610-1FCA-4002-83F4-5A1A1D87C00C}" type="slidenum">
              <a:rPr lang="en-US"/>
              <a:pPr>
                <a:defRPr/>
              </a:pPr>
              <a:t>23</a:t>
            </a:fld>
            <a:endParaRPr lang="en-US"/>
          </a:p>
        </p:txBody>
      </p:sp>
      <p:sp>
        <p:nvSpPr>
          <p:cNvPr id="5125" name="Footer Placeholder 3"/>
          <p:cNvSpPr>
            <a:spLocks noGrp="1"/>
          </p:cNvSpPr>
          <p:nvPr>
            <p:ph type="ftr" sz="quarter" idx="12"/>
          </p:nvPr>
        </p:nvSpPr>
        <p:spPr/>
        <p:txBody>
          <a:bodyPr/>
          <a:lstStyle/>
          <a:p>
            <a:pPr>
              <a:defRPr/>
            </a:pPr>
            <a:r>
              <a:rPr lang="en-US" dirty="0"/>
              <a:t>Scale Aerobatics Judging Seminar</a:t>
            </a:r>
          </a:p>
        </p:txBody>
      </p:sp>
      <p:sp>
        <p:nvSpPr>
          <p:cNvPr id="5126" name="TextBox 4"/>
          <p:cNvSpPr txBox="1">
            <a:spLocks noChangeArrowheads="1"/>
          </p:cNvSpPr>
          <p:nvPr/>
        </p:nvSpPr>
        <p:spPr bwMode="auto">
          <a:xfrm>
            <a:off x="304800" y="1752600"/>
            <a:ext cx="5105400" cy="738188"/>
          </a:xfrm>
          <a:prstGeom prst="rect">
            <a:avLst/>
          </a:prstGeom>
          <a:noFill/>
          <a:ln w="9525">
            <a:noFill/>
            <a:miter lim="800000"/>
            <a:headEnd/>
            <a:tailEnd/>
          </a:ln>
        </p:spPr>
        <p:txBody>
          <a:bodyPr>
            <a:spAutoFit/>
          </a:bodyPr>
          <a:lstStyle/>
          <a:p>
            <a:r>
              <a:rPr lang="en-US" sz="2400" u="sng">
                <a:latin typeface="Arial" pitchFamily="34" charset="0"/>
                <a:cs typeface="Arial" pitchFamily="34" charset="0"/>
              </a:rPr>
              <a:t>Basic Components of Aerobatics</a:t>
            </a:r>
          </a:p>
          <a:p>
            <a:pPr algn="ctr"/>
            <a:r>
              <a:rPr lang="en-US">
                <a:latin typeface="Arial" pitchFamily="34" charset="0"/>
                <a:cs typeface="Arial" pitchFamily="34" charset="0"/>
              </a:rPr>
              <a:t>7.1 – Lines continued</a:t>
            </a:r>
          </a:p>
        </p:txBody>
      </p:sp>
      <p:sp>
        <p:nvSpPr>
          <p:cNvPr id="5127" name="Rectangle 5"/>
          <p:cNvSpPr>
            <a:spLocks noChangeArrowheads="1"/>
          </p:cNvSpPr>
          <p:nvPr/>
        </p:nvSpPr>
        <p:spPr bwMode="auto">
          <a:xfrm>
            <a:off x="457200" y="2438400"/>
            <a:ext cx="8153400" cy="769938"/>
          </a:xfrm>
          <a:prstGeom prst="rect">
            <a:avLst/>
          </a:prstGeom>
          <a:noFill/>
          <a:ln w="9525">
            <a:noFill/>
            <a:miter lim="800000"/>
            <a:headEnd/>
            <a:tailEnd/>
          </a:ln>
        </p:spPr>
        <p:txBody>
          <a:bodyPr>
            <a:spAutoFit/>
          </a:bodyPr>
          <a:lstStyle/>
          <a:p>
            <a:pPr>
              <a:buClr>
                <a:srgbClr val="FF3300"/>
              </a:buClr>
              <a:buSzPct val="50000"/>
              <a:buFont typeface="Wingdings" pitchFamily="2" charset="2"/>
              <a:buChar char="q"/>
            </a:pPr>
            <a:r>
              <a:rPr lang="en-US" sz="2400" b="0" dirty="0"/>
              <a:t> </a:t>
            </a:r>
            <a:r>
              <a:rPr lang="en-US" sz="2000" b="0" dirty="0"/>
              <a:t>If within a figure two or more lines must be of the same length, an observed variation is penalized by reducing the grade in the following manner (Fig. 14):</a:t>
            </a:r>
          </a:p>
        </p:txBody>
      </p:sp>
      <p:sp>
        <p:nvSpPr>
          <p:cNvPr id="5128"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5122" name="Object 2"/>
          <p:cNvGraphicFramePr>
            <a:graphicFrameLocks noChangeAspect="1"/>
          </p:cNvGraphicFramePr>
          <p:nvPr/>
        </p:nvGraphicFramePr>
        <p:xfrm>
          <a:off x="4321175" y="3276600"/>
          <a:ext cx="4137025" cy="1905000"/>
        </p:xfrm>
        <a:graphic>
          <a:graphicData uri="http://schemas.openxmlformats.org/presentationml/2006/ole">
            <p:oleObj spid="_x0000_s5122" name="Visio" r:id="rId3" imgW="4657344" imgH="2142744" progId="">
              <p:embed/>
            </p:oleObj>
          </a:graphicData>
        </a:graphic>
      </p:graphicFrame>
      <p:sp>
        <p:nvSpPr>
          <p:cNvPr id="5129" name="Rectangle 10"/>
          <p:cNvSpPr>
            <a:spLocks noChangeArrowheads="1"/>
          </p:cNvSpPr>
          <p:nvPr/>
        </p:nvSpPr>
        <p:spPr bwMode="auto">
          <a:xfrm>
            <a:off x="609600" y="3429000"/>
            <a:ext cx="3733800" cy="1477963"/>
          </a:xfrm>
          <a:prstGeom prst="rect">
            <a:avLst/>
          </a:prstGeom>
          <a:noFill/>
          <a:ln w="9525">
            <a:noFill/>
            <a:miter lim="800000"/>
            <a:headEnd/>
            <a:tailEnd/>
          </a:ln>
        </p:spPr>
        <p:txBody>
          <a:bodyPr>
            <a:spAutoFit/>
          </a:bodyPr>
          <a:lstStyle/>
          <a:p>
            <a:r>
              <a:rPr lang="en-US" b="0">
                <a:solidFill>
                  <a:srgbClr val="000000"/>
                </a:solidFill>
              </a:rPr>
              <a:t>Visible variation: - 1 point </a:t>
            </a:r>
          </a:p>
          <a:p>
            <a:r>
              <a:rPr lang="en-US" b="0">
                <a:solidFill>
                  <a:srgbClr val="000000"/>
                </a:solidFill>
              </a:rPr>
              <a:t>A 1:2  variation: - 2 points</a:t>
            </a:r>
          </a:p>
          <a:p>
            <a:r>
              <a:rPr lang="en-US" b="0">
                <a:solidFill>
                  <a:srgbClr val="000000"/>
                </a:solidFill>
              </a:rPr>
              <a:t>A 1:3 variation: - 3 points</a:t>
            </a:r>
          </a:p>
          <a:p>
            <a:r>
              <a:rPr lang="en-US" b="0">
                <a:solidFill>
                  <a:srgbClr val="000000"/>
                </a:solidFill>
              </a:rPr>
              <a:t>No line before or after roll: - 4 points </a:t>
            </a:r>
          </a:p>
          <a:p>
            <a:r>
              <a:rPr lang="en-US" b="0">
                <a:solidFill>
                  <a:srgbClr val="000000"/>
                </a:solidFill>
              </a:rPr>
              <a:t>No line before and after roll: - 2 points</a:t>
            </a:r>
          </a:p>
        </p:txBody>
      </p:sp>
      <p:sp>
        <p:nvSpPr>
          <p:cNvPr id="5130" name="TextBox 11"/>
          <p:cNvSpPr txBox="1">
            <a:spLocks noChangeArrowheads="1"/>
          </p:cNvSpPr>
          <p:nvPr/>
        </p:nvSpPr>
        <p:spPr bwMode="auto">
          <a:xfrm>
            <a:off x="609600" y="5334000"/>
            <a:ext cx="7772400" cy="461963"/>
          </a:xfrm>
          <a:prstGeom prst="rect">
            <a:avLst/>
          </a:prstGeom>
          <a:noFill/>
          <a:ln w="9525">
            <a:noFill/>
            <a:miter lim="800000"/>
            <a:headEnd/>
            <a:tailEnd/>
          </a:ln>
        </p:spPr>
        <p:txBody>
          <a:bodyPr>
            <a:spAutoFit/>
          </a:bodyPr>
          <a:lstStyle/>
          <a:p>
            <a:pPr>
              <a:buClr>
                <a:srgbClr val="FF3300"/>
              </a:buClr>
              <a:buSzPct val="50000"/>
              <a:buFont typeface="Wingdings" pitchFamily="2" charset="2"/>
              <a:buChar char="q"/>
            </a:pPr>
            <a:r>
              <a:rPr lang="en-US" sz="2400" b="0" dirty="0"/>
              <a:t> </a:t>
            </a:r>
            <a:r>
              <a:rPr lang="en-US" sz="2000" b="0" dirty="0"/>
              <a:t>The basis for judging line length is the first line / segment flown</a:t>
            </a:r>
            <a:r>
              <a:rPr lang="en-US" sz="2000" dirty="0"/>
              <a:t>.</a:t>
            </a:r>
          </a:p>
        </p:txBody>
      </p:sp>
      <p:sp>
        <p:nvSpPr>
          <p:cNvPr id="11"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
        <p:nvSpPr>
          <p:cNvPr id="12" name="Rectangle 13"/>
          <p:cNvSpPr>
            <a:spLocks noChangeArrowheads="1"/>
          </p:cNvSpPr>
          <p:nvPr/>
        </p:nvSpPr>
        <p:spPr bwMode="auto">
          <a:xfrm>
            <a:off x="2209800" y="0"/>
            <a:ext cx="6934200" cy="1600200"/>
          </a:xfrm>
          <a:prstGeom prst="rect">
            <a:avLst/>
          </a:prstGeom>
          <a:noFill/>
          <a:ln w="9525">
            <a:noFill/>
            <a:miter lim="800000"/>
            <a:headEnd/>
            <a:tailEnd/>
          </a:ln>
        </p:spPr>
        <p:txBody>
          <a:bodyPr lIns="92075" tIns="46038" rIns="92075" bIns="46038" anchor="ctr"/>
          <a:lstStyle/>
          <a:p>
            <a:pPr algn="r" eaLnBrk="0" hangingPunct="0"/>
            <a:r>
              <a:rPr lang="en-US" sz="5000" dirty="0">
                <a:solidFill>
                  <a:schemeClr val="tx2"/>
                </a:solidFill>
                <a:latin typeface="+mj-lt"/>
              </a:rPr>
              <a:t>Judging Criteria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2"/>
          <p:cNvSpPr>
            <a:spLocks noGrp="1"/>
          </p:cNvSpPr>
          <p:nvPr>
            <p:ph type="sldNum" sz="quarter" idx="10"/>
          </p:nvPr>
        </p:nvSpPr>
        <p:spPr/>
        <p:txBody>
          <a:bodyPr/>
          <a:lstStyle/>
          <a:p>
            <a:pPr>
              <a:defRPr/>
            </a:pPr>
            <a:r>
              <a:rPr lang="en-US"/>
              <a:t>J-</a:t>
            </a:r>
            <a:fld id="{38FF1ED9-3D3B-47B0-98CB-EC1544C6D4CD}" type="slidenum">
              <a:rPr lang="en-US"/>
              <a:pPr>
                <a:defRPr/>
              </a:pPr>
              <a:t>24</a:t>
            </a:fld>
            <a:endParaRPr lang="en-US"/>
          </a:p>
        </p:txBody>
      </p:sp>
      <p:sp>
        <p:nvSpPr>
          <p:cNvPr id="27652" name="Footer Placeholder 3"/>
          <p:cNvSpPr>
            <a:spLocks noGrp="1"/>
          </p:cNvSpPr>
          <p:nvPr>
            <p:ph type="ftr" sz="quarter" idx="12"/>
          </p:nvPr>
        </p:nvSpPr>
        <p:spPr/>
        <p:txBody>
          <a:bodyPr/>
          <a:lstStyle/>
          <a:p>
            <a:pPr>
              <a:defRPr/>
            </a:pPr>
            <a:r>
              <a:rPr lang="en-US" dirty="0"/>
              <a:t>Scale Aerobatics Judging Seminar</a:t>
            </a:r>
          </a:p>
        </p:txBody>
      </p:sp>
      <p:sp>
        <p:nvSpPr>
          <p:cNvPr id="30725" name="TextBox 4"/>
          <p:cNvSpPr txBox="1">
            <a:spLocks noChangeArrowheads="1"/>
          </p:cNvSpPr>
          <p:nvPr/>
        </p:nvSpPr>
        <p:spPr bwMode="auto">
          <a:xfrm>
            <a:off x="304800" y="1752600"/>
            <a:ext cx="5105400" cy="738188"/>
          </a:xfrm>
          <a:prstGeom prst="rect">
            <a:avLst/>
          </a:prstGeom>
          <a:noFill/>
          <a:ln w="9525">
            <a:noFill/>
            <a:miter lim="800000"/>
            <a:headEnd/>
            <a:tailEnd/>
          </a:ln>
        </p:spPr>
        <p:txBody>
          <a:bodyPr>
            <a:spAutoFit/>
          </a:bodyPr>
          <a:lstStyle/>
          <a:p>
            <a:r>
              <a:rPr lang="en-US" sz="2400" u="sng">
                <a:latin typeface="Arial" pitchFamily="34" charset="0"/>
                <a:cs typeface="Arial" pitchFamily="34" charset="0"/>
              </a:rPr>
              <a:t>Basic Components of Aerobatics</a:t>
            </a:r>
          </a:p>
          <a:p>
            <a:pPr algn="ctr"/>
            <a:r>
              <a:rPr lang="en-US">
                <a:latin typeface="Arial" pitchFamily="34" charset="0"/>
                <a:cs typeface="Arial" pitchFamily="34" charset="0"/>
              </a:rPr>
              <a:t>7.2 – Loops and Part Loops</a:t>
            </a:r>
          </a:p>
        </p:txBody>
      </p:sp>
      <p:sp>
        <p:nvSpPr>
          <p:cNvPr id="30726" name="TextBox 5"/>
          <p:cNvSpPr txBox="1">
            <a:spLocks noChangeArrowheads="1"/>
          </p:cNvSpPr>
          <p:nvPr/>
        </p:nvSpPr>
        <p:spPr bwMode="auto">
          <a:xfrm>
            <a:off x="381000" y="2362200"/>
            <a:ext cx="8229600" cy="1323975"/>
          </a:xfrm>
          <a:prstGeom prst="rect">
            <a:avLst/>
          </a:prstGeom>
          <a:noFill/>
          <a:ln w="9525">
            <a:noFill/>
            <a:miter lim="800000"/>
            <a:headEnd/>
            <a:tailEnd/>
          </a:ln>
        </p:spPr>
        <p:txBody>
          <a:bodyPr>
            <a:spAutoFit/>
          </a:bodyPr>
          <a:lstStyle/>
          <a:p>
            <a:pPr algn="ctr"/>
            <a:r>
              <a:rPr lang="en-US" sz="2000"/>
              <a:t>Partial loops are integral to many other aerobatic figures, so it is necessary to discuss the loop / part loops before going on to the other Aresti families.</a:t>
            </a:r>
          </a:p>
          <a:p>
            <a:endParaRPr lang="en-US" sz="2000"/>
          </a:p>
        </p:txBody>
      </p:sp>
      <p:sp>
        <p:nvSpPr>
          <p:cNvPr id="30727" name="TextBox 6"/>
          <p:cNvSpPr txBox="1">
            <a:spLocks noChangeArrowheads="1"/>
          </p:cNvSpPr>
          <p:nvPr/>
        </p:nvSpPr>
        <p:spPr bwMode="auto">
          <a:xfrm>
            <a:off x="457200" y="3340100"/>
            <a:ext cx="8001000" cy="2832100"/>
          </a:xfrm>
          <a:prstGeom prst="rect">
            <a:avLst/>
          </a:prstGeom>
          <a:noFill/>
          <a:ln w="9525">
            <a:noFill/>
            <a:miter lim="800000"/>
            <a:headEnd/>
            <a:tailEnd/>
          </a:ln>
        </p:spPr>
        <p:txBody>
          <a:bodyPr>
            <a:spAutoFit/>
          </a:bodyPr>
          <a:lstStyle/>
          <a:p>
            <a:pPr>
              <a:buClr>
                <a:srgbClr val="FF3300"/>
              </a:buClr>
              <a:buSzPct val="50000"/>
              <a:buFont typeface="Wingdings" pitchFamily="2" charset="2"/>
              <a:buChar char="Ø"/>
            </a:pPr>
            <a:r>
              <a:rPr lang="en-US" sz="2000"/>
              <a:t> </a:t>
            </a:r>
            <a:r>
              <a:rPr lang="en-US" sz="2000" b="0"/>
              <a:t>A loop, or partial loop must have a constant, uninterrupted radius.</a:t>
            </a:r>
          </a:p>
          <a:p>
            <a:pPr>
              <a:buClr>
                <a:srgbClr val="FF3300"/>
              </a:buClr>
              <a:buSzPct val="50000"/>
              <a:buFont typeface="Wingdings" pitchFamily="2" charset="2"/>
              <a:buChar char="Ø"/>
            </a:pPr>
            <a:r>
              <a:rPr lang="en-US" sz="2000" b="0"/>
              <a:t> Complete loops start and end in a well-defined line from horizontal flight.           -     Part-loops may begin in any other plane of flight.</a:t>
            </a:r>
          </a:p>
          <a:p>
            <a:pPr>
              <a:buClr>
                <a:srgbClr val="FF3300"/>
              </a:buClr>
              <a:buSzPct val="50000"/>
              <a:buFont typeface="Wingdings" pitchFamily="2" charset="2"/>
              <a:buChar char="Ø"/>
            </a:pPr>
            <a:r>
              <a:rPr lang="en-US" sz="2000" b="0"/>
              <a:t> Speed changes during execution of a loop or part-loop result in angular velocity changes around the aircraft’s lateral axis in order to maintain a constant radius.  </a:t>
            </a:r>
          </a:p>
          <a:p>
            <a:pPr>
              <a:buClr>
                <a:srgbClr val="FF3300"/>
              </a:buClr>
              <a:buSzPct val="50000"/>
            </a:pPr>
            <a:r>
              <a:rPr lang="en-US" sz="2000" b="0"/>
              <a:t>-     </a:t>
            </a:r>
            <a:r>
              <a:rPr lang="en-US" b="0"/>
              <a:t>When the speed decreases, for example, to half its initial rate, the angular velocity, to keep the same radius, will be reduced by half – this is a fact of physics.</a:t>
            </a:r>
          </a:p>
          <a:p>
            <a:pPr>
              <a:buClr>
                <a:srgbClr val="FF3300"/>
              </a:buClr>
              <a:buSzPct val="50000"/>
            </a:pPr>
            <a:endParaRPr lang="en-US" sz="2000" b="0"/>
          </a:p>
        </p:txBody>
      </p:sp>
      <p:sp>
        <p:nvSpPr>
          <p:cNvPr id="8"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
        <p:nvSpPr>
          <p:cNvPr id="9" name="Rectangle 13"/>
          <p:cNvSpPr>
            <a:spLocks noChangeArrowheads="1"/>
          </p:cNvSpPr>
          <p:nvPr/>
        </p:nvSpPr>
        <p:spPr bwMode="auto">
          <a:xfrm>
            <a:off x="2209800" y="0"/>
            <a:ext cx="6934200" cy="1600200"/>
          </a:xfrm>
          <a:prstGeom prst="rect">
            <a:avLst/>
          </a:prstGeom>
          <a:noFill/>
          <a:ln w="9525">
            <a:noFill/>
            <a:miter lim="800000"/>
            <a:headEnd/>
            <a:tailEnd/>
          </a:ln>
        </p:spPr>
        <p:txBody>
          <a:bodyPr lIns="92075" tIns="46038" rIns="92075" bIns="46038" anchor="ctr"/>
          <a:lstStyle/>
          <a:p>
            <a:pPr algn="r" eaLnBrk="0" hangingPunct="0"/>
            <a:r>
              <a:rPr lang="en-US" sz="5000" dirty="0">
                <a:solidFill>
                  <a:schemeClr val="tx2"/>
                </a:solidFill>
                <a:latin typeface="+mj-lt"/>
              </a:rPr>
              <a:t>Judging Criteria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Slide Number Placeholder 2"/>
          <p:cNvSpPr>
            <a:spLocks noGrp="1"/>
          </p:cNvSpPr>
          <p:nvPr>
            <p:ph type="sldNum" sz="quarter" idx="10"/>
          </p:nvPr>
        </p:nvSpPr>
        <p:spPr/>
        <p:txBody>
          <a:bodyPr/>
          <a:lstStyle/>
          <a:p>
            <a:pPr>
              <a:defRPr/>
            </a:pPr>
            <a:r>
              <a:rPr lang="en-US"/>
              <a:t>J-</a:t>
            </a:r>
            <a:fld id="{8FD41B63-56A7-4931-B941-229CE1A62609}" type="slidenum">
              <a:rPr lang="en-US"/>
              <a:pPr>
                <a:defRPr/>
              </a:pPr>
              <a:t>25</a:t>
            </a:fld>
            <a:endParaRPr lang="en-US"/>
          </a:p>
        </p:txBody>
      </p:sp>
      <p:sp>
        <p:nvSpPr>
          <p:cNvPr id="6150" name="Footer Placeholder 3"/>
          <p:cNvSpPr>
            <a:spLocks noGrp="1"/>
          </p:cNvSpPr>
          <p:nvPr>
            <p:ph type="ftr" sz="quarter" idx="12"/>
          </p:nvPr>
        </p:nvSpPr>
        <p:spPr/>
        <p:txBody>
          <a:bodyPr/>
          <a:lstStyle/>
          <a:p>
            <a:pPr>
              <a:defRPr/>
            </a:pPr>
            <a:r>
              <a:rPr lang="en-US" dirty="0"/>
              <a:t>Scale Aerobatics Judging Seminar</a:t>
            </a:r>
          </a:p>
        </p:txBody>
      </p:sp>
      <p:sp>
        <p:nvSpPr>
          <p:cNvPr id="6151" name="TextBox 4"/>
          <p:cNvSpPr txBox="1">
            <a:spLocks noChangeArrowheads="1"/>
          </p:cNvSpPr>
          <p:nvPr/>
        </p:nvSpPr>
        <p:spPr bwMode="auto">
          <a:xfrm>
            <a:off x="304800" y="1752600"/>
            <a:ext cx="5105400" cy="738188"/>
          </a:xfrm>
          <a:prstGeom prst="rect">
            <a:avLst/>
          </a:prstGeom>
          <a:noFill/>
          <a:ln w="9525">
            <a:noFill/>
            <a:miter lim="800000"/>
            <a:headEnd/>
            <a:tailEnd/>
          </a:ln>
        </p:spPr>
        <p:txBody>
          <a:bodyPr>
            <a:spAutoFit/>
          </a:bodyPr>
          <a:lstStyle/>
          <a:p>
            <a:r>
              <a:rPr lang="en-US" sz="2400" u="sng">
                <a:latin typeface="Arial" pitchFamily="34" charset="0"/>
                <a:cs typeface="Arial" pitchFamily="34" charset="0"/>
              </a:rPr>
              <a:t>Basic Components of Aerobatics</a:t>
            </a:r>
          </a:p>
          <a:p>
            <a:pPr algn="ctr"/>
            <a:r>
              <a:rPr lang="en-US">
                <a:latin typeface="Arial" pitchFamily="34" charset="0"/>
                <a:cs typeface="Arial" pitchFamily="34" charset="0"/>
              </a:rPr>
              <a:t>7.2 – Loops and Part Loops</a:t>
            </a:r>
          </a:p>
        </p:txBody>
      </p:sp>
      <p:sp>
        <p:nvSpPr>
          <p:cNvPr id="6152" name="TextBox 5"/>
          <p:cNvSpPr txBox="1">
            <a:spLocks noChangeArrowheads="1"/>
          </p:cNvSpPr>
          <p:nvPr/>
        </p:nvSpPr>
        <p:spPr bwMode="auto">
          <a:xfrm>
            <a:off x="457200" y="2895600"/>
            <a:ext cx="8001000" cy="1323975"/>
          </a:xfrm>
          <a:prstGeom prst="rect">
            <a:avLst/>
          </a:prstGeom>
          <a:noFill/>
          <a:ln w="9525">
            <a:noFill/>
            <a:miter lim="800000"/>
            <a:headEnd/>
            <a:tailEnd/>
          </a:ln>
        </p:spPr>
        <p:txBody>
          <a:bodyPr>
            <a:spAutoFit/>
          </a:bodyPr>
          <a:lstStyle/>
          <a:p>
            <a:pPr>
              <a:buClr>
                <a:srgbClr val="FF3300"/>
              </a:buClr>
              <a:buSzPct val="50000"/>
              <a:buFont typeface="Wingdings" pitchFamily="2" charset="2"/>
              <a:buChar char="Ø"/>
            </a:pPr>
            <a:r>
              <a:rPr lang="en-US" sz="2000" b="0" dirty="0"/>
              <a:t> Partial loops in any one figure may or may not be required to have the same radius.  Thus the importance of knowing the specific grading criteria for all </a:t>
            </a:r>
            <a:r>
              <a:rPr lang="en-US" sz="2000" b="0" dirty="0" err="1"/>
              <a:t>Aresti</a:t>
            </a:r>
            <a:r>
              <a:rPr lang="en-US" sz="2000" b="0" dirty="0"/>
              <a:t> families.</a:t>
            </a:r>
            <a:endParaRPr lang="en-US" sz="2000" dirty="0"/>
          </a:p>
          <a:p>
            <a:pPr>
              <a:buClr>
                <a:srgbClr val="FF3300"/>
              </a:buClr>
              <a:buSzPct val="50000"/>
              <a:buFont typeface="Wingdings" pitchFamily="2" charset="2"/>
              <a:buChar char="Ø"/>
            </a:pPr>
            <a:endParaRPr lang="en-US" sz="2000" b="0" dirty="0"/>
          </a:p>
        </p:txBody>
      </p:sp>
      <p:sp>
        <p:nvSpPr>
          <p:cNvPr id="6153" name="TextBox 6"/>
          <p:cNvSpPr txBox="1">
            <a:spLocks noChangeArrowheads="1"/>
          </p:cNvSpPr>
          <p:nvPr/>
        </p:nvSpPr>
        <p:spPr bwMode="auto">
          <a:xfrm>
            <a:off x="457200" y="3810000"/>
            <a:ext cx="4038600" cy="2216150"/>
          </a:xfrm>
          <a:prstGeom prst="rect">
            <a:avLst/>
          </a:prstGeom>
          <a:noFill/>
          <a:ln w="9525">
            <a:noFill/>
            <a:miter lim="800000"/>
            <a:headEnd/>
            <a:tailEnd/>
          </a:ln>
        </p:spPr>
        <p:txBody>
          <a:bodyPr>
            <a:spAutoFit/>
          </a:bodyPr>
          <a:lstStyle/>
          <a:p>
            <a:pPr>
              <a:buClr>
                <a:srgbClr val="FF3300"/>
              </a:buClr>
              <a:buSzPct val="50000"/>
              <a:buFont typeface="Wingdings" pitchFamily="2" charset="2"/>
              <a:buChar char="Ø"/>
            </a:pPr>
            <a:r>
              <a:rPr lang="en-US" sz="2000" b="0"/>
              <a:t>The quarter-loops in a vertical line (Family 1 figure) need not match radii. (Fig. 15).  However, the top radius must not be “corner” or very sharp angle (Fig. 16).  It must have a smooth, distinct and constant radius.</a:t>
            </a:r>
          </a:p>
          <a:p>
            <a:pPr>
              <a:buClr>
                <a:srgbClr val="FF3300"/>
              </a:buClr>
            </a:pPr>
            <a:r>
              <a:rPr lang="en-US" b="0"/>
              <a:t> </a:t>
            </a:r>
          </a:p>
        </p:txBody>
      </p:sp>
      <p:sp>
        <p:nvSpPr>
          <p:cNvPr id="615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6146" name="Object 1"/>
          <p:cNvGraphicFramePr>
            <a:graphicFrameLocks noChangeAspect="1"/>
          </p:cNvGraphicFramePr>
          <p:nvPr/>
        </p:nvGraphicFramePr>
        <p:xfrm>
          <a:off x="4648200" y="3657600"/>
          <a:ext cx="1905000" cy="2408238"/>
        </p:xfrm>
        <a:graphic>
          <a:graphicData uri="http://schemas.openxmlformats.org/presentationml/2006/ole">
            <p:oleObj spid="_x0000_s6146" name="Visio" r:id="rId3" imgW="1912315" imgH="2426513" progId="">
              <p:embed/>
            </p:oleObj>
          </a:graphicData>
        </a:graphic>
      </p:graphicFrame>
      <p:sp>
        <p:nvSpPr>
          <p:cNvPr id="615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6147" name="Object 3"/>
          <p:cNvGraphicFramePr>
            <a:graphicFrameLocks noChangeAspect="1"/>
          </p:cNvGraphicFramePr>
          <p:nvPr/>
        </p:nvGraphicFramePr>
        <p:xfrm>
          <a:off x="6553200" y="3657600"/>
          <a:ext cx="1924050" cy="2438400"/>
        </p:xfrm>
        <a:graphic>
          <a:graphicData uri="http://schemas.openxmlformats.org/presentationml/2006/ole">
            <p:oleObj spid="_x0000_s6147" name="Visio" r:id="rId4" imgW="1914144" imgH="2429256" progId="">
              <p:embed/>
            </p:oleObj>
          </a:graphicData>
        </a:graphic>
      </p:graphicFrame>
      <p:sp>
        <p:nvSpPr>
          <p:cNvPr id="12"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
        <p:nvSpPr>
          <p:cNvPr id="13" name="Rectangle 13"/>
          <p:cNvSpPr>
            <a:spLocks noChangeArrowheads="1"/>
          </p:cNvSpPr>
          <p:nvPr/>
        </p:nvSpPr>
        <p:spPr bwMode="auto">
          <a:xfrm>
            <a:off x="2209800" y="0"/>
            <a:ext cx="6934200" cy="1600200"/>
          </a:xfrm>
          <a:prstGeom prst="rect">
            <a:avLst/>
          </a:prstGeom>
          <a:noFill/>
          <a:ln w="9525">
            <a:noFill/>
            <a:miter lim="800000"/>
            <a:headEnd/>
            <a:tailEnd/>
          </a:ln>
        </p:spPr>
        <p:txBody>
          <a:bodyPr lIns="92075" tIns="46038" rIns="92075" bIns="46038" anchor="ctr"/>
          <a:lstStyle/>
          <a:p>
            <a:pPr algn="r" eaLnBrk="0" hangingPunct="0"/>
            <a:r>
              <a:rPr lang="en-US" sz="5000" dirty="0">
                <a:solidFill>
                  <a:schemeClr val="tx2"/>
                </a:solidFill>
                <a:latin typeface="+mj-lt"/>
              </a:rPr>
              <a:t>Judging Criteria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p:txBody>
          <a:bodyPr/>
          <a:lstStyle/>
          <a:p>
            <a:pPr>
              <a:defRPr/>
            </a:pPr>
            <a:r>
              <a:rPr lang="en-US"/>
              <a:t>J-</a:t>
            </a:r>
            <a:fld id="{5E674FD7-3E8B-4889-A445-2C5319E5426A}" type="slidenum">
              <a:rPr lang="en-US"/>
              <a:pPr>
                <a:defRPr/>
              </a:pPr>
              <a:t>3</a:t>
            </a:fld>
            <a:endParaRPr lang="en-US"/>
          </a:p>
        </p:txBody>
      </p:sp>
      <p:sp>
        <p:nvSpPr>
          <p:cNvPr id="11267" name="Footer Placeholder 4"/>
          <p:cNvSpPr>
            <a:spLocks noGrp="1"/>
          </p:cNvSpPr>
          <p:nvPr>
            <p:ph type="ftr" sz="quarter" idx="12"/>
          </p:nvPr>
        </p:nvSpPr>
        <p:spPr/>
        <p:txBody>
          <a:bodyPr/>
          <a:lstStyle/>
          <a:p>
            <a:pPr algn="ctr">
              <a:defRPr/>
            </a:pPr>
            <a:r>
              <a:rPr lang="en-US" dirty="0"/>
              <a:t>Scale Aerobatics Judging Seminar</a:t>
            </a:r>
          </a:p>
        </p:txBody>
      </p:sp>
      <p:sp>
        <p:nvSpPr>
          <p:cNvPr id="11270" name="Rectangle 4"/>
          <p:cNvSpPr>
            <a:spLocks noGrp="1" noChangeArrowheads="1"/>
          </p:cNvSpPr>
          <p:nvPr>
            <p:ph type="title" idx="4294967295"/>
          </p:nvPr>
        </p:nvSpPr>
        <p:spPr>
          <a:xfrm>
            <a:off x="2209800" y="0"/>
            <a:ext cx="6934200" cy="1600200"/>
          </a:xfrm>
        </p:spPr>
        <p:txBody>
          <a:bodyPr lIns="92075" tIns="46038" rIns="92075" bIns="46038" anchor="ctr"/>
          <a:lstStyle/>
          <a:p>
            <a:pPr algn="r">
              <a:defRPr/>
            </a:pPr>
            <a:r>
              <a:rPr lang="en-US" b="1" smtClean="0"/>
              <a:t>Judging Criteria</a:t>
            </a:r>
          </a:p>
        </p:txBody>
      </p:sp>
      <p:sp>
        <p:nvSpPr>
          <p:cNvPr id="14341" name="Rectangle 2"/>
          <p:cNvSpPr>
            <a:spLocks noChangeArrowheads="1"/>
          </p:cNvSpPr>
          <p:nvPr/>
        </p:nvSpPr>
        <p:spPr bwMode="auto">
          <a:xfrm>
            <a:off x="304800" y="2895600"/>
            <a:ext cx="8382000" cy="2001838"/>
          </a:xfrm>
          <a:prstGeom prst="rect">
            <a:avLst/>
          </a:prstGeom>
          <a:noFill/>
          <a:ln w="9525">
            <a:noFill/>
            <a:miter lim="800000"/>
            <a:headEnd/>
            <a:tailEnd/>
          </a:ln>
        </p:spPr>
        <p:txBody>
          <a:bodyPr lIns="92075" tIns="46038" rIns="92075" bIns="46038">
            <a:spAutoFit/>
          </a:bodyPr>
          <a:lstStyle/>
          <a:p>
            <a:pPr eaLnBrk="0" hangingPunct="0">
              <a:buClr>
                <a:srgbClr val="FF0000"/>
              </a:buClr>
              <a:buSzPct val="50000"/>
              <a:buFont typeface="Wingdings" pitchFamily="2" charset="2"/>
              <a:buChar char="q"/>
            </a:pPr>
            <a:r>
              <a:rPr lang="en-US" sz="2400" b="0" dirty="0"/>
              <a:t>  </a:t>
            </a:r>
            <a:r>
              <a:rPr lang="en-US" sz="2000" b="0" dirty="0"/>
              <a:t>Mental Attitude can be divided into five sub-categories:</a:t>
            </a:r>
          </a:p>
          <a:p>
            <a:pPr lvl="1" eaLnBrk="0" hangingPunct="0">
              <a:buClr>
                <a:srgbClr val="FF0000"/>
              </a:buClr>
              <a:buSzPct val="50000"/>
              <a:buFont typeface="Monotype Sorts"/>
              <a:buNone/>
            </a:pPr>
            <a:r>
              <a:rPr lang="en-US" sz="2000" b="0" dirty="0"/>
              <a:t>-  Bias</a:t>
            </a:r>
          </a:p>
          <a:p>
            <a:pPr lvl="1" eaLnBrk="0" hangingPunct="0">
              <a:buClr>
                <a:srgbClr val="FF0000"/>
              </a:buClr>
              <a:buSzPct val="50000"/>
              <a:buFont typeface="Monotype Sorts"/>
              <a:buNone/>
            </a:pPr>
            <a:r>
              <a:rPr lang="en-US" sz="2000" b="0" dirty="0"/>
              <a:t>-  Self Confidence</a:t>
            </a:r>
          </a:p>
          <a:p>
            <a:pPr lvl="1" eaLnBrk="0" hangingPunct="0">
              <a:buClr>
                <a:srgbClr val="FF0000"/>
              </a:buClr>
              <a:buSzPct val="50000"/>
              <a:buFont typeface="Monotype Sorts"/>
              <a:buNone/>
            </a:pPr>
            <a:r>
              <a:rPr lang="en-US" sz="2000" b="0" dirty="0"/>
              <a:t>-  Independence</a:t>
            </a:r>
          </a:p>
          <a:p>
            <a:pPr lvl="1" eaLnBrk="0" hangingPunct="0">
              <a:buClr>
                <a:srgbClr val="FF0000"/>
              </a:buClr>
              <a:buSzPct val="50000"/>
              <a:buFont typeface="Monotype Sorts"/>
              <a:buNone/>
            </a:pPr>
            <a:r>
              <a:rPr lang="en-US" sz="2000" b="0" dirty="0"/>
              <a:t>-  Rules Adherence</a:t>
            </a:r>
          </a:p>
          <a:p>
            <a:pPr lvl="1" eaLnBrk="0" hangingPunct="0">
              <a:buClr>
                <a:srgbClr val="FF0000"/>
              </a:buClr>
              <a:buSzPct val="50000"/>
              <a:buFont typeface="Monotype Sorts"/>
              <a:buNone/>
            </a:pPr>
            <a:r>
              <a:rPr lang="en-US" sz="2000" b="0" dirty="0"/>
              <a:t>-  Technical Knowledge</a:t>
            </a:r>
          </a:p>
        </p:txBody>
      </p:sp>
      <p:sp>
        <p:nvSpPr>
          <p:cNvPr id="14342" name="Rectangle 3"/>
          <p:cNvSpPr>
            <a:spLocks noChangeArrowheads="1"/>
          </p:cNvSpPr>
          <p:nvPr/>
        </p:nvSpPr>
        <p:spPr bwMode="auto">
          <a:xfrm>
            <a:off x="5943600" y="3733800"/>
            <a:ext cx="2590800" cy="366713"/>
          </a:xfrm>
          <a:prstGeom prst="rect">
            <a:avLst/>
          </a:prstGeom>
          <a:noFill/>
          <a:ln w="9525">
            <a:noFill/>
            <a:miter lim="800000"/>
            <a:headEnd/>
            <a:tailEnd/>
          </a:ln>
        </p:spPr>
        <p:txBody>
          <a:bodyPr lIns="92075" tIns="46038" rIns="92075" bIns="46038">
            <a:spAutoFit/>
          </a:bodyPr>
          <a:lstStyle/>
          <a:p>
            <a:pPr eaLnBrk="0" hangingPunct="0"/>
            <a:endParaRPr lang="en-US" b="0"/>
          </a:p>
        </p:txBody>
      </p:sp>
      <p:sp>
        <p:nvSpPr>
          <p:cNvPr id="14343" name="Rectangle 7"/>
          <p:cNvSpPr>
            <a:spLocks noChangeArrowheads="1"/>
          </p:cNvSpPr>
          <p:nvPr/>
        </p:nvSpPr>
        <p:spPr bwMode="auto">
          <a:xfrm>
            <a:off x="152400" y="1905000"/>
            <a:ext cx="2395538" cy="738188"/>
          </a:xfrm>
          <a:prstGeom prst="rect">
            <a:avLst/>
          </a:prstGeom>
          <a:noFill/>
          <a:ln w="12700">
            <a:noFill/>
            <a:miter lim="800000"/>
            <a:headEnd type="none" w="sm" len="sm"/>
            <a:tailEnd type="none" w="sm" len="sm"/>
          </a:ln>
        </p:spPr>
        <p:txBody>
          <a:bodyPr wrap="none">
            <a:spAutoFit/>
          </a:bodyPr>
          <a:lstStyle/>
          <a:p>
            <a:pPr algn="ctr" eaLnBrk="0" hangingPunct="0"/>
            <a:r>
              <a:rPr lang="en-US" sz="2400" u="sng">
                <a:latin typeface="Arial" pitchFamily="34" charset="0"/>
              </a:rPr>
              <a:t>Mental Attitude</a:t>
            </a:r>
          </a:p>
          <a:p>
            <a:pPr algn="ctr" eaLnBrk="0" hangingPunct="0"/>
            <a:r>
              <a:rPr lang="en-US" b="0">
                <a:latin typeface="Arial" pitchFamily="34" charset="0"/>
              </a:rPr>
              <a:t>1.1.1 – 1.1.5</a:t>
            </a:r>
            <a:endParaRPr lang="en-US" b="0"/>
          </a:p>
        </p:txBody>
      </p:sp>
      <p:sp>
        <p:nvSpPr>
          <p:cNvPr id="9"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Tree>
  </p:cSld>
  <p:clrMapOvr>
    <a:masterClrMapping/>
  </p:clrMapOvr>
  <p:transition spd="med">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p:txBody>
          <a:bodyPr/>
          <a:lstStyle/>
          <a:p>
            <a:pPr>
              <a:defRPr/>
            </a:pPr>
            <a:r>
              <a:rPr lang="en-US"/>
              <a:t>J-</a:t>
            </a:r>
            <a:fld id="{8B4C3CA4-231A-4F66-BACE-BA58E08CD6C2}" type="slidenum">
              <a:rPr lang="en-US"/>
              <a:pPr>
                <a:defRPr/>
              </a:pPr>
              <a:t>4</a:t>
            </a:fld>
            <a:endParaRPr lang="en-US"/>
          </a:p>
        </p:txBody>
      </p:sp>
      <p:sp>
        <p:nvSpPr>
          <p:cNvPr id="12291" name="Footer Placeholder 4"/>
          <p:cNvSpPr>
            <a:spLocks noGrp="1"/>
          </p:cNvSpPr>
          <p:nvPr>
            <p:ph type="ftr" sz="quarter" idx="12"/>
          </p:nvPr>
        </p:nvSpPr>
        <p:spPr/>
        <p:txBody>
          <a:bodyPr/>
          <a:lstStyle/>
          <a:p>
            <a:pPr algn="ctr">
              <a:defRPr/>
            </a:pPr>
            <a:r>
              <a:rPr lang="en-US" dirty="0"/>
              <a:t>Scale Aerobatics Judging Seminar</a:t>
            </a:r>
          </a:p>
        </p:txBody>
      </p:sp>
      <p:sp>
        <p:nvSpPr>
          <p:cNvPr id="12294" name="Rectangle 4"/>
          <p:cNvSpPr>
            <a:spLocks noGrp="1" noChangeArrowheads="1"/>
          </p:cNvSpPr>
          <p:nvPr>
            <p:ph type="title" idx="4294967295"/>
          </p:nvPr>
        </p:nvSpPr>
        <p:spPr>
          <a:xfrm>
            <a:off x="2209800" y="0"/>
            <a:ext cx="6934200" cy="1600200"/>
          </a:xfrm>
        </p:spPr>
        <p:txBody>
          <a:bodyPr lIns="92075" tIns="46038" rIns="92075" bIns="46038" anchor="ctr"/>
          <a:lstStyle/>
          <a:p>
            <a:pPr algn="r">
              <a:defRPr/>
            </a:pPr>
            <a:r>
              <a:rPr lang="en-US" b="1" dirty="0" smtClean="0"/>
              <a:t>Judging Criteria</a:t>
            </a:r>
          </a:p>
        </p:txBody>
      </p:sp>
      <p:sp>
        <p:nvSpPr>
          <p:cNvPr id="15365" name="Rectangle 2"/>
          <p:cNvSpPr>
            <a:spLocks noChangeArrowheads="1"/>
          </p:cNvSpPr>
          <p:nvPr/>
        </p:nvSpPr>
        <p:spPr bwMode="auto">
          <a:xfrm>
            <a:off x="304800" y="2701925"/>
            <a:ext cx="8077200" cy="2924175"/>
          </a:xfrm>
          <a:prstGeom prst="rect">
            <a:avLst/>
          </a:prstGeom>
          <a:noFill/>
          <a:ln w="9525">
            <a:noFill/>
            <a:miter lim="800000"/>
            <a:headEnd/>
            <a:tailEnd/>
          </a:ln>
        </p:spPr>
        <p:txBody>
          <a:bodyPr lIns="92075" tIns="46038" rIns="92075" bIns="46038">
            <a:spAutoFit/>
          </a:bodyPr>
          <a:lstStyle/>
          <a:p>
            <a:pPr eaLnBrk="0" hangingPunct="0">
              <a:buClr>
                <a:srgbClr val="FF0000"/>
              </a:buClr>
              <a:buSzPct val="50000"/>
              <a:buFont typeface="Wingdings" pitchFamily="2" charset="2"/>
              <a:buChar char="q"/>
            </a:pPr>
            <a:r>
              <a:rPr lang="en-US" sz="2400" b="0" dirty="0"/>
              <a:t>  </a:t>
            </a:r>
            <a:r>
              <a:rPr lang="en-US" sz="2000" b="0" dirty="0"/>
              <a:t>Bias - 1.1.1</a:t>
            </a:r>
          </a:p>
          <a:p>
            <a:pPr lvl="1" eaLnBrk="0" hangingPunct="0">
              <a:buClr>
                <a:srgbClr val="FF0000"/>
              </a:buClr>
              <a:buSzPct val="50000"/>
            </a:pPr>
            <a:r>
              <a:rPr lang="en-US" sz="2000" b="0" dirty="0"/>
              <a:t>- Can be either conscious or unconscious.</a:t>
            </a:r>
          </a:p>
          <a:p>
            <a:pPr lvl="1" eaLnBrk="0" hangingPunct="0">
              <a:buClr>
                <a:srgbClr val="FF0000"/>
              </a:buClr>
              <a:buSzPct val="50000"/>
            </a:pPr>
            <a:r>
              <a:rPr lang="en-US" sz="2000" b="0" dirty="0"/>
              <a:t>- Conscious bias - deliberately awarding an improper score = </a:t>
            </a:r>
            <a:r>
              <a:rPr lang="en-US" sz="2000" i="1" dirty="0"/>
              <a:t>cheating</a:t>
            </a:r>
            <a:r>
              <a:rPr lang="en-US" sz="2000" b="0" dirty="0"/>
              <a:t>.</a:t>
            </a:r>
          </a:p>
          <a:p>
            <a:pPr lvl="1" eaLnBrk="0" hangingPunct="0">
              <a:buClr>
                <a:srgbClr val="FF0000"/>
              </a:buClr>
              <a:buSzPct val="50000"/>
            </a:pPr>
            <a:r>
              <a:rPr lang="en-US" sz="2000" b="0" dirty="0"/>
              <a:t>- Unconscious bias – Unintentionally awarding points based on recognition, also known as the “halo-factor.”  Other factors contributing to unconscious bias:</a:t>
            </a:r>
          </a:p>
          <a:p>
            <a:pPr lvl="2" eaLnBrk="0" hangingPunct="0">
              <a:buClr>
                <a:srgbClr val="FF0000"/>
              </a:buClr>
              <a:buSzPct val="50000"/>
              <a:buFont typeface="Wingdings" pitchFamily="2" charset="2"/>
              <a:buChar char="Ø"/>
            </a:pPr>
            <a:r>
              <a:rPr lang="en-US" sz="2000" b="0" dirty="0"/>
              <a:t> Style differences.</a:t>
            </a:r>
          </a:p>
          <a:p>
            <a:pPr lvl="2" eaLnBrk="0" hangingPunct="0">
              <a:buClr>
                <a:srgbClr val="FF0000"/>
              </a:buClr>
              <a:buSzPct val="50000"/>
              <a:buFont typeface="Wingdings" pitchFamily="2" charset="2"/>
              <a:buChar char="Ø"/>
            </a:pPr>
            <a:r>
              <a:rPr lang="en-US" sz="2000" b="0" dirty="0"/>
              <a:t> Aircraft type</a:t>
            </a:r>
          </a:p>
          <a:p>
            <a:pPr lvl="2" eaLnBrk="0" hangingPunct="0">
              <a:buClr>
                <a:srgbClr val="FF0000"/>
              </a:buClr>
              <a:buSzPct val="50000"/>
              <a:buFont typeface="Wingdings" pitchFamily="2" charset="2"/>
              <a:buChar char="Ø"/>
            </a:pPr>
            <a:r>
              <a:rPr lang="en-US" sz="2000" b="0" dirty="0"/>
              <a:t> Equipment preferences</a:t>
            </a:r>
          </a:p>
        </p:txBody>
      </p:sp>
      <p:sp>
        <p:nvSpPr>
          <p:cNvPr id="15366" name="Rectangle 3"/>
          <p:cNvSpPr>
            <a:spLocks noChangeArrowheads="1"/>
          </p:cNvSpPr>
          <p:nvPr/>
        </p:nvSpPr>
        <p:spPr bwMode="auto">
          <a:xfrm>
            <a:off x="5943600" y="3733800"/>
            <a:ext cx="2590800" cy="366713"/>
          </a:xfrm>
          <a:prstGeom prst="rect">
            <a:avLst/>
          </a:prstGeom>
          <a:noFill/>
          <a:ln w="9525">
            <a:noFill/>
            <a:miter lim="800000"/>
            <a:headEnd/>
            <a:tailEnd/>
          </a:ln>
        </p:spPr>
        <p:txBody>
          <a:bodyPr lIns="92075" tIns="46038" rIns="92075" bIns="46038">
            <a:spAutoFit/>
          </a:bodyPr>
          <a:lstStyle/>
          <a:p>
            <a:pPr eaLnBrk="0" hangingPunct="0"/>
            <a:endParaRPr lang="en-US" b="0"/>
          </a:p>
        </p:txBody>
      </p:sp>
      <p:sp>
        <p:nvSpPr>
          <p:cNvPr id="15367" name="Rectangle 7"/>
          <p:cNvSpPr>
            <a:spLocks noChangeArrowheads="1"/>
          </p:cNvSpPr>
          <p:nvPr/>
        </p:nvSpPr>
        <p:spPr bwMode="auto">
          <a:xfrm>
            <a:off x="152400" y="1905000"/>
            <a:ext cx="2395538" cy="738188"/>
          </a:xfrm>
          <a:prstGeom prst="rect">
            <a:avLst/>
          </a:prstGeom>
          <a:noFill/>
          <a:ln w="12700">
            <a:noFill/>
            <a:miter lim="800000"/>
            <a:headEnd type="none" w="sm" len="sm"/>
            <a:tailEnd type="none" w="sm" len="sm"/>
          </a:ln>
        </p:spPr>
        <p:txBody>
          <a:bodyPr wrap="none">
            <a:spAutoFit/>
          </a:bodyPr>
          <a:lstStyle/>
          <a:p>
            <a:pPr algn="ctr" eaLnBrk="0" hangingPunct="0"/>
            <a:r>
              <a:rPr lang="en-US" sz="2400" u="sng">
                <a:latin typeface="Arial" pitchFamily="34" charset="0"/>
              </a:rPr>
              <a:t>Mental Attitude</a:t>
            </a:r>
          </a:p>
          <a:p>
            <a:pPr algn="ctr" eaLnBrk="0" hangingPunct="0"/>
            <a:r>
              <a:rPr lang="en-US" b="0">
                <a:latin typeface="Arial" pitchFamily="34" charset="0"/>
              </a:rPr>
              <a:t>1.1.1 – 1.1.5</a:t>
            </a:r>
            <a:endParaRPr lang="en-US" b="0"/>
          </a:p>
        </p:txBody>
      </p:sp>
      <p:sp>
        <p:nvSpPr>
          <p:cNvPr id="9"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Tree>
  </p:cSld>
  <p:clrMapOvr>
    <a:masterClrMapping/>
  </p:clrMapOvr>
  <p:transition spd="med">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pPr>
              <a:defRPr/>
            </a:pPr>
            <a:r>
              <a:rPr lang="en-US"/>
              <a:t>J-</a:t>
            </a:r>
            <a:fld id="{DD3C46CF-E037-4A97-9D1D-19D315B7CF43}" type="slidenum">
              <a:rPr lang="en-US"/>
              <a:pPr>
                <a:defRPr/>
              </a:pPr>
              <a:t>5</a:t>
            </a:fld>
            <a:endParaRPr lang="en-US"/>
          </a:p>
        </p:txBody>
      </p:sp>
      <p:sp>
        <p:nvSpPr>
          <p:cNvPr id="13315" name="Footer Placeholder 4"/>
          <p:cNvSpPr>
            <a:spLocks noGrp="1"/>
          </p:cNvSpPr>
          <p:nvPr>
            <p:ph type="ftr" sz="quarter" idx="12"/>
          </p:nvPr>
        </p:nvSpPr>
        <p:spPr/>
        <p:txBody>
          <a:bodyPr/>
          <a:lstStyle/>
          <a:p>
            <a:pPr algn="ctr">
              <a:defRPr/>
            </a:pPr>
            <a:r>
              <a:rPr lang="en-US" dirty="0"/>
              <a:t>Scale Aerobatics Judging Seminar</a:t>
            </a:r>
          </a:p>
        </p:txBody>
      </p:sp>
      <p:sp>
        <p:nvSpPr>
          <p:cNvPr id="13317" name="Rectangle 4"/>
          <p:cNvSpPr>
            <a:spLocks noGrp="1" noChangeArrowheads="1"/>
          </p:cNvSpPr>
          <p:nvPr>
            <p:ph type="title" idx="4294967295"/>
          </p:nvPr>
        </p:nvSpPr>
        <p:spPr>
          <a:xfrm>
            <a:off x="2209800" y="0"/>
            <a:ext cx="6934200" cy="1600200"/>
          </a:xfrm>
        </p:spPr>
        <p:txBody>
          <a:bodyPr lIns="92075" tIns="46038" rIns="92075" bIns="46038" anchor="ctr"/>
          <a:lstStyle/>
          <a:p>
            <a:pPr algn="r">
              <a:defRPr/>
            </a:pPr>
            <a:r>
              <a:rPr lang="en-US" b="1" smtClean="0"/>
              <a:t>Judging Criteria</a:t>
            </a:r>
          </a:p>
        </p:txBody>
      </p:sp>
      <p:sp>
        <p:nvSpPr>
          <p:cNvPr id="16389" name="Rectangle 2"/>
          <p:cNvSpPr>
            <a:spLocks noChangeArrowheads="1"/>
          </p:cNvSpPr>
          <p:nvPr/>
        </p:nvSpPr>
        <p:spPr bwMode="auto">
          <a:xfrm>
            <a:off x="609600" y="2743200"/>
            <a:ext cx="7924800" cy="1693863"/>
          </a:xfrm>
          <a:prstGeom prst="rect">
            <a:avLst/>
          </a:prstGeom>
          <a:noFill/>
          <a:ln w="9525">
            <a:noFill/>
            <a:miter lim="800000"/>
            <a:headEnd/>
            <a:tailEnd/>
          </a:ln>
        </p:spPr>
        <p:txBody>
          <a:bodyPr lIns="92075" tIns="46038" rIns="92075" bIns="46038">
            <a:spAutoFit/>
          </a:bodyPr>
          <a:lstStyle/>
          <a:p>
            <a:pPr eaLnBrk="0" hangingPunct="0">
              <a:buClr>
                <a:srgbClr val="FF0000"/>
              </a:buClr>
              <a:buSzPct val="50000"/>
              <a:buFont typeface="Wingdings" pitchFamily="2" charset="2"/>
              <a:buChar char="q"/>
            </a:pPr>
            <a:r>
              <a:rPr lang="en-US" sz="2400" b="0" dirty="0"/>
              <a:t>  </a:t>
            </a:r>
            <a:r>
              <a:rPr lang="en-US" sz="2000" b="0" dirty="0"/>
              <a:t>Self Confidence – 1.1.2</a:t>
            </a:r>
          </a:p>
          <a:p>
            <a:pPr lvl="1" eaLnBrk="0" hangingPunct="0">
              <a:buClr>
                <a:srgbClr val="FF0000"/>
              </a:buClr>
              <a:buSzPct val="50000"/>
            </a:pPr>
            <a:r>
              <a:rPr lang="en-US" sz="2000" b="0" dirty="0"/>
              <a:t>- Based in the judge’s knowledge of the rules.</a:t>
            </a:r>
          </a:p>
          <a:p>
            <a:pPr lvl="1" eaLnBrk="0" hangingPunct="0">
              <a:buClr>
                <a:srgbClr val="FF0000"/>
              </a:buClr>
              <a:buSzPct val="50000"/>
            </a:pPr>
            <a:r>
              <a:rPr lang="en-US" sz="2000" b="0" dirty="0"/>
              <a:t>- Confident judges know, understand; apply the criteria.</a:t>
            </a:r>
          </a:p>
          <a:p>
            <a:pPr lvl="1" eaLnBrk="0" hangingPunct="0">
              <a:buClr>
                <a:srgbClr val="FF0000"/>
              </a:buClr>
              <a:buSzPct val="50000"/>
            </a:pPr>
            <a:r>
              <a:rPr lang="en-US" sz="2000" b="0" dirty="0"/>
              <a:t>- Confident judges are comfortable giving a wide range of scores – regardless of the pilot.</a:t>
            </a:r>
          </a:p>
        </p:txBody>
      </p:sp>
      <p:sp>
        <p:nvSpPr>
          <p:cNvPr id="16390" name="Rectangle 7"/>
          <p:cNvSpPr>
            <a:spLocks noChangeArrowheads="1"/>
          </p:cNvSpPr>
          <p:nvPr/>
        </p:nvSpPr>
        <p:spPr bwMode="auto">
          <a:xfrm>
            <a:off x="152400" y="1905000"/>
            <a:ext cx="2395538" cy="738188"/>
          </a:xfrm>
          <a:prstGeom prst="rect">
            <a:avLst/>
          </a:prstGeom>
          <a:noFill/>
          <a:ln w="12700">
            <a:noFill/>
            <a:miter lim="800000"/>
            <a:headEnd type="none" w="sm" len="sm"/>
            <a:tailEnd type="none" w="sm" len="sm"/>
          </a:ln>
        </p:spPr>
        <p:txBody>
          <a:bodyPr wrap="none">
            <a:spAutoFit/>
          </a:bodyPr>
          <a:lstStyle/>
          <a:p>
            <a:pPr algn="ctr" eaLnBrk="0" hangingPunct="0"/>
            <a:r>
              <a:rPr lang="en-US" sz="2400" u="sng">
                <a:latin typeface="Arial" pitchFamily="34" charset="0"/>
              </a:rPr>
              <a:t>Mental Attitude</a:t>
            </a:r>
          </a:p>
          <a:p>
            <a:pPr algn="ctr" eaLnBrk="0" hangingPunct="0"/>
            <a:r>
              <a:rPr lang="en-US" b="0">
                <a:latin typeface="Arial" pitchFamily="34" charset="0"/>
              </a:rPr>
              <a:t>1.1.1 – 1.1.5</a:t>
            </a:r>
            <a:endParaRPr lang="en-US" b="0"/>
          </a:p>
        </p:txBody>
      </p:sp>
      <p:sp>
        <p:nvSpPr>
          <p:cNvPr id="8"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Tree>
  </p:cSld>
  <p:clrMapOvr>
    <a:masterClrMapping/>
  </p:clrMapOvr>
  <p:transition spd="med">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p:txBody>
          <a:bodyPr/>
          <a:lstStyle/>
          <a:p>
            <a:pPr>
              <a:defRPr/>
            </a:pPr>
            <a:r>
              <a:rPr lang="en-US"/>
              <a:t>J-</a:t>
            </a:r>
            <a:fld id="{7CC27F4E-13F1-4C21-B255-4096D11F81F8}" type="slidenum">
              <a:rPr lang="en-US"/>
              <a:pPr>
                <a:defRPr/>
              </a:pPr>
              <a:t>6</a:t>
            </a:fld>
            <a:endParaRPr lang="en-US"/>
          </a:p>
        </p:txBody>
      </p:sp>
      <p:sp>
        <p:nvSpPr>
          <p:cNvPr id="14339" name="Footer Placeholder 4"/>
          <p:cNvSpPr>
            <a:spLocks noGrp="1"/>
          </p:cNvSpPr>
          <p:nvPr>
            <p:ph type="ftr" sz="quarter" idx="12"/>
          </p:nvPr>
        </p:nvSpPr>
        <p:spPr/>
        <p:txBody>
          <a:bodyPr/>
          <a:lstStyle/>
          <a:p>
            <a:pPr algn="ctr">
              <a:defRPr/>
            </a:pPr>
            <a:r>
              <a:rPr lang="en-US" dirty="0"/>
              <a:t>Scale Aerobatics Judging Seminar</a:t>
            </a:r>
          </a:p>
        </p:txBody>
      </p:sp>
      <p:sp>
        <p:nvSpPr>
          <p:cNvPr id="14342" name="Rectangle 4"/>
          <p:cNvSpPr>
            <a:spLocks noGrp="1" noChangeArrowheads="1"/>
          </p:cNvSpPr>
          <p:nvPr>
            <p:ph type="title" idx="4294967295"/>
          </p:nvPr>
        </p:nvSpPr>
        <p:spPr>
          <a:xfrm>
            <a:off x="2209800" y="0"/>
            <a:ext cx="6934200" cy="1600200"/>
          </a:xfrm>
        </p:spPr>
        <p:txBody>
          <a:bodyPr lIns="92075" tIns="46038" rIns="92075" bIns="46038" anchor="ctr"/>
          <a:lstStyle/>
          <a:p>
            <a:pPr algn="r">
              <a:defRPr/>
            </a:pPr>
            <a:r>
              <a:rPr lang="en-US" b="1" smtClean="0"/>
              <a:t>Judging Criteria</a:t>
            </a:r>
          </a:p>
        </p:txBody>
      </p:sp>
      <p:sp>
        <p:nvSpPr>
          <p:cNvPr id="17413" name="Rectangle 2"/>
          <p:cNvSpPr>
            <a:spLocks noChangeArrowheads="1"/>
          </p:cNvSpPr>
          <p:nvPr/>
        </p:nvSpPr>
        <p:spPr bwMode="auto">
          <a:xfrm>
            <a:off x="533400" y="2743200"/>
            <a:ext cx="8077200" cy="2370138"/>
          </a:xfrm>
          <a:prstGeom prst="rect">
            <a:avLst/>
          </a:prstGeom>
          <a:noFill/>
          <a:ln w="9525">
            <a:noFill/>
            <a:miter lim="800000"/>
            <a:headEnd/>
            <a:tailEnd/>
          </a:ln>
        </p:spPr>
        <p:txBody>
          <a:bodyPr lIns="92075" tIns="46038" rIns="92075" bIns="46038">
            <a:spAutoFit/>
          </a:bodyPr>
          <a:lstStyle/>
          <a:p>
            <a:pPr eaLnBrk="0" hangingPunct="0">
              <a:buClr>
                <a:srgbClr val="FF0000"/>
              </a:buClr>
              <a:buSzPct val="50000"/>
              <a:buFont typeface="Wingdings" pitchFamily="2" charset="2"/>
              <a:buChar char="q"/>
            </a:pPr>
            <a:r>
              <a:rPr lang="en-US" sz="2400" b="0" dirty="0"/>
              <a:t>  </a:t>
            </a:r>
            <a:r>
              <a:rPr lang="en-US" sz="2000" b="0" dirty="0"/>
              <a:t>Sense of Independence – 1.1.3</a:t>
            </a:r>
          </a:p>
          <a:p>
            <a:pPr lvl="1" eaLnBrk="0" hangingPunct="0">
              <a:buClr>
                <a:srgbClr val="FF0000"/>
              </a:buClr>
              <a:buSzPct val="50000"/>
            </a:pPr>
            <a:r>
              <a:rPr lang="en-US" sz="2000" b="0" dirty="0"/>
              <a:t>- Judging is an </a:t>
            </a:r>
            <a:r>
              <a:rPr lang="en-US" sz="2000" b="0" i="1" dirty="0"/>
              <a:t>independent practice</a:t>
            </a:r>
            <a:r>
              <a:rPr lang="en-US" sz="2000" b="0" dirty="0"/>
              <a:t>.</a:t>
            </a:r>
          </a:p>
          <a:p>
            <a:pPr lvl="1" eaLnBrk="0" hangingPunct="0">
              <a:buClr>
                <a:srgbClr val="FF0000"/>
              </a:buClr>
              <a:buSzPct val="50000"/>
            </a:pPr>
            <a:r>
              <a:rPr lang="en-US" sz="2000" b="0" dirty="0"/>
              <a:t>- Do not allow be influenced by others on the flight-line – other judges, scribes, callers, etc.</a:t>
            </a:r>
          </a:p>
          <a:p>
            <a:pPr lvl="1" eaLnBrk="0" hangingPunct="0">
              <a:buClr>
                <a:srgbClr val="FF0000"/>
              </a:buClr>
              <a:buSzPct val="50000"/>
            </a:pPr>
            <a:r>
              <a:rPr lang="en-US" sz="2000" b="0" dirty="0"/>
              <a:t>- Communication with scribes should be conducted such that others cannot overhear.</a:t>
            </a:r>
          </a:p>
          <a:p>
            <a:pPr lvl="1" eaLnBrk="0" hangingPunct="0">
              <a:buClr>
                <a:srgbClr val="FF0000"/>
              </a:buClr>
              <a:buSzPct val="50000"/>
              <a:buFontTx/>
              <a:buChar char="-"/>
            </a:pPr>
            <a:endParaRPr lang="en-US" sz="2400" b="0" dirty="0"/>
          </a:p>
        </p:txBody>
      </p:sp>
      <p:sp>
        <p:nvSpPr>
          <p:cNvPr id="17414" name="Rectangle 3"/>
          <p:cNvSpPr>
            <a:spLocks noChangeArrowheads="1"/>
          </p:cNvSpPr>
          <p:nvPr/>
        </p:nvSpPr>
        <p:spPr bwMode="auto">
          <a:xfrm>
            <a:off x="5943600" y="3733800"/>
            <a:ext cx="2590800" cy="366713"/>
          </a:xfrm>
          <a:prstGeom prst="rect">
            <a:avLst/>
          </a:prstGeom>
          <a:noFill/>
          <a:ln w="9525">
            <a:noFill/>
            <a:miter lim="800000"/>
            <a:headEnd/>
            <a:tailEnd/>
          </a:ln>
        </p:spPr>
        <p:txBody>
          <a:bodyPr lIns="92075" tIns="46038" rIns="92075" bIns="46038">
            <a:spAutoFit/>
          </a:bodyPr>
          <a:lstStyle/>
          <a:p>
            <a:pPr eaLnBrk="0" hangingPunct="0"/>
            <a:endParaRPr lang="en-US" b="0"/>
          </a:p>
        </p:txBody>
      </p:sp>
      <p:sp>
        <p:nvSpPr>
          <p:cNvPr id="17415" name="Rectangle 7"/>
          <p:cNvSpPr>
            <a:spLocks noChangeArrowheads="1"/>
          </p:cNvSpPr>
          <p:nvPr/>
        </p:nvSpPr>
        <p:spPr bwMode="auto">
          <a:xfrm>
            <a:off x="152400" y="1905000"/>
            <a:ext cx="2395538" cy="738188"/>
          </a:xfrm>
          <a:prstGeom prst="rect">
            <a:avLst/>
          </a:prstGeom>
          <a:noFill/>
          <a:ln w="12700">
            <a:noFill/>
            <a:miter lim="800000"/>
            <a:headEnd type="none" w="sm" len="sm"/>
            <a:tailEnd type="none" w="sm" len="sm"/>
          </a:ln>
        </p:spPr>
        <p:txBody>
          <a:bodyPr wrap="none">
            <a:spAutoFit/>
          </a:bodyPr>
          <a:lstStyle/>
          <a:p>
            <a:pPr algn="ctr" eaLnBrk="0" hangingPunct="0"/>
            <a:r>
              <a:rPr lang="en-US" sz="2400" u="sng">
                <a:latin typeface="Arial" pitchFamily="34" charset="0"/>
              </a:rPr>
              <a:t>Mental Attitude</a:t>
            </a:r>
          </a:p>
          <a:p>
            <a:pPr algn="ctr" eaLnBrk="0" hangingPunct="0"/>
            <a:r>
              <a:rPr lang="en-US" b="0">
                <a:latin typeface="Arial" pitchFamily="34" charset="0"/>
              </a:rPr>
              <a:t>1.1.1 – 1.1.5</a:t>
            </a:r>
            <a:endParaRPr lang="en-US" b="0"/>
          </a:p>
        </p:txBody>
      </p:sp>
      <p:sp>
        <p:nvSpPr>
          <p:cNvPr id="9"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Tree>
  </p:cSld>
  <p:clrMapOvr>
    <a:masterClrMapping/>
  </p:clrMapOvr>
  <p:transition spd="med">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p:txBody>
          <a:bodyPr/>
          <a:lstStyle/>
          <a:p>
            <a:pPr>
              <a:defRPr/>
            </a:pPr>
            <a:r>
              <a:rPr lang="en-US"/>
              <a:t>J-</a:t>
            </a:r>
            <a:fld id="{18DC562A-D81A-48A1-8B45-23A6F9F360F8}" type="slidenum">
              <a:rPr lang="en-US"/>
              <a:pPr>
                <a:defRPr/>
              </a:pPr>
              <a:t>7</a:t>
            </a:fld>
            <a:endParaRPr lang="en-US"/>
          </a:p>
        </p:txBody>
      </p:sp>
      <p:sp>
        <p:nvSpPr>
          <p:cNvPr id="15363" name="Footer Placeholder 4"/>
          <p:cNvSpPr>
            <a:spLocks noGrp="1"/>
          </p:cNvSpPr>
          <p:nvPr>
            <p:ph type="ftr" sz="quarter" idx="12"/>
          </p:nvPr>
        </p:nvSpPr>
        <p:spPr/>
        <p:txBody>
          <a:bodyPr/>
          <a:lstStyle/>
          <a:p>
            <a:pPr algn="ctr">
              <a:defRPr/>
            </a:pPr>
            <a:r>
              <a:rPr lang="en-US" dirty="0"/>
              <a:t>Scale Aerobatics Judging Seminar</a:t>
            </a:r>
          </a:p>
        </p:txBody>
      </p:sp>
      <p:sp>
        <p:nvSpPr>
          <p:cNvPr id="15366" name="Rectangle 4"/>
          <p:cNvSpPr>
            <a:spLocks noGrp="1" noChangeArrowheads="1"/>
          </p:cNvSpPr>
          <p:nvPr>
            <p:ph type="title" idx="4294967295"/>
          </p:nvPr>
        </p:nvSpPr>
        <p:spPr>
          <a:xfrm>
            <a:off x="2209800" y="0"/>
            <a:ext cx="6934200" cy="1600200"/>
          </a:xfrm>
        </p:spPr>
        <p:txBody>
          <a:bodyPr lIns="92075" tIns="46038" rIns="92075" bIns="46038" anchor="ctr"/>
          <a:lstStyle/>
          <a:p>
            <a:pPr algn="r">
              <a:defRPr/>
            </a:pPr>
            <a:r>
              <a:rPr lang="en-US" b="1" dirty="0" smtClean="0"/>
              <a:t>Judging Criteria</a:t>
            </a:r>
          </a:p>
        </p:txBody>
      </p:sp>
      <p:sp>
        <p:nvSpPr>
          <p:cNvPr id="18437" name="Rectangle 2"/>
          <p:cNvSpPr>
            <a:spLocks noChangeArrowheads="1"/>
          </p:cNvSpPr>
          <p:nvPr/>
        </p:nvSpPr>
        <p:spPr bwMode="auto">
          <a:xfrm>
            <a:off x="457200" y="2732088"/>
            <a:ext cx="8153400" cy="1693862"/>
          </a:xfrm>
          <a:prstGeom prst="rect">
            <a:avLst/>
          </a:prstGeom>
          <a:noFill/>
          <a:ln w="9525">
            <a:noFill/>
            <a:miter lim="800000"/>
            <a:headEnd/>
            <a:tailEnd/>
          </a:ln>
        </p:spPr>
        <p:txBody>
          <a:bodyPr lIns="92075" tIns="46038" rIns="92075" bIns="46038">
            <a:spAutoFit/>
          </a:bodyPr>
          <a:lstStyle/>
          <a:p>
            <a:pPr eaLnBrk="0" hangingPunct="0">
              <a:buClr>
                <a:srgbClr val="FF0000"/>
              </a:buClr>
              <a:buSzPct val="50000"/>
              <a:buFont typeface="Wingdings" pitchFamily="2" charset="2"/>
              <a:buChar char="q"/>
            </a:pPr>
            <a:r>
              <a:rPr lang="en-US" sz="2400" b="0" dirty="0"/>
              <a:t>  </a:t>
            </a:r>
            <a:r>
              <a:rPr lang="en-US" sz="2000" b="0" dirty="0"/>
              <a:t>Adherence to the Rules – 1.1.4</a:t>
            </a:r>
          </a:p>
          <a:p>
            <a:pPr lvl="1" eaLnBrk="0" hangingPunct="0">
              <a:buClr>
                <a:schemeClr val="tx2"/>
              </a:buClr>
              <a:buSzPct val="50000"/>
            </a:pPr>
            <a:r>
              <a:rPr lang="en-US" sz="2000" b="0" dirty="0"/>
              <a:t>- Good judges understand that a fair contest results from all pilots being judged by a constant set of rules.</a:t>
            </a:r>
          </a:p>
          <a:p>
            <a:pPr lvl="1" eaLnBrk="0" hangingPunct="0">
              <a:buClr>
                <a:schemeClr val="tx2"/>
              </a:buClr>
              <a:buSzPct val="50000"/>
            </a:pPr>
            <a:r>
              <a:rPr lang="en-US" sz="2000" b="0" dirty="0"/>
              <a:t>- Anyone unwilling to judge </a:t>
            </a:r>
            <a:r>
              <a:rPr lang="en-US" sz="2000" b="0" u="sng" dirty="0"/>
              <a:t>all</a:t>
            </a:r>
            <a:r>
              <a:rPr lang="en-US" sz="2000" b="0" dirty="0"/>
              <a:t> pilots by the existing rules should disqualify him / herself.</a:t>
            </a:r>
          </a:p>
        </p:txBody>
      </p:sp>
      <p:sp>
        <p:nvSpPr>
          <p:cNvPr id="18438" name="Rectangle 3"/>
          <p:cNvSpPr>
            <a:spLocks noChangeArrowheads="1"/>
          </p:cNvSpPr>
          <p:nvPr/>
        </p:nvSpPr>
        <p:spPr bwMode="auto">
          <a:xfrm>
            <a:off x="5943600" y="3733800"/>
            <a:ext cx="2590800" cy="366713"/>
          </a:xfrm>
          <a:prstGeom prst="rect">
            <a:avLst/>
          </a:prstGeom>
          <a:noFill/>
          <a:ln w="9525">
            <a:noFill/>
            <a:miter lim="800000"/>
            <a:headEnd/>
            <a:tailEnd/>
          </a:ln>
        </p:spPr>
        <p:txBody>
          <a:bodyPr lIns="92075" tIns="46038" rIns="92075" bIns="46038">
            <a:spAutoFit/>
          </a:bodyPr>
          <a:lstStyle/>
          <a:p>
            <a:pPr eaLnBrk="0" hangingPunct="0"/>
            <a:endParaRPr lang="en-US" b="0"/>
          </a:p>
        </p:txBody>
      </p:sp>
      <p:sp>
        <p:nvSpPr>
          <p:cNvPr id="18439" name="Rectangle 7"/>
          <p:cNvSpPr>
            <a:spLocks noChangeArrowheads="1"/>
          </p:cNvSpPr>
          <p:nvPr/>
        </p:nvSpPr>
        <p:spPr bwMode="auto">
          <a:xfrm>
            <a:off x="152400" y="1905000"/>
            <a:ext cx="2395538" cy="738188"/>
          </a:xfrm>
          <a:prstGeom prst="rect">
            <a:avLst/>
          </a:prstGeom>
          <a:noFill/>
          <a:ln w="12700">
            <a:noFill/>
            <a:miter lim="800000"/>
            <a:headEnd type="none" w="sm" len="sm"/>
            <a:tailEnd type="none" w="sm" len="sm"/>
          </a:ln>
        </p:spPr>
        <p:txBody>
          <a:bodyPr wrap="none">
            <a:spAutoFit/>
          </a:bodyPr>
          <a:lstStyle/>
          <a:p>
            <a:pPr algn="ctr" eaLnBrk="0" hangingPunct="0"/>
            <a:r>
              <a:rPr lang="en-US" sz="2400" u="sng">
                <a:latin typeface="Arial" pitchFamily="34" charset="0"/>
              </a:rPr>
              <a:t>Mental Attitude</a:t>
            </a:r>
          </a:p>
          <a:p>
            <a:pPr algn="ctr" eaLnBrk="0" hangingPunct="0"/>
            <a:r>
              <a:rPr lang="en-US" b="0">
                <a:latin typeface="Arial" pitchFamily="34" charset="0"/>
              </a:rPr>
              <a:t>1.1.1 – 1.1.5</a:t>
            </a:r>
            <a:endParaRPr lang="en-US" b="0"/>
          </a:p>
        </p:txBody>
      </p:sp>
      <p:sp>
        <p:nvSpPr>
          <p:cNvPr id="9"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Tree>
  </p:cSld>
  <p:clrMapOvr>
    <a:masterClrMapping/>
  </p:clrMapOvr>
  <p:transition spd="med">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p:txBody>
          <a:bodyPr/>
          <a:lstStyle/>
          <a:p>
            <a:pPr>
              <a:defRPr/>
            </a:pPr>
            <a:r>
              <a:rPr lang="en-US"/>
              <a:t>J-</a:t>
            </a:r>
            <a:fld id="{F6AED251-BBE4-49C7-AE94-2A737222ACD2}" type="slidenum">
              <a:rPr lang="en-US"/>
              <a:pPr>
                <a:defRPr/>
              </a:pPr>
              <a:t>8</a:t>
            </a:fld>
            <a:endParaRPr lang="en-US"/>
          </a:p>
        </p:txBody>
      </p:sp>
      <p:sp>
        <p:nvSpPr>
          <p:cNvPr id="16387" name="Footer Placeholder 4"/>
          <p:cNvSpPr>
            <a:spLocks noGrp="1"/>
          </p:cNvSpPr>
          <p:nvPr>
            <p:ph type="ftr" sz="quarter" idx="12"/>
          </p:nvPr>
        </p:nvSpPr>
        <p:spPr/>
        <p:txBody>
          <a:bodyPr/>
          <a:lstStyle/>
          <a:p>
            <a:pPr algn="ctr">
              <a:defRPr/>
            </a:pPr>
            <a:r>
              <a:rPr lang="en-US" dirty="0"/>
              <a:t>Scale Aerobatics Judging Seminar</a:t>
            </a:r>
          </a:p>
        </p:txBody>
      </p:sp>
      <p:sp>
        <p:nvSpPr>
          <p:cNvPr id="16390" name="Rectangle 4"/>
          <p:cNvSpPr>
            <a:spLocks noGrp="1" noChangeArrowheads="1"/>
          </p:cNvSpPr>
          <p:nvPr>
            <p:ph type="title" idx="4294967295"/>
          </p:nvPr>
        </p:nvSpPr>
        <p:spPr>
          <a:xfrm>
            <a:off x="2209800" y="0"/>
            <a:ext cx="6934200" cy="1600200"/>
          </a:xfrm>
        </p:spPr>
        <p:txBody>
          <a:bodyPr lIns="92075" tIns="46038" rIns="92075" bIns="46038" anchor="ctr"/>
          <a:lstStyle/>
          <a:p>
            <a:pPr algn="r">
              <a:defRPr/>
            </a:pPr>
            <a:r>
              <a:rPr lang="en-US" b="1" dirty="0" smtClean="0"/>
              <a:t>Judging Criteria</a:t>
            </a:r>
          </a:p>
        </p:txBody>
      </p:sp>
      <p:sp>
        <p:nvSpPr>
          <p:cNvPr id="19461" name="Rectangle 2"/>
          <p:cNvSpPr>
            <a:spLocks noChangeArrowheads="1"/>
          </p:cNvSpPr>
          <p:nvPr/>
        </p:nvSpPr>
        <p:spPr bwMode="auto">
          <a:xfrm>
            <a:off x="381000" y="2874963"/>
            <a:ext cx="8229600" cy="2001837"/>
          </a:xfrm>
          <a:prstGeom prst="rect">
            <a:avLst/>
          </a:prstGeom>
          <a:noFill/>
          <a:ln w="9525">
            <a:noFill/>
            <a:miter lim="800000"/>
            <a:headEnd/>
            <a:tailEnd/>
          </a:ln>
        </p:spPr>
        <p:txBody>
          <a:bodyPr lIns="92075" tIns="46038" rIns="92075" bIns="46038">
            <a:spAutoFit/>
          </a:bodyPr>
          <a:lstStyle/>
          <a:p>
            <a:pPr eaLnBrk="0" hangingPunct="0">
              <a:buClr>
                <a:srgbClr val="FF0000"/>
              </a:buClr>
              <a:buSzPct val="50000"/>
              <a:buFont typeface="Wingdings" pitchFamily="2" charset="2"/>
              <a:buChar char="q"/>
            </a:pPr>
            <a:r>
              <a:rPr lang="en-US" sz="2400" b="0" dirty="0"/>
              <a:t>  </a:t>
            </a:r>
            <a:r>
              <a:rPr lang="en-US" sz="2000" b="0" dirty="0"/>
              <a:t>Technical knowledge 1.1.5</a:t>
            </a:r>
          </a:p>
          <a:p>
            <a:pPr lvl="1" eaLnBrk="0" hangingPunct="0">
              <a:buClr>
                <a:srgbClr val="FF0000"/>
              </a:buClr>
              <a:buSzPct val="50000"/>
            </a:pPr>
            <a:r>
              <a:rPr lang="en-US" sz="2000" b="0" dirty="0"/>
              <a:t>- Applying a consistent; organized method of downgrading.</a:t>
            </a:r>
          </a:p>
          <a:p>
            <a:pPr lvl="1" eaLnBrk="0" hangingPunct="0">
              <a:buClr>
                <a:srgbClr val="FF0000"/>
              </a:buClr>
              <a:buSzPct val="50000"/>
            </a:pPr>
            <a:r>
              <a:rPr lang="en-US" sz="2000" b="0" dirty="0"/>
              <a:t>- All maneuvers begin at a score of 10; are downgraded per the criteria as the 	maneuver progresses.</a:t>
            </a:r>
          </a:p>
          <a:p>
            <a:pPr lvl="1" eaLnBrk="0" hangingPunct="0">
              <a:buClr>
                <a:srgbClr val="FF0000"/>
              </a:buClr>
              <a:buSzPct val="50000"/>
            </a:pPr>
            <a:r>
              <a:rPr lang="en-US" sz="2000" b="0" dirty="0"/>
              <a:t>- Issues scores based on specific faults 	within the maneuver rather than overall impression of the maneuver.</a:t>
            </a:r>
            <a:endParaRPr lang="en-US" sz="2000" b="0" u="sng" dirty="0"/>
          </a:p>
        </p:txBody>
      </p:sp>
      <p:sp>
        <p:nvSpPr>
          <p:cNvPr id="19462" name="Rectangle 3"/>
          <p:cNvSpPr>
            <a:spLocks noChangeArrowheads="1"/>
          </p:cNvSpPr>
          <p:nvPr/>
        </p:nvSpPr>
        <p:spPr bwMode="auto">
          <a:xfrm>
            <a:off x="5943600" y="3733800"/>
            <a:ext cx="2590800" cy="366713"/>
          </a:xfrm>
          <a:prstGeom prst="rect">
            <a:avLst/>
          </a:prstGeom>
          <a:noFill/>
          <a:ln w="9525">
            <a:noFill/>
            <a:miter lim="800000"/>
            <a:headEnd/>
            <a:tailEnd/>
          </a:ln>
        </p:spPr>
        <p:txBody>
          <a:bodyPr lIns="92075" tIns="46038" rIns="92075" bIns="46038">
            <a:spAutoFit/>
          </a:bodyPr>
          <a:lstStyle/>
          <a:p>
            <a:pPr eaLnBrk="0" hangingPunct="0"/>
            <a:endParaRPr lang="en-US" b="0"/>
          </a:p>
        </p:txBody>
      </p:sp>
      <p:sp>
        <p:nvSpPr>
          <p:cNvPr id="19463" name="Rectangle 7"/>
          <p:cNvSpPr>
            <a:spLocks noChangeArrowheads="1"/>
          </p:cNvSpPr>
          <p:nvPr/>
        </p:nvSpPr>
        <p:spPr bwMode="auto">
          <a:xfrm>
            <a:off x="152400" y="1905000"/>
            <a:ext cx="2395538" cy="738188"/>
          </a:xfrm>
          <a:prstGeom prst="rect">
            <a:avLst/>
          </a:prstGeom>
          <a:noFill/>
          <a:ln w="12700">
            <a:noFill/>
            <a:miter lim="800000"/>
            <a:headEnd type="none" w="sm" len="sm"/>
            <a:tailEnd type="none" w="sm" len="sm"/>
          </a:ln>
        </p:spPr>
        <p:txBody>
          <a:bodyPr wrap="none">
            <a:spAutoFit/>
          </a:bodyPr>
          <a:lstStyle/>
          <a:p>
            <a:pPr algn="ctr" eaLnBrk="0" hangingPunct="0"/>
            <a:r>
              <a:rPr lang="en-US" sz="2400" u="sng">
                <a:latin typeface="Arial" pitchFamily="34" charset="0"/>
              </a:rPr>
              <a:t>Mental Attitude</a:t>
            </a:r>
          </a:p>
          <a:p>
            <a:pPr algn="ctr" eaLnBrk="0" hangingPunct="0"/>
            <a:r>
              <a:rPr lang="en-US" b="0">
                <a:latin typeface="Arial" pitchFamily="34" charset="0"/>
              </a:rPr>
              <a:t>1.1.1 – 1.1.5</a:t>
            </a:r>
            <a:endParaRPr lang="en-US" b="0"/>
          </a:p>
        </p:txBody>
      </p:sp>
      <p:sp>
        <p:nvSpPr>
          <p:cNvPr id="9"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Tree>
  </p:cSld>
  <p:clrMapOvr>
    <a:masterClrMapping/>
  </p:clrMapOvr>
  <p:transition spd="med">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pPr>
              <a:defRPr/>
            </a:pPr>
            <a:r>
              <a:rPr lang="en-US"/>
              <a:t>J-</a:t>
            </a:r>
            <a:fld id="{F95663AE-7E2D-4DC1-8BD6-59DD94B05457}" type="slidenum">
              <a:rPr lang="en-US"/>
              <a:pPr>
                <a:defRPr/>
              </a:pPr>
              <a:t>9</a:t>
            </a:fld>
            <a:endParaRPr lang="en-US"/>
          </a:p>
        </p:txBody>
      </p:sp>
      <p:sp>
        <p:nvSpPr>
          <p:cNvPr id="17411" name="Footer Placeholder 4"/>
          <p:cNvSpPr>
            <a:spLocks noGrp="1"/>
          </p:cNvSpPr>
          <p:nvPr>
            <p:ph type="ftr" sz="quarter" idx="12"/>
          </p:nvPr>
        </p:nvSpPr>
        <p:spPr/>
        <p:txBody>
          <a:bodyPr/>
          <a:lstStyle/>
          <a:p>
            <a:pPr algn="ctr">
              <a:defRPr/>
            </a:pPr>
            <a:r>
              <a:rPr lang="en-US" dirty="0"/>
              <a:t>Scale Aerobatics Judging Seminar</a:t>
            </a:r>
          </a:p>
        </p:txBody>
      </p:sp>
      <p:sp>
        <p:nvSpPr>
          <p:cNvPr id="20484" name="Rectangle 4"/>
          <p:cNvSpPr>
            <a:spLocks noChangeArrowheads="1"/>
          </p:cNvSpPr>
          <p:nvPr/>
        </p:nvSpPr>
        <p:spPr bwMode="auto">
          <a:xfrm>
            <a:off x="304800" y="1828800"/>
            <a:ext cx="2782888" cy="738188"/>
          </a:xfrm>
          <a:prstGeom prst="rect">
            <a:avLst/>
          </a:prstGeom>
          <a:noFill/>
          <a:ln w="12700">
            <a:noFill/>
            <a:miter lim="800000"/>
            <a:headEnd type="none" w="sm" len="sm"/>
            <a:tailEnd type="none" w="sm" len="sm"/>
          </a:ln>
        </p:spPr>
        <p:txBody>
          <a:bodyPr wrap="none">
            <a:spAutoFit/>
          </a:bodyPr>
          <a:lstStyle/>
          <a:p>
            <a:pPr algn="ctr" eaLnBrk="0" hangingPunct="0"/>
            <a:r>
              <a:rPr lang="en-US" sz="2400" u="sng">
                <a:latin typeface="Arial" pitchFamily="34" charset="0"/>
              </a:rPr>
              <a:t>Air Space Control</a:t>
            </a:r>
            <a:endParaRPr lang="en-US" sz="2400" b="0">
              <a:latin typeface="Arial" pitchFamily="34" charset="0"/>
            </a:endParaRPr>
          </a:p>
          <a:p>
            <a:pPr algn="ctr" eaLnBrk="0" hangingPunct="0"/>
            <a:r>
              <a:rPr lang="en-US" b="0">
                <a:latin typeface="Arial" pitchFamily="34" charset="0"/>
              </a:rPr>
              <a:t>4.3</a:t>
            </a:r>
            <a:endParaRPr lang="en-US">
              <a:latin typeface="Arial" pitchFamily="34" charset="0"/>
            </a:endParaRPr>
          </a:p>
        </p:txBody>
      </p:sp>
      <p:sp>
        <p:nvSpPr>
          <p:cNvPr id="20485" name="Rectangle 13"/>
          <p:cNvSpPr>
            <a:spLocks noChangeArrowheads="1"/>
          </p:cNvSpPr>
          <p:nvPr/>
        </p:nvSpPr>
        <p:spPr bwMode="auto">
          <a:xfrm>
            <a:off x="2209800" y="0"/>
            <a:ext cx="6934200" cy="1600200"/>
          </a:xfrm>
          <a:prstGeom prst="rect">
            <a:avLst/>
          </a:prstGeom>
          <a:noFill/>
          <a:ln w="9525">
            <a:noFill/>
            <a:miter lim="800000"/>
            <a:headEnd/>
            <a:tailEnd/>
          </a:ln>
        </p:spPr>
        <p:txBody>
          <a:bodyPr lIns="92075" tIns="46038" rIns="92075" bIns="46038" anchor="ctr"/>
          <a:lstStyle/>
          <a:p>
            <a:pPr algn="r" eaLnBrk="0" hangingPunct="0"/>
            <a:r>
              <a:rPr lang="en-US" sz="5000" dirty="0">
                <a:solidFill>
                  <a:schemeClr val="tx2"/>
                </a:solidFill>
                <a:latin typeface="+mj-lt"/>
              </a:rPr>
              <a:t>Judging Criteria</a:t>
            </a:r>
          </a:p>
        </p:txBody>
      </p:sp>
      <p:sp>
        <p:nvSpPr>
          <p:cNvPr id="210959" name="Rectangle 15"/>
          <p:cNvSpPr>
            <a:spLocks noChangeArrowheads="1"/>
          </p:cNvSpPr>
          <p:nvPr/>
        </p:nvSpPr>
        <p:spPr bwMode="auto">
          <a:xfrm>
            <a:off x="381000" y="2552700"/>
            <a:ext cx="8458200" cy="3602038"/>
          </a:xfrm>
          <a:prstGeom prst="rect">
            <a:avLst/>
          </a:prstGeom>
          <a:noFill/>
          <a:ln w="9525">
            <a:noFill/>
            <a:miter lim="800000"/>
            <a:headEnd/>
            <a:tailEnd/>
          </a:ln>
        </p:spPr>
        <p:txBody>
          <a:bodyPr lIns="92075" tIns="46038" rIns="92075" bIns="46038" anchor="ctr">
            <a:spAutoFit/>
          </a:bodyPr>
          <a:lstStyle/>
          <a:p>
            <a:pPr eaLnBrk="0" hangingPunct="0">
              <a:lnSpc>
                <a:spcPct val="130000"/>
              </a:lnSpc>
              <a:buClr>
                <a:schemeClr val="tx2"/>
              </a:buClr>
              <a:buSzPct val="75000"/>
            </a:pPr>
            <a:r>
              <a:rPr lang="en-US" sz="2000" b="0" dirty="0"/>
              <a:t>The following criteria will be used for assessing the pilot’s performance in maintaining control and awareness of the aerobatic airspace, and placing figures in the airspace in a manner that allow the figures to be optimally judged.</a:t>
            </a:r>
          </a:p>
          <a:p>
            <a:pPr eaLnBrk="0" hangingPunct="0">
              <a:lnSpc>
                <a:spcPct val="150000"/>
              </a:lnSpc>
              <a:buClr>
                <a:srgbClr val="FF0000"/>
              </a:buClr>
              <a:buSzPct val="50000"/>
              <a:buFont typeface="Wingdings" pitchFamily="2" charset="2"/>
              <a:buChar char="q"/>
            </a:pPr>
            <a:r>
              <a:rPr lang="en-US" sz="2000" b="0" dirty="0"/>
              <a:t>  The </a:t>
            </a:r>
            <a:r>
              <a:rPr lang="en-US" sz="2000" dirty="0"/>
              <a:t>HIGHEST</a:t>
            </a:r>
            <a:r>
              <a:rPr lang="en-US" sz="2000" b="0" dirty="0"/>
              <a:t> standard for Airspace control:</a:t>
            </a:r>
          </a:p>
          <a:p>
            <a:pPr eaLnBrk="0" hangingPunct="0">
              <a:lnSpc>
                <a:spcPct val="150000"/>
              </a:lnSpc>
              <a:buClr>
                <a:schemeClr val="tx2"/>
              </a:buClr>
              <a:buSzPct val="75000"/>
            </a:pPr>
            <a:r>
              <a:rPr lang="en-US" sz="2000" b="0" dirty="0"/>
              <a:t>The pilot that exhibits a significant ability to control the location of the aircraft inside the Airspace, relative to the Judges, resulting in a tight footprint and locates the aircraft that it can be optimally judged at all times should receive a TEN (10).</a:t>
            </a:r>
            <a:endParaRPr lang="en-US" sz="2000" dirty="0"/>
          </a:p>
        </p:txBody>
      </p:sp>
      <p:sp>
        <p:nvSpPr>
          <p:cNvPr id="8" name="Date Placeholder 9"/>
          <p:cNvSpPr txBox="1">
            <a:spLocks/>
          </p:cNvSpPr>
          <p:nvPr/>
        </p:nvSpPr>
        <p:spPr>
          <a:xfrm>
            <a:off x="0" y="6492875"/>
            <a:ext cx="1143000" cy="365125"/>
          </a:xfrm>
          <a:prstGeom prst="rect">
            <a:avLst/>
          </a:prstGeom>
        </p:spPr>
        <p:txBody>
          <a:bodyPr vert="horz" lIns="0" tIns="0" rIns="0" bIns="0" anchor="b"/>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0959">
                                            <p:txEl>
                                              <p:pRg st="0" end="0"/>
                                            </p:txEl>
                                          </p:spTgt>
                                        </p:tgtEl>
                                        <p:attrNameLst>
                                          <p:attrName>style.visibility</p:attrName>
                                        </p:attrNameLst>
                                      </p:cBhvr>
                                      <p:to>
                                        <p:strVal val="visible"/>
                                      </p:to>
                                    </p:set>
                                    <p:anim calcmode="lin" valueType="num">
                                      <p:cBhvr additive="base">
                                        <p:cTn id="7" dur="500" fill="hold"/>
                                        <p:tgtEl>
                                          <p:spTgt spid="2109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095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0959">
                                            <p:txEl>
                                              <p:pRg st="1" end="1"/>
                                            </p:txEl>
                                          </p:spTgt>
                                        </p:tgtEl>
                                        <p:attrNameLst>
                                          <p:attrName>style.visibility</p:attrName>
                                        </p:attrNameLst>
                                      </p:cBhvr>
                                      <p:to>
                                        <p:strVal val="visible"/>
                                      </p:to>
                                    </p:set>
                                    <p:anim calcmode="lin" valueType="num">
                                      <p:cBhvr additive="base">
                                        <p:cTn id="13" dur="500" fill="hold"/>
                                        <p:tgtEl>
                                          <p:spTgt spid="2109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095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0959">
                                            <p:txEl>
                                              <p:pRg st="2" end="2"/>
                                            </p:txEl>
                                          </p:spTgt>
                                        </p:tgtEl>
                                        <p:attrNameLst>
                                          <p:attrName>style.visibility</p:attrName>
                                        </p:attrNameLst>
                                      </p:cBhvr>
                                      <p:to>
                                        <p:strVal val="visible"/>
                                      </p:to>
                                    </p:set>
                                    <p:anim calcmode="lin" valueType="num">
                                      <p:cBhvr additive="base">
                                        <p:cTn id="19" dur="500" fill="hold"/>
                                        <p:tgtEl>
                                          <p:spTgt spid="2109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095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59"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10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2010 Template</Template>
  <TotalTime>601</TotalTime>
  <Pages>29</Pages>
  <Words>4105</Words>
  <Application>Microsoft Office PowerPoint</Application>
  <PresentationFormat>Letter Paper (8.5x11 in)</PresentationFormat>
  <Paragraphs>422</Paragraphs>
  <Slides>25</Slides>
  <Notes>18</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25</vt:i4>
      </vt:variant>
    </vt:vector>
  </HeadingPairs>
  <TitlesOfParts>
    <vt:vector size="28" baseType="lpstr">
      <vt:lpstr>2010 Template</vt:lpstr>
      <vt:lpstr>Custom Design</vt:lpstr>
      <vt:lpstr>Visio</vt:lpstr>
      <vt:lpstr>Slide 1</vt:lpstr>
      <vt:lpstr>Course Outline</vt:lpstr>
      <vt:lpstr>Judging Criteria</vt:lpstr>
      <vt:lpstr>Judging Criteria</vt:lpstr>
      <vt:lpstr>Judging Criteria</vt:lpstr>
      <vt:lpstr>Judging Criteria</vt:lpstr>
      <vt:lpstr>Judging Criteria</vt:lpstr>
      <vt:lpstr>Judging Criteria</vt:lpstr>
      <vt:lpstr>Slide 9</vt:lpstr>
      <vt:lpstr>  The LOWEST standard for Airspace control: The pilot that exhibits a poor ability to control the location of the aircraft inside the Airspace, relative to the Judges, resulting in an excessively large footprint and has the aircraft consistently so far away as to be difficult to properly judge.   This pilot exhibits a very poor Airspace control and should receive a zero (0). Pilots exhibiting Airspace control within the range of these two standards will be graded with a range of possible scores from ten (10) to zero (0) in whole point increments.  K factors for the Airspace Control Scores are: Basic……3K,    Sportsman……6K,   Advanced….12K,   Unlimited……15K</vt:lpstr>
      <vt:lpstr>Slide 11</vt:lpstr>
      <vt:lpstr>Judging Criteria</vt:lpstr>
      <vt:lpstr>Judging Criteria</vt:lpstr>
      <vt:lpstr>Judging Criteria</vt:lpstr>
      <vt:lpstr>Judging Criteria</vt:lpstr>
      <vt:lpstr>Judging Criteria</vt:lpstr>
      <vt:lpstr>Judging Criteria</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IMAC  2003 Judging Seminar</dc:title>
  <dc:subject>IMAC</dc:subject>
  <dc:creator>Fred Johnson</dc:creator>
  <cp:keywords/>
  <dc:description/>
  <cp:lastModifiedBy>david</cp:lastModifiedBy>
  <cp:revision>327</cp:revision>
  <cp:lastPrinted>2000-01-23T22:24:24Z</cp:lastPrinted>
  <dcterms:created xsi:type="dcterms:W3CDTF">1996-10-12T22:14:38Z</dcterms:created>
  <dcterms:modified xsi:type="dcterms:W3CDTF">2010-03-07T15:03:42Z</dcterms:modified>
</cp:coreProperties>
</file>