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0" r:id="rId1"/>
    <p:sldMasterId id="2147483732" r:id="rId2"/>
  </p:sldMasterIdLst>
  <p:notesMasterIdLst>
    <p:notesMasterId r:id="rId45"/>
  </p:notesMasterIdLst>
  <p:handoutMasterIdLst>
    <p:handoutMasterId r:id="rId46"/>
  </p:handoutMasterIdLst>
  <p:sldIdLst>
    <p:sldId id="397" r:id="rId3"/>
    <p:sldId id="388" r:id="rId4"/>
    <p:sldId id="369" r:id="rId5"/>
    <p:sldId id="334" r:id="rId6"/>
    <p:sldId id="329" r:id="rId7"/>
    <p:sldId id="330" r:id="rId8"/>
    <p:sldId id="389" r:id="rId9"/>
    <p:sldId id="335" r:id="rId10"/>
    <p:sldId id="336" r:id="rId11"/>
    <p:sldId id="390" r:id="rId12"/>
    <p:sldId id="337" r:id="rId13"/>
    <p:sldId id="391" r:id="rId14"/>
    <p:sldId id="339" r:id="rId15"/>
    <p:sldId id="372" r:id="rId16"/>
    <p:sldId id="380" r:id="rId17"/>
    <p:sldId id="366" r:id="rId18"/>
    <p:sldId id="378" r:id="rId19"/>
    <p:sldId id="392" r:id="rId20"/>
    <p:sldId id="340" r:id="rId21"/>
    <p:sldId id="373" r:id="rId22"/>
    <p:sldId id="381" r:id="rId23"/>
    <p:sldId id="382" r:id="rId24"/>
    <p:sldId id="341" r:id="rId25"/>
    <p:sldId id="342" r:id="rId26"/>
    <p:sldId id="343" r:id="rId27"/>
    <p:sldId id="344" r:id="rId28"/>
    <p:sldId id="370" r:id="rId29"/>
    <p:sldId id="345" r:id="rId30"/>
    <p:sldId id="377" r:id="rId31"/>
    <p:sldId id="383" r:id="rId32"/>
    <p:sldId id="346" r:id="rId33"/>
    <p:sldId id="347" r:id="rId34"/>
    <p:sldId id="374" r:id="rId35"/>
    <p:sldId id="384" r:id="rId36"/>
    <p:sldId id="348" r:id="rId37"/>
    <p:sldId id="349" r:id="rId38"/>
    <p:sldId id="350" r:id="rId39"/>
    <p:sldId id="351" r:id="rId40"/>
    <p:sldId id="353" r:id="rId41"/>
    <p:sldId id="395" r:id="rId42"/>
    <p:sldId id="375" r:id="rId43"/>
    <p:sldId id="387" r:id="rId44"/>
  </p:sldIdLst>
  <p:sldSz cx="9144000" cy="6858000" type="letter"/>
  <p:notesSz cx="6858000" cy="8759825"/>
  <p:defaultTextStyle>
    <a:defPPr>
      <a:defRPr lang="en-US"/>
    </a:defPPr>
    <a:lvl1pPr algn="l" rtl="0" fontAlgn="base">
      <a:spcBef>
        <a:spcPct val="0"/>
      </a:spcBef>
      <a:spcAft>
        <a:spcPct val="0"/>
      </a:spcAft>
      <a:defRPr b="1" kern="1200">
        <a:solidFill>
          <a:schemeClr val="tx1"/>
        </a:solidFill>
        <a:latin typeface="Times New Roman" pitchFamily="18" charset="0"/>
        <a:ea typeface="+mn-ea"/>
        <a:cs typeface="+mn-cs"/>
      </a:defRPr>
    </a:lvl1pPr>
    <a:lvl2pPr marL="457200" algn="l" rtl="0" fontAlgn="base">
      <a:spcBef>
        <a:spcPct val="0"/>
      </a:spcBef>
      <a:spcAft>
        <a:spcPct val="0"/>
      </a:spcAft>
      <a:defRPr b="1" kern="1200">
        <a:solidFill>
          <a:schemeClr val="tx1"/>
        </a:solidFill>
        <a:latin typeface="Times New Roman" pitchFamily="18" charset="0"/>
        <a:ea typeface="+mn-ea"/>
        <a:cs typeface="+mn-cs"/>
      </a:defRPr>
    </a:lvl2pPr>
    <a:lvl3pPr marL="914400" algn="l" rtl="0" fontAlgn="base">
      <a:spcBef>
        <a:spcPct val="0"/>
      </a:spcBef>
      <a:spcAft>
        <a:spcPct val="0"/>
      </a:spcAft>
      <a:defRPr b="1" kern="1200">
        <a:solidFill>
          <a:schemeClr val="tx1"/>
        </a:solidFill>
        <a:latin typeface="Times New Roman" pitchFamily="18" charset="0"/>
        <a:ea typeface="+mn-ea"/>
        <a:cs typeface="+mn-cs"/>
      </a:defRPr>
    </a:lvl3pPr>
    <a:lvl4pPr marL="1371600" algn="l" rtl="0" fontAlgn="base">
      <a:spcBef>
        <a:spcPct val="0"/>
      </a:spcBef>
      <a:spcAft>
        <a:spcPct val="0"/>
      </a:spcAft>
      <a:defRPr b="1" kern="1200">
        <a:solidFill>
          <a:schemeClr val="tx1"/>
        </a:solidFill>
        <a:latin typeface="Times New Roman" pitchFamily="18" charset="0"/>
        <a:ea typeface="+mn-ea"/>
        <a:cs typeface="+mn-cs"/>
      </a:defRPr>
    </a:lvl4pPr>
    <a:lvl5pPr marL="1828800" algn="l" rtl="0" fontAlgn="base">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showPr>
  <p:clrMru>
    <a:srgbClr val="000000"/>
    <a:srgbClr val="FFCC66"/>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28" autoAdjust="0"/>
    <p:restoredTop sz="85988" autoAdjust="0"/>
  </p:normalViewPr>
  <p:slideViewPr>
    <p:cSldViewPr>
      <p:cViewPr>
        <p:scale>
          <a:sx n="75" d="100"/>
          <a:sy n="75" d="100"/>
        </p:scale>
        <p:origin x="-1326" y="-72"/>
      </p:cViewPr>
      <p:guideLst>
        <p:guide orient="horz" pos="2880"/>
        <p:guide pos="2160"/>
      </p:guideLst>
    </p:cSldViewPr>
  </p:slideViewPr>
  <p:outlineViewPr>
    <p:cViewPr>
      <p:scale>
        <a:sx n="25" d="100"/>
        <a:sy n="25" d="100"/>
      </p:scale>
      <p:origin x="0" y="0"/>
    </p:cViewPr>
    <p:sldLst>
      <p:sld r:id="rId1" collapse="1"/>
      <p:sld r:id="rId2" collapse="1"/>
      <p:sld r:id="rId3" collapse="1"/>
    </p:sldLst>
  </p:outlineViewPr>
  <p:notesTextViewPr>
    <p:cViewPr>
      <p:scale>
        <a:sx n="100" d="100"/>
        <a:sy n="100" d="100"/>
      </p:scale>
      <p:origin x="0" y="0"/>
    </p:cViewPr>
  </p:notesTextViewPr>
  <p:sorterViewPr>
    <p:cViewPr>
      <p:scale>
        <a:sx n="90" d="100"/>
        <a:sy n="90" d="100"/>
      </p:scale>
      <p:origin x="0" y="9720"/>
    </p:cViewPr>
  </p:sorterViewPr>
  <p:notesViewPr>
    <p:cSldViewPr>
      <p:cViewPr>
        <p:scale>
          <a:sx n="75" d="100"/>
          <a:sy n="75" d="100"/>
        </p:scale>
        <p:origin x="-1404" y="-72"/>
      </p:cViewPr>
      <p:guideLst>
        <p:guide orient="horz" pos="275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0.xml"/><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815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eaLnBrk="0" hangingPunct="0">
              <a:defRPr sz="1000" b="0" i="1"/>
            </a:lvl1pPr>
          </a:lstStyle>
          <a:p>
            <a:pPr>
              <a:defRPr/>
            </a:pPr>
            <a:r>
              <a:rPr lang="en-US"/>
              <a:t>Scale Aerobatic Judging Seminar</a:t>
            </a:r>
          </a:p>
        </p:txBody>
      </p:sp>
      <p:sp>
        <p:nvSpPr>
          <p:cNvPr id="3075" name="Rectangle 3"/>
          <p:cNvSpPr>
            <a:spLocks noGrp="1" noChangeArrowheads="1"/>
          </p:cNvSpPr>
          <p:nvPr>
            <p:ph type="dt" sz="quarter" idx="1"/>
          </p:nvPr>
        </p:nvSpPr>
        <p:spPr bwMode="auto">
          <a:xfrm>
            <a:off x="4724400" y="146050"/>
            <a:ext cx="1906588" cy="4397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200" b="0" i="1"/>
            </a:lvl1pPr>
          </a:lstStyle>
          <a:p>
            <a:pPr>
              <a:defRPr/>
            </a:pPr>
            <a:r>
              <a:rPr lang="en-US"/>
              <a:t>4/23/2003</a:t>
            </a:r>
          </a:p>
        </p:txBody>
      </p:sp>
      <p:sp>
        <p:nvSpPr>
          <p:cNvPr id="3076" name="Rectangle 4"/>
          <p:cNvSpPr>
            <a:spLocks noGrp="1" noChangeArrowheads="1"/>
          </p:cNvSpPr>
          <p:nvPr>
            <p:ph type="ftr" sz="quarter" idx="2"/>
          </p:nvPr>
        </p:nvSpPr>
        <p:spPr bwMode="auto">
          <a:xfrm>
            <a:off x="0" y="8321675"/>
            <a:ext cx="2971800" cy="43815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eaLnBrk="0" hangingPunct="0">
              <a:defRPr sz="1000" b="0" i="1"/>
            </a:lvl1pPr>
          </a:lstStyle>
          <a:p>
            <a:pPr>
              <a:defRPr/>
            </a:pPr>
            <a:endParaRPr lang="en-US"/>
          </a:p>
        </p:txBody>
      </p:sp>
      <p:sp>
        <p:nvSpPr>
          <p:cNvPr id="3077" name="Rectangle 5"/>
          <p:cNvSpPr>
            <a:spLocks noChangeArrowheads="1"/>
          </p:cNvSpPr>
          <p:nvPr/>
        </p:nvSpPr>
        <p:spPr bwMode="auto">
          <a:xfrm>
            <a:off x="44450" y="136525"/>
            <a:ext cx="2228850" cy="292100"/>
          </a:xfrm>
          <a:prstGeom prst="rect">
            <a:avLst/>
          </a:prstGeom>
          <a:noFill/>
          <a:ln w="9525">
            <a:noFill/>
            <a:miter lim="800000"/>
            <a:headEnd/>
            <a:tailEnd/>
          </a:ln>
          <a:effectLst/>
        </p:spPr>
        <p:txBody>
          <a:bodyPr wrap="none" lIns="92075" tIns="46038" rIns="92075" bIns="46038" anchor="ctr">
            <a:spAutoFit/>
          </a:bodyPr>
          <a:lstStyle/>
          <a:p>
            <a:pPr eaLnBrk="0" hangingPunct="0">
              <a:defRPr/>
            </a:pPr>
            <a:r>
              <a:rPr lang="en-US" sz="1400" b="0"/>
              <a:t>International Aerobatic Club</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160838"/>
            <a:ext cx="5029200" cy="394176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5" name="Rectangle 3"/>
          <p:cNvSpPr>
            <a:spLocks noGrp="1" noRot="1" noChangeAspect="1" noChangeArrowheads="1" noTextEdit="1"/>
          </p:cNvSpPr>
          <p:nvPr>
            <p:ph type="sldImg" idx="2"/>
          </p:nvPr>
        </p:nvSpPr>
        <p:spPr bwMode="auto">
          <a:xfrm>
            <a:off x="1241425" y="658813"/>
            <a:ext cx="4375150" cy="3281362"/>
          </a:xfrm>
          <a:prstGeom prst="rect">
            <a:avLst/>
          </a:prstGeom>
          <a:noFill/>
          <a:ln w="12700">
            <a:solidFill>
              <a:schemeClr val="tx1"/>
            </a:solidFill>
            <a:miter lim="800000"/>
            <a:headEnd/>
            <a:tailEnd/>
          </a:ln>
        </p:spPr>
      </p:sp>
      <p:sp>
        <p:nvSpPr>
          <p:cNvPr id="2052" name="Rectangle 4"/>
          <p:cNvSpPr>
            <a:spLocks noGrp="1" noChangeArrowheads="1"/>
          </p:cNvSpPr>
          <p:nvPr>
            <p:ph type="hdr" sz="quarter"/>
          </p:nvPr>
        </p:nvSpPr>
        <p:spPr bwMode="auto">
          <a:xfrm>
            <a:off x="0" y="146050"/>
            <a:ext cx="2971800" cy="2190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lvl1pPr>
          </a:lstStyle>
          <a:p>
            <a:pPr>
              <a:defRPr/>
            </a:pPr>
            <a:r>
              <a:rPr lang="en-US"/>
              <a:t>Scale Aerobatic Judging Seminar</a:t>
            </a:r>
          </a:p>
        </p:txBody>
      </p:sp>
      <p:sp>
        <p:nvSpPr>
          <p:cNvPr id="2053" name="Rectangle 5"/>
          <p:cNvSpPr>
            <a:spLocks noGrp="1" noChangeArrowheads="1"/>
          </p:cNvSpPr>
          <p:nvPr>
            <p:ph type="dt" idx="1"/>
          </p:nvPr>
        </p:nvSpPr>
        <p:spPr bwMode="auto">
          <a:xfrm>
            <a:off x="0" y="8540750"/>
            <a:ext cx="1905000" cy="2190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lvl1pPr>
          </a:lstStyle>
          <a:p>
            <a:pPr>
              <a:defRPr/>
            </a:pPr>
            <a:r>
              <a:rPr lang="en-US"/>
              <a:t>Version - 4/23/2003</a:t>
            </a:r>
          </a:p>
        </p:txBody>
      </p:sp>
      <p:sp>
        <p:nvSpPr>
          <p:cNvPr id="2054" name="Rectangle 6"/>
          <p:cNvSpPr>
            <a:spLocks noGrp="1" noChangeArrowheads="1"/>
          </p:cNvSpPr>
          <p:nvPr>
            <p:ph type="sldNum" sz="quarter" idx="5"/>
          </p:nvPr>
        </p:nvSpPr>
        <p:spPr bwMode="auto">
          <a:xfrm>
            <a:off x="5867400" y="8540750"/>
            <a:ext cx="990600" cy="2190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lvl1pPr>
          </a:lstStyle>
          <a:p>
            <a:pPr>
              <a:defRPr/>
            </a:pPr>
            <a:r>
              <a:rPr lang="en-US"/>
              <a:t>Page - </a:t>
            </a:r>
            <a:fld id="{BCD2A7ED-65C7-4071-BED2-8F0C9899D845}" type="slidenum">
              <a:rPr lang="en-US"/>
              <a:pPr>
                <a:defRPr/>
              </a:pPr>
              <a:t>‹#›</a:t>
            </a:fld>
            <a:endParaRPr 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p:spPr>
        <p:txBody>
          <a:bodyPr/>
          <a:lstStyle/>
          <a:p>
            <a:r>
              <a:rPr lang="en-US" smtClean="0"/>
              <a:t>Scale Aerobatic Judging Seminar</a:t>
            </a:r>
          </a:p>
        </p:txBody>
      </p:sp>
      <p:sp>
        <p:nvSpPr>
          <p:cNvPr id="50179" name="Rectangle 5"/>
          <p:cNvSpPr>
            <a:spLocks noGrp="1" noChangeArrowheads="1"/>
          </p:cNvSpPr>
          <p:nvPr>
            <p:ph type="dt" sz="quarter" idx="1"/>
          </p:nvPr>
        </p:nvSpPr>
        <p:spPr>
          <a:noFill/>
        </p:spPr>
        <p:txBody>
          <a:bodyPr/>
          <a:lstStyle/>
          <a:p>
            <a:r>
              <a:rPr lang="en-US" smtClean="0"/>
              <a:t>Version - 4/23/2003</a:t>
            </a:r>
          </a:p>
        </p:txBody>
      </p:sp>
      <p:sp>
        <p:nvSpPr>
          <p:cNvPr id="50180" name="Rectangle 6"/>
          <p:cNvSpPr>
            <a:spLocks noGrp="1" noChangeArrowheads="1"/>
          </p:cNvSpPr>
          <p:nvPr>
            <p:ph type="sldNum" sz="quarter" idx="5"/>
          </p:nvPr>
        </p:nvSpPr>
        <p:spPr>
          <a:noFill/>
        </p:spPr>
        <p:txBody>
          <a:bodyPr/>
          <a:lstStyle/>
          <a:p>
            <a:r>
              <a:rPr lang="en-US" smtClean="0"/>
              <a:t>Page - </a:t>
            </a:r>
            <a:fld id="{28015AFE-88BA-42BF-87F5-AA92EB1242D3}" type="slidenum">
              <a:rPr lang="en-US" smtClean="0"/>
              <a:pPr/>
              <a:t>2</a:t>
            </a:fld>
            <a:endParaRPr lang="en-US" smtClean="0"/>
          </a:p>
        </p:txBody>
      </p:sp>
      <p:sp>
        <p:nvSpPr>
          <p:cNvPr id="50181" name="Rectangle 2"/>
          <p:cNvSpPr>
            <a:spLocks noGrp="1" noRot="1" noChangeAspect="1" noChangeArrowheads="1" noTextEdit="1"/>
          </p:cNvSpPr>
          <p:nvPr>
            <p:ph type="sldImg"/>
          </p:nvPr>
        </p:nvSpPr>
        <p:spPr>
          <a:ln/>
        </p:spPr>
      </p:sp>
      <p:sp>
        <p:nvSpPr>
          <p:cNvPr id="50182" name="Rectangle 3"/>
          <p:cNvSpPr>
            <a:spLocks noGrp="1" noChangeArrowheads="1"/>
          </p:cNvSpPr>
          <p:nvPr>
            <p:ph type="body" idx="1"/>
          </p:nvPr>
        </p:nvSpPr>
        <p:spPr>
          <a:noFill/>
          <a:ln/>
        </p:spPr>
        <p:txBody>
          <a:bodyPr/>
          <a:lstStyle/>
          <a:p>
            <a:r>
              <a:rPr lang="en-US" smtClean="0"/>
              <a:t>This is the basic maneuvers that make up Family 1. </a:t>
            </a:r>
          </a:p>
          <a:p>
            <a:r>
              <a:rPr lang="en-US" smtClean="0"/>
              <a:t>They may contain a multitude of rolling elements on lines and have a lot of different formats.</a:t>
            </a:r>
          </a:p>
          <a:p>
            <a:r>
              <a:rPr lang="en-US" smtClean="0"/>
              <a:t>Example: Any of these maneuvers could be from the top down or solid lines could be negative or dotted lines.</a:t>
            </a:r>
          </a:p>
          <a:p>
            <a:r>
              <a:rPr lang="en-US" smtClean="0"/>
              <a:t>Also Please explain that any one of these lines could change from Positive to negative with a roll element  ending with ½.</a:t>
            </a:r>
          </a:p>
          <a:p>
            <a:endParaRPr lang="en-US" smtClean="0"/>
          </a:p>
          <a:p>
            <a:r>
              <a:rPr lang="en-US" smtClean="0"/>
              <a:t>Entry and Exit does not have to be the same.  How can they on most of the Manuevers?</a:t>
            </a:r>
          </a:p>
          <a:p>
            <a:endParaRPr lang="en-US" smtClean="0"/>
          </a:p>
          <a:p>
            <a:r>
              <a:rPr lang="en-US" smtClean="0"/>
              <a:t>Lines and Angles make up these Maneuvers and that Radius DO NOT have to be the same!</a:t>
            </a:r>
          </a:p>
          <a:p>
            <a:r>
              <a:rPr lang="en-US" smtClean="0"/>
              <a:t>Remember from Aresti module that the radius are shown as corners and are Not Flown that way!</a:t>
            </a:r>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US" smtClean="0"/>
              <a:t>Scale Aerobatic Judging Seminar</a:t>
            </a:r>
          </a:p>
        </p:txBody>
      </p:sp>
      <p:sp>
        <p:nvSpPr>
          <p:cNvPr id="59395" name="Rectangle 5"/>
          <p:cNvSpPr>
            <a:spLocks noGrp="1" noChangeArrowheads="1"/>
          </p:cNvSpPr>
          <p:nvPr>
            <p:ph type="dt" sz="quarter" idx="1"/>
          </p:nvPr>
        </p:nvSpPr>
        <p:spPr>
          <a:noFill/>
        </p:spPr>
        <p:txBody>
          <a:bodyPr/>
          <a:lstStyle/>
          <a:p>
            <a:r>
              <a:rPr lang="en-US" smtClean="0"/>
              <a:t>Version - 4/23/2003</a:t>
            </a:r>
          </a:p>
        </p:txBody>
      </p:sp>
      <p:sp>
        <p:nvSpPr>
          <p:cNvPr id="59396" name="Rectangle 6"/>
          <p:cNvSpPr>
            <a:spLocks noGrp="1" noChangeArrowheads="1"/>
          </p:cNvSpPr>
          <p:nvPr>
            <p:ph type="sldNum" sz="quarter" idx="5"/>
          </p:nvPr>
        </p:nvSpPr>
        <p:spPr>
          <a:noFill/>
        </p:spPr>
        <p:txBody>
          <a:bodyPr/>
          <a:lstStyle/>
          <a:p>
            <a:r>
              <a:rPr lang="en-US" smtClean="0"/>
              <a:t>Page - </a:t>
            </a:r>
            <a:fld id="{33FEC0F8-8D9D-47AE-B7E9-D2AECCE4CED2}" type="slidenum">
              <a:rPr lang="en-US" smtClean="0"/>
              <a:pPr/>
              <a:t>11</a:t>
            </a:fld>
            <a:endParaRPr lang="en-US" smtClean="0"/>
          </a:p>
        </p:txBody>
      </p:sp>
      <p:sp>
        <p:nvSpPr>
          <p:cNvPr id="59397" name="Rectangle 2"/>
          <p:cNvSpPr>
            <a:spLocks noGrp="1" noChangeArrowheads="1"/>
          </p:cNvSpPr>
          <p:nvPr>
            <p:ph type="body" idx="1"/>
          </p:nvPr>
        </p:nvSpPr>
        <p:spPr>
          <a:noFill/>
          <a:ln/>
        </p:spPr>
        <p:txBody>
          <a:bodyPr/>
          <a:lstStyle/>
          <a:p>
            <a:r>
              <a:rPr lang="en-US" b="1" smtClean="0"/>
              <a:t>Supplement this with your Family 3 FAI catalog slides</a:t>
            </a:r>
            <a:r>
              <a:rPr lang="en-US" smtClean="0"/>
              <a:t> </a:t>
            </a:r>
          </a:p>
          <a:p>
            <a:endParaRPr lang="en-US" smtClean="0"/>
          </a:p>
          <a:p>
            <a:r>
              <a:rPr lang="en-US" smtClean="0"/>
              <a:t>FAMILY 3 - COMBINATIONS OF LINES</a:t>
            </a:r>
          </a:p>
          <a:p>
            <a:endParaRPr lang="en-US" smtClean="0"/>
          </a:p>
          <a:p>
            <a:r>
              <a:rPr lang="en-US" smtClean="0"/>
              <a:t>NOTE:  Normally you don’t see too many Family 3 figures.   Note that they CANNOT contain roll elements.</a:t>
            </a:r>
          </a:p>
          <a:p>
            <a:endParaRPr lang="en-US" smtClean="0"/>
          </a:p>
          <a:p>
            <a:r>
              <a:rPr lang="en-US" smtClean="0"/>
              <a:t>GRADING CRITERIA</a:t>
            </a:r>
          </a:p>
          <a:p>
            <a:r>
              <a:rPr lang="en-US" smtClean="0"/>
              <a:t>Part loops must be constant and have equal radii.</a:t>
            </a:r>
          </a:p>
          <a:p>
            <a:r>
              <a:rPr lang="en-US" smtClean="0"/>
              <a:t>Lines within the figure must be equal in length.</a:t>
            </a:r>
          </a:p>
          <a:p>
            <a:r>
              <a:rPr lang="en-US" smtClean="0"/>
              <a:t>Lines are wind corrected and judged on flight path (½ pt/5°)</a:t>
            </a:r>
          </a:p>
          <a:p>
            <a:endParaRPr lang="en-US" smtClean="0"/>
          </a:p>
          <a:p>
            <a:r>
              <a:rPr lang="en-US" smtClean="0"/>
              <a:t>NOTE:  The Scale Aerobatics rules are silent on the exact downgrades for lines not being of equal length.  </a:t>
            </a:r>
          </a:p>
        </p:txBody>
      </p:sp>
      <p:sp>
        <p:nvSpPr>
          <p:cNvPr id="59398"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hdr" sz="quarter"/>
          </p:nvPr>
        </p:nvSpPr>
        <p:spPr>
          <a:noFill/>
        </p:spPr>
        <p:txBody>
          <a:bodyPr/>
          <a:lstStyle/>
          <a:p>
            <a:r>
              <a:rPr lang="en-US" smtClean="0"/>
              <a:t>Scale Aerobatic Judging Seminar</a:t>
            </a:r>
          </a:p>
        </p:txBody>
      </p:sp>
      <p:sp>
        <p:nvSpPr>
          <p:cNvPr id="60419" name="Rectangle 5"/>
          <p:cNvSpPr>
            <a:spLocks noGrp="1" noChangeArrowheads="1"/>
          </p:cNvSpPr>
          <p:nvPr>
            <p:ph type="dt" sz="quarter" idx="1"/>
          </p:nvPr>
        </p:nvSpPr>
        <p:spPr>
          <a:noFill/>
        </p:spPr>
        <p:txBody>
          <a:bodyPr/>
          <a:lstStyle/>
          <a:p>
            <a:r>
              <a:rPr lang="en-US" smtClean="0"/>
              <a:t>Version - 4/23/2003</a:t>
            </a:r>
          </a:p>
        </p:txBody>
      </p:sp>
      <p:sp>
        <p:nvSpPr>
          <p:cNvPr id="60420" name="Rectangle 6"/>
          <p:cNvSpPr>
            <a:spLocks noGrp="1" noChangeArrowheads="1"/>
          </p:cNvSpPr>
          <p:nvPr>
            <p:ph type="sldNum" sz="quarter" idx="5"/>
          </p:nvPr>
        </p:nvSpPr>
        <p:spPr>
          <a:noFill/>
        </p:spPr>
        <p:txBody>
          <a:bodyPr/>
          <a:lstStyle/>
          <a:p>
            <a:r>
              <a:rPr lang="en-US" smtClean="0"/>
              <a:t>Page - </a:t>
            </a:r>
            <a:fld id="{13AA459D-D1AA-46E3-84DF-9E730070F3BC}" type="slidenum">
              <a:rPr lang="en-US" smtClean="0"/>
              <a:pPr/>
              <a:t>12</a:t>
            </a:fld>
            <a:endParaRPr lang="en-US" smtClean="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r>
              <a:rPr lang="en-US" smtClean="0"/>
              <a:t>These are some of the combinations of hammerheads currently used by IMAC. </a:t>
            </a:r>
          </a:p>
          <a:p>
            <a:r>
              <a:rPr lang="en-US" smtClean="0"/>
              <a:t>With Rolling elements these can get very high K values.  Please be sure to judge very critical.  </a:t>
            </a:r>
          </a:p>
          <a:p>
            <a:endParaRPr lang="en-US" smtClean="0"/>
          </a:p>
          <a:p>
            <a:r>
              <a:rPr lang="en-US" smtClean="0"/>
              <a:t>They look simple but convert into very difficult maneuvers.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US" smtClean="0"/>
              <a:t>Scale Aerobatic Judging Seminar</a:t>
            </a:r>
          </a:p>
        </p:txBody>
      </p:sp>
      <p:sp>
        <p:nvSpPr>
          <p:cNvPr id="61443" name="Rectangle 5"/>
          <p:cNvSpPr>
            <a:spLocks noGrp="1" noChangeArrowheads="1"/>
          </p:cNvSpPr>
          <p:nvPr>
            <p:ph type="dt" sz="quarter" idx="1"/>
          </p:nvPr>
        </p:nvSpPr>
        <p:spPr>
          <a:noFill/>
        </p:spPr>
        <p:txBody>
          <a:bodyPr/>
          <a:lstStyle/>
          <a:p>
            <a:r>
              <a:rPr lang="en-US" smtClean="0"/>
              <a:t>Version - 4/23/2003</a:t>
            </a:r>
          </a:p>
        </p:txBody>
      </p:sp>
      <p:sp>
        <p:nvSpPr>
          <p:cNvPr id="61444" name="Rectangle 6"/>
          <p:cNvSpPr>
            <a:spLocks noGrp="1" noChangeArrowheads="1"/>
          </p:cNvSpPr>
          <p:nvPr>
            <p:ph type="sldNum" sz="quarter" idx="5"/>
          </p:nvPr>
        </p:nvSpPr>
        <p:spPr>
          <a:noFill/>
        </p:spPr>
        <p:txBody>
          <a:bodyPr/>
          <a:lstStyle/>
          <a:p>
            <a:r>
              <a:rPr lang="en-US" smtClean="0"/>
              <a:t>Page - </a:t>
            </a:r>
            <a:fld id="{03AE069A-D01F-409C-9942-795AE1344400}" type="slidenum">
              <a:rPr lang="en-US" smtClean="0"/>
              <a:pPr/>
              <a:t>13</a:t>
            </a:fld>
            <a:endParaRPr lang="en-US" smtClean="0"/>
          </a:p>
        </p:txBody>
      </p:sp>
      <p:sp>
        <p:nvSpPr>
          <p:cNvPr id="61445" name="Rectangle 2"/>
          <p:cNvSpPr>
            <a:spLocks noGrp="1" noChangeArrowheads="1"/>
          </p:cNvSpPr>
          <p:nvPr>
            <p:ph type="body" idx="1"/>
          </p:nvPr>
        </p:nvSpPr>
        <p:spPr>
          <a:xfrm>
            <a:off x="381000" y="4014788"/>
            <a:ext cx="6324600" cy="4233862"/>
          </a:xfrm>
          <a:noFill/>
          <a:ln/>
        </p:spPr>
        <p:txBody>
          <a:bodyPr/>
          <a:lstStyle/>
          <a:p>
            <a:r>
              <a:rPr lang="en-US" b="1" smtClean="0"/>
              <a:t>Supplement this with your Family 5 FAI catalog slides</a:t>
            </a:r>
            <a:r>
              <a:rPr lang="en-US" smtClean="0"/>
              <a:t> </a:t>
            </a:r>
          </a:p>
          <a:p>
            <a:r>
              <a:rPr lang="en-US" smtClean="0"/>
              <a:t>FAMILY 5 - HAMMERHEADS - GRADING CRITERIA</a:t>
            </a:r>
          </a:p>
          <a:p>
            <a:r>
              <a:rPr lang="en-US" smtClean="0"/>
              <a:t>Radii of ¼ loops must be the same and constant.</a:t>
            </a:r>
          </a:p>
          <a:p>
            <a:r>
              <a:rPr lang="en-US" smtClean="0"/>
              <a:t>Lines up and down must be vertical.</a:t>
            </a:r>
          </a:p>
          <a:p>
            <a:r>
              <a:rPr lang="en-US" smtClean="0"/>
              <a:t>Lines before and after any rolls must be equal.</a:t>
            </a:r>
          </a:p>
          <a:p>
            <a:endParaRPr lang="en-US" smtClean="0"/>
          </a:p>
          <a:p>
            <a:endParaRPr lang="en-US" smtClean="0"/>
          </a:p>
        </p:txBody>
      </p:sp>
      <p:sp>
        <p:nvSpPr>
          <p:cNvPr id="61446"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hdr" sz="quarter"/>
          </p:nvPr>
        </p:nvSpPr>
        <p:spPr>
          <a:noFill/>
        </p:spPr>
        <p:txBody>
          <a:bodyPr/>
          <a:lstStyle/>
          <a:p>
            <a:r>
              <a:rPr lang="en-US" smtClean="0"/>
              <a:t>Scale Aerobatic Judging Seminar</a:t>
            </a:r>
          </a:p>
        </p:txBody>
      </p:sp>
      <p:sp>
        <p:nvSpPr>
          <p:cNvPr id="62467" name="Rectangle 5"/>
          <p:cNvSpPr>
            <a:spLocks noGrp="1" noChangeArrowheads="1"/>
          </p:cNvSpPr>
          <p:nvPr>
            <p:ph type="dt" sz="quarter" idx="1"/>
          </p:nvPr>
        </p:nvSpPr>
        <p:spPr>
          <a:noFill/>
        </p:spPr>
        <p:txBody>
          <a:bodyPr/>
          <a:lstStyle/>
          <a:p>
            <a:r>
              <a:rPr lang="en-US" smtClean="0"/>
              <a:t>Version - 4/23/2003</a:t>
            </a:r>
          </a:p>
        </p:txBody>
      </p:sp>
      <p:sp>
        <p:nvSpPr>
          <p:cNvPr id="62468" name="Rectangle 6"/>
          <p:cNvSpPr>
            <a:spLocks noGrp="1" noChangeArrowheads="1"/>
          </p:cNvSpPr>
          <p:nvPr>
            <p:ph type="sldNum" sz="quarter" idx="5"/>
          </p:nvPr>
        </p:nvSpPr>
        <p:spPr>
          <a:noFill/>
        </p:spPr>
        <p:txBody>
          <a:bodyPr/>
          <a:lstStyle/>
          <a:p>
            <a:r>
              <a:rPr lang="en-US" smtClean="0"/>
              <a:t>Page - </a:t>
            </a:r>
            <a:fld id="{1FAF5312-65A3-4581-B1DE-9698419953C6}" type="slidenum">
              <a:rPr lang="en-US" smtClean="0"/>
              <a:pPr/>
              <a:t>14</a:t>
            </a:fld>
            <a:endParaRPr lang="en-US" smtClean="0"/>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p:spPr>
        <p:txBody>
          <a:bodyPr/>
          <a:lstStyle/>
          <a:p>
            <a:r>
              <a:rPr lang="en-US" smtClean="0"/>
              <a:t>Aircraft should pivot no farther away than the wingtip while maintaining the same vertical plane.  </a:t>
            </a:r>
          </a:p>
          <a:p>
            <a:r>
              <a:rPr lang="en-US" smtClean="0"/>
              <a:t>NOTE - This is explained on the next slide.   Use a stick plane to help illustrate.</a:t>
            </a:r>
          </a:p>
          <a:p>
            <a:endParaRPr lang="en-US" smtClean="0"/>
          </a:p>
          <a:p>
            <a:r>
              <a:rPr lang="en-US" smtClean="0"/>
              <a:t>Explain what is meant by torquing off the top and flopping out of the hammer.</a:t>
            </a:r>
          </a:p>
          <a:p>
            <a:endParaRPr lang="en-US" smtClean="0"/>
          </a:p>
          <a:p>
            <a:r>
              <a:rPr lang="en-US" smtClean="0"/>
              <a:t>What happens if the plane slides backward?   ZERO       What happens if the fuselage wiggles back and forth after the pivot?     </a:t>
            </a:r>
          </a:p>
          <a:p>
            <a:r>
              <a:rPr lang="en-US" smtClean="0"/>
              <a:t> ½ POINT PER 5°.</a:t>
            </a:r>
          </a:p>
          <a:p>
            <a:endParaRPr lang="en-US" smtClean="0"/>
          </a:p>
          <a:p>
            <a:r>
              <a:rPr lang="en-US" smtClean="0"/>
              <a:t>Altitude is not a grading criterion.</a:t>
            </a:r>
          </a:p>
          <a:p>
            <a:r>
              <a:rPr lang="en-US" smtClean="0"/>
              <a:t>Line length is not a grading criterion.</a:t>
            </a:r>
          </a:p>
          <a:p>
            <a:r>
              <a:rPr lang="en-US" smtClean="0"/>
              <a:t>Radius in must equal radius out.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US" smtClean="0"/>
              <a:t>Scale Aerobatic Judging Seminar</a:t>
            </a:r>
          </a:p>
        </p:txBody>
      </p:sp>
      <p:sp>
        <p:nvSpPr>
          <p:cNvPr id="63491" name="Rectangle 5"/>
          <p:cNvSpPr>
            <a:spLocks noGrp="1" noChangeArrowheads="1"/>
          </p:cNvSpPr>
          <p:nvPr>
            <p:ph type="dt" sz="quarter" idx="1"/>
          </p:nvPr>
        </p:nvSpPr>
        <p:spPr>
          <a:noFill/>
        </p:spPr>
        <p:txBody>
          <a:bodyPr/>
          <a:lstStyle/>
          <a:p>
            <a:r>
              <a:rPr lang="en-US" smtClean="0"/>
              <a:t>Version - 4/23/2003</a:t>
            </a:r>
          </a:p>
        </p:txBody>
      </p:sp>
      <p:sp>
        <p:nvSpPr>
          <p:cNvPr id="63492" name="Rectangle 6"/>
          <p:cNvSpPr>
            <a:spLocks noGrp="1" noChangeArrowheads="1"/>
          </p:cNvSpPr>
          <p:nvPr>
            <p:ph type="sldNum" sz="quarter" idx="5"/>
          </p:nvPr>
        </p:nvSpPr>
        <p:spPr>
          <a:noFill/>
        </p:spPr>
        <p:txBody>
          <a:bodyPr/>
          <a:lstStyle/>
          <a:p>
            <a:r>
              <a:rPr lang="en-US" smtClean="0"/>
              <a:t>Page - </a:t>
            </a:r>
            <a:fld id="{6494EE6A-4D5E-4D2E-822C-3F8F7449CD17}" type="slidenum">
              <a:rPr lang="en-US" smtClean="0"/>
              <a:pPr/>
              <a:t>15</a:t>
            </a:fld>
            <a:endParaRPr lang="en-US" smtClean="0"/>
          </a:p>
        </p:txBody>
      </p:sp>
      <p:sp>
        <p:nvSpPr>
          <p:cNvPr id="63493" name="Rectangle 2"/>
          <p:cNvSpPr>
            <a:spLocks noGrp="1" noRot="1" noChangeAspect="1" noChangeArrowheads="1" noTextEdit="1"/>
          </p:cNvSpPr>
          <p:nvPr>
            <p:ph type="sldImg"/>
          </p:nvPr>
        </p:nvSpPr>
        <p:spPr>
          <a:solidFill>
            <a:srgbClr val="FFFFFF"/>
          </a:solidFill>
          <a:ln/>
        </p:spPr>
      </p:sp>
      <p:sp>
        <p:nvSpPr>
          <p:cNvPr id="63494" name="Rectangle 3"/>
          <p:cNvSpPr>
            <a:spLocks noGrp="1" noChangeArrowheads="1"/>
          </p:cNvSpPr>
          <p:nvPr>
            <p:ph type="body" idx="1"/>
          </p:nvPr>
        </p:nvSpPr>
        <p:spPr>
          <a:solidFill>
            <a:srgbClr val="FFFFFF"/>
          </a:solidFill>
          <a:ln>
            <a:solidFill>
              <a:srgbClr val="000000"/>
            </a:solidFill>
          </a:ln>
        </p:spPr>
        <p:txBody>
          <a:bodyPr/>
          <a:lstStyle/>
          <a:p>
            <a:r>
              <a:rPr lang="en-US" smtClean="0"/>
              <a:t>Aircraft should pivot no farther away than the wingtip while maintaining the same vertical plane.  </a:t>
            </a:r>
          </a:p>
          <a:p>
            <a:r>
              <a:rPr lang="en-US" smtClean="0"/>
              <a:t>NOTE - This is explained on the next slide.   Use a stick plane to help illustrate.</a:t>
            </a:r>
          </a:p>
          <a:p>
            <a:endParaRPr lang="en-US" smtClean="0"/>
          </a:p>
          <a:p>
            <a:r>
              <a:rPr lang="en-US" smtClean="0"/>
              <a:t>Explain what is meant by torquing off the top and flopping out of the hammer.</a:t>
            </a:r>
          </a:p>
          <a:p>
            <a:endParaRPr lang="en-US" smtClean="0"/>
          </a:p>
          <a:p>
            <a:r>
              <a:rPr lang="en-US" smtClean="0"/>
              <a:t>What happens if the plane slides backward?   ZERO       What happens if the fuselage wiggles back and forth after the pivot?     </a:t>
            </a:r>
          </a:p>
          <a:p>
            <a:r>
              <a:rPr lang="en-US" smtClean="0"/>
              <a:t> ½ POINT PER 5°.</a:t>
            </a:r>
          </a:p>
          <a:p>
            <a:endParaRPr lang="en-US" smtClean="0"/>
          </a:p>
          <a:p>
            <a:r>
              <a:rPr lang="en-US" smtClean="0"/>
              <a:t>Altitude is not a grading criterion.</a:t>
            </a:r>
          </a:p>
          <a:p>
            <a:r>
              <a:rPr lang="en-US" smtClean="0"/>
              <a:t>Line length is not a grading criterion.</a:t>
            </a:r>
          </a:p>
          <a:p>
            <a:r>
              <a:rPr lang="en-US" smtClean="0"/>
              <a:t>Radius in must equal radius out.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hdr" sz="quarter"/>
          </p:nvPr>
        </p:nvSpPr>
        <p:spPr>
          <a:noFill/>
        </p:spPr>
        <p:txBody>
          <a:bodyPr/>
          <a:lstStyle/>
          <a:p>
            <a:r>
              <a:rPr lang="en-US" smtClean="0"/>
              <a:t>Scale Aerobatic Judging Seminar</a:t>
            </a:r>
          </a:p>
        </p:txBody>
      </p:sp>
      <p:sp>
        <p:nvSpPr>
          <p:cNvPr id="64515" name="Rectangle 5"/>
          <p:cNvSpPr>
            <a:spLocks noGrp="1" noChangeArrowheads="1"/>
          </p:cNvSpPr>
          <p:nvPr>
            <p:ph type="dt" sz="quarter" idx="1"/>
          </p:nvPr>
        </p:nvSpPr>
        <p:spPr>
          <a:noFill/>
        </p:spPr>
        <p:txBody>
          <a:bodyPr/>
          <a:lstStyle/>
          <a:p>
            <a:r>
              <a:rPr lang="en-US" smtClean="0"/>
              <a:t>Version - 4/23/2003</a:t>
            </a:r>
          </a:p>
        </p:txBody>
      </p:sp>
      <p:sp>
        <p:nvSpPr>
          <p:cNvPr id="64516" name="Rectangle 6"/>
          <p:cNvSpPr>
            <a:spLocks noGrp="1" noChangeArrowheads="1"/>
          </p:cNvSpPr>
          <p:nvPr>
            <p:ph type="sldNum" sz="quarter" idx="5"/>
          </p:nvPr>
        </p:nvSpPr>
        <p:spPr>
          <a:noFill/>
        </p:spPr>
        <p:txBody>
          <a:bodyPr/>
          <a:lstStyle/>
          <a:p>
            <a:r>
              <a:rPr lang="en-US" smtClean="0"/>
              <a:t>Page - </a:t>
            </a:r>
            <a:fld id="{F87A6423-2F42-4B32-8BDB-7F23FAA8608D}" type="slidenum">
              <a:rPr lang="en-US" smtClean="0"/>
              <a:pPr/>
              <a:t>16</a:t>
            </a:fld>
            <a:endParaRPr lang="en-US" smtClean="0"/>
          </a:p>
        </p:txBody>
      </p:sp>
      <p:sp>
        <p:nvSpPr>
          <p:cNvPr id="64517" name="Rectangle 2"/>
          <p:cNvSpPr>
            <a:spLocks noGrp="1" noRot="1" noChangeAspect="1" noChangeArrowheads="1" noTextEdit="1"/>
          </p:cNvSpPr>
          <p:nvPr>
            <p:ph type="sldImg"/>
          </p:nvPr>
        </p:nvSpPr>
        <p:spPr>
          <a:ln cap="flat"/>
        </p:spPr>
      </p:sp>
      <p:sp>
        <p:nvSpPr>
          <p:cNvPr id="64518" name="Rectangle 3"/>
          <p:cNvSpPr>
            <a:spLocks noGrp="1" noChangeArrowheads="1"/>
          </p:cNvSpPr>
          <p:nvPr>
            <p:ph type="body" idx="1"/>
          </p:nvPr>
        </p:nvSpPr>
        <p:spPr>
          <a:noFill/>
          <a:ln/>
        </p:spPr>
        <p:txBody>
          <a:bodyPr/>
          <a:lstStyle/>
          <a:p>
            <a:endParaRPr lang="en-US" smtClean="0"/>
          </a:p>
          <a:p>
            <a:r>
              <a:rPr lang="en-US" smtClean="0"/>
              <a:t>COMMON ERRORS</a:t>
            </a:r>
          </a:p>
          <a:p>
            <a:r>
              <a:rPr lang="en-US" smtClean="0"/>
              <a:t>Flying over the top - 1 point per ½ wingspan distant from tip.</a:t>
            </a:r>
          </a:p>
          <a:p>
            <a:r>
              <a:rPr lang="en-US" smtClean="0"/>
              <a:t>(Explain effect of wind blowing in direction of turnaround. Drift will make the turnaround look like it is flown over.)  </a:t>
            </a:r>
          </a:p>
          <a:p>
            <a:r>
              <a:rPr lang="en-US" smtClean="0"/>
              <a:t>Aircraft slides back during turn-around (Late turn-around, kicking late). </a:t>
            </a:r>
          </a:p>
          <a:p>
            <a:r>
              <a:rPr lang="en-US" smtClean="0"/>
              <a:t>    ZERO</a:t>
            </a:r>
          </a:p>
          <a:p>
            <a:r>
              <a:rPr lang="en-US" smtClean="0"/>
              <a:t>Tucked under (negative) during turn-around.</a:t>
            </a:r>
          </a:p>
          <a:p>
            <a:r>
              <a:rPr lang="en-US" smtClean="0"/>
              <a:t>(½ point per 5°)</a:t>
            </a:r>
          </a:p>
          <a:p>
            <a:r>
              <a:rPr lang="en-US" smtClean="0"/>
              <a:t>Torque during turn-around.</a:t>
            </a:r>
          </a:p>
          <a:p>
            <a:r>
              <a:rPr lang="en-US" smtClean="0"/>
              <a:t>(½ point per 5°)</a:t>
            </a:r>
          </a:p>
          <a:p>
            <a:r>
              <a:rPr lang="en-US" smtClean="0"/>
              <a:t>Wings cocked towards direction of turn-around (anticipating kick). (½ point per 5°)</a:t>
            </a:r>
          </a:p>
          <a:p>
            <a:r>
              <a:rPr lang="en-US" smtClean="0"/>
              <a:t>Swinging after turn-around.</a:t>
            </a:r>
          </a:p>
          <a:p>
            <a:r>
              <a:rPr lang="en-US" smtClean="0"/>
              <a:t>(½ point per 5°)</a:t>
            </a:r>
          </a:p>
          <a:p>
            <a:endParaRPr lang="en-US" smtClean="0"/>
          </a:p>
          <a:p>
            <a:r>
              <a:rPr lang="en-US" smtClean="0"/>
              <a:t>¼ loop out much tighter than ¼ loop in. Judges discretion</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hdr" sz="quarter"/>
          </p:nvPr>
        </p:nvSpPr>
        <p:spPr>
          <a:noFill/>
        </p:spPr>
        <p:txBody>
          <a:bodyPr/>
          <a:lstStyle/>
          <a:p>
            <a:r>
              <a:rPr lang="en-US" smtClean="0"/>
              <a:t>Scale Aerobatic Judging Seminar</a:t>
            </a:r>
          </a:p>
        </p:txBody>
      </p:sp>
      <p:sp>
        <p:nvSpPr>
          <p:cNvPr id="65539" name="Rectangle 5"/>
          <p:cNvSpPr>
            <a:spLocks noGrp="1" noChangeArrowheads="1"/>
          </p:cNvSpPr>
          <p:nvPr>
            <p:ph type="dt" sz="quarter" idx="1"/>
          </p:nvPr>
        </p:nvSpPr>
        <p:spPr>
          <a:noFill/>
        </p:spPr>
        <p:txBody>
          <a:bodyPr/>
          <a:lstStyle/>
          <a:p>
            <a:r>
              <a:rPr lang="en-US" smtClean="0"/>
              <a:t>Version - 4/23/2003</a:t>
            </a:r>
          </a:p>
        </p:txBody>
      </p:sp>
      <p:sp>
        <p:nvSpPr>
          <p:cNvPr id="65540" name="Rectangle 6"/>
          <p:cNvSpPr>
            <a:spLocks noGrp="1" noChangeArrowheads="1"/>
          </p:cNvSpPr>
          <p:nvPr>
            <p:ph type="sldNum" sz="quarter" idx="5"/>
          </p:nvPr>
        </p:nvSpPr>
        <p:spPr>
          <a:noFill/>
        </p:spPr>
        <p:txBody>
          <a:bodyPr/>
          <a:lstStyle/>
          <a:p>
            <a:r>
              <a:rPr lang="en-US" smtClean="0"/>
              <a:t>Page - </a:t>
            </a:r>
            <a:fld id="{35A9C020-BC0A-4FA8-A378-FD4D73BBA057}" type="slidenum">
              <a:rPr lang="en-US" smtClean="0"/>
              <a:pPr/>
              <a:t>18</a:t>
            </a:fld>
            <a:endParaRPr lang="en-US" smtClean="0"/>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r>
              <a:rPr lang="en-US" smtClean="0"/>
              <a:t>All the combinations of tail slides.  Explain very carefully the difference in the wheels down and the wheels up aresti symbols </a:t>
            </a:r>
          </a:p>
          <a:p>
            <a:endParaRPr lang="en-US" smtClean="0"/>
          </a:p>
          <a:p>
            <a:r>
              <a:rPr lang="en-US" smtClean="0"/>
              <a:t>Be very careful when you judge an unknown and make sure it is executed in the proper manner.  This is one of the hardest for fliers to understand, which way does it go!</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hdr" sz="quarter"/>
          </p:nvPr>
        </p:nvSpPr>
        <p:spPr>
          <a:noFill/>
        </p:spPr>
        <p:txBody>
          <a:bodyPr/>
          <a:lstStyle/>
          <a:p>
            <a:r>
              <a:rPr lang="en-US" smtClean="0"/>
              <a:t>Scale Aerobatic Judging Seminar</a:t>
            </a:r>
          </a:p>
        </p:txBody>
      </p:sp>
      <p:sp>
        <p:nvSpPr>
          <p:cNvPr id="66563" name="Rectangle 5"/>
          <p:cNvSpPr>
            <a:spLocks noGrp="1" noChangeArrowheads="1"/>
          </p:cNvSpPr>
          <p:nvPr>
            <p:ph type="dt" sz="quarter" idx="1"/>
          </p:nvPr>
        </p:nvSpPr>
        <p:spPr>
          <a:noFill/>
        </p:spPr>
        <p:txBody>
          <a:bodyPr/>
          <a:lstStyle/>
          <a:p>
            <a:r>
              <a:rPr lang="en-US" smtClean="0"/>
              <a:t>Version - 4/23/2003</a:t>
            </a:r>
          </a:p>
        </p:txBody>
      </p:sp>
      <p:sp>
        <p:nvSpPr>
          <p:cNvPr id="66564" name="Rectangle 6"/>
          <p:cNvSpPr>
            <a:spLocks noGrp="1" noChangeArrowheads="1"/>
          </p:cNvSpPr>
          <p:nvPr>
            <p:ph type="sldNum" sz="quarter" idx="5"/>
          </p:nvPr>
        </p:nvSpPr>
        <p:spPr>
          <a:noFill/>
        </p:spPr>
        <p:txBody>
          <a:bodyPr/>
          <a:lstStyle/>
          <a:p>
            <a:r>
              <a:rPr lang="en-US" smtClean="0"/>
              <a:t>Page - </a:t>
            </a:r>
            <a:fld id="{BB3E9FA2-F2A4-49C5-A81F-0F5510C1E1CA}" type="slidenum">
              <a:rPr lang="en-US" smtClean="0"/>
              <a:pPr/>
              <a:t>19</a:t>
            </a:fld>
            <a:endParaRPr lang="en-US" smtClean="0"/>
          </a:p>
        </p:txBody>
      </p:sp>
      <p:sp>
        <p:nvSpPr>
          <p:cNvPr id="66565" name="Rectangle 2"/>
          <p:cNvSpPr>
            <a:spLocks noGrp="1" noChangeArrowheads="1"/>
          </p:cNvSpPr>
          <p:nvPr>
            <p:ph type="body" idx="1"/>
          </p:nvPr>
        </p:nvSpPr>
        <p:spPr>
          <a:xfrm>
            <a:off x="381000" y="4014788"/>
            <a:ext cx="6248400" cy="4159250"/>
          </a:xfrm>
          <a:noFill/>
          <a:ln/>
        </p:spPr>
        <p:txBody>
          <a:bodyPr/>
          <a:lstStyle/>
          <a:p>
            <a:r>
              <a:rPr lang="en-US" b="1" smtClean="0"/>
              <a:t>Supplement this with your Family 6 FAI catalog slides</a:t>
            </a:r>
            <a:r>
              <a:rPr lang="en-US" smtClean="0"/>
              <a:t> </a:t>
            </a:r>
          </a:p>
          <a:p>
            <a:r>
              <a:rPr lang="en-US" smtClean="0"/>
              <a:t>FAMILY 6 - TAILSLIDES - GRADING CRITERIA</a:t>
            </a:r>
          </a:p>
          <a:p>
            <a:r>
              <a:rPr lang="en-US" smtClean="0"/>
              <a:t>¼ loop radii must be equal and constant.</a:t>
            </a:r>
          </a:p>
          <a:p>
            <a:r>
              <a:rPr lang="en-US" smtClean="0"/>
              <a:t>Lines up and down must be vertical, wind corrected (except at very top).</a:t>
            </a:r>
          </a:p>
          <a:p>
            <a:r>
              <a:rPr lang="en-US" smtClean="0"/>
              <a:t>Lines before and after any rolls must be equal.</a:t>
            </a:r>
          </a:p>
          <a:p>
            <a:r>
              <a:rPr lang="en-US" smtClean="0"/>
              <a:t>Aircraft must slide backwards a visible amount - no slide = zero.</a:t>
            </a:r>
          </a:p>
          <a:p>
            <a:endParaRPr lang="en-US" smtClean="0"/>
          </a:p>
          <a:p>
            <a:r>
              <a:rPr lang="en-US" smtClean="0"/>
              <a:t>Absolutely NO 10° “CHEAT” RULE </a:t>
            </a:r>
          </a:p>
        </p:txBody>
      </p:sp>
      <p:sp>
        <p:nvSpPr>
          <p:cNvPr id="66566"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hdr" sz="quarter"/>
          </p:nvPr>
        </p:nvSpPr>
        <p:spPr>
          <a:noFill/>
        </p:spPr>
        <p:txBody>
          <a:bodyPr/>
          <a:lstStyle/>
          <a:p>
            <a:r>
              <a:rPr lang="en-US" smtClean="0"/>
              <a:t>Scale Aerobatic Judging Seminar</a:t>
            </a:r>
          </a:p>
        </p:txBody>
      </p:sp>
      <p:sp>
        <p:nvSpPr>
          <p:cNvPr id="67587" name="Rectangle 5"/>
          <p:cNvSpPr>
            <a:spLocks noGrp="1" noChangeArrowheads="1"/>
          </p:cNvSpPr>
          <p:nvPr>
            <p:ph type="dt" sz="quarter" idx="1"/>
          </p:nvPr>
        </p:nvSpPr>
        <p:spPr>
          <a:noFill/>
        </p:spPr>
        <p:txBody>
          <a:bodyPr/>
          <a:lstStyle/>
          <a:p>
            <a:r>
              <a:rPr lang="en-US" smtClean="0"/>
              <a:t>Version - 4/23/2003</a:t>
            </a:r>
          </a:p>
        </p:txBody>
      </p:sp>
      <p:sp>
        <p:nvSpPr>
          <p:cNvPr id="67588" name="Rectangle 6"/>
          <p:cNvSpPr>
            <a:spLocks noGrp="1" noChangeArrowheads="1"/>
          </p:cNvSpPr>
          <p:nvPr>
            <p:ph type="sldNum" sz="quarter" idx="5"/>
          </p:nvPr>
        </p:nvSpPr>
        <p:spPr>
          <a:noFill/>
        </p:spPr>
        <p:txBody>
          <a:bodyPr/>
          <a:lstStyle/>
          <a:p>
            <a:r>
              <a:rPr lang="en-US" smtClean="0"/>
              <a:t>Page - </a:t>
            </a:r>
            <a:fld id="{B9231CC0-EEF7-4337-BD2E-84F6B2AEC68E}" type="slidenum">
              <a:rPr lang="en-US" smtClean="0"/>
              <a:pPr/>
              <a:t>20</a:t>
            </a:fld>
            <a:endParaRPr lang="en-US" smtClean="0"/>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r>
              <a:rPr lang="en-US" smtClean="0"/>
              <a:t>Aircraft must slide in right direction (wheels up or down).</a:t>
            </a:r>
          </a:p>
          <a:p>
            <a:r>
              <a:rPr lang="en-US" smtClean="0"/>
              <a:t>No downgrade for pendulum after slide.</a:t>
            </a:r>
          </a:p>
          <a:p>
            <a:r>
              <a:rPr lang="en-US" smtClean="0"/>
              <a:t>Altitude is not a grading criterion.</a:t>
            </a:r>
          </a:p>
          <a:p>
            <a:endParaRPr lang="en-US" smtClean="0"/>
          </a:p>
          <a:p>
            <a:r>
              <a:rPr lang="en-US" smtClean="0"/>
              <a:t>COMMON ERRORS</a:t>
            </a:r>
          </a:p>
          <a:p>
            <a:r>
              <a:rPr lang="en-US" smtClean="0"/>
              <a:t>Ascending line negative for wheels down slide, positive for wheels up slide- ½ point for 5°.</a:t>
            </a:r>
          </a:p>
          <a:p>
            <a:r>
              <a:rPr lang="en-US" smtClean="0"/>
              <a:t>Not establishing vertical down line after pendulum.</a:t>
            </a:r>
          </a:p>
          <a:p>
            <a:r>
              <a:rPr lang="en-US" smtClean="0"/>
              <a:t>Torque during the slide and/or flop-over.</a:t>
            </a:r>
          </a:p>
          <a:p>
            <a:r>
              <a:rPr lang="en-US" smtClean="0"/>
              <a:t>Wing drop during the slide and/or flop-over.</a:t>
            </a:r>
          </a:p>
          <a:p>
            <a:r>
              <a:rPr lang="en-US" smtClean="0"/>
              <a:t>Falling the wrong way - zero.</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hdr" sz="quarter"/>
          </p:nvPr>
        </p:nvSpPr>
        <p:spPr>
          <a:noFill/>
        </p:spPr>
        <p:txBody>
          <a:bodyPr/>
          <a:lstStyle/>
          <a:p>
            <a:r>
              <a:rPr lang="en-US" smtClean="0"/>
              <a:t>Scale Aerobatic Judging Seminar</a:t>
            </a:r>
          </a:p>
        </p:txBody>
      </p:sp>
      <p:sp>
        <p:nvSpPr>
          <p:cNvPr id="68611" name="Rectangle 5"/>
          <p:cNvSpPr>
            <a:spLocks noGrp="1" noChangeArrowheads="1"/>
          </p:cNvSpPr>
          <p:nvPr>
            <p:ph type="dt" sz="quarter" idx="1"/>
          </p:nvPr>
        </p:nvSpPr>
        <p:spPr>
          <a:noFill/>
        </p:spPr>
        <p:txBody>
          <a:bodyPr/>
          <a:lstStyle/>
          <a:p>
            <a:r>
              <a:rPr lang="en-US" smtClean="0"/>
              <a:t>Version - 4/23/2003</a:t>
            </a:r>
          </a:p>
        </p:txBody>
      </p:sp>
      <p:sp>
        <p:nvSpPr>
          <p:cNvPr id="68612" name="Rectangle 6"/>
          <p:cNvSpPr>
            <a:spLocks noGrp="1" noChangeArrowheads="1"/>
          </p:cNvSpPr>
          <p:nvPr>
            <p:ph type="sldNum" sz="quarter" idx="5"/>
          </p:nvPr>
        </p:nvSpPr>
        <p:spPr>
          <a:noFill/>
        </p:spPr>
        <p:txBody>
          <a:bodyPr/>
          <a:lstStyle/>
          <a:p>
            <a:r>
              <a:rPr lang="en-US" smtClean="0"/>
              <a:t>Page - </a:t>
            </a:r>
            <a:fld id="{AF590901-2C81-4CF9-B95E-A2C608B68BA6}" type="slidenum">
              <a:rPr lang="en-US" smtClean="0"/>
              <a:pPr/>
              <a:t>21</a:t>
            </a:fld>
            <a:endParaRPr lang="en-US" smtClean="0"/>
          </a:p>
        </p:txBody>
      </p:sp>
      <p:sp>
        <p:nvSpPr>
          <p:cNvPr id="68613" name="Rectangle 2"/>
          <p:cNvSpPr>
            <a:spLocks noGrp="1" noRot="1" noChangeAspect="1" noChangeArrowheads="1" noTextEdit="1"/>
          </p:cNvSpPr>
          <p:nvPr>
            <p:ph type="sldImg"/>
          </p:nvPr>
        </p:nvSpPr>
        <p:spPr>
          <a:solidFill>
            <a:srgbClr val="FFFFFF"/>
          </a:solidFill>
          <a:ln/>
        </p:spPr>
      </p:sp>
      <p:sp>
        <p:nvSpPr>
          <p:cNvPr id="68614" name="Rectangle 3"/>
          <p:cNvSpPr>
            <a:spLocks noGrp="1" noChangeArrowheads="1"/>
          </p:cNvSpPr>
          <p:nvPr>
            <p:ph type="body" idx="1"/>
          </p:nvPr>
        </p:nvSpPr>
        <p:spPr>
          <a:solidFill>
            <a:srgbClr val="FFFFFF"/>
          </a:solidFill>
          <a:ln>
            <a:solidFill>
              <a:srgbClr val="000000"/>
            </a:solidFill>
          </a:ln>
        </p:spPr>
        <p:txBody>
          <a:bodyPr/>
          <a:lstStyle/>
          <a:p>
            <a:r>
              <a:rPr lang="en-US" smtClean="0"/>
              <a:t>Aircraft must slide in right direction (wheels up or down).</a:t>
            </a:r>
          </a:p>
          <a:p>
            <a:r>
              <a:rPr lang="en-US" smtClean="0"/>
              <a:t>No downgrade for pendulum after slide.</a:t>
            </a:r>
          </a:p>
          <a:p>
            <a:r>
              <a:rPr lang="en-US" smtClean="0"/>
              <a:t>Altitude is not a grading criterion.</a:t>
            </a:r>
          </a:p>
          <a:p>
            <a:endParaRPr lang="en-US" smtClean="0"/>
          </a:p>
          <a:p>
            <a:r>
              <a:rPr lang="en-US" smtClean="0"/>
              <a:t>COMMON ERRORS</a:t>
            </a:r>
          </a:p>
          <a:p>
            <a:r>
              <a:rPr lang="en-US" smtClean="0"/>
              <a:t>Ascending line negative for wheels down slide, positive for wheels up slide- ½ point for 5°.</a:t>
            </a:r>
          </a:p>
          <a:p>
            <a:r>
              <a:rPr lang="en-US" smtClean="0"/>
              <a:t>Not establishing vertical down line after pendulum.</a:t>
            </a:r>
          </a:p>
          <a:p>
            <a:r>
              <a:rPr lang="en-US" smtClean="0"/>
              <a:t>Torque during the slide and/or flop-over.</a:t>
            </a:r>
          </a:p>
          <a:p>
            <a:r>
              <a:rPr lang="en-US" smtClean="0"/>
              <a:t>Wing drop during the slide and/or flop-over.</a:t>
            </a:r>
          </a:p>
          <a:p>
            <a:r>
              <a:rPr lang="en-US" smtClean="0"/>
              <a:t>Falling the wrong way - zero.</a:t>
            </a:r>
          </a:p>
          <a:p>
            <a:endParaRPr lang="en-US" smtClean="0"/>
          </a:p>
          <a:p>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US" smtClean="0"/>
              <a:t>Scale Aerobatic Judging Seminar</a:t>
            </a:r>
          </a:p>
        </p:txBody>
      </p:sp>
      <p:sp>
        <p:nvSpPr>
          <p:cNvPr id="51203" name="Rectangle 5"/>
          <p:cNvSpPr>
            <a:spLocks noGrp="1" noChangeArrowheads="1"/>
          </p:cNvSpPr>
          <p:nvPr>
            <p:ph type="dt" sz="quarter" idx="1"/>
          </p:nvPr>
        </p:nvSpPr>
        <p:spPr>
          <a:noFill/>
        </p:spPr>
        <p:txBody>
          <a:bodyPr/>
          <a:lstStyle/>
          <a:p>
            <a:r>
              <a:rPr lang="en-US" smtClean="0"/>
              <a:t>Version - 4/23/2003</a:t>
            </a:r>
          </a:p>
        </p:txBody>
      </p:sp>
      <p:sp>
        <p:nvSpPr>
          <p:cNvPr id="51204" name="Rectangle 6"/>
          <p:cNvSpPr>
            <a:spLocks noGrp="1" noChangeArrowheads="1"/>
          </p:cNvSpPr>
          <p:nvPr>
            <p:ph type="sldNum" sz="quarter" idx="5"/>
          </p:nvPr>
        </p:nvSpPr>
        <p:spPr>
          <a:noFill/>
        </p:spPr>
        <p:txBody>
          <a:bodyPr/>
          <a:lstStyle/>
          <a:p>
            <a:r>
              <a:rPr lang="en-US" smtClean="0"/>
              <a:t>Page - </a:t>
            </a:r>
            <a:fld id="{6BB2F669-C479-44C3-AD80-B6EF9FFCC443}" type="slidenum">
              <a:rPr lang="en-US" smtClean="0"/>
              <a:pPr/>
              <a:t>3</a:t>
            </a:fld>
            <a:endParaRPr lang="en-US" smtClean="0"/>
          </a:p>
        </p:txBody>
      </p:sp>
      <p:sp>
        <p:nvSpPr>
          <p:cNvPr id="51205" name="Rectangle 2"/>
          <p:cNvSpPr>
            <a:spLocks noGrp="1" noRot="1" noChangeAspect="1" noChangeArrowheads="1" noTextEdit="1"/>
          </p:cNvSpPr>
          <p:nvPr>
            <p:ph type="sldImg"/>
          </p:nvPr>
        </p:nvSpPr>
        <p:spPr>
          <a:ln cap="flat"/>
        </p:spPr>
      </p:sp>
      <p:sp>
        <p:nvSpPr>
          <p:cNvPr id="51206" name="Rectangle 3"/>
          <p:cNvSpPr>
            <a:spLocks noGrp="1" noChangeArrowheads="1"/>
          </p:cNvSpPr>
          <p:nvPr>
            <p:ph type="body" idx="1"/>
          </p:nvPr>
        </p:nvSpPr>
        <p:spPr>
          <a:noFill/>
          <a:ln/>
        </p:spPr>
        <p:txBody>
          <a:bodyPr/>
          <a:lstStyle/>
          <a:p>
            <a:endParaRPr lang="en-US" smtClean="0"/>
          </a:p>
          <a:p>
            <a:r>
              <a:rPr lang="en-US" smtClean="0"/>
              <a:t>Take the time to explain this rule about centering on a line.</a:t>
            </a:r>
          </a:p>
          <a:p>
            <a:endParaRPr lang="en-US" smtClean="0"/>
          </a:p>
          <a:p>
            <a:r>
              <a:rPr lang="en-US" smtClean="0"/>
              <a:t>Note that this rule must be applied to each roll or combination of rolls in a figure and that you must add all of the downgrades to come up for the final grade for a combination figure.</a:t>
            </a:r>
          </a:p>
          <a:p>
            <a:endParaRPr lang="en-US"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hdr" sz="quarter"/>
          </p:nvPr>
        </p:nvSpPr>
        <p:spPr>
          <a:noFill/>
        </p:spPr>
        <p:txBody>
          <a:bodyPr/>
          <a:lstStyle/>
          <a:p>
            <a:r>
              <a:rPr lang="en-US" smtClean="0"/>
              <a:t>Scale Aerobatic Judging Seminar</a:t>
            </a:r>
          </a:p>
        </p:txBody>
      </p:sp>
      <p:sp>
        <p:nvSpPr>
          <p:cNvPr id="69635" name="Rectangle 5"/>
          <p:cNvSpPr>
            <a:spLocks noGrp="1" noChangeArrowheads="1"/>
          </p:cNvSpPr>
          <p:nvPr>
            <p:ph type="dt" sz="quarter" idx="1"/>
          </p:nvPr>
        </p:nvSpPr>
        <p:spPr>
          <a:noFill/>
        </p:spPr>
        <p:txBody>
          <a:bodyPr/>
          <a:lstStyle/>
          <a:p>
            <a:r>
              <a:rPr lang="en-US" smtClean="0"/>
              <a:t>Version - 4/23/2003</a:t>
            </a:r>
          </a:p>
        </p:txBody>
      </p:sp>
      <p:sp>
        <p:nvSpPr>
          <p:cNvPr id="69636" name="Rectangle 6"/>
          <p:cNvSpPr>
            <a:spLocks noGrp="1" noChangeArrowheads="1"/>
          </p:cNvSpPr>
          <p:nvPr>
            <p:ph type="sldNum" sz="quarter" idx="5"/>
          </p:nvPr>
        </p:nvSpPr>
        <p:spPr>
          <a:noFill/>
        </p:spPr>
        <p:txBody>
          <a:bodyPr/>
          <a:lstStyle/>
          <a:p>
            <a:r>
              <a:rPr lang="en-US" smtClean="0"/>
              <a:t>Page - </a:t>
            </a:r>
            <a:fld id="{90B5B135-021D-4833-991B-3F8E48A879CF}" type="slidenum">
              <a:rPr lang="en-US" smtClean="0"/>
              <a:pPr/>
              <a:t>22</a:t>
            </a:fld>
            <a:endParaRPr lang="en-US" smtClean="0"/>
          </a:p>
        </p:txBody>
      </p:sp>
      <p:sp>
        <p:nvSpPr>
          <p:cNvPr id="69637" name="Rectangle 2"/>
          <p:cNvSpPr>
            <a:spLocks noGrp="1" noRot="1" noChangeAspect="1" noChangeArrowheads="1" noTextEdit="1"/>
          </p:cNvSpPr>
          <p:nvPr>
            <p:ph type="sldImg"/>
          </p:nvPr>
        </p:nvSpPr>
        <p:spPr>
          <a:solidFill>
            <a:srgbClr val="FFFFFF"/>
          </a:solidFill>
          <a:ln/>
        </p:spPr>
      </p:sp>
      <p:sp>
        <p:nvSpPr>
          <p:cNvPr id="69638" name="Rectangle 3"/>
          <p:cNvSpPr>
            <a:spLocks noGrp="1" noChangeArrowheads="1"/>
          </p:cNvSpPr>
          <p:nvPr>
            <p:ph type="body" idx="1"/>
          </p:nvPr>
        </p:nvSpPr>
        <p:spPr>
          <a:solidFill>
            <a:srgbClr val="FFFFFF"/>
          </a:solidFill>
          <a:ln>
            <a:solidFill>
              <a:srgbClr val="000000"/>
            </a:solidFill>
          </a:ln>
        </p:spPr>
        <p:txBody>
          <a:bodyPr/>
          <a:lstStyle/>
          <a:p>
            <a:r>
              <a:rPr lang="en-US" smtClean="0"/>
              <a:t>Aircraft must slide in right direction (wheels up or down).</a:t>
            </a:r>
          </a:p>
          <a:p>
            <a:r>
              <a:rPr lang="en-US" smtClean="0"/>
              <a:t>No downgrade for pendulum after slide.</a:t>
            </a:r>
          </a:p>
          <a:p>
            <a:r>
              <a:rPr lang="en-US" smtClean="0"/>
              <a:t>Altitude is not a grading criterion.</a:t>
            </a:r>
          </a:p>
          <a:p>
            <a:endParaRPr lang="en-US" smtClean="0"/>
          </a:p>
          <a:p>
            <a:r>
              <a:rPr lang="en-US" smtClean="0"/>
              <a:t>COMMON ERRORS</a:t>
            </a:r>
          </a:p>
          <a:p>
            <a:r>
              <a:rPr lang="en-US" smtClean="0"/>
              <a:t>Ascending line negative for wheels down slide, positive for wheels up slide- ½ point for 5°.</a:t>
            </a:r>
          </a:p>
          <a:p>
            <a:r>
              <a:rPr lang="en-US" smtClean="0"/>
              <a:t>Not establishing vertical down line after pendulum.</a:t>
            </a:r>
          </a:p>
          <a:p>
            <a:r>
              <a:rPr lang="en-US" smtClean="0"/>
              <a:t>Torque during the slide and/or flop-over.</a:t>
            </a:r>
          </a:p>
          <a:p>
            <a:r>
              <a:rPr lang="en-US" smtClean="0"/>
              <a:t>Wing drop during the slide and/or flop-over.</a:t>
            </a:r>
          </a:p>
          <a:p>
            <a:r>
              <a:rPr lang="en-US" smtClean="0"/>
              <a:t>Falling the wrong way - zero.</a:t>
            </a:r>
          </a:p>
          <a:p>
            <a:endParaRPr lang="en-US" smtClean="0"/>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hdr" sz="quarter"/>
          </p:nvPr>
        </p:nvSpPr>
        <p:spPr>
          <a:noFill/>
        </p:spPr>
        <p:txBody>
          <a:bodyPr/>
          <a:lstStyle/>
          <a:p>
            <a:r>
              <a:rPr lang="en-US" smtClean="0"/>
              <a:t>Scale Aerobatic Judging Seminar</a:t>
            </a:r>
          </a:p>
        </p:txBody>
      </p:sp>
      <p:sp>
        <p:nvSpPr>
          <p:cNvPr id="70659" name="Rectangle 5"/>
          <p:cNvSpPr>
            <a:spLocks noGrp="1" noChangeArrowheads="1"/>
          </p:cNvSpPr>
          <p:nvPr>
            <p:ph type="dt" sz="quarter" idx="1"/>
          </p:nvPr>
        </p:nvSpPr>
        <p:spPr>
          <a:noFill/>
        </p:spPr>
        <p:txBody>
          <a:bodyPr/>
          <a:lstStyle/>
          <a:p>
            <a:r>
              <a:rPr lang="en-US" smtClean="0"/>
              <a:t>Version - 4/23/2003</a:t>
            </a:r>
          </a:p>
        </p:txBody>
      </p:sp>
      <p:sp>
        <p:nvSpPr>
          <p:cNvPr id="70660" name="Rectangle 6"/>
          <p:cNvSpPr>
            <a:spLocks noGrp="1" noChangeArrowheads="1"/>
          </p:cNvSpPr>
          <p:nvPr>
            <p:ph type="sldNum" sz="quarter" idx="5"/>
          </p:nvPr>
        </p:nvSpPr>
        <p:spPr>
          <a:noFill/>
        </p:spPr>
        <p:txBody>
          <a:bodyPr/>
          <a:lstStyle/>
          <a:p>
            <a:r>
              <a:rPr lang="en-US" smtClean="0"/>
              <a:t>Page - </a:t>
            </a:r>
            <a:fld id="{33288999-4A39-4ECE-9BF4-3C10BFCB94E2}" type="slidenum">
              <a:rPr lang="en-US" smtClean="0"/>
              <a:pPr/>
              <a:t>23</a:t>
            </a:fld>
            <a:endParaRPr lang="en-US" smtClean="0"/>
          </a:p>
        </p:txBody>
      </p:sp>
      <p:sp>
        <p:nvSpPr>
          <p:cNvPr id="70661" name="Rectangle 2"/>
          <p:cNvSpPr>
            <a:spLocks noGrp="1" noChangeArrowheads="1"/>
          </p:cNvSpPr>
          <p:nvPr>
            <p:ph type="body" idx="1"/>
          </p:nvPr>
        </p:nvSpPr>
        <p:spPr>
          <a:noFill/>
          <a:ln/>
        </p:spPr>
        <p:txBody>
          <a:bodyPr/>
          <a:lstStyle/>
          <a:p>
            <a:endParaRPr lang="en-US" dirty="0" smtClean="0"/>
          </a:p>
          <a:p>
            <a:r>
              <a:rPr lang="en-US" dirty="0" smtClean="0"/>
              <a:t>FAMILY 7 - LOOPS AND EIGHTS</a:t>
            </a:r>
          </a:p>
          <a:p>
            <a:endParaRPr lang="en-US" dirty="0" smtClean="0"/>
          </a:p>
          <a:p>
            <a:r>
              <a:rPr lang="en-US" dirty="0" smtClean="0"/>
              <a:t>COMMON ERRORS</a:t>
            </a:r>
          </a:p>
          <a:p>
            <a:r>
              <a:rPr lang="en-US" dirty="0" smtClean="0"/>
              <a:t>Pinching.		Segmenting.		Barreling roll. </a:t>
            </a:r>
          </a:p>
          <a:p>
            <a:r>
              <a:rPr lang="en-US" dirty="0" smtClean="0"/>
              <a:t>Change of heading on entry or exit (½ point for 5°)</a:t>
            </a:r>
          </a:p>
          <a:p>
            <a:endParaRPr lang="en-US" dirty="0" smtClean="0"/>
          </a:p>
          <a:p>
            <a:r>
              <a:rPr lang="en-US" dirty="0" smtClean="0"/>
              <a:t>In </a:t>
            </a:r>
            <a:r>
              <a:rPr lang="en-US" dirty="0" err="1" smtClean="0"/>
              <a:t>Immelman</a:t>
            </a:r>
            <a:r>
              <a:rPr lang="en-US" dirty="0" smtClean="0"/>
              <a:t> (7.2.1.):</a:t>
            </a:r>
          </a:p>
          <a:p>
            <a:r>
              <a:rPr lang="en-US" dirty="0" smtClean="0"/>
              <a:t>Losing altitude (dishing or sagging) at top.</a:t>
            </a:r>
          </a:p>
          <a:p>
            <a:r>
              <a:rPr lang="en-US" dirty="0" smtClean="0"/>
              <a:t>Rolling early. (Point out that nose does not have to reach horizon for ½ loop to be complete.  Do not downgrade for nose-high roll as long as ½ loop portion is complete).  -½ point for every 5°.</a:t>
            </a:r>
          </a:p>
          <a:p>
            <a:r>
              <a:rPr lang="en-US" dirty="0" smtClean="0"/>
              <a:t>Rolling late (drawing a line).  </a:t>
            </a:r>
            <a:r>
              <a:rPr lang="en-US" b="1" dirty="0" smtClean="0"/>
              <a:t>Penalty must be at least 2 points and could be zeroed if an extremely long line is drawn.</a:t>
            </a:r>
          </a:p>
          <a:p>
            <a:endParaRPr lang="en-US" dirty="0" smtClean="0"/>
          </a:p>
          <a:p>
            <a:r>
              <a:rPr lang="en-US" dirty="0" smtClean="0"/>
              <a:t>In Split S (7.3.3.):</a:t>
            </a:r>
          </a:p>
          <a:p>
            <a:r>
              <a:rPr lang="en-US" dirty="0" smtClean="0"/>
              <a:t>Starting the loop before the roll is complete.</a:t>
            </a:r>
          </a:p>
          <a:p>
            <a:r>
              <a:rPr lang="en-US" dirty="0" smtClean="0"/>
              <a:t>Drawing a line as in above.</a:t>
            </a:r>
          </a:p>
        </p:txBody>
      </p:sp>
      <p:sp>
        <p:nvSpPr>
          <p:cNvPr id="70662"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hdr" sz="quarter"/>
          </p:nvPr>
        </p:nvSpPr>
        <p:spPr>
          <a:noFill/>
        </p:spPr>
        <p:txBody>
          <a:bodyPr/>
          <a:lstStyle/>
          <a:p>
            <a:r>
              <a:rPr lang="en-US" smtClean="0"/>
              <a:t>Scale Aerobatic Judging Seminar</a:t>
            </a:r>
          </a:p>
        </p:txBody>
      </p:sp>
      <p:sp>
        <p:nvSpPr>
          <p:cNvPr id="71683" name="Rectangle 5"/>
          <p:cNvSpPr>
            <a:spLocks noGrp="1" noChangeArrowheads="1"/>
          </p:cNvSpPr>
          <p:nvPr>
            <p:ph type="dt" sz="quarter" idx="1"/>
          </p:nvPr>
        </p:nvSpPr>
        <p:spPr>
          <a:noFill/>
        </p:spPr>
        <p:txBody>
          <a:bodyPr/>
          <a:lstStyle/>
          <a:p>
            <a:r>
              <a:rPr lang="en-US" smtClean="0"/>
              <a:t>Version - 4/23/2003</a:t>
            </a:r>
          </a:p>
        </p:txBody>
      </p:sp>
      <p:sp>
        <p:nvSpPr>
          <p:cNvPr id="71684" name="Rectangle 6"/>
          <p:cNvSpPr>
            <a:spLocks noGrp="1" noChangeArrowheads="1"/>
          </p:cNvSpPr>
          <p:nvPr>
            <p:ph type="sldNum" sz="quarter" idx="5"/>
          </p:nvPr>
        </p:nvSpPr>
        <p:spPr>
          <a:noFill/>
        </p:spPr>
        <p:txBody>
          <a:bodyPr/>
          <a:lstStyle/>
          <a:p>
            <a:r>
              <a:rPr lang="en-US" smtClean="0"/>
              <a:t>Page - </a:t>
            </a:r>
            <a:fld id="{735043F9-9EC1-4253-AD92-2848EB3CA412}" type="slidenum">
              <a:rPr lang="en-US" smtClean="0"/>
              <a:pPr/>
              <a:t>24</a:t>
            </a:fld>
            <a:endParaRPr lang="en-US" smtClean="0"/>
          </a:p>
        </p:txBody>
      </p:sp>
      <p:sp>
        <p:nvSpPr>
          <p:cNvPr id="71685" name="Rectangle 2"/>
          <p:cNvSpPr>
            <a:spLocks noGrp="1" noChangeArrowheads="1"/>
          </p:cNvSpPr>
          <p:nvPr>
            <p:ph type="body" idx="1"/>
          </p:nvPr>
        </p:nvSpPr>
        <p:spPr>
          <a:noFill/>
          <a:ln/>
        </p:spPr>
        <p:txBody>
          <a:bodyPr/>
          <a:lstStyle/>
          <a:p>
            <a:r>
              <a:rPr lang="en-US" dirty="0" smtClean="0"/>
              <a:t>All these errors are subjective calls and loops are difficult to judge well. </a:t>
            </a:r>
          </a:p>
          <a:p>
            <a:endParaRPr lang="en-US" b="1" dirty="0" smtClean="0"/>
          </a:p>
          <a:p>
            <a:r>
              <a:rPr lang="en-US" dirty="0" smtClean="0"/>
              <a:t>GRADING CRITERIA</a:t>
            </a:r>
          </a:p>
          <a:p>
            <a:r>
              <a:rPr lang="en-US" dirty="0" smtClean="0"/>
              <a:t>Loop must appear perfectly round.</a:t>
            </a:r>
          </a:p>
          <a:p>
            <a:r>
              <a:rPr lang="en-US" dirty="0" smtClean="0"/>
              <a:t>All radii must be constant and equal.</a:t>
            </a:r>
          </a:p>
          <a:p>
            <a:r>
              <a:rPr lang="en-US" dirty="0" smtClean="0"/>
              <a:t>If rolls are present, they must be centered AND follow the loop contour (not go flat or straight line).</a:t>
            </a:r>
          </a:p>
          <a:p>
            <a:r>
              <a:rPr lang="en-US" dirty="0" smtClean="0"/>
              <a:t>Wind correct for vertical plane as well as roundness.</a:t>
            </a:r>
          </a:p>
          <a:p>
            <a:endParaRPr lang="en-US" dirty="0" smtClean="0"/>
          </a:p>
          <a:p>
            <a:r>
              <a:rPr lang="en-US" dirty="0" smtClean="0"/>
              <a:t>COMMON ERRORS</a:t>
            </a:r>
          </a:p>
          <a:p>
            <a:r>
              <a:rPr lang="en-US" dirty="0" smtClean="0"/>
              <a:t>Egg shaped</a:t>
            </a:r>
          </a:p>
          <a:p>
            <a:r>
              <a:rPr lang="en-US" dirty="0" smtClean="0"/>
              <a:t>L shaped  or pinched at the top (as in written small l) </a:t>
            </a:r>
          </a:p>
          <a:p>
            <a:r>
              <a:rPr lang="en-US" dirty="0" smtClean="0"/>
              <a:t>Wings not level all around</a:t>
            </a:r>
          </a:p>
          <a:p>
            <a:r>
              <a:rPr lang="en-US" dirty="0" smtClean="0"/>
              <a:t>If a roll is present, then the roll is not centered or it causes a flat spot.</a:t>
            </a:r>
          </a:p>
          <a:p>
            <a:endParaRPr lang="en-US" dirty="0" smtClean="0"/>
          </a:p>
          <a:p>
            <a:r>
              <a:rPr lang="en-US" dirty="0" smtClean="0"/>
              <a:t>NOTE:  The begin and end at same altitude rule is written as ½ point for 5° error.</a:t>
            </a:r>
            <a:r>
              <a:rPr lang="en-US" baseline="0" dirty="0" smtClean="0"/>
              <a:t> This applies to perpendicular displacement from the flight line.</a:t>
            </a:r>
            <a:r>
              <a:rPr lang="en-US" dirty="0" smtClean="0"/>
              <a:t> </a:t>
            </a:r>
          </a:p>
          <a:p>
            <a:endParaRPr lang="en-US" dirty="0" smtClean="0"/>
          </a:p>
          <a:p>
            <a:endParaRPr lang="en-US" dirty="0" smtClean="0"/>
          </a:p>
          <a:p>
            <a:endParaRPr lang="en-US" dirty="0" smtClean="0"/>
          </a:p>
        </p:txBody>
      </p:sp>
      <p:sp>
        <p:nvSpPr>
          <p:cNvPr id="71686"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hdr" sz="quarter"/>
          </p:nvPr>
        </p:nvSpPr>
        <p:spPr>
          <a:noFill/>
        </p:spPr>
        <p:txBody>
          <a:bodyPr/>
          <a:lstStyle/>
          <a:p>
            <a:r>
              <a:rPr lang="en-US" smtClean="0"/>
              <a:t>Scale Aerobatic Judging Seminar</a:t>
            </a:r>
          </a:p>
        </p:txBody>
      </p:sp>
      <p:sp>
        <p:nvSpPr>
          <p:cNvPr id="72707" name="Rectangle 5"/>
          <p:cNvSpPr>
            <a:spLocks noGrp="1" noChangeArrowheads="1"/>
          </p:cNvSpPr>
          <p:nvPr>
            <p:ph type="dt" sz="quarter" idx="1"/>
          </p:nvPr>
        </p:nvSpPr>
        <p:spPr>
          <a:noFill/>
        </p:spPr>
        <p:txBody>
          <a:bodyPr/>
          <a:lstStyle/>
          <a:p>
            <a:r>
              <a:rPr lang="en-US" smtClean="0"/>
              <a:t>Version - 4/23/2003</a:t>
            </a:r>
          </a:p>
        </p:txBody>
      </p:sp>
      <p:sp>
        <p:nvSpPr>
          <p:cNvPr id="72708" name="Rectangle 6"/>
          <p:cNvSpPr>
            <a:spLocks noGrp="1" noChangeArrowheads="1"/>
          </p:cNvSpPr>
          <p:nvPr>
            <p:ph type="sldNum" sz="quarter" idx="5"/>
          </p:nvPr>
        </p:nvSpPr>
        <p:spPr>
          <a:noFill/>
        </p:spPr>
        <p:txBody>
          <a:bodyPr/>
          <a:lstStyle/>
          <a:p>
            <a:r>
              <a:rPr lang="en-US" smtClean="0"/>
              <a:t>Page - </a:t>
            </a:r>
            <a:fld id="{3044FB01-6C4D-4F93-ACD2-A5ADDDA52E0A}" type="slidenum">
              <a:rPr lang="en-US" smtClean="0"/>
              <a:pPr/>
              <a:t>25</a:t>
            </a:fld>
            <a:endParaRPr lang="en-US" smtClean="0"/>
          </a:p>
        </p:txBody>
      </p:sp>
      <p:sp>
        <p:nvSpPr>
          <p:cNvPr id="72709" name="Rectangle 2"/>
          <p:cNvSpPr>
            <a:spLocks noGrp="1" noChangeArrowheads="1"/>
          </p:cNvSpPr>
          <p:nvPr>
            <p:ph type="body" idx="1"/>
          </p:nvPr>
        </p:nvSpPr>
        <p:spPr>
          <a:noFill/>
          <a:ln/>
        </p:spPr>
        <p:txBody>
          <a:bodyPr/>
          <a:lstStyle/>
          <a:p>
            <a:r>
              <a:rPr lang="en-US" smtClean="0"/>
              <a:t>HESITATION LOOPS (7.7. - 7.10)</a:t>
            </a:r>
          </a:p>
          <a:p>
            <a:r>
              <a:rPr lang="en-US" smtClean="0"/>
              <a:t>GRADING CRITERIA</a:t>
            </a:r>
          </a:p>
          <a:p>
            <a:r>
              <a:rPr lang="en-US" smtClean="0"/>
              <a:t>90° and 45° lines are judged on flight-path.</a:t>
            </a:r>
          </a:p>
          <a:p>
            <a:r>
              <a:rPr lang="en-US" smtClean="0"/>
              <a:t>All radii must be constant and equal.</a:t>
            </a:r>
          </a:p>
          <a:p>
            <a:r>
              <a:rPr lang="en-US" smtClean="0"/>
              <a:t>If rolls are present, they must be centered on the line.</a:t>
            </a:r>
          </a:p>
          <a:p>
            <a:r>
              <a:rPr lang="en-US" smtClean="0"/>
              <a:t>All lines must be of equal length.  The first line is the first 90° or 45° line and sets the length of the others. Note: the 4th line of square loops and the 8th line of 8 sided loops must be at least as long as the first. </a:t>
            </a:r>
          </a:p>
          <a:p>
            <a:r>
              <a:rPr lang="en-US" b="1" u="sng" smtClean="0"/>
              <a:t>NOTE:  The Scale Aerobatics rules are silent on the exact downgrades for lines not being of equal length.  </a:t>
            </a:r>
          </a:p>
          <a:p>
            <a:endParaRPr lang="en-US" smtClean="0"/>
          </a:p>
          <a:p>
            <a:r>
              <a:rPr lang="en-US" smtClean="0"/>
              <a:t>COMMON ERRORS</a:t>
            </a:r>
          </a:p>
          <a:p>
            <a:r>
              <a:rPr lang="en-US" smtClean="0"/>
              <a:t>Lines unequal (top either too long or too short depending on wind).</a:t>
            </a:r>
          </a:p>
          <a:p>
            <a:r>
              <a:rPr lang="en-US" smtClean="0"/>
              <a:t>Radii may be unequal, especially 2nd ¼ loop in a Square Loop.</a:t>
            </a:r>
          </a:p>
          <a:p>
            <a:r>
              <a:rPr lang="en-US" smtClean="0"/>
              <a:t>Last line very short or absent. (Figure is not complete until the last line length equals that of the other line segments.</a:t>
            </a:r>
          </a:p>
        </p:txBody>
      </p:sp>
      <p:sp>
        <p:nvSpPr>
          <p:cNvPr id="72710"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hdr" sz="quarter"/>
          </p:nvPr>
        </p:nvSpPr>
        <p:spPr>
          <a:noFill/>
        </p:spPr>
        <p:txBody>
          <a:bodyPr/>
          <a:lstStyle/>
          <a:p>
            <a:r>
              <a:rPr lang="en-US" smtClean="0"/>
              <a:t>Scale Aerobatic Judging Seminar</a:t>
            </a:r>
          </a:p>
        </p:txBody>
      </p:sp>
      <p:sp>
        <p:nvSpPr>
          <p:cNvPr id="73731" name="Rectangle 5"/>
          <p:cNvSpPr>
            <a:spLocks noGrp="1" noChangeArrowheads="1"/>
          </p:cNvSpPr>
          <p:nvPr>
            <p:ph type="dt" sz="quarter" idx="1"/>
          </p:nvPr>
        </p:nvSpPr>
        <p:spPr>
          <a:noFill/>
        </p:spPr>
        <p:txBody>
          <a:bodyPr/>
          <a:lstStyle/>
          <a:p>
            <a:r>
              <a:rPr lang="en-US" smtClean="0"/>
              <a:t>Version - 4/23/2003</a:t>
            </a:r>
          </a:p>
        </p:txBody>
      </p:sp>
      <p:sp>
        <p:nvSpPr>
          <p:cNvPr id="73732" name="Rectangle 6"/>
          <p:cNvSpPr>
            <a:spLocks noGrp="1" noChangeArrowheads="1"/>
          </p:cNvSpPr>
          <p:nvPr>
            <p:ph type="sldNum" sz="quarter" idx="5"/>
          </p:nvPr>
        </p:nvSpPr>
        <p:spPr>
          <a:noFill/>
        </p:spPr>
        <p:txBody>
          <a:bodyPr/>
          <a:lstStyle/>
          <a:p>
            <a:r>
              <a:rPr lang="en-US" smtClean="0"/>
              <a:t>Page - </a:t>
            </a:r>
            <a:fld id="{D8A61581-328B-464A-9EBD-FFE9DA380F2A}" type="slidenum">
              <a:rPr lang="en-US" smtClean="0"/>
              <a:pPr/>
              <a:t>26</a:t>
            </a:fld>
            <a:endParaRPr lang="en-US" smtClean="0"/>
          </a:p>
        </p:txBody>
      </p:sp>
      <p:sp>
        <p:nvSpPr>
          <p:cNvPr id="73733" name="Rectangle 2"/>
          <p:cNvSpPr>
            <a:spLocks noGrp="1" noChangeArrowheads="1"/>
          </p:cNvSpPr>
          <p:nvPr>
            <p:ph type="body" idx="1"/>
          </p:nvPr>
        </p:nvSpPr>
        <p:spPr>
          <a:xfrm>
            <a:off x="838200" y="4089400"/>
            <a:ext cx="5181600" cy="3136900"/>
          </a:xfrm>
          <a:noFill/>
          <a:ln/>
        </p:spPr>
        <p:txBody>
          <a:bodyPr/>
          <a:lstStyle/>
          <a:p>
            <a:r>
              <a:rPr lang="en-US" smtClean="0"/>
              <a:t>VERTICAL 8'S (7.13-7.18.) </a:t>
            </a:r>
          </a:p>
          <a:p>
            <a:endParaRPr lang="en-US" smtClean="0"/>
          </a:p>
          <a:p>
            <a:r>
              <a:rPr lang="en-US" smtClean="0"/>
              <a:t>GRADING CRITERIA</a:t>
            </a:r>
          </a:p>
          <a:p>
            <a:r>
              <a:rPr lang="en-US" smtClean="0"/>
              <a:t>Explain that the criteria is essentially the same as for loops - just that there’s two of them in the figure.</a:t>
            </a:r>
          </a:p>
          <a:p>
            <a:endParaRPr lang="en-US" smtClean="0"/>
          </a:p>
          <a:p>
            <a:r>
              <a:rPr lang="en-US" sz="1000" smtClean="0"/>
              <a:t>Both loops must be round and of the same size.</a:t>
            </a:r>
          </a:p>
          <a:p>
            <a:r>
              <a:rPr lang="en-US" sz="1000" smtClean="0"/>
              <a:t>They must be one above the other unless there is a roll between them.  </a:t>
            </a:r>
          </a:p>
          <a:p>
            <a:r>
              <a:rPr lang="en-US" sz="1000" smtClean="0"/>
              <a:t>There must be no line before or after the roll.</a:t>
            </a:r>
          </a:p>
          <a:p>
            <a:r>
              <a:rPr lang="en-US" sz="1000" smtClean="0"/>
              <a:t>Entry and exit altitude must be the same.</a:t>
            </a:r>
          </a:p>
          <a:p>
            <a:endParaRPr lang="en-US" smtClean="0"/>
          </a:p>
          <a:p>
            <a:r>
              <a:rPr lang="en-US" smtClean="0"/>
              <a:t>COMMON ERRORS</a:t>
            </a:r>
          </a:p>
          <a:p>
            <a:r>
              <a:rPr lang="en-US" smtClean="0"/>
              <a:t>Pinched, L-shaped, egg shaped loop(s).</a:t>
            </a:r>
          </a:p>
          <a:p>
            <a:endParaRPr lang="en-US" smtClean="0"/>
          </a:p>
          <a:p>
            <a:r>
              <a:rPr lang="en-US" smtClean="0"/>
              <a:t>Second loop larger than first.</a:t>
            </a:r>
          </a:p>
          <a:p>
            <a:r>
              <a:rPr lang="en-US" smtClean="0"/>
              <a:t>First loop larger than the second.</a:t>
            </a:r>
          </a:p>
          <a:p>
            <a:endParaRPr lang="en-US" smtClean="0"/>
          </a:p>
        </p:txBody>
      </p:sp>
      <p:sp>
        <p:nvSpPr>
          <p:cNvPr id="73734"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hdr" sz="quarter"/>
          </p:nvPr>
        </p:nvSpPr>
        <p:spPr>
          <a:noFill/>
        </p:spPr>
        <p:txBody>
          <a:bodyPr/>
          <a:lstStyle/>
          <a:p>
            <a:r>
              <a:rPr lang="en-US" smtClean="0"/>
              <a:t>Scale Aerobatic Judging Seminar</a:t>
            </a:r>
          </a:p>
        </p:txBody>
      </p:sp>
      <p:sp>
        <p:nvSpPr>
          <p:cNvPr id="74755" name="Rectangle 5"/>
          <p:cNvSpPr>
            <a:spLocks noGrp="1" noChangeArrowheads="1"/>
          </p:cNvSpPr>
          <p:nvPr>
            <p:ph type="dt" sz="quarter" idx="1"/>
          </p:nvPr>
        </p:nvSpPr>
        <p:spPr>
          <a:noFill/>
        </p:spPr>
        <p:txBody>
          <a:bodyPr/>
          <a:lstStyle/>
          <a:p>
            <a:r>
              <a:rPr lang="en-US" smtClean="0"/>
              <a:t>Version - 4/23/2003</a:t>
            </a:r>
          </a:p>
        </p:txBody>
      </p:sp>
      <p:sp>
        <p:nvSpPr>
          <p:cNvPr id="74756" name="Rectangle 6"/>
          <p:cNvSpPr>
            <a:spLocks noGrp="1" noChangeArrowheads="1"/>
          </p:cNvSpPr>
          <p:nvPr>
            <p:ph type="sldNum" sz="quarter" idx="5"/>
          </p:nvPr>
        </p:nvSpPr>
        <p:spPr>
          <a:noFill/>
        </p:spPr>
        <p:txBody>
          <a:bodyPr/>
          <a:lstStyle/>
          <a:p>
            <a:r>
              <a:rPr lang="en-US" smtClean="0"/>
              <a:t>Page - </a:t>
            </a:r>
            <a:fld id="{C41302EF-416A-4BD4-8DB2-8F19BBCBDBFF}" type="slidenum">
              <a:rPr lang="en-US" smtClean="0"/>
              <a:pPr/>
              <a:t>27</a:t>
            </a:fld>
            <a:endParaRPr lang="en-US" smtClean="0"/>
          </a:p>
        </p:txBody>
      </p:sp>
      <p:sp>
        <p:nvSpPr>
          <p:cNvPr id="74757" name="Rectangle 1026"/>
          <p:cNvSpPr>
            <a:spLocks noGrp="1" noRot="1" noChangeAspect="1" noChangeArrowheads="1" noTextEdit="1"/>
          </p:cNvSpPr>
          <p:nvPr>
            <p:ph type="sldImg"/>
          </p:nvPr>
        </p:nvSpPr>
        <p:spPr>
          <a:ln cap="flat"/>
        </p:spPr>
      </p:sp>
      <p:sp>
        <p:nvSpPr>
          <p:cNvPr id="74758" name="Rectangle 1027"/>
          <p:cNvSpPr>
            <a:spLocks noGrp="1" noChangeArrowheads="1"/>
          </p:cNvSpPr>
          <p:nvPr>
            <p:ph type="body" idx="1"/>
          </p:nvPr>
        </p:nvSpPr>
        <p:spPr>
          <a:noFill/>
          <a:ln/>
        </p:spPr>
        <p:txBody>
          <a:bodyPr/>
          <a:lstStyle/>
          <a:p>
            <a:endParaRPr lang="en-US" smtClean="0"/>
          </a:p>
          <a:p>
            <a:r>
              <a:rPr lang="en-US" smtClean="0"/>
              <a:t>GOLDFISH - (7.19-7.22) GRADING CRITERIA</a:t>
            </a:r>
          </a:p>
          <a:p>
            <a:r>
              <a:rPr lang="en-US" sz="1000" smtClean="0"/>
              <a:t>All radii, including exit radius, must be the same.</a:t>
            </a:r>
          </a:p>
          <a:p>
            <a:endParaRPr lang="en-US" sz="1000" smtClean="0"/>
          </a:p>
          <a:p>
            <a:r>
              <a:rPr lang="en-US" sz="1000" smtClean="0"/>
              <a:t>Any rolls on 45° lines must be centered.</a:t>
            </a:r>
          </a:p>
          <a:p>
            <a:endParaRPr lang="en-US" sz="1000" smtClean="0"/>
          </a:p>
          <a:p>
            <a:r>
              <a:rPr lang="en-US" smtClean="0"/>
              <a:t>COMMON ERRORS</a:t>
            </a:r>
          </a:p>
          <a:p>
            <a:endParaRPr lang="en-US" smtClean="0"/>
          </a:p>
          <a:p>
            <a:r>
              <a:rPr lang="en-US" smtClean="0"/>
              <a:t>Pinched loop.</a:t>
            </a:r>
          </a:p>
          <a:p>
            <a:endParaRPr lang="en-US" smtClean="0"/>
          </a:p>
          <a:p>
            <a:r>
              <a:rPr lang="en-US" smtClean="0"/>
              <a:t>45's shallow or steep.</a:t>
            </a:r>
          </a:p>
          <a:p>
            <a:endParaRPr lang="en-US" smtClean="0"/>
          </a:p>
          <a:p>
            <a:r>
              <a:rPr lang="en-US" smtClean="0"/>
              <a:t>Exit radius flown as drawn, does not match other loops.</a:t>
            </a:r>
          </a:p>
          <a:p>
            <a:endParaRPr lang="en-US" sz="1000" smtClean="0"/>
          </a:p>
          <a:p>
            <a:endParaRPr lang="en-US" sz="10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hdr" sz="quarter"/>
          </p:nvPr>
        </p:nvSpPr>
        <p:spPr>
          <a:noFill/>
        </p:spPr>
        <p:txBody>
          <a:bodyPr/>
          <a:lstStyle/>
          <a:p>
            <a:r>
              <a:rPr lang="en-US" smtClean="0"/>
              <a:t>Scale Aerobatic Judging Seminar</a:t>
            </a:r>
          </a:p>
        </p:txBody>
      </p:sp>
      <p:sp>
        <p:nvSpPr>
          <p:cNvPr id="75779" name="Rectangle 5"/>
          <p:cNvSpPr>
            <a:spLocks noGrp="1" noChangeArrowheads="1"/>
          </p:cNvSpPr>
          <p:nvPr>
            <p:ph type="dt" sz="quarter" idx="1"/>
          </p:nvPr>
        </p:nvSpPr>
        <p:spPr>
          <a:noFill/>
        </p:spPr>
        <p:txBody>
          <a:bodyPr/>
          <a:lstStyle/>
          <a:p>
            <a:r>
              <a:rPr lang="en-US" smtClean="0"/>
              <a:t>Version - 4/23/2003</a:t>
            </a:r>
          </a:p>
        </p:txBody>
      </p:sp>
      <p:sp>
        <p:nvSpPr>
          <p:cNvPr id="75780" name="Rectangle 6"/>
          <p:cNvSpPr>
            <a:spLocks noGrp="1" noChangeArrowheads="1"/>
          </p:cNvSpPr>
          <p:nvPr>
            <p:ph type="sldNum" sz="quarter" idx="5"/>
          </p:nvPr>
        </p:nvSpPr>
        <p:spPr>
          <a:noFill/>
        </p:spPr>
        <p:txBody>
          <a:bodyPr/>
          <a:lstStyle/>
          <a:p>
            <a:r>
              <a:rPr lang="en-US" smtClean="0"/>
              <a:t>Page - </a:t>
            </a:r>
            <a:fld id="{CAD34F8F-D8C0-409B-9D4F-C3D44FBF9EFF}" type="slidenum">
              <a:rPr lang="en-US" smtClean="0"/>
              <a:pPr/>
              <a:t>28</a:t>
            </a:fld>
            <a:endParaRPr lang="en-US" smtClean="0"/>
          </a:p>
        </p:txBody>
      </p:sp>
      <p:sp>
        <p:nvSpPr>
          <p:cNvPr id="75781" name="Rectangle 1026"/>
          <p:cNvSpPr>
            <a:spLocks noGrp="1" noChangeArrowheads="1"/>
          </p:cNvSpPr>
          <p:nvPr>
            <p:ph type="body" idx="1"/>
          </p:nvPr>
        </p:nvSpPr>
        <p:spPr>
          <a:noFill/>
          <a:ln/>
        </p:spPr>
        <p:txBody>
          <a:bodyPr/>
          <a:lstStyle/>
          <a:p>
            <a:r>
              <a:rPr lang="en-US" smtClean="0"/>
              <a:t>HORIZONTAL 8'S (7.23-7.30) GRADING CRITERIA</a:t>
            </a:r>
          </a:p>
          <a:p>
            <a:r>
              <a:rPr lang="en-US" sz="1000" smtClean="0"/>
              <a:t>All radii, including exit radius, must be the same.</a:t>
            </a:r>
          </a:p>
          <a:p>
            <a:r>
              <a:rPr lang="en-US" sz="1000" smtClean="0"/>
              <a:t>Stress that Both loops must be same size.</a:t>
            </a:r>
          </a:p>
          <a:p>
            <a:r>
              <a:rPr lang="en-US" sz="1000" smtClean="0"/>
              <a:t>Entry and exit altitude must be the same</a:t>
            </a:r>
          </a:p>
          <a:p>
            <a:r>
              <a:rPr lang="en-US" sz="1000" smtClean="0"/>
              <a:t>Any rolls on 45° lines must be centered.</a:t>
            </a:r>
          </a:p>
          <a:p>
            <a:endParaRPr lang="en-US" sz="1000" smtClean="0"/>
          </a:p>
          <a:p>
            <a:r>
              <a:rPr lang="en-US" smtClean="0"/>
              <a:t>COMMON ERRORS</a:t>
            </a:r>
          </a:p>
          <a:p>
            <a:r>
              <a:rPr lang="en-US" smtClean="0"/>
              <a:t>Pinched loop.</a:t>
            </a:r>
          </a:p>
          <a:p>
            <a:r>
              <a:rPr lang="en-US" smtClean="0"/>
              <a:t>45's shallow or steep.</a:t>
            </a:r>
          </a:p>
          <a:p>
            <a:r>
              <a:rPr lang="en-US" smtClean="0"/>
              <a:t>Second loop starts lower than first.</a:t>
            </a:r>
          </a:p>
          <a:p>
            <a:r>
              <a:rPr lang="en-US" smtClean="0"/>
              <a:t>Second loop bigger than first.</a:t>
            </a:r>
          </a:p>
          <a:p>
            <a:r>
              <a:rPr lang="en-US" smtClean="0"/>
              <a:t>Exit radius flown as drawn, does not match other loops.</a:t>
            </a:r>
          </a:p>
          <a:p>
            <a:endParaRPr lang="en-US" sz="1000" smtClean="0"/>
          </a:p>
          <a:p>
            <a:endParaRPr lang="en-US" smtClean="0"/>
          </a:p>
          <a:p>
            <a:endParaRPr lang="en-US" smtClean="0"/>
          </a:p>
        </p:txBody>
      </p:sp>
      <p:sp>
        <p:nvSpPr>
          <p:cNvPr id="75782" name="Rectangle 1027"/>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hdr" sz="quarter"/>
          </p:nvPr>
        </p:nvSpPr>
        <p:spPr>
          <a:noFill/>
        </p:spPr>
        <p:txBody>
          <a:bodyPr/>
          <a:lstStyle/>
          <a:p>
            <a:r>
              <a:rPr lang="en-US" smtClean="0"/>
              <a:t>Scale Aerobatic Judging Seminar</a:t>
            </a:r>
          </a:p>
        </p:txBody>
      </p:sp>
      <p:sp>
        <p:nvSpPr>
          <p:cNvPr id="76803" name="Rectangle 5"/>
          <p:cNvSpPr>
            <a:spLocks noGrp="1" noChangeArrowheads="1"/>
          </p:cNvSpPr>
          <p:nvPr>
            <p:ph type="dt" sz="quarter" idx="1"/>
          </p:nvPr>
        </p:nvSpPr>
        <p:spPr>
          <a:noFill/>
        </p:spPr>
        <p:txBody>
          <a:bodyPr/>
          <a:lstStyle/>
          <a:p>
            <a:r>
              <a:rPr lang="en-US" smtClean="0"/>
              <a:t>Version - 4/23/2003</a:t>
            </a:r>
          </a:p>
        </p:txBody>
      </p:sp>
      <p:sp>
        <p:nvSpPr>
          <p:cNvPr id="76804" name="Rectangle 6"/>
          <p:cNvSpPr>
            <a:spLocks noGrp="1" noChangeArrowheads="1"/>
          </p:cNvSpPr>
          <p:nvPr>
            <p:ph type="sldNum" sz="quarter" idx="5"/>
          </p:nvPr>
        </p:nvSpPr>
        <p:spPr>
          <a:noFill/>
        </p:spPr>
        <p:txBody>
          <a:bodyPr/>
          <a:lstStyle/>
          <a:p>
            <a:r>
              <a:rPr lang="en-US" smtClean="0"/>
              <a:t>Page - </a:t>
            </a:r>
            <a:fld id="{D54C4767-8D05-459C-83E7-2270B1B03A13}" type="slidenum">
              <a:rPr lang="en-US" smtClean="0"/>
              <a:pPr/>
              <a:t>31</a:t>
            </a:fld>
            <a:endParaRPr lang="en-US" smtClean="0"/>
          </a:p>
        </p:txBody>
      </p:sp>
      <p:sp>
        <p:nvSpPr>
          <p:cNvPr id="76805" name="Rectangle 2"/>
          <p:cNvSpPr>
            <a:spLocks noGrp="1" noChangeArrowheads="1"/>
          </p:cNvSpPr>
          <p:nvPr>
            <p:ph type="body" idx="1"/>
          </p:nvPr>
        </p:nvSpPr>
        <p:spPr>
          <a:noFill/>
          <a:ln/>
        </p:spPr>
        <p:txBody>
          <a:bodyPr/>
          <a:lstStyle/>
          <a:p>
            <a:r>
              <a:rPr lang="en-US" b="1" smtClean="0"/>
              <a:t>Supplement this with your Family 8 FAI catalog slides</a:t>
            </a:r>
            <a:r>
              <a:rPr lang="en-US" smtClean="0"/>
              <a:t> </a:t>
            </a:r>
          </a:p>
          <a:p>
            <a:r>
              <a:rPr lang="en-US" smtClean="0"/>
              <a:t>FAMILY 8 - COMBINATION OF LINES, ANGLES AND LOOPS</a:t>
            </a:r>
          </a:p>
          <a:p>
            <a:endParaRPr lang="en-US" smtClean="0"/>
          </a:p>
          <a:p>
            <a:r>
              <a:rPr lang="en-US" smtClean="0"/>
              <a:t>HUMPTIES (8.1. - 8.28.) GRADING CRITERIA</a:t>
            </a:r>
          </a:p>
          <a:p>
            <a:r>
              <a:rPr lang="en-US" smtClean="0"/>
              <a:t>Entry and exit ¼ loop radii must be the same.</a:t>
            </a:r>
          </a:p>
          <a:p>
            <a:r>
              <a:rPr lang="en-US" smtClean="0"/>
              <a:t>½ loop must be round but radius need not be the same as that of the ¼ loops.</a:t>
            </a:r>
          </a:p>
          <a:p>
            <a:r>
              <a:rPr lang="en-US" smtClean="0"/>
              <a:t>Entry and exit altitude need not be the same.</a:t>
            </a:r>
          </a:p>
          <a:p>
            <a:r>
              <a:rPr lang="en-US" smtClean="0"/>
              <a:t>Rolls must be centered on the line.</a:t>
            </a:r>
          </a:p>
          <a:p>
            <a:r>
              <a:rPr lang="en-US" smtClean="0"/>
              <a:t>Altitude is not a grading criterion.</a:t>
            </a:r>
          </a:p>
          <a:p>
            <a:endParaRPr lang="en-US" smtClean="0"/>
          </a:p>
          <a:p>
            <a:r>
              <a:rPr lang="en-US" smtClean="0"/>
              <a:t>COMMON ERRORS</a:t>
            </a:r>
          </a:p>
          <a:p>
            <a:r>
              <a:rPr lang="en-US" smtClean="0"/>
              <a:t>Exit radius tighter than entry.</a:t>
            </a:r>
          </a:p>
          <a:p>
            <a:r>
              <a:rPr lang="en-US" smtClean="0"/>
              <a:t>½ loop not round and finishes lower than started.</a:t>
            </a:r>
          </a:p>
          <a:p>
            <a:r>
              <a:rPr lang="en-US" smtClean="0"/>
              <a:t>Aircraft flops over top without drawing ½ loop.</a:t>
            </a:r>
          </a:p>
          <a:p>
            <a:endParaRPr lang="en-US" smtClean="0"/>
          </a:p>
        </p:txBody>
      </p:sp>
      <p:sp>
        <p:nvSpPr>
          <p:cNvPr id="76806"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hdr" sz="quarter"/>
          </p:nvPr>
        </p:nvSpPr>
        <p:spPr>
          <a:noFill/>
        </p:spPr>
        <p:txBody>
          <a:bodyPr/>
          <a:lstStyle/>
          <a:p>
            <a:r>
              <a:rPr lang="en-US" smtClean="0"/>
              <a:t>Scale Aerobatic Judging Seminar</a:t>
            </a:r>
          </a:p>
        </p:txBody>
      </p:sp>
      <p:sp>
        <p:nvSpPr>
          <p:cNvPr id="77827" name="Rectangle 5"/>
          <p:cNvSpPr>
            <a:spLocks noGrp="1" noChangeArrowheads="1"/>
          </p:cNvSpPr>
          <p:nvPr>
            <p:ph type="dt" sz="quarter" idx="1"/>
          </p:nvPr>
        </p:nvSpPr>
        <p:spPr>
          <a:noFill/>
        </p:spPr>
        <p:txBody>
          <a:bodyPr/>
          <a:lstStyle/>
          <a:p>
            <a:r>
              <a:rPr lang="en-US" smtClean="0"/>
              <a:t>Version - 4/23/2003</a:t>
            </a:r>
          </a:p>
        </p:txBody>
      </p:sp>
      <p:sp>
        <p:nvSpPr>
          <p:cNvPr id="77828" name="Rectangle 6"/>
          <p:cNvSpPr>
            <a:spLocks noGrp="1" noChangeArrowheads="1"/>
          </p:cNvSpPr>
          <p:nvPr>
            <p:ph type="sldNum" sz="quarter" idx="5"/>
          </p:nvPr>
        </p:nvSpPr>
        <p:spPr>
          <a:noFill/>
        </p:spPr>
        <p:txBody>
          <a:bodyPr/>
          <a:lstStyle/>
          <a:p>
            <a:r>
              <a:rPr lang="en-US" smtClean="0"/>
              <a:t>Page - </a:t>
            </a:r>
            <a:fld id="{3FC96CB6-2879-4554-B520-925DF526FD65}" type="slidenum">
              <a:rPr lang="en-US" smtClean="0"/>
              <a:pPr/>
              <a:t>32</a:t>
            </a:fld>
            <a:endParaRPr lang="en-US" smtClean="0"/>
          </a:p>
        </p:txBody>
      </p:sp>
      <p:sp>
        <p:nvSpPr>
          <p:cNvPr id="77829" name="Rectangle 2"/>
          <p:cNvSpPr>
            <a:spLocks noGrp="1" noChangeArrowheads="1"/>
          </p:cNvSpPr>
          <p:nvPr>
            <p:ph type="body" idx="1"/>
          </p:nvPr>
        </p:nvSpPr>
        <p:spPr>
          <a:xfrm>
            <a:off x="381000" y="4160838"/>
            <a:ext cx="5943600" cy="3941762"/>
          </a:xfrm>
          <a:noFill/>
          <a:ln/>
        </p:spPr>
        <p:txBody>
          <a:bodyPr/>
          <a:lstStyle/>
          <a:p>
            <a:r>
              <a:rPr lang="en-US" smtClean="0"/>
              <a:t>REVERSE HALF CUBAN (8.31 - 8.32) AND HALF CUBAN (8.41 - 8.42)</a:t>
            </a:r>
          </a:p>
          <a:p>
            <a:r>
              <a:rPr lang="en-US" smtClean="0"/>
              <a:t>GRADING CRITERIA</a:t>
            </a:r>
          </a:p>
          <a:p>
            <a:r>
              <a:rPr lang="en-US" smtClean="0"/>
              <a:t>1/8 loop and 5/8 loop must have same radius.</a:t>
            </a:r>
          </a:p>
          <a:p>
            <a:r>
              <a:rPr lang="en-US" smtClean="0"/>
              <a:t>Roll must be centered on the 45° line.</a:t>
            </a:r>
          </a:p>
          <a:p>
            <a:r>
              <a:rPr lang="en-US" smtClean="0"/>
              <a:t>Altitude is not a grading criterion.</a:t>
            </a:r>
          </a:p>
          <a:p>
            <a:endParaRPr lang="en-US" smtClean="0"/>
          </a:p>
          <a:p>
            <a:r>
              <a:rPr lang="en-US" smtClean="0"/>
              <a:t>COMMON ERRORS</a:t>
            </a:r>
          </a:p>
          <a:p>
            <a:r>
              <a:rPr lang="en-US" smtClean="0"/>
              <a:t>Pinching loop.</a:t>
            </a:r>
          </a:p>
          <a:p>
            <a:r>
              <a:rPr lang="en-US" smtClean="0"/>
              <a:t>Segmenting loop.</a:t>
            </a:r>
          </a:p>
          <a:p>
            <a:r>
              <a:rPr lang="en-US" smtClean="0"/>
              <a:t>Shallow or steep 45° line.</a:t>
            </a:r>
          </a:p>
          <a:p>
            <a:r>
              <a:rPr lang="en-US" smtClean="0"/>
              <a:t>Exit radius on half cuban flown as drawn.</a:t>
            </a:r>
          </a:p>
          <a:p>
            <a:endParaRPr lang="en-US" smtClean="0"/>
          </a:p>
          <a:p>
            <a:endParaRPr lang="en-US" smtClean="0"/>
          </a:p>
        </p:txBody>
      </p:sp>
      <p:sp>
        <p:nvSpPr>
          <p:cNvPr id="77830"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hdr" sz="quarter"/>
          </p:nvPr>
        </p:nvSpPr>
        <p:spPr>
          <a:noFill/>
        </p:spPr>
        <p:txBody>
          <a:bodyPr/>
          <a:lstStyle/>
          <a:p>
            <a:r>
              <a:rPr lang="en-US" smtClean="0"/>
              <a:t>Scale Aerobatic Judging Seminar</a:t>
            </a:r>
          </a:p>
        </p:txBody>
      </p:sp>
      <p:sp>
        <p:nvSpPr>
          <p:cNvPr id="78851" name="Rectangle 5"/>
          <p:cNvSpPr>
            <a:spLocks noGrp="1" noChangeArrowheads="1"/>
          </p:cNvSpPr>
          <p:nvPr>
            <p:ph type="dt" sz="quarter" idx="1"/>
          </p:nvPr>
        </p:nvSpPr>
        <p:spPr>
          <a:noFill/>
        </p:spPr>
        <p:txBody>
          <a:bodyPr/>
          <a:lstStyle/>
          <a:p>
            <a:r>
              <a:rPr lang="en-US" smtClean="0"/>
              <a:t>Version - 4/23/2003</a:t>
            </a:r>
          </a:p>
        </p:txBody>
      </p:sp>
      <p:sp>
        <p:nvSpPr>
          <p:cNvPr id="78852" name="Rectangle 6"/>
          <p:cNvSpPr>
            <a:spLocks noGrp="1" noChangeArrowheads="1"/>
          </p:cNvSpPr>
          <p:nvPr>
            <p:ph type="sldNum" sz="quarter" idx="5"/>
          </p:nvPr>
        </p:nvSpPr>
        <p:spPr>
          <a:noFill/>
        </p:spPr>
        <p:txBody>
          <a:bodyPr/>
          <a:lstStyle/>
          <a:p>
            <a:r>
              <a:rPr lang="en-US" smtClean="0"/>
              <a:t>Page - </a:t>
            </a:r>
            <a:fld id="{A982B2F9-38D8-4DC3-9E13-A4849988EFF6}" type="slidenum">
              <a:rPr lang="en-US" smtClean="0"/>
              <a:pPr/>
              <a:t>33</a:t>
            </a:fld>
            <a:endParaRPr lang="en-US" smtClean="0"/>
          </a:p>
        </p:txBody>
      </p:sp>
      <p:sp>
        <p:nvSpPr>
          <p:cNvPr id="78853" name="Rectangle 2"/>
          <p:cNvSpPr>
            <a:spLocks noGrp="1" noChangeArrowheads="1"/>
          </p:cNvSpPr>
          <p:nvPr>
            <p:ph type="body" idx="1"/>
          </p:nvPr>
        </p:nvSpPr>
        <p:spPr>
          <a:xfrm>
            <a:off x="381000" y="4160838"/>
            <a:ext cx="5943600" cy="3941762"/>
          </a:xfrm>
          <a:noFill/>
          <a:ln/>
        </p:spPr>
        <p:txBody>
          <a:bodyPr/>
          <a:lstStyle/>
          <a:p>
            <a:r>
              <a:rPr lang="en-US" smtClean="0"/>
              <a:t>FIGURE 9 (8.43 - 8.44)  TEARDROPS (8.57 - 8.72)</a:t>
            </a:r>
          </a:p>
          <a:p>
            <a:r>
              <a:rPr lang="en-US" smtClean="0"/>
              <a:t>GRADING CRITERIA</a:t>
            </a:r>
          </a:p>
          <a:p>
            <a:endParaRPr lang="en-US" smtClean="0"/>
          </a:p>
          <a:p>
            <a:r>
              <a:rPr lang="en-US" smtClean="0"/>
              <a:t>Note that there are many more types and variations of figures in family 8 but the same grading criteria apply to all of them.  For illustration, we’ll use some of the most common ones.</a:t>
            </a:r>
          </a:p>
          <a:p>
            <a:r>
              <a:rPr lang="en-US" smtClean="0"/>
              <a:t>The radii of the entry partial loops and the internal main loop must be the same - this would be good to illustrate with a stick plane.</a:t>
            </a:r>
          </a:p>
          <a:p>
            <a:r>
              <a:rPr lang="en-US" smtClean="0"/>
              <a:t>Roll must be centered on the 45° line or a 90° line.  Rolls on the horizontal lines in these figures will have to occur before or after the main loop and as such MUST not draw a line between the roll and the loop.</a:t>
            </a:r>
          </a:p>
          <a:p>
            <a:endParaRPr lang="en-US" smtClean="0"/>
          </a:p>
          <a:p>
            <a:r>
              <a:rPr lang="en-US" smtClean="0"/>
              <a:t>COMMON ERRORS</a:t>
            </a:r>
          </a:p>
          <a:p>
            <a:r>
              <a:rPr lang="en-US" smtClean="0"/>
              <a:t>Pinching loop.</a:t>
            </a:r>
          </a:p>
          <a:p>
            <a:r>
              <a:rPr lang="en-US" smtClean="0"/>
              <a:t>Segmenting loop.</a:t>
            </a:r>
          </a:p>
          <a:p>
            <a:r>
              <a:rPr lang="en-US" smtClean="0"/>
              <a:t>Shallow or steep 45° line.</a:t>
            </a:r>
          </a:p>
          <a:p>
            <a:r>
              <a:rPr lang="en-US" smtClean="0"/>
              <a:t>Exit radius on half Cuban flown as drawn.</a:t>
            </a:r>
          </a:p>
          <a:p>
            <a:r>
              <a:rPr lang="en-US" smtClean="0"/>
              <a:t>3/4 LOOPS (8.43. - 8.44.)</a:t>
            </a:r>
          </a:p>
          <a:p>
            <a:r>
              <a:rPr lang="en-US" smtClean="0"/>
              <a:t>GRADING CRITERIA</a:t>
            </a:r>
          </a:p>
          <a:p>
            <a:r>
              <a:rPr lang="en-US" smtClean="0"/>
              <a:t>Radii of 3/4 and ¼ loops must be equal.</a:t>
            </a:r>
          </a:p>
          <a:p>
            <a:r>
              <a:rPr lang="en-US" smtClean="0"/>
              <a:t>Roll must be centered.</a:t>
            </a:r>
          </a:p>
          <a:p>
            <a:endParaRPr lang="en-US" smtClean="0"/>
          </a:p>
          <a:p>
            <a:endParaRPr lang="en-US" smtClean="0"/>
          </a:p>
        </p:txBody>
      </p:sp>
      <p:sp>
        <p:nvSpPr>
          <p:cNvPr id="78854"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hdr" sz="quarter"/>
          </p:nvPr>
        </p:nvSpPr>
        <p:spPr>
          <a:noFill/>
        </p:spPr>
        <p:txBody>
          <a:bodyPr/>
          <a:lstStyle/>
          <a:p>
            <a:r>
              <a:rPr lang="en-US" smtClean="0"/>
              <a:t>Scale Aerobatic Judging Seminar</a:t>
            </a:r>
          </a:p>
        </p:txBody>
      </p:sp>
      <p:sp>
        <p:nvSpPr>
          <p:cNvPr id="52227" name="Rectangle 5"/>
          <p:cNvSpPr>
            <a:spLocks noGrp="1" noChangeArrowheads="1"/>
          </p:cNvSpPr>
          <p:nvPr>
            <p:ph type="dt" sz="quarter" idx="1"/>
          </p:nvPr>
        </p:nvSpPr>
        <p:spPr>
          <a:noFill/>
        </p:spPr>
        <p:txBody>
          <a:bodyPr/>
          <a:lstStyle/>
          <a:p>
            <a:r>
              <a:rPr lang="en-US" smtClean="0"/>
              <a:t>Version - 4/23/2003</a:t>
            </a:r>
          </a:p>
        </p:txBody>
      </p:sp>
      <p:sp>
        <p:nvSpPr>
          <p:cNvPr id="52228" name="Rectangle 6"/>
          <p:cNvSpPr>
            <a:spLocks noGrp="1" noChangeArrowheads="1"/>
          </p:cNvSpPr>
          <p:nvPr>
            <p:ph type="sldNum" sz="quarter" idx="5"/>
          </p:nvPr>
        </p:nvSpPr>
        <p:spPr>
          <a:noFill/>
        </p:spPr>
        <p:txBody>
          <a:bodyPr/>
          <a:lstStyle/>
          <a:p>
            <a:r>
              <a:rPr lang="en-US" smtClean="0"/>
              <a:t>Page - </a:t>
            </a:r>
            <a:fld id="{6C94D675-312D-4726-B0A0-FE5FD57F470A}" type="slidenum">
              <a:rPr lang="en-US" smtClean="0"/>
              <a:pPr/>
              <a:t>4</a:t>
            </a:fld>
            <a:endParaRPr lang="en-US" smtClean="0"/>
          </a:p>
        </p:txBody>
      </p:sp>
      <p:sp>
        <p:nvSpPr>
          <p:cNvPr id="52229" name="Rectangle 2"/>
          <p:cNvSpPr>
            <a:spLocks noGrp="1" noChangeArrowheads="1"/>
          </p:cNvSpPr>
          <p:nvPr>
            <p:ph type="body" idx="1"/>
          </p:nvPr>
        </p:nvSpPr>
        <p:spPr>
          <a:xfrm>
            <a:off x="457200" y="4160838"/>
            <a:ext cx="5791200" cy="3941762"/>
          </a:xfrm>
          <a:noFill/>
          <a:ln/>
        </p:spPr>
        <p:txBody>
          <a:bodyPr/>
          <a:lstStyle/>
          <a:p>
            <a:endParaRPr lang="en-US" smtClean="0"/>
          </a:p>
          <a:p>
            <a:r>
              <a:rPr lang="en-US" smtClean="0"/>
              <a:t>GRADING CRITERIA</a:t>
            </a:r>
          </a:p>
          <a:p>
            <a:r>
              <a:rPr lang="en-US" smtClean="0"/>
              <a:t> lines are judged on flight path.</a:t>
            </a:r>
          </a:p>
          <a:p>
            <a:endParaRPr lang="en-US" smtClean="0"/>
          </a:p>
          <a:p>
            <a:pPr>
              <a:buFontTx/>
              <a:buChar char="•"/>
            </a:pPr>
            <a:r>
              <a:rPr lang="en-US" smtClean="0"/>
              <a:t>Radii need NOT be equal. </a:t>
            </a:r>
          </a:p>
          <a:p>
            <a:pPr>
              <a:buFontTx/>
              <a:buChar char="•"/>
            </a:pPr>
            <a:r>
              <a:rPr lang="en-US" smtClean="0"/>
              <a:t>If present, rolls must be centered.</a:t>
            </a:r>
          </a:p>
          <a:p>
            <a:pPr>
              <a:buFontTx/>
              <a:buChar char="•"/>
            </a:pPr>
            <a:r>
              <a:rPr lang="en-US" smtClean="0"/>
              <a:t>Exit altitude may be higher or lower than entry altitude.</a:t>
            </a:r>
          </a:p>
          <a:p>
            <a:endParaRPr lang="en-US" smtClean="0"/>
          </a:p>
          <a:p>
            <a:r>
              <a:rPr lang="en-US" smtClean="0"/>
              <a:t>COMMON ERRORS</a:t>
            </a:r>
          </a:p>
          <a:p>
            <a:endParaRPr lang="en-US" smtClean="0"/>
          </a:p>
          <a:p>
            <a:pPr>
              <a:buFontTx/>
              <a:buChar char="•"/>
            </a:pPr>
            <a:r>
              <a:rPr lang="en-US" smtClean="0"/>
              <a:t>Exit line not horizontal</a:t>
            </a:r>
          </a:p>
          <a:p>
            <a:pPr>
              <a:buFontTx/>
              <a:buChar char="•"/>
            </a:pPr>
            <a:r>
              <a:rPr lang="en-US" smtClean="0"/>
              <a:t>Shark’s Tooth  flown as ½ reverse Cuban, without distinct vertical line.</a:t>
            </a:r>
          </a:p>
          <a:p>
            <a:endParaRPr lang="en-US" smtClean="0"/>
          </a:p>
        </p:txBody>
      </p:sp>
      <p:sp>
        <p:nvSpPr>
          <p:cNvPr id="52230"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hdr" sz="quarter"/>
          </p:nvPr>
        </p:nvSpPr>
        <p:spPr>
          <a:noFill/>
        </p:spPr>
        <p:txBody>
          <a:bodyPr/>
          <a:lstStyle/>
          <a:p>
            <a:r>
              <a:rPr lang="en-US" smtClean="0"/>
              <a:t>Scale Aerobatic Judging Seminar</a:t>
            </a:r>
          </a:p>
        </p:txBody>
      </p:sp>
      <p:sp>
        <p:nvSpPr>
          <p:cNvPr id="79875" name="Rectangle 5"/>
          <p:cNvSpPr>
            <a:spLocks noGrp="1" noChangeArrowheads="1"/>
          </p:cNvSpPr>
          <p:nvPr>
            <p:ph type="dt" sz="quarter" idx="1"/>
          </p:nvPr>
        </p:nvSpPr>
        <p:spPr>
          <a:noFill/>
        </p:spPr>
        <p:txBody>
          <a:bodyPr/>
          <a:lstStyle/>
          <a:p>
            <a:r>
              <a:rPr lang="en-US" smtClean="0"/>
              <a:t>Version - 4/23/2003</a:t>
            </a:r>
          </a:p>
        </p:txBody>
      </p:sp>
      <p:sp>
        <p:nvSpPr>
          <p:cNvPr id="79876" name="Rectangle 6"/>
          <p:cNvSpPr>
            <a:spLocks noGrp="1" noChangeArrowheads="1"/>
          </p:cNvSpPr>
          <p:nvPr>
            <p:ph type="sldNum" sz="quarter" idx="5"/>
          </p:nvPr>
        </p:nvSpPr>
        <p:spPr>
          <a:noFill/>
        </p:spPr>
        <p:txBody>
          <a:bodyPr/>
          <a:lstStyle/>
          <a:p>
            <a:r>
              <a:rPr lang="en-US" smtClean="0"/>
              <a:t>Page - </a:t>
            </a:r>
            <a:fld id="{8A4AF3B8-A9B4-41BF-AEA7-E607CB107235}" type="slidenum">
              <a:rPr lang="en-US" smtClean="0"/>
              <a:pPr/>
              <a:t>35</a:t>
            </a:fld>
            <a:endParaRPr lang="en-US" smtClean="0"/>
          </a:p>
        </p:txBody>
      </p:sp>
      <p:sp>
        <p:nvSpPr>
          <p:cNvPr id="79877" name="Rectangle 2"/>
          <p:cNvSpPr>
            <a:spLocks noGrp="1" noChangeArrowheads="1"/>
          </p:cNvSpPr>
          <p:nvPr>
            <p:ph type="body" idx="1"/>
          </p:nvPr>
        </p:nvSpPr>
        <p:spPr>
          <a:noFill/>
          <a:ln/>
        </p:spPr>
        <p:txBody>
          <a:bodyPr/>
          <a:lstStyle/>
          <a:p>
            <a:r>
              <a:rPr lang="en-US" b="1" smtClean="0"/>
              <a:t>Supplement this with your Family 9 FAI catalog slides</a:t>
            </a:r>
            <a:r>
              <a:rPr lang="en-US" smtClean="0"/>
              <a:t> </a:t>
            </a:r>
          </a:p>
          <a:p>
            <a:r>
              <a:rPr lang="en-US" smtClean="0"/>
              <a:t>GENERA;   GRADING CRITERIA</a:t>
            </a:r>
          </a:p>
          <a:p>
            <a:r>
              <a:rPr lang="en-US" smtClean="0"/>
              <a:t>Explain that in some cases you may see the term “slow roll” applied to an aileron roll.  While there used to be a 3 second criteria, that requirement disappeared with the adoption of the FAI catalog.  The 3 second myth still lingers on...</a:t>
            </a:r>
          </a:p>
          <a:p>
            <a:r>
              <a:rPr lang="en-US" smtClean="0"/>
              <a:t>The grading criteria for rolls apply regardless of where thy occur. In Family 2 (Turns/Rolling Turns) The roll direction cannot be changed from the Aresti. </a:t>
            </a:r>
          </a:p>
          <a:p>
            <a:endParaRPr lang="en-US" smtClean="0"/>
          </a:p>
          <a:p>
            <a:r>
              <a:rPr lang="en-US" smtClean="0"/>
              <a:t>In all cases:</a:t>
            </a:r>
          </a:p>
          <a:p>
            <a:r>
              <a:rPr lang="en-US" smtClean="0"/>
              <a:t>The rate of roll must be constant - 1 point per variation</a:t>
            </a:r>
          </a:p>
          <a:p>
            <a:r>
              <a:rPr lang="en-US" smtClean="0"/>
              <a:t>Aircraft must maintain heading and prescribed plane and direction of flight during the roll.</a:t>
            </a:r>
          </a:p>
          <a:p>
            <a:r>
              <a:rPr lang="en-US" smtClean="0"/>
              <a:t>Aircraft must stop precisely after stated number of rotations.</a:t>
            </a:r>
          </a:p>
          <a:p>
            <a:r>
              <a:rPr lang="en-US" smtClean="0"/>
              <a:t>Linked rolls must be flown as one continuous figure.  An extremely long hesitation could be interpreted as two distinct rolls by the judge and zeroed.</a:t>
            </a:r>
          </a:p>
          <a:p>
            <a:endParaRPr lang="en-US" smtClean="0"/>
          </a:p>
          <a:p>
            <a:r>
              <a:rPr lang="en-US" smtClean="0"/>
              <a:t>Unlinked and opposite rolls must have a brief, minimal pause between the rolls.</a:t>
            </a:r>
          </a:p>
          <a:p>
            <a:endParaRPr lang="en-US" smtClean="0"/>
          </a:p>
          <a:p>
            <a:endParaRPr lang="en-US" smtClean="0"/>
          </a:p>
        </p:txBody>
      </p:sp>
      <p:sp>
        <p:nvSpPr>
          <p:cNvPr id="79878"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hdr" sz="quarter"/>
          </p:nvPr>
        </p:nvSpPr>
        <p:spPr>
          <a:noFill/>
        </p:spPr>
        <p:txBody>
          <a:bodyPr/>
          <a:lstStyle/>
          <a:p>
            <a:r>
              <a:rPr lang="en-US" smtClean="0"/>
              <a:t>Scale Aerobatic Judging Seminar</a:t>
            </a:r>
          </a:p>
        </p:txBody>
      </p:sp>
      <p:sp>
        <p:nvSpPr>
          <p:cNvPr id="80899" name="Rectangle 5"/>
          <p:cNvSpPr>
            <a:spLocks noGrp="1" noChangeArrowheads="1"/>
          </p:cNvSpPr>
          <p:nvPr>
            <p:ph type="dt" sz="quarter" idx="1"/>
          </p:nvPr>
        </p:nvSpPr>
        <p:spPr>
          <a:noFill/>
        </p:spPr>
        <p:txBody>
          <a:bodyPr/>
          <a:lstStyle/>
          <a:p>
            <a:r>
              <a:rPr lang="en-US" smtClean="0"/>
              <a:t>Version - 4/23/2003</a:t>
            </a:r>
          </a:p>
        </p:txBody>
      </p:sp>
      <p:sp>
        <p:nvSpPr>
          <p:cNvPr id="80900" name="Rectangle 6"/>
          <p:cNvSpPr>
            <a:spLocks noGrp="1" noChangeArrowheads="1"/>
          </p:cNvSpPr>
          <p:nvPr>
            <p:ph type="sldNum" sz="quarter" idx="5"/>
          </p:nvPr>
        </p:nvSpPr>
        <p:spPr>
          <a:noFill/>
        </p:spPr>
        <p:txBody>
          <a:bodyPr/>
          <a:lstStyle/>
          <a:p>
            <a:r>
              <a:rPr lang="en-US" smtClean="0"/>
              <a:t>Page - </a:t>
            </a:r>
            <a:fld id="{14BEE089-BF44-4E67-988F-13B97F77EF94}" type="slidenum">
              <a:rPr lang="en-US" smtClean="0"/>
              <a:pPr/>
              <a:t>36</a:t>
            </a:fld>
            <a:endParaRPr lang="en-US" smtClean="0"/>
          </a:p>
        </p:txBody>
      </p:sp>
      <p:sp>
        <p:nvSpPr>
          <p:cNvPr id="80901" name="Rectangle 2"/>
          <p:cNvSpPr>
            <a:spLocks noGrp="1" noChangeArrowheads="1"/>
          </p:cNvSpPr>
          <p:nvPr>
            <p:ph type="body" idx="1"/>
          </p:nvPr>
        </p:nvSpPr>
        <p:spPr>
          <a:xfrm>
            <a:off x="914400" y="4160838"/>
            <a:ext cx="5029200" cy="3916362"/>
          </a:xfrm>
          <a:noFill/>
          <a:ln/>
        </p:spPr>
        <p:txBody>
          <a:bodyPr/>
          <a:lstStyle/>
          <a:p>
            <a:r>
              <a:rPr lang="en-US" smtClean="0"/>
              <a:t>ROLLS AND POINT ROLLS (9.1.X - 9.8.X)</a:t>
            </a:r>
          </a:p>
          <a:p>
            <a:r>
              <a:rPr lang="en-US" smtClean="0"/>
              <a:t>GRADING CRITERIA</a:t>
            </a:r>
          </a:p>
          <a:p>
            <a:endParaRPr lang="en-US" smtClean="0"/>
          </a:p>
          <a:p>
            <a:r>
              <a:rPr lang="en-US" smtClean="0"/>
              <a:t>Rate of roll is not a grading criterion.  Proper presentation is the key to good scores.</a:t>
            </a:r>
          </a:p>
          <a:p>
            <a:r>
              <a:rPr lang="en-US" smtClean="0"/>
              <a:t>An over-rotated roll of 90° or more (including snaps and spins) will be zeroed.</a:t>
            </a:r>
          </a:p>
          <a:p>
            <a:r>
              <a:rPr lang="en-US" smtClean="0"/>
              <a:t>Hesitations in point rolls must be distinct. The rate of the roll and the rhythm of the points MUST be constant throughout.</a:t>
            </a:r>
          </a:p>
          <a:p>
            <a:endParaRPr lang="en-US" smtClean="0"/>
          </a:p>
          <a:p>
            <a:r>
              <a:rPr lang="en-US" smtClean="0"/>
              <a:t>For Hesitation rolls the degree of rotation must be correct between each pause: 180° (2pt), 120° (3pt), 90° (4pt) and 45° (8pt).</a:t>
            </a:r>
          </a:p>
          <a:p>
            <a:r>
              <a:rPr lang="en-US" smtClean="0"/>
              <a:t>Pauses must be recognizable (no “soft” points)  - zero if no point is seen.</a:t>
            </a:r>
          </a:p>
          <a:p>
            <a:endParaRPr lang="en-US" smtClean="0"/>
          </a:p>
          <a:p>
            <a:r>
              <a:rPr lang="en-US" smtClean="0"/>
              <a:t>Stopping a roll that is supposed to be continuous will get zeroed.  (Wrong figure)   By the same token having no pause in a hesitation roll will get a zero for the same reason.</a:t>
            </a:r>
          </a:p>
          <a:p>
            <a:endParaRPr lang="en-US" smtClean="0"/>
          </a:p>
        </p:txBody>
      </p:sp>
      <p:sp>
        <p:nvSpPr>
          <p:cNvPr id="80902"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hdr" sz="quarter"/>
          </p:nvPr>
        </p:nvSpPr>
        <p:spPr>
          <a:noFill/>
        </p:spPr>
        <p:txBody>
          <a:bodyPr/>
          <a:lstStyle/>
          <a:p>
            <a:r>
              <a:rPr lang="en-US" smtClean="0"/>
              <a:t>Scale Aerobatic Judging Seminar</a:t>
            </a:r>
          </a:p>
        </p:txBody>
      </p:sp>
      <p:sp>
        <p:nvSpPr>
          <p:cNvPr id="81923" name="Rectangle 5"/>
          <p:cNvSpPr>
            <a:spLocks noGrp="1" noChangeArrowheads="1"/>
          </p:cNvSpPr>
          <p:nvPr>
            <p:ph type="dt" sz="quarter" idx="1"/>
          </p:nvPr>
        </p:nvSpPr>
        <p:spPr>
          <a:noFill/>
        </p:spPr>
        <p:txBody>
          <a:bodyPr/>
          <a:lstStyle/>
          <a:p>
            <a:r>
              <a:rPr lang="en-US" smtClean="0"/>
              <a:t>Version - 4/23/2003</a:t>
            </a:r>
          </a:p>
        </p:txBody>
      </p:sp>
      <p:sp>
        <p:nvSpPr>
          <p:cNvPr id="81924" name="Rectangle 6"/>
          <p:cNvSpPr>
            <a:spLocks noGrp="1" noChangeArrowheads="1"/>
          </p:cNvSpPr>
          <p:nvPr>
            <p:ph type="sldNum" sz="quarter" idx="5"/>
          </p:nvPr>
        </p:nvSpPr>
        <p:spPr>
          <a:noFill/>
        </p:spPr>
        <p:txBody>
          <a:bodyPr/>
          <a:lstStyle/>
          <a:p>
            <a:r>
              <a:rPr lang="en-US" smtClean="0"/>
              <a:t>Page - </a:t>
            </a:r>
            <a:fld id="{B92B462C-0FEA-420F-A308-4BC6C19601CE}" type="slidenum">
              <a:rPr lang="en-US" smtClean="0"/>
              <a:pPr/>
              <a:t>37</a:t>
            </a:fld>
            <a:endParaRPr lang="en-US" smtClean="0"/>
          </a:p>
        </p:txBody>
      </p:sp>
      <p:sp>
        <p:nvSpPr>
          <p:cNvPr id="81925" name="Rectangle 2"/>
          <p:cNvSpPr>
            <a:spLocks noGrp="1" noChangeArrowheads="1"/>
          </p:cNvSpPr>
          <p:nvPr>
            <p:ph type="body" idx="1"/>
          </p:nvPr>
        </p:nvSpPr>
        <p:spPr>
          <a:xfrm>
            <a:off x="609600" y="4089400"/>
            <a:ext cx="5943600" cy="4368800"/>
          </a:xfrm>
          <a:noFill/>
          <a:ln/>
        </p:spPr>
        <p:txBody>
          <a:bodyPr/>
          <a:lstStyle/>
          <a:p>
            <a:r>
              <a:rPr lang="en-US" smtClean="0"/>
              <a:t>SNAP ROLLS (Flick Rolls in FAICAT) (9.9.x - 9.10.x)</a:t>
            </a:r>
          </a:p>
          <a:p>
            <a:r>
              <a:rPr lang="en-US" smtClean="0"/>
              <a:t>Snaps are very hard to judge and you really have to pay attention to the aircraft.  In particular watch what the nose does during the snap.  There should also be a definite YAW component to the maneuver but this is more an indicator of a proper snap than a grading point because it can be very small.</a:t>
            </a:r>
          </a:p>
          <a:p>
            <a:r>
              <a:rPr lang="en-US" smtClean="0"/>
              <a:t>GRADING CRITERIA</a:t>
            </a:r>
          </a:p>
          <a:p>
            <a:r>
              <a:rPr lang="en-US" smtClean="0"/>
              <a:t>Aircraft must have over-critical angle of attack, i.e. stall.</a:t>
            </a:r>
          </a:p>
          <a:p>
            <a:r>
              <a:rPr lang="en-US" smtClean="0"/>
              <a:t>Aircraft must yaw around its vertical axis.</a:t>
            </a:r>
          </a:p>
          <a:p>
            <a:r>
              <a:rPr lang="en-US" smtClean="0"/>
              <a:t>Nose must break the line of flight indicating stall has  occurred - zero if no stall.</a:t>
            </a:r>
          </a:p>
          <a:p>
            <a:r>
              <a:rPr lang="en-US" smtClean="0"/>
              <a:t>Aircraft must stay in stalled condition all the way around.</a:t>
            </a:r>
          </a:p>
          <a:p>
            <a:r>
              <a:rPr lang="en-US" smtClean="0"/>
              <a:t>Positive (inside) snaps - nose moves towards canopy.</a:t>
            </a:r>
          </a:p>
          <a:p>
            <a:r>
              <a:rPr lang="en-US" smtClean="0"/>
              <a:t>Negative (outside) snaps - nose moves towards wheels.</a:t>
            </a:r>
          </a:p>
          <a:p>
            <a:r>
              <a:rPr lang="en-US" smtClean="0"/>
              <a:t>COMMON ERRORS</a:t>
            </a:r>
          </a:p>
          <a:p>
            <a:r>
              <a:rPr lang="en-US" smtClean="0"/>
              <a:t>Under- or over-rotation.  Deduct ½ point per 5° Under-rotation and using ailerons to finish will be graded at ½ point per 5° after autorotation stops.</a:t>
            </a:r>
          </a:p>
          <a:p>
            <a:r>
              <a:rPr lang="en-US" smtClean="0"/>
              <a:t>No break (high speed barrel roll) - zero.</a:t>
            </a:r>
          </a:p>
          <a:p>
            <a:r>
              <a:rPr lang="en-US" smtClean="0"/>
              <a:t>Finishing off heading, especially ½ snaps. Deduct ½ point per 5° </a:t>
            </a:r>
          </a:p>
          <a:p>
            <a:r>
              <a:rPr lang="en-US" smtClean="0"/>
              <a:t>Pitching the wrong way and making an outside snap into an inside snap.  </a:t>
            </a:r>
          </a:p>
          <a:p>
            <a:r>
              <a:rPr lang="en-US" smtClean="0"/>
              <a:t>Performing a “shoulder snap” instead of a snap.</a:t>
            </a:r>
          </a:p>
          <a:p>
            <a:r>
              <a:rPr lang="en-US" smtClean="0"/>
              <a:t>What IS a shoulder snap”?</a:t>
            </a:r>
          </a:p>
          <a:p>
            <a:endParaRPr lang="en-US" smtClean="0"/>
          </a:p>
        </p:txBody>
      </p:sp>
      <p:sp>
        <p:nvSpPr>
          <p:cNvPr id="81926"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hdr" sz="quarter"/>
          </p:nvPr>
        </p:nvSpPr>
        <p:spPr>
          <a:noFill/>
        </p:spPr>
        <p:txBody>
          <a:bodyPr/>
          <a:lstStyle/>
          <a:p>
            <a:r>
              <a:rPr lang="en-US" smtClean="0"/>
              <a:t>Scale Aerobatic Judging Seminar</a:t>
            </a:r>
          </a:p>
        </p:txBody>
      </p:sp>
      <p:sp>
        <p:nvSpPr>
          <p:cNvPr id="82947" name="Rectangle 5"/>
          <p:cNvSpPr>
            <a:spLocks noGrp="1" noChangeArrowheads="1"/>
          </p:cNvSpPr>
          <p:nvPr>
            <p:ph type="dt" sz="quarter" idx="1"/>
          </p:nvPr>
        </p:nvSpPr>
        <p:spPr>
          <a:noFill/>
        </p:spPr>
        <p:txBody>
          <a:bodyPr/>
          <a:lstStyle/>
          <a:p>
            <a:r>
              <a:rPr lang="en-US" smtClean="0"/>
              <a:t>Version - 4/23/2003</a:t>
            </a:r>
          </a:p>
        </p:txBody>
      </p:sp>
      <p:sp>
        <p:nvSpPr>
          <p:cNvPr id="82948" name="Rectangle 6"/>
          <p:cNvSpPr>
            <a:spLocks noGrp="1" noChangeArrowheads="1"/>
          </p:cNvSpPr>
          <p:nvPr>
            <p:ph type="sldNum" sz="quarter" idx="5"/>
          </p:nvPr>
        </p:nvSpPr>
        <p:spPr>
          <a:noFill/>
        </p:spPr>
        <p:txBody>
          <a:bodyPr/>
          <a:lstStyle/>
          <a:p>
            <a:r>
              <a:rPr lang="en-US" smtClean="0"/>
              <a:t>Page - </a:t>
            </a:r>
            <a:fld id="{F6744177-A16C-4CF7-BC2C-45C50864C535}" type="slidenum">
              <a:rPr lang="en-US" smtClean="0"/>
              <a:pPr/>
              <a:t>38</a:t>
            </a:fld>
            <a:endParaRPr lang="en-US" smtClean="0"/>
          </a:p>
        </p:txBody>
      </p:sp>
      <p:sp>
        <p:nvSpPr>
          <p:cNvPr id="82949" name="Rectangle 2"/>
          <p:cNvSpPr>
            <a:spLocks noGrp="1" noChangeArrowheads="1"/>
          </p:cNvSpPr>
          <p:nvPr>
            <p:ph type="body" idx="1"/>
          </p:nvPr>
        </p:nvSpPr>
        <p:spPr>
          <a:xfrm>
            <a:off x="457200" y="4014788"/>
            <a:ext cx="6096000" cy="4291012"/>
          </a:xfrm>
          <a:noFill/>
          <a:ln/>
        </p:spPr>
        <p:txBody>
          <a:bodyPr/>
          <a:lstStyle/>
          <a:p>
            <a:r>
              <a:rPr lang="en-US" sz="1000" smtClean="0"/>
              <a:t>FAMILY 9.11 and 9.12  - SPINS  GRADING CRITERIA</a:t>
            </a:r>
          </a:p>
          <a:p>
            <a:r>
              <a:rPr lang="en-US" sz="1000" smtClean="0"/>
              <a:t>SPINS ARE HARD TO JUDGE AND EASY TO ZERO!</a:t>
            </a:r>
          </a:p>
          <a:p>
            <a:r>
              <a:rPr lang="en-US" sz="1000" smtClean="0"/>
              <a:t>GRADING CRITERIA:</a:t>
            </a:r>
          </a:p>
          <a:p>
            <a:r>
              <a:rPr lang="en-US" sz="1000" smtClean="0"/>
              <a:t>Horizontal flight path before stall.  {**| Any yawing off heading will be downgraded.** WRONG} </a:t>
            </a:r>
          </a:p>
          <a:p>
            <a:r>
              <a:rPr lang="en-US" sz="1000" smtClean="0"/>
              <a:t>Aircraft MUST stall.  It</a:t>
            </a:r>
            <a:r>
              <a:rPr lang="en-US" sz="1000" i="1" smtClean="0"/>
              <a:t> may</a:t>
            </a:r>
            <a:r>
              <a:rPr lang="en-US" sz="1000" smtClean="0"/>
              <a:t> NOT come to a complete stop, esp. going downwind.  Watch for the stall break.</a:t>
            </a:r>
          </a:p>
          <a:p>
            <a:r>
              <a:rPr lang="en-US" sz="1000" smtClean="0"/>
              <a:t>Nose and wing tip will drop at the same time.  Watch for ‘snapping’ or otherwise forcing the spin entry.  Especially if the spin is executed downwind.</a:t>
            </a:r>
          </a:p>
          <a:p>
            <a:r>
              <a:rPr lang="en-US" sz="1000" smtClean="0"/>
              <a:t>Pitch attitude during auto-rotation is not a grading criterion, BUT the aircraft MUST auto-rotate.  A spiral dive will be zeroed.</a:t>
            </a:r>
          </a:p>
          <a:p>
            <a:r>
              <a:rPr lang="en-US" sz="1000" smtClean="0"/>
              <a:t>Stop on heading.  - ½ point per 5° off</a:t>
            </a:r>
          </a:p>
          <a:p>
            <a:r>
              <a:rPr lang="en-US" sz="1000" smtClean="0"/>
              <a:t>Wings level, 90 degree down line.  Only a 1/2 point for this error.</a:t>
            </a:r>
          </a:p>
          <a:p>
            <a:endParaRPr lang="en-US" sz="1000" smtClean="0"/>
          </a:p>
          <a:p>
            <a:r>
              <a:rPr lang="en-US" sz="1000" smtClean="0"/>
              <a:t>COMMON ERRORS </a:t>
            </a:r>
          </a:p>
          <a:p>
            <a:r>
              <a:rPr lang="en-US" sz="1000" smtClean="0"/>
              <a:t>Heading change before the stall.  Wing dropping off the wrong direction and then correcting back the other way.</a:t>
            </a:r>
          </a:p>
          <a:p>
            <a:r>
              <a:rPr lang="en-US" sz="1000" smtClean="0"/>
              <a:t>Over- or under-rotating.</a:t>
            </a:r>
          </a:p>
          <a:p>
            <a:r>
              <a:rPr lang="en-US" sz="1000" smtClean="0"/>
              <a:t>Under-rotating and finishing with aileron.</a:t>
            </a:r>
          </a:p>
          <a:p>
            <a:r>
              <a:rPr lang="en-US" sz="1000" smtClean="0"/>
              <a:t>Snap or barrel roll entry (abrupt pitch and roll change) - zero.</a:t>
            </a:r>
          </a:p>
          <a:p>
            <a:r>
              <a:rPr lang="en-US" sz="1000" smtClean="0"/>
              <a:t>Forced entry (abrupt pitch change) - Zero .</a:t>
            </a:r>
          </a:p>
          <a:p>
            <a:r>
              <a:rPr lang="en-US" sz="1000" smtClean="0"/>
              <a:t>Spiral (flight path is not downward - it corkscrews) - zero.</a:t>
            </a:r>
          </a:p>
          <a:p>
            <a:r>
              <a:rPr lang="en-US" sz="1000" smtClean="0"/>
              <a:t>Down line not vertical.  ½ point per 5° deduction.</a:t>
            </a:r>
          </a:p>
          <a:p>
            <a:r>
              <a:rPr lang="en-US" smtClean="0"/>
              <a:t>There is no requirement for rolls or snaps following a Spin to be centered on the down line since there is no down line before the spin.</a:t>
            </a:r>
          </a:p>
          <a:p>
            <a:endParaRPr lang="en-US" smtClean="0"/>
          </a:p>
          <a:p>
            <a:endParaRPr lang="en-US" smtClean="0"/>
          </a:p>
        </p:txBody>
      </p:sp>
      <p:sp>
        <p:nvSpPr>
          <p:cNvPr id="82950"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hdr" sz="quarter"/>
          </p:nvPr>
        </p:nvSpPr>
        <p:spPr>
          <a:noFill/>
        </p:spPr>
        <p:txBody>
          <a:bodyPr/>
          <a:lstStyle/>
          <a:p>
            <a:r>
              <a:rPr lang="en-US" smtClean="0"/>
              <a:t>Scale Aerobatic Judging Seminar</a:t>
            </a:r>
          </a:p>
        </p:txBody>
      </p:sp>
      <p:sp>
        <p:nvSpPr>
          <p:cNvPr id="83971" name="Rectangle 5"/>
          <p:cNvSpPr>
            <a:spLocks noGrp="1" noChangeArrowheads="1"/>
          </p:cNvSpPr>
          <p:nvPr>
            <p:ph type="dt" sz="quarter" idx="1"/>
          </p:nvPr>
        </p:nvSpPr>
        <p:spPr>
          <a:noFill/>
        </p:spPr>
        <p:txBody>
          <a:bodyPr/>
          <a:lstStyle/>
          <a:p>
            <a:r>
              <a:rPr lang="en-US" smtClean="0"/>
              <a:t>Version - 4/23/2003</a:t>
            </a:r>
          </a:p>
        </p:txBody>
      </p:sp>
      <p:sp>
        <p:nvSpPr>
          <p:cNvPr id="83972" name="Rectangle 6"/>
          <p:cNvSpPr>
            <a:spLocks noGrp="1" noChangeArrowheads="1"/>
          </p:cNvSpPr>
          <p:nvPr>
            <p:ph type="sldNum" sz="quarter" idx="5"/>
          </p:nvPr>
        </p:nvSpPr>
        <p:spPr>
          <a:noFill/>
        </p:spPr>
        <p:txBody>
          <a:bodyPr/>
          <a:lstStyle/>
          <a:p>
            <a:r>
              <a:rPr lang="en-US" smtClean="0"/>
              <a:t>Page - </a:t>
            </a:r>
            <a:fld id="{372D042D-CF46-4DA1-BD81-6B16F0C41555}" type="slidenum">
              <a:rPr lang="en-US" smtClean="0"/>
              <a:pPr/>
              <a:t>39</a:t>
            </a:fld>
            <a:endParaRPr lang="en-US" smtClean="0"/>
          </a:p>
        </p:txBody>
      </p:sp>
      <p:sp>
        <p:nvSpPr>
          <p:cNvPr id="83973" name="Rectangle 1026"/>
          <p:cNvSpPr>
            <a:spLocks noGrp="1" noChangeArrowheads="1"/>
          </p:cNvSpPr>
          <p:nvPr>
            <p:ph type="body" idx="1"/>
          </p:nvPr>
        </p:nvSpPr>
        <p:spPr>
          <a:xfrm>
            <a:off x="381000" y="4014788"/>
            <a:ext cx="6096000" cy="4159250"/>
          </a:xfrm>
          <a:noFill/>
          <a:ln/>
        </p:spPr>
        <p:txBody>
          <a:bodyPr/>
          <a:lstStyle/>
          <a:p>
            <a:r>
              <a:rPr lang="en-US" smtClean="0"/>
              <a:t>HARD OR MECHANICAL ZEROS</a:t>
            </a:r>
          </a:p>
          <a:p>
            <a:r>
              <a:rPr lang="en-US" smtClean="0"/>
              <a:t> </a:t>
            </a:r>
          </a:p>
          <a:p>
            <a:r>
              <a:rPr lang="en-US" smtClean="0"/>
              <a:t>Any omitted figure will be zeroed</a:t>
            </a:r>
          </a:p>
          <a:p>
            <a:endParaRPr lang="en-US" smtClean="0"/>
          </a:p>
          <a:p>
            <a:r>
              <a:rPr lang="en-US" smtClean="0"/>
              <a:t>Any added figure will be zeroed and could cause the entire remainder of the sequence to be zeroed.</a:t>
            </a:r>
          </a:p>
          <a:p>
            <a:endParaRPr lang="en-US" smtClean="0"/>
          </a:p>
          <a:p>
            <a:r>
              <a:rPr lang="en-US" smtClean="0"/>
              <a:t>Any change in heading, altitude, or roll of 90 degrees of more will be zeroed.</a:t>
            </a:r>
          </a:p>
          <a:p>
            <a:endParaRPr lang="en-US" smtClean="0"/>
          </a:p>
          <a:p>
            <a:r>
              <a:rPr lang="en-US" smtClean="0"/>
              <a:t>Any maneuver, even partially, behind the deadline will be zeroed.</a:t>
            </a:r>
          </a:p>
          <a:p>
            <a:endParaRPr lang="en-US" sz="1000" smtClean="0"/>
          </a:p>
        </p:txBody>
      </p:sp>
      <p:sp>
        <p:nvSpPr>
          <p:cNvPr id="83974" name="Rectangle 1027"/>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hdr" sz="quarter"/>
          </p:nvPr>
        </p:nvSpPr>
        <p:spPr>
          <a:noFill/>
        </p:spPr>
        <p:txBody>
          <a:bodyPr/>
          <a:lstStyle/>
          <a:p>
            <a:r>
              <a:rPr lang="en-US" smtClean="0"/>
              <a:t>Scale Aerobatic Judging Seminar</a:t>
            </a:r>
          </a:p>
        </p:txBody>
      </p:sp>
      <p:sp>
        <p:nvSpPr>
          <p:cNvPr id="84995" name="Rectangle 5"/>
          <p:cNvSpPr>
            <a:spLocks noGrp="1" noChangeArrowheads="1"/>
          </p:cNvSpPr>
          <p:nvPr>
            <p:ph type="dt" sz="quarter" idx="1"/>
          </p:nvPr>
        </p:nvSpPr>
        <p:spPr>
          <a:noFill/>
        </p:spPr>
        <p:txBody>
          <a:bodyPr/>
          <a:lstStyle/>
          <a:p>
            <a:r>
              <a:rPr lang="en-US" smtClean="0"/>
              <a:t>Version - 4/23/2003</a:t>
            </a:r>
          </a:p>
        </p:txBody>
      </p:sp>
      <p:sp>
        <p:nvSpPr>
          <p:cNvPr id="84996" name="Rectangle 6"/>
          <p:cNvSpPr>
            <a:spLocks noGrp="1" noChangeArrowheads="1"/>
          </p:cNvSpPr>
          <p:nvPr>
            <p:ph type="sldNum" sz="quarter" idx="5"/>
          </p:nvPr>
        </p:nvSpPr>
        <p:spPr>
          <a:noFill/>
        </p:spPr>
        <p:txBody>
          <a:bodyPr/>
          <a:lstStyle/>
          <a:p>
            <a:r>
              <a:rPr lang="en-US" smtClean="0"/>
              <a:t>Page - </a:t>
            </a:r>
            <a:fld id="{E89AF3CA-0F86-4ADC-97B0-2F73A4EDCE62}" type="slidenum">
              <a:rPr lang="en-US" smtClean="0"/>
              <a:pPr/>
              <a:t>41</a:t>
            </a:fld>
            <a:endParaRPr lang="en-US" smtClean="0"/>
          </a:p>
        </p:txBody>
      </p:sp>
      <p:sp>
        <p:nvSpPr>
          <p:cNvPr id="84997" name="Rectangle 2"/>
          <p:cNvSpPr>
            <a:spLocks noGrp="1" noChangeArrowheads="1"/>
          </p:cNvSpPr>
          <p:nvPr>
            <p:ph type="body" idx="1"/>
          </p:nvPr>
        </p:nvSpPr>
        <p:spPr>
          <a:xfrm>
            <a:off x="685800" y="4014788"/>
            <a:ext cx="5791200" cy="4087812"/>
          </a:xfrm>
          <a:noFill/>
          <a:ln/>
        </p:spPr>
        <p:txBody>
          <a:bodyPr/>
          <a:lstStyle/>
          <a:p>
            <a:endParaRPr lang="en-US" smtClean="0"/>
          </a:p>
          <a:p>
            <a:pPr algn="ctr"/>
            <a:r>
              <a:rPr lang="en-US" b="1" u="sng" smtClean="0">
                <a:solidFill>
                  <a:srgbClr val="000000"/>
                </a:solidFill>
              </a:rPr>
              <a:t>Procedural Items</a:t>
            </a:r>
          </a:p>
          <a:p>
            <a:pPr algn="ctr"/>
            <a:endParaRPr lang="en-US" b="1" u="sng" smtClean="0">
              <a:solidFill>
                <a:srgbClr val="000000"/>
              </a:solidFill>
            </a:endParaRPr>
          </a:p>
          <a:p>
            <a:pPr lvl="1">
              <a:buFont typeface="Symbol" pitchFamily="18" charset="2"/>
              <a:buChar char="·"/>
            </a:pPr>
            <a:r>
              <a:rPr lang="en-US" smtClean="0">
                <a:solidFill>
                  <a:srgbClr val="000000"/>
                </a:solidFill>
              </a:rPr>
              <a:t>Figures are judged based on </a:t>
            </a:r>
            <a:r>
              <a:rPr lang="en-US" b="1" smtClean="0">
                <a:solidFill>
                  <a:srgbClr val="000000"/>
                </a:solidFill>
              </a:rPr>
              <a:t>TRACK</a:t>
            </a:r>
            <a:r>
              <a:rPr lang="en-US" smtClean="0">
                <a:solidFill>
                  <a:srgbClr val="000000"/>
                </a:solidFill>
              </a:rPr>
              <a:t> of Center of Gravity (CG) of Aircraft.</a:t>
            </a:r>
          </a:p>
          <a:p>
            <a:pPr lvl="1">
              <a:buFont typeface="Symbol" pitchFamily="18" charset="2"/>
              <a:buChar char="·"/>
            </a:pPr>
            <a:r>
              <a:rPr lang="en-US" smtClean="0">
                <a:solidFill>
                  <a:srgbClr val="000000"/>
                </a:solidFill>
              </a:rPr>
              <a:t>Flyable Aresti Diagram ALWAYS take precedence over written narratives. </a:t>
            </a:r>
          </a:p>
          <a:p>
            <a:pPr lvl="1">
              <a:buFont typeface="Symbol" pitchFamily="18" charset="2"/>
              <a:buChar char="·"/>
            </a:pPr>
            <a:r>
              <a:rPr lang="en-US" b="1" u="sng" smtClean="0">
                <a:solidFill>
                  <a:srgbClr val="000000"/>
                </a:solidFill>
              </a:rPr>
              <a:t>Absolutely No Aerobatics Are Permitted</a:t>
            </a:r>
            <a:r>
              <a:rPr lang="en-US" smtClean="0">
                <a:solidFill>
                  <a:srgbClr val="000000"/>
                </a:solidFill>
              </a:rPr>
              <a:t> prior to entering the Box </a:t>
            </a:r>
            <a:r>
              <a:rPr lang="en-US" b="1" smtClean="0">
                <a:solidFill>
                  <a:srgbClr val="000000"/>
                </a:solidFill>
              </a:rPr>
              <a:t>except</a:t>
            </a:r>
            <a:r>
              <a:rPr lang="en-US" smtClean="0">
                <a:solidFill>
                  <a:srgbClr val="000000"/>
                </a:solidFill>
              </a:rPr>
              <a:t> for basic Turn Around Figures for placement of Box Entry.</a:t>
            </a:r>
          </a:p>
          <a:p>
            <a:pPr lvl="1">
              <a:buFont typeface="Symbol" pitchFamily="18" charset="2"/>
              <a:buChar char="·"/>
            </a:pPr>
            <a:r>
              <a:rPr lang="en-US" b="1" u="sng" smtClean="0">
                <a:solidFill>
                  <a:srgbClr val="FF0000"/>
                </a:solidFill>
              </a:rPr>
              <a:t>BREAKS…  Explain Break procedure</a:t>
            </a:r>
            <a:endParaRPr lang="en-US" smtClean="0">
              <a:solidFill>
                <a:srgbClr val="000000"/>
              </a:solidFill>
            </a:endParaRPr>
          </a:p>
          <a:p>
            <a:pPr lvl="1">
              <a:buFont typeface="Symbol" pitchFamily="18" charset="2"/>
              <a:buChar char="·"/>
            </a:pPr>
            <a:r>
              <a:rPr lang="en-US" smtClean="0">
                <a:solidFill>
                  <a:srgbClr val="000000"/>
                </a:solidFill>
              </a:rPr>
              <a:t>Figure where Dead stick occurred will receive a score according to the applicable downgrades (0 – 10).                                             </a:t>
            </a:r>
          </a:p>
          <a:p>
            <a:pPr lvl="1">
              <a:buFont typeface="Symbol" pitchFamily="18" charset="2"/>
              <a:buChar char="·"/>
            </a:pPr>
            <a:r>
              <a:rPr lang="en-US" b="1" smtClean="0">
                <a:solidFill>
                  <a:srgbClr val="000000"/>
                </a:solidFill>
              </a:rPr>
              <a:t>SUBSEQUENT MANEUVERS</a:t>
            </a:r>
            <a:r>
              <a:rPr lang="en-US" smtClean="0">
                <a:solidFill>
                  <a:srgbClr val="000000"/>
                </a:solidFill>
              </a:rPr>
              <a:t> = </a:t>
            </a:r>
            <a:r>
              <a:rPr lang="en-US" b="1" smtClean="0">
                <a:solidFill>
                  <a:srgbClr val="000000"/>
                </a:solidFill>
              </a:rPr>
              <a:t>Remainder of sequence is zeroed.</a:t>
            </a:r>
            <a:r>
              <a:rPr lang="en-US" smtClean="0">
                <a:solidFill>
                  <a:srgbClr val="000000"/>
                </a:solidFill>
              </a:rPr>
              <a:t>   </a:t>
            </a:r>
          </a:p>
          <a:p>
            <a:endParaRPr lang="en-US" smtClean="0">
              <a:solidFill>
                <a:srgbClr val="000000"/>
              </a:solidFill>
            </a:endParaRPr>
          </a:p>
          <a:p>
            <a:endParaRPr lang="en-US" smtClean="0"/>
          </a:p>
        </p:txBody>
      </p:sp>
      <p:sp>
        <p:nvSpPr>
          <p:cNvPr id="84998"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US" smtClean="0"/>
              <a:t>Scale Aerobatic Judging Seminar</a:t>
            </a:r>
          </a:p>
        </p:txBody>
      </p:sp>
      <p:sp>
        <p:nvSpPr>
          <p:cNvPr id="53251" name="Rectangle 5"/>
          <p:cNvSpPr>
            <a:spLocks noGrp="1" noChangeArrowheads="1"/>
          </p:cNvSpPr>
          <p:nvPr>
            <p:ph type="dt" sz="quarter" idx="1"/>
          </p:nvPr>
        </p:nvSpPr>
        <p:spPr>
          <a:noFill/>
        </p:spPr>
        <p:txBody>
          <a:bodyPr/>
          <a:lstStyle/>
          <a:p>
            <a:r>
              <a:rPr lang="en-US" smtClean="0"/>
              <a:t>Version - 4/23/2003</a:t>
            </a:r>
          </a:p>
        </p:txBody>
      </p:sp>
      <p:sp>
        <p:nvSpPr>
          <p:cNvPr id="53252" name="Rectangle 6"/>
          <p:cNvSpPr>
            <a:spLocks noGrp="1" noChangeArrowheads="1"/>
          </p:cNvSpPr>
          <p:nvPr>
            <p:ph type="sldNum" sz="quarter" idx="5"/>
          </p:nvPr>
        </p:nvSpPr>
        <p:spPr>
          <a:noFill/>
        </p:spPr>
        <p:txBody>
          <a:bodyPr/>
          <a:lstStyle/>
          <a:p>
            <a:r>
              <a:rPr lang="en-US" smtClean="0"/>
              <a:t>Page - </a:t>
            </a:r>
            <a:fld id="{93016DB1-8370-4872-9198-7ABC1938ECA5}" type="slidenum">
              <a:rPr lang="en-US" smtClean="0"/>
              <a:pPr/>
              <a:t>5</a:t>
            </a:fld>
            <a:endParaRPr lang="en-US" smtClean="0"/>
          </a:p>
        </p:txBody>
      </p:sp>
      <p:sp>
        <p:nvSpPr>
          <p:cNvPr id="53253" name="Rectangle 2"/>
          <p:cNvSpPr>
            <a:spLocks noGrp="1" noChangeArrowheads="1"/>
          </p:cNvSpPr>
          <p:nvPr>
            <p:ph type="body" idx="1"/>
          </p:nvPr>
        </p:nvSpPr>
        <p:spPr>
          <a:xfrm>
            <a:off x="533400" y="4160838"/>
            <a:ext cx="5791200" cy="4160837"/>
          </a:xfrm>
          <a:noFill/>
          <a:ln/>
        </p:spPr>
        <p:txBody>
          <a:bodyPr/>
          <a:lstStyle/>
          <a:p>
            <a:r>
              <a:rPr lang="en-US" sz="1000" smtClean="0"/>
              <a:t>Judging is not an easy task.  It requires thorough knowledge of the rules, intense concentration and the capacity to make 120 to 150 decisions an hour, often under less than ideal conditions.</a:t>
            </a:r>
          </a:p>
          <a:p>
            <a:endParaRPr lang="en-US" sz="1000" smtClean="0"/>
          </a:p>
          <a:p>
            <a:r>
              <a:rPr lang="en-US" sz="1000" smtClean="0"/>
              <a:t>It is the judge's job to find fault and nit-pick.  A grade of 10 is perfect and should always be given if you see a perfectly flown figure.  It should be assumed by a Judge that a competitor is going to fly a perfect figure, so a Judge should start with a mark of 10.  As the figure is performed, the Judge begins to deduct points, as prescribed in the rules, for each error that is seen.  This system is preferable to waiting until the figure is finished and trying to assign a grade on an overall impression.</a:t>
            </a:r>
          </a:p>
          <a:p>
            <a:endParaRPr lang="en-US" sz="1000" smtClean="0"/>
          </a:p>
          <a:p>
            <a:r>
              <a:rPr lang="en-US" sz="1000" smtClean="0"/>
              <a:t>There are certain errors for which there are no set point deductions.  These judgment calls are made in, for example, "How round was that loop?"  Stress that the judge must set his or her own standard, stick by it and be consistent.</a:t>
            </a:r>
          </a:p>
          <a:p>
            <a:endParaRPr lang="en-US" sz="1000" smtClean="0"/>
          </a:p>
          <a:p>
            <a:r>
              <a:rPr lang="en-US" sz="1000" smtClean="0"/>
              <a:t>As instructors, you must know the grading criteria by heart and it is not my intention to reproduce the Rule Book here.  Stress to the students that you are giving them the basic information so that they can go out and continue their education by assisting on the line.</a:t>
            </a:r>
          </a:p>
          <a:p>
            <a:endParaRPr lang="en-US" sz="1000" smtClean="0"/>
          </a:p>
          <a:p>
            <a:r>
              <a:rPr lang="en-US" sz="1000" b="1" smtClean="0"/>
              <a:t>Use this slide to quiz the audience on the downgrades</a:t>
            </a:r>
            <a:endParaRPr lang="en-US" sz="1000" smtClean="0"/>
          </a:p>
        </p:txBody>
      </p:sp>
      <p:sp>
        <p:nvSpPr>
          <p:cNvPr id="53254"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hdr" sz="quarter"/>
          </p:nvPr>
        </p:nvSpPr>
        <p:spPr>
          <a:noFill/>
        </p:spPr>
        <p:txBody>
          <a:bodyPr/>
          <a:lstStyle/>
          <a:p>
            <a:r>
              <a:rPr lang="en-US" smtClean="0"/>
              <a:t>Scale Aerobatic Judging Seminar</a:t>
            </a:r>
          </a:p>
        </p:txBody>
      </p:sp>
      <p:sp>
        <p:nvSpPr>
          <p:cNvPr id="54275" name="Rectangle 5"/>
          <p:cNvSpPr>
            <a:spLocks noGrp="1" noChangeArrowheads="1"/>
          </p:cNvSpPr>
          <p:nvPr>
            <p:ph type="dt" sz="quarter" idx="1"/>
          </p:nvPr>
        </p:nvSpPr>
        <p:spPr>
          <a:noFill/>
        </p:spPr>
        <p:txBody>
          <a:bodyPr/>
          <a:lstStyle/>
          <a:p>
            <a:r>
              <a:rPr lang="en-US" smtClean="0"/>
              <a:t>Version - 4/23/2003</a:t>
            </a:r>
          </a:p>
        </p:txBody>
      </p:sp>
      <p:sp>
        <p:nvSpPr>
          <p:cNvPr id="54276" name="Rectangle 6"/>
          <p:cNvSpPr>
            <a:spLocks noGrp="1" noChangeArrowheads="1"/>
          </p:cNvSpPr>
          <p:nvPr>
            <p:ph type="sldNum" sz="quarter" idx="5"/>
          </p:nvPr>
        </p:nvSpPr>
        <p:spPr>
          <a:noFill/>
        </p:spPr>
        <p:txBody>
          <a:bodyPr/>
          <a:lstStyle/>
          <a:p>
            <a:r>
              <a:rPr lang="en-US" smtClean="0"/>
              <a:t>Page - </a:t>
            </a:r>
            <a:fld id="{87AE27E2-6141-4258-8F5B-E6F356C9315B}" type="slidenum">
              <a:rPr lang="en-US" smtClean="0"/>
              <a:pPr/>
              <a:t>6</a:t>
            </a:fld>
            <a:endParaRPr lang="en-US" smtClean="0"/>
          </a:p>
        </p:txBody>
      </p:sp>
      <p:sp>
        <p:nvSpPr>
          <p:cNvPr id="54277" name="Rectangle 2"/>
          <p:cNvSpPr>
            <a:spLocks noGrp="1" noRot="1" noChangeAspect="1" noChangeArrowheads="1" noTextEdit="1"/>
          </p:cNvSpPr>
          <p:nvPr>
            <p:ph type="sldImg"/>
          </p:nvPr>
        </p:nvSpPr>
        <p:spPr>
          <a:xfrm>
            <a:off x="1247775" y="663575"/>
            <a:ext cx="4362450" cy="3271838"/>
          </a:xfrm>
          <a:ln cap="flat"/>
        </p:spPr>
      </p:sp>
      <p:sp>
        <p:nvSpPr>
          <p:cNvPr id="54278" name="Rectangle 3"/>
          <p:cNvSpPr>
            <a:spLocks noGrp="1" noChangeArrowheads="1"/>
          </p:cNvSpPr>
          <p:nvPr>
            <p:ph type="body" idx="1"/>
          </p:nvPr>
        </p:nvSpPr>
        <p:spPr>
          <a:noFill/>
          <a:ln/>
        </p:spPr>
        <p:txBody>
          <a:bodyPr/>
          <a:lstStyle/>
          <a:p>
            <a:r>
              <a:rPr lang="en-US" smtClean="0"/>
              <a:t>Use stick plane to explain that entry and exit altitudes do not have to be the same in Family 1 figures.</a:t>
            </a:r>
          </a:p>
          <a:p>
            <a:endParaRPr lang="en-US" smtClean="0"/>
          </a:p>
          <a:p>
            <a:r>
              <a:rPr lang="en-US" smtClean="0"/>
              <a:t>The size of the partial loops is NOT a grading criteria except when the pilot makes them so large as to distort the figure - Ex: the Shark’s Tooth that looks like the 1/2 Reverse Cuban.  </a:t>
            </a:r>
          </a:p>
          <a:p>
            <a:endParaRPr lang="en-US" smtClean="0"/>
          </a:p>
          <a:p>
            <a:r>
              <a:rPr lang="en-US" smtClean="0"/>
              <a:t>All figures should have distinct straight line segments</a:t>
            </a:r>
          </a:p>
          <a:p>
            <a:endParaRPr lang="en-US" smtClean="0"/>
          </a:p>
          <a:p>
            <a:r>
              <a:rPr lang="en-US" smtClean="0"/>
              <a:t>Explain that the general grading criteria established for Family One figures will be repeated over and over in the rest of the families.  This is the building block of judging for the more complex figures.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US" smtClean="0"/>
              <a:t>Scale Aerobatic Judging Seminar</a:t>
            </a:r>
          </a:p>
        </p:txBody>
      </p:sp>
      <p:sp>
        <p:nvSpPr>
          <p:cNvPr id="55299" name="Rectangle 5"/>
          <p:cNvSpPr>
            <a:spLocks noGrp="1" noChangeArrowheads="1"/>
          </p:cNvSpPr>
          <p:nvPr>
            <p:ph type="dt" sz="quarter" idx="1"/>
          </p:nvPr>
        </p:nvSpPr>
        <p:spPr>
          <a:noFill/>
        </p:spPr>
        <p:txBody>
          <a:bodyPr/>
          <a:lstStyle/>
          <a:p>
            <a:r>
              <a:rPr lang="en-US" smtClean="0"/>
              <a:t>Version - 4/23/2003</a:t>
            </a:r>
          </a:p>
        </p:txBody>
      </p:sp>
      <p:sp>
        <p:nvSpPr>
          <p:cNvPr id="55300" name="Rectangle 6"/>
          <p:cNvSpPr>
            <a:spLocks noGrp="1" noChangeArrowheads="1"/>
          </p:cNvSpPr>
          <p:nvPr>
            <p:ph type="sldNum" sz="quarter" idx="5"/>
          </p:nvPr>
        </p:nvSpPr>
        <p:spPr>
          <a:noFill/>
        </p:spPr>
        <p:txBody>
          <a:bodyPr/>
          <a:lstStyle/>
          <a:p>
            <a:r>
              <a:rPr lang="en-US" smtClean="0"/>
              <a:t>Page - </a:t>
            </a:r>
            <a:fld id="{95188E92-29C8-4A2B-AC01-C03F4938110F}" type="slidenum">
              <a:rPr lang="en-US" smtClean="0"/>
              <a:pPr/>
              <a:t>7</a:t>
            </a:fld>
            <a:endParaRPr lang="en-US" smtClean="0"/>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r>
              <a:rPr lang="en-US" smtClean="0"/>
              <a:t>Show the class with a stick plane what is Bank and Yank</a:t>
            </a:r>
          </a:p>
          <a:p>
            <a:endParaRPr lang="en-US" smtClean="0"/>
          </a:p>
          <a:p>
            <a:r>
              <a:rPr lang="en-US" smtClean="0"/>
              <a:t>Show the different combinations of rolling elements and different attitudes for entry. </a:t>
            </a:r>
          </a:p>
          <a:p>
            <a:r>
              <a:rPr lang="en-US" smtClean="0"/>
              <a:t>Explain that any of these could be used starting on the Y-axis</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hdr" sz="quarter"/>
          </p:nvPr>
        </p:nvSpPr>
        <p:spPr>
          <a:noFill/>
        </p:spPr>
        <p:txBody>
          <a:bodyPr/>
          <a:lstStyle/>
          <a:p>
            <a:r>
              <a:rPr lang="en-US" smtClean="0"/>
              <a:t>Scale Aerobatic Judging Seminar</a:t>
            </a:r>
          </a:p>
        </p:txBody>
      </p:sp>
      <p:sp>
        <p:nvSpPr>
          <p:cNvPr id="56323" name="Rectangle 5"/>
          <p:cNvSpPr>
            <a:spLocks noGrp="1" noChangeArrowheads="1"/>
          </p:cNvSpPr>
          <p:nvPr>
            <p:ph type="dt" sz="quarter" idx="1"/>
          </p:nvPr>
        </p:nvSpPr>
        <p:spPr>
          <a:noFill/>
        </p:spPr>
        <p:txBody>
          <a:bodyPr/>
          <a:lstStyle/>
          <a:p>
            <a:r>
              <a:rPr lang="en-US" smtClean="0"/>
              <a:t>Version - 4/23/2003</a:t>
            </a:r>
          </a:p>
        </p:txBody>
      </p:sp>
      <p:sp>
        <p:nvSpPr>
          <p:cNvPr id="56324" name="Rectangle 6"/>
          <p:cNvSpPr>
            <a:spLocks noGrp="1" noChangeArrowheads="1"/>
          </p:cNvSpPr>
          <p:nvPr>
            <p:ph type="sldNum" sz="quarter" idx="5"/>
          </p:nvPr>
        </p:nvSpPr>
        <p:spPr>
          <a:noFill/>
        </p:spPr>
        <p:txBody>
          <a:bodyPr/>
          <a:lstStyle/>
          <a:p>
            <a:r>
              <a:rPr lang="en-US" smtClean="0"/>
              <a:t>Page - </a:t>
            </a:r>
            <a:fld id="{8C7A2FBE-E9AD-4316-9D57-3CC035911F81}" type="slidenum">
              <a:rPr lang="en-US" smtClean="0"/>
              <a:pPr/>
              <a:t>8</a:t>
            </a:fld>
            <a:endParaRPr lang="en-US" smtClean="0"/>
          </a:p>
        </p:txBody>
      </p:sp>
      <p:sp>
        <p:nvSpPr>
          <p:cNvPr id="56325" name="Rectangle 2"/>
          <p:cNvSpPr>
            <a:spLocks noGrp="1" noChangeArrowheads="1"/>
          </p:cNvSpPr>
          <p:nvPr>
            <p:ph type="body" idx="1"/>
          </p:nvPr>
        </p:nvSpPr>
        <p:spPr>
          <a:xfrm>
            <a:off x="762000" y="4089400"/>
            <a:ext cx="5715000" cy="4159250"/>
          </a:xfrm>
          <a:noFill/>
          <a:ln/>
        </p:spPr>
        <p:txBody>
          <a:bodyPr/>
          <a:lstStyle/>
          <a:p>
            <a:r>
              <a:rPr lang="en-US" b="1" smtClean="0"/>
              <a:t>Supplement this with your Family 2 FAI catalog slides</a:t>
            </a:r>
            <a:r>
              <a:rPr lang="en-US" smtClean="0"/>
              <a:t> </a:t>
            </a:r>
          </a:p>
          <a:p>
            <a:endParaRPr lang="en-US" smtClean="0"/>
          </a:p>
          <a:p>
            <a:r>
              <a:rPr lang="en-US" smtClean="0"/>
              <a:t>GRADING CRITERIA **** GO TO THE FLYING &amp; JUDGING GUIDE FOR COMPLETE LIST OF GRADING CRITERIA****</a:t>
            </a:r>
          </a:p>
          <a:p>
            <a:r>
              <a:rPr lang="en-US" smtClean="0"/>
              <a:t>Minimum bank angle of 60°.</a:t>
            </a:r>
          </a:p>
          <a:p>
            <a:r>
              <a:rPr lang="en-US" smtClean="0"/>
              <a:t>Roll to 60° (or more), turn to heading, roll back to horizontal. (Bank then yank).</a:t>
            </a:r>
          </a:p>
          <a:p>
            <a:r>
              <a:rPr lang="en-US" smtClean="0"/>
              <a:t>Rate of roll in determines rate of roll out - 1 point per variation.</a:t>
            </a:r>
          </a:p>
          <a:p>
            <a:r>
              <a:rPr lang="en-US" smtClean="0"/>
              <a:t>Constant rate of turn - 1 point per variation.</a:t>
            </a:r>
          </a:p>
          <a:p>
            <a:r>
              <a:rPr lang="en-US" smtClean="0"/>
              <a:t>Constant altitude- ½ point per 5°</a:t>
            </a:r>
          </a:p>
          <a:p>
            <a:endParaRPr lang="en-US" smtClean="0"/>
          </a:p>
          <a:p>
            <a:endParaRPr lang="en-US" smtClean="0"/>
          </a:p>
          <a:p>
            <a:r>
              <a:rPr lang="en-US" smtClean="0"/>
              <a:t>COMMON ERRORS </a:t>
            </a:r>
          </a:p>
          <a:p>
            <a:r>
              <a:rPr lang="en-US" smtClean="0"/>
              <a:t>Turn started before final bank angle reached (coordinated turn).</a:t>
            </a:r>
          </a:p>
          <a:p>
            <a:r>
              <a:rPr lang="en-US" smtClean="0"/>
              <a:t>Bank less than 60° (shallow bank).</a:t>
            </a:r>
          </a:p>
          <a:p>
            <a:r>
              <a:rPr lang="en-US" smtClean="0"/>
              <a:t>Gaining or losing altitude.</a:t>
            </a:r>
          </a:p>
          <a:p>
            <a:r>
              <a:rPr lang="en-US" smtClean="0"/>
              <a:t>Varying roll rate on entry vs exit rolls.</a:t>
            </a:r>
          </a:p>
          <a:p>
            <a:r>
              <a:rPr lang="en-US" smtClean="0"/>
              <a:t>Barreling the rolls in and out.</a:t>
            </a:r>
          </a:p>
          <a:p>
            <a:r>
              <a:rPr lang="en-US" smtClean="0"/>
              <a:t>Turning the wrong way (upwind or downwind).</a:t>
            </a:r>
          </a:p>
          <a:p>
            <a:endParaRPr lang="en-US" smtClean="0"/>
          </a:p>
        </p:txBody>
      </p:sp>
      <p:sp>
        <p:nvSpPr>
          <p:cNvPr id="56326"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hdr" sz="quarter"/>
          </p:nvPr>
        </p:nvSpPr>
        <p:spPr>
          <a:noFill/>
        </p:spPr>
        <p:txBody>
          <a:bodyPr/>
          <a:lstStyle/>
          <a:p>
            <a:r>
              <a:rPr lang="en-US" smtClean="0"/>
              <a:t>Scale Aerobatic Judging Seminar</a:t>
            </a:r>
          </a:p>
        </p:txBody>
      </p:sp>
      <p:sp>
        <p:nvSpPr>
          <p:cNvPr id="57347" name="Rectangle 5"/>
          <p:cNvSpPr>
            <a:spLocks noGrp="1" noChangeArrowheads="1"/>
          </p:cNvSpPr>
          <p:nvPr>
            <p:ph type="dt" sz="quarter" idx="1"/>
          </p:nvPr>
        </p:nvSpPr>
        <p:spPr>
          <a:noFill/>
        </p:spPr>
        <p:txBody>
          <a:bodyPr/>
          <a:lstStyle/>
          <a:p>
            <a:r>
              <a:rPr lang="en-US" smtClean="0"/>
              <a:t>Version - 4/23/2003</a:t>
            </a:r>
          </a:p>
        </p:txBody>
      </p:sp>
      <p:sp>
        <p:nvSpPr>
          <p:cNvPr id="57348" name="Rectangle 6"/>
          <p:cNvSpPr>
            <a:spLocks noGrp="1" noChangeArrowheads="1"/>
          </p:cNvSpPr>
          <p:nvPr>
            <p:ph type="sldNum" sz="quarter" idx="5"/>
          </p:nvPr>
        </p:nvSpPr>
        <p:spPr>
          <a:noFill/>
        </p:spPr>
        <p:txBody>
          <a:bodyPr/>
          <a:lstStyle/>
          <a:p>
            <a:r>
              <a:rPr lang="en-US" smtClean="0"/>
              <a:t>Page - </a:t>
            </a:r>
            <a:fld id="{3F633127-1455-4E64-81F2-577CD9FFFA6F}" type="slidenum">
              <a:rPr lang="en-US" smtClean="0"/>
              <a:pPr/>
              <a:t>9</a:t>
            </a:fld>
            <a:endParaRPr lang="en-US" smtClean="0"/>
          </a:p>
        </p:txBody>
      </p:sp>
      <p:sp>
        <p:nvSpPr>
          <p:cNvPr id="57349" name="Rectangle 2"/>
          <p:cNvSpPr>
            <a:spLocks noGrp="1" noChangeArrowheads="1"/>
          </p:cNvSpPr>
          <p:nvPr>
            <p:ph type="body" idx="1"/>
          </p:nvPr>
        </p:nvSpPr>
        <p:spPr>
          <a:xfrm>
            <a:off x="381000" y="4014788"/>
            <a:ext cx="6172200" cy="4381500"/>
          </a:xfrm>
          <a:noFill/>
          <a:ln/>
        </p:spPr>
        <p:txBody>
          <a:bodyPr/>
          <a:lstStyle/>
          <a:p>
            <a:r>
              <a:rPr lang="en-US" sz="1000" smtClean="0"/>
              <a:t>ROLLING TURNS GRADING CRITERIA    </a:t>
            </a:r>
          </a:p>
          <a:p>
            <a:r>
              <a:rPr lang="en-US" sz="1000" smtClean="0"/>
              <a:t>Constant rate of roll - </a:t>
            </a:r>
            <a:r>
              <a:rPr lang="en-US" sz="1000" b="1" smtClean="0"/>
              <a:t>No more than 1 point per variation. </a:t>
            </a:r>
          </a:p>
          <a:p>
            <a:r>
              <a:rPr lang="en-US" sz="1000" smtClean="0"/>
              <a:t>No stoppage of roll or between rolls (except in opposite rolls) - 1 point per stoppage or variation.</a:t>
            </a:r>
          </a:p>
          <a:p>
            <a:r>
              <a:rPr lang="en-US" sz="1000" smtClean="0"/>
              <a:t>Constant rate of turn - 1 point per variation.</a:t>
            </a:r>
          </a:p>
          <a:p>
            <a:r>
              <a:rPr lang="en-US" sz="1000" smtClean="0"/>
              <a:t>Even integration of rolls - ½ point per 5° of roll or turn remaining at the end. Position of airplane at cardinal points (90°, 180°, 270°, &amp; 360° for 4 roller and 120°, 240° &amp; 360° for 3 roller) is an aid in judging.  There is no point reduction for being off at the various points per se, but it is an indication of a rate error.  </a:t>
            </a:r>
          </a:p>
          <a:p>
            <a:r>
              <a:rPr lang="en-US" sz="1000" smtClean="0"/>
              <a:t>Constant altitude.</a:t>
            </a:r>
          </a:p>
          <a:p>
            <a:r>
              <a:rPr lang="en-US" sz="1000" smtClean="0"/>
              <a:t>In opposite rolls, roll must be completed before reversal - ½ point per 5°.</a:t>
            </a:r>
          </a:p>
          <a:p>
            <a:r>
              <a:rPr lang="en-US" sz="1000" smtClean="0"/>
              <a:t>Minimal pause, as in hesitation rolls, between opposite rolls.</a:t>
            </a:r>
          </a:p>
          <a:p>
            <a:r>
              <a:rPr lang="en-US" sz="1000" smtClean="0"/>
              <a:t>Correct number and direction of rolls - zero if not.</a:t>
            </a:r>
          </a:p>
          <a:p>
            <a:endParaRPr lang="en-US" sz="1000" smtClean="0"/>
          </a:p>
          <a:p>
            <a:r>
              <a:rPr lang="en-US" sz="1000" smtClean="0"/>
              <a:t>COMMON ERRORS </a:t>
            </a:r>
          </a:p>
          <a:p>
            <a:r>
              <a:rPr lang="en-US" sz="1000" smtClean="0"/>
              <a:t>Most of the turn occurs during the first part of the roll.</a:t>
            </a:r>
          </a:p>
          <a:p>
            <a:r>
              <a:rPr lang="en-US" sz="1000" smtClean="0"/>
              <a:t>Climbing and diving.</a:t>
            </a:r>
          </a:p>
          <a:p>
            <a:r>
              <a:rPr lang="en-US" sz="1000" smtClean="0"/>
              <a:t>Stopping at cardinal points, especially in 4 roller.</a:t>
            </a:r>
          </a:p>
          <a:p>
            <a:r>
              <a:rPr lang="en-US" sz="1000" smtClean="0"/>
              <a:t>Some turn left when roll is complete or roll left when turn is complete.</a:t>
            </a:r>
          </a:p>
          <a:p>
            <a:r>
              <a:rPr lang="en-US" sz="1000" smtClean="0"/>
              <a:t>Rolling in wrong direction.</a:t>
            </a:r>
          </a:p>
          <a:p>
            <a:endParaRPr lang="en-US" sz="1000" smtClean="0"/>
          </a:p>
        </p:txBody>
      </p:sp>
      <p:sp>
        <p:nvSpPr>
          <p:cNvPr id="57350" name="Rectangle 3"/>
          <p:cNvSpPr>
            <a:spLocks noGrp="1" noRot="1" noChangeAspect="1" noChangeArrowheads="1" noTextEdit="1"/>
          </p:cNvSpPr>
          <p:nvPr>
            <p:ph type="sldImg"/>
          </p:nvPr>
        </p:nvSpPr>
        <p:spPr>
          <a:xfrm>
            <a:off x="1247775" y="663575"/>
            <a:ext cx="4362450" cy="327183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hdr" sz="quarter"/>
          </p:nvPr>
        </p:nvSpPr>
        <p:spPr>
          <a:noFill/>
        </p:spPr>
        <p:txBody>
          <a:bodyPr/>
          <a:lstStyle/>
          <a:p>
            <a:r>
              <a:rPr lang="en-US" smtClean="0"/>
              <a:t>Scale Aerobatic Judging Seminar</a:t>
            </a:r>
          </a:p>
        </p:txBody>
      </p:sp>
      <p:sp>
        <p:nvSpPr>
          <p:cNvPr id="58371" name="Rectangle 5"/>
          <p:cNvSpPr>
            <a:spLocks noGrp="1" noChangeArrowheads="1"/>
          </p:cNvSpPr>
          <p:nvPr>
            <p:ph type="dt" sz="quarter" idx="1"/>
          </p:nvPr>
        </p:nvSpPr>
        <p:spPr>
          <a:noFill/>
        </p:spPr>
        <p:txBody>
          <a:bodyPr/>
          <a:lstStyle/>
          <a:p>
            <a:r>
              <a:rPr lang="en-US" smtClean="0"/>
              <a:t>Version - 4/23/2003</a:t>
            </a:r>
          </a:p>
        </p:txBody>
      </p:sp>
      <p:sp>
        <p:nvSpPr>
          <p:cNvPr id="58372" name="Rectangle 6"/>
          <p:cNvSpPr>
            <a:spLocks noGrp="1" noChangeArrowheads="1"/>
          </p:cNvSpPr>
          <p:nvPr>
            <p:ph type="sldNum" sz="quarter" idx="5"/>
          </p:nvPr>
        </p:nvSpPr>
        <p:spPr>
          <a:noFill/>
        </p:spPr>
        <p:txBody>
          <a:bodyPr/>
          <a:lstStyle/>
          <a:p>
            <a:r>
              <a:rPr lang="en-US" smtClean="0"/>
              <a:t>Page - </a:t>
            </a:r>
            <a:fld id="{4846C505-FA27-40C2-9D22-9DDE970FC13C}" type="slidenum">
              <a:rPr lang="en-US" smtClean="0"/>
              <a:pPr/>
              <a:t>10</a:t>
            </a:fld>
            <a:endParaRPr lang="en-US" smtClean="0"/>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ln/>
        </p:spPr>
        <p:txBody>
          <a:bodyPr/>
          <a:lstStyle/>
          <a:p>
            <a:r>
              <a:rPr lang="en-US" smtClean="0"/>
              <a:t>Very simple class but hard to execute right.  Remember these are judged on X-axis and will be downgraded for any deviation</a:t>
            </a:r>
          </a:p>
          <a:p>
            <a:endParaRPr lang="en-US" smtClean="0"/>
          </a:p>
          <a:p>
            <a:r>
              <a:rPr lang="en-US" smtClean="0"/>
              <a:t>These do Not include rolling elements. </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2DD08C57-FB29-4743-B4F7-3D1E9459FC6A}" type="datetimeFigureOut">
              <a:rPr lang="en-US"/>
              <a:pPr>
                <a:defRPr/>
              </a:pPr>
              <a:t>3/7/2010</a:t>
            </a:fld>
            <a:endParaRPr lang="en-US"/>
          </a:p>
        </p:txBody>
      </p:sp>
      <p:sp>
        <p:nvSpPr>
          <p:cNvPr id="5" name="Footer Placeholder 21"/>
          <p:cNvSpPr>
            <a:spLocks noGrp="1"/>
          </p:cNvSpPr>
          <p:nvPr>
            <p:ph type="ftr" sz="quarter" idx="11"/>
          </p:nvPr>
        </p:nvSpPr>
        <p:spPr/>
        <p:txBody>
          <a:bodyPr/>
          <a:lstStyle>
            <a:lvl1pPr>
              <a:defRPr smtClean="0"/>
            </a:lvl1pPr>
          </a:lstStyle>
          <a:p>
            <a:pPr>
              <a:defRPr/>
            </a:pPr>
            <a:r>
              <a:rPr lang="en-US"/>
              <a:t>Scale Aerobatics Judging Seminar</a:t>
            </a:r>
          </a:p>
        </p:txBody>
      </p:sp>
      <p:sp>
        <p:nvSpPr>
          <p:cNvPr id="6" name="Slide Number Placeholder 17"/>
          <p:cNvSpPr>
            <a:spLocks noGrp="1"/>
          </p:cNvSpPr>
          <p:nvPr>
            <p:ph type="sldNum" sz="quarter" idx="12"/>
          </p:nvPr>
        </p:nvSpPr>
        <p:spPr/>
        <p:txBody>
          <a:bodyPr/>
          <a:lstStyle>
            <a:lvl1pPr>
              <a:defRPr smtClean="0"/>
            </a:lvl1pPr>
          </a:lstStyle>
          <a:p>
            <a:pPr>
              <a:defRPr/>
            </a:pPr>
            <a:r>
              <a:rPr lang="en-US"/>
              <a:t>J-</a:t>
            </a:r>
            <a:fld id="{F9B9A88A-177B-4462-8132-D9507160F4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02/2/2008</a:t>
            </a:r>
          </a:p>
        </p:txBody>
      </p:sp>
      <p:sp>
        <p:nvSpPr>
          <p:cNvPr id="5" name="Footer Placeholder 21"/>
          <p:cNvSpPr>
            <a:spLocks noGrp="1"/>
          </p:cNvSpPr>
          <p:nvPr>
            <p:ph type="ftr" sz="quarter" idx="11"/>
          </p:nvPr>
        </p:nvSpPr>
        <p:spPr/>
        <p:txBody>
          <a:bodyPr/>
          <a:lstStyle>
            <a:lvl1pPr>
              <a:defRPr/>
            </a:lvl1pPr>
          </a:lstStyle>
          <a:p>
            <a:pPr>
              <a:defRPr/>
            </a:pPr>
            <a:r>
              <a:rPr lang="en-US"/>
              <a:t>Scale Aerobatics Judging Seminar</a:t>
            </a:r>
          </a:p>
        </p:txBody>
      </p:sp>
      <p:sp>
        <p:nvSpPr>
          <p:cNvPr id="6" name="Slide Number Placeholder 17"/>
          <p:cNvSpPr>
            <a:spLocks noGrp="1"/>
          </p:cNvSpPr>
          <p:nvPr>
            <p:ph type="sldNum" sz="quarter" idx="12"/>
          </p:nvPr>
        </p:nvSpPr>
        <p:spPr/>
        <p:txBody>
          <a:bodyPr/>
          <a:lstStyle>
            <a:lvl1pPr>
              <a:defRPr/>
            </a:lvl1pPr>
          </a:lstStyle>
          <a:p>
            <a:pPr>
              <a:defRPr/>
            </a:pPr>
            <a:r>
              <a:rPr lang="en-US"/>
              <a:t>J-</a:t>
            </a:r>
            <a:fld id="{C0A08C99-B684-4940-9D30-57A550B6F4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4"/>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4"/>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02/2/2008</a:t>
            </a:r>
          </a:p>
        </p:txBody>
      </p:sp>
      <p:sp>
        <p:nvSpPr>
          <p:cNvPr id="5" name="Footer Placeholder 21"/>
          <p:cNvSpPr>
            <a:spLocks noGrp="1"/>
          </p:cNvSpPr>
          <p:nvPr>
            <p:ph type="ftr" sz="quarter" idx="11"/>
          </p:nvPr>
        </p:nvSpPr>
        <p:spPr/>
        <p:txBody>
          <a:bodyPr/>
          <a:lstStyle>
            <a:lvl1pPr>
              <a:defRPr/>
            </a:lvl1pPr>
          </a:lstStyle>
          <a:p>
            <a:pPr>
              <a:defRPr/>
            </a:pPr>
            <a:r>
              <a:rPr lang="en-US"/>
              <a:t>Scale Aerobatics Judging Seminar</a:t>
            </a:r>
          </a:p>
        </p:txBody>
      </p:sp>
      <p:sp>
        <p:nvSpPr>
          <p:cNvPr id="6" name="Slide Number Placeholder 17"/>
          <p:cNvSpPr>
            <a:spLocks noGrp="1"/>
          </p:cNvSpPr>
          <p:nvPr>
            <p:ph type="sldNum" sz="quarter" idx="12"/>
          </p:nvPr>
        </p:nvSpPr>
        <p:spPr/>
        <p:txBody>
          <a:bodyPr/>
          <a:lstStyle>
            <a:lvl1pPr>
              <a:defRPr/>
            </a:lvl1pPr>
          </a:lstStyle>
          <a:p>
            <a:pPr>
              <a:defRPr/>
            </a:pPr>
            <a:r>
              <a:rPr lang="en-US"/>
              <a:t>J-</a:t>
            </a:r>
            <a:fld id="{709D136B-7B7D-4E03-9D14-AFAF010F3B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43BFDBE-C750-46FD-8C34-33F8ED4AFD5F}" type="datetimeFigureOut">
              <a:rPr lang="en-US"/>
              <a:pPr>
                <a:defRPr/>
              </a:pPr>
              <a:t>3/7/2010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C6805A-221D-4051-9915-12844129164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7997BC-DB65-48DB-A2FF-BE6984258D6A}" type="datetimeFigureOut">
              <a:rPr lang="en-US"/>
              <a:pPr>
                <a:defRPr/>
              </a:pPr>
              <a:t>3/7/2010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766AE-5A57-4181-A406-53313DED928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31ED2E-2BBC-458C-AF5C-AA30FF6E4030}" type="datetimeFigureOut">
              <a:rPr lang="en-US"/>
              <a:pPr>
                <a:defRPr/>
              </a:pPr>
              <a:t>3/7/2010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AFC98-6A0D-450A-AA3C-097DBE403C3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034D0E-8088-41DE-B5E6-C31218AECCE8}" type="datetimeFigureOut">
              <a:rPr lang="en-US"/>
              <a:pPr>
                <a:defRPr/>
              </a:pPr>
              <a:t>3/7/2010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B8EC5B-F6DE-4B06-A5B4-B49EC93D616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27AAAFF-60C9-4CAB-B0A2-13515CA03CD1}" type="datetimeFigureOut">
              <a:rPr lang="en-US"/>
              <a:pPr>
                <a:defRPr/>
              </a:pPr>
              <a:t>3/7/2010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C92978-494F-40E7-BA5F-99DED7E5D7C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4150BE-2380-4CB8-AAED-3B8D6733DEA3}" type="datetimeFigureOut">
              <a:rPr lang="en-US"/>
              <a:pPr>
                <a:defRPr/>
              </a:pPr>
              <a:t>3/7/2010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636988-0052-411E-BEA6-221C27304B6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A30996-47DE-4487-B01C-8B34A67690B8}" type="datetimeFigureOut">
              <a:rPr lang="en-US"/>
              <a:pPr>
                <a:defRPr/>
              </a:pPr>
              <a:t>3/7/2010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23B880-7A99-4731-A77C-1D2C0D8E60E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D1D157-AA30-4792-8434-F44431663D3B}" type="datetimeFigureOut">
              <a:rPr lang="en-US"/>
              <a:pPr>
                <a:defRPr/>
              </a:pPr>
              <a:t>3/7/2010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85A3FF-F6B8-4612-B68E-0A92F2C3C2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02/2/2008</a:t>
            </a:r>
          </a:p>
        </p:txBody>
      </p:sp>
      <p:sp>
        <p:nvSpPr>
          <p:cNvPr id="5" name="Footer Placeholder 21"/>
          <p:cNvSpPr>
            <a:spLocks noGrp="1"/>
          </p:cNvSpPr>
          <p:nvPr>
            <p:ph type="ftr" sz="quarter" idx="11"/>
          </p:nvPr>
        </p:nvSpPr>
        <p:spPr/>
        <p:txBody>
          <a:bodyPr/>
          <a:lstStyle>
            <a:lvl1pPr>
              <a:defRPr/>
            </a:lvl1pPr>
          </a:lstStyle>
          <a:p>
            <a:pPr>
              <a:defRPr/>
            </a:pPr>
            <a:r>
              <a:rPr lang="en-US"/>
              <a:t>Scale Aerobatics Judging Seminar</a:t>
            </a:r>
          </a:p>
        </p:txBody>
      </p:sp>
      <p:sp>
        <p:nvSpPr>
          <p:cNvPr id="6" name="Slide Number Placeholder 17"/>
          <p:cNvSpPr>
            <a:spLocks noGrp="1"/>
          </p:cNvSpPr>
          <p:nvPr>
            <p:ph type="sldNum" sz="quarter" idx="12"/>
          </p:nvPr>
        </p:nvSpPr>
        <p:spPr/>
        <p:txBody>
          <a:bodyPr/>
          <a:lstStyle>
            <a:lvl1pPr>
              <a:defRPr/>
            </a:lvl1pPr>
          </a:lstStyle>
          <a:p>
            <a:pPr>
              <a:defRPr/>
            </a:pPr>
            <a:r>
              <a:rPr lang="en-US"/>
              <a:t>J-</a:t>
            </a:r>
            <a:fld id="{D3BEEFF5-51CC-4E75-9F0F-767C2F094E0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E5CD0A-6973-4AD0-931A-9CF64FD09F3E}" type="datetimeFigureOut">
              <a:rPr lang="en-US"/>
              <a:pPr>
                <a:defRPr/>
              </a:pPr>
              <a:t>3/7/2010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969D4F-6DBC-45CF-8E82-38B8FCC585D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B6019E-E8A3-4AD0-8708-1AB58C1D984D}" type="datetimeFigureOut">
              <a:rPr lang="en-US"/>
              <a:pPr>
                <a:defRPr/>
              </a:pPr>
              <a:t>3/7/2010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7328E2-C671-446B-A108-6D637224E14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73CD4E-BE55-4B75-A35D-2B251445EC4F}" type="datetimeFigureOut">
              <a:rPr lang="en-US"/>
              <a:pPr>
                <a:defRPr/>
              </a:pPr>
              <a:t>3/7/2010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E2F7BD-CAC3-4B11-8300-A027596EA4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r>
              <a:rPr lang="en-US"/>
              <a:t>02/2/2008</a:t>
            </a:r>
          </a:p>
        </p:txBody>
      </p:sp>
      <p:sp>
        <p:nvSpPr>
          <p:cNvPr id="5" name="Footer Placeholder 21"/>
          <p:cNvSpPr>
            <a:spLocks noGrp="1"/>
          </p:cNvSpPr>
          <p:nvPr>
            <p:ph type="ftr" sz="quarter" idx="11"/>
          </p:nvPr>
        </p:nvSpPr>
        <p:spPr/>
        <p:txBody>
          <a:bodyPr/>
          <a:lstStyle>
            <a:lvl1pPr>
              <a:defRPr/>
            </a:lvl1pPr>
          </a:lstStyle>
          <a:p>
            <a:pPr>
              <a:defRPr/>
            </a:pPr>
            <a:r>
              <a:rPr lang="en-US"/>
              <a:t>Scale Aerobatics Judging Seminar</a:t>
            </a:r>
          </a:p>
        </p:txBody>
      </p:sp>
      <p:sp>
        <p:nvSpPr>
          <p:cNvPr id="6" name="Slide Number Placeholder 17"/>
          <p:cNvSpPr>
            <a:spLocks noGrp="1"/>
          </p:cNvSpPr>
          <p:nvPr>
            <p:ph type="sldNum" sz="quarter" idx="12"/>
          </p:nvPr>
        </p:nvSpPr>
        <p:spPr/>
        <p:txBody>
          <a:bodyPr/>
          <a:lstStyle>
            <a:lvl1pPr>
              <a:defRPr/>
            </a:lvl1pPr>
          </a:lstStyle>
          <a:p>
            <a:pPr>
              <a:defRPr/>
            </a:pPr>
            <a:r>
              <a:rPr lang="en-US"/>
              <a:t>J-</a:t>
            </a:r>
            <a:fld id="{C404BDAC-D854-43F8-B6B5-D2ED97CBCF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a:t>02/2/2008</a:t>
            </a:r>
          </a:p>
        </p:txBody>
      </p:sp>
      <p:sp>
        <p:nvSpPr>
          <p:cNvPr id="6" name="Footer Placeholder 21"/>
          <p:cNvSpPr>
            <a:spLocks noGrp="1"/>
          </p:cNvSpPr>
          <p:nvPr>
            <p:ph type="ftr" sz="quarter" idx="11"/>
          </p:nvPr>
        </p:nvSpPr>
        <p:spPr/>
        <p:txBody>
          <a:bodyPr/>
          <a:lstStyle>
            <a:lvl1pPr>
              <a:defRPr/>
            </a:lvl1pPr>
          </a:lstStyle>
          <a:p>
            <a:pPr>
              <a:defRPr/>
            </a:pPr>
            <a:r>
              <a:rPr lang="en-US"/>
              <a:t>Scale Aerobatics Judging Seminar</a:t>
            </a:r>
          </a:p>
        </p:txBody>
      </p:sp>
      <p:sp>
        <p:nvSpPr>
          <p:cNvPr id="7" name="Slide Number Placeholder 17"/>
          <p:cNvSpPr>
            <a:spLocks noGrp="1"/>
          </p:cNvSpPr>
          <p:nvPr>
            <p:ph type="sldNum" sz="quarter" idx="12"/>
          </p:nvPr>
        </p:nvSpPr>
        <p:spPr/>
        <p:txBody>
          <a:bodyPr/>
          <a:lstStyle>
            <a:lvl1pPr>
              <a:defRPr/>
            </a:lvl1pPr>
          </a:lstStyle>
          <a:p>
            <a:pPr>
              <a:defRPr/>
            </a:pPr>
            <a:r>
              <a:rPr lang="en-US"/>
              <a:t>J-</a:t>
            </a:r>
            <a:fld id="{41C7C714-7C52-490F-AD8F-D1207AE3DC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9"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3"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9"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r>
              <a:rPr lang="en-US"/>
              <a:t>02/2/2008</a:t>
            </a:r>
          </a:p>
        </p:txBody>
      </p:sp>
      <p:sp>
        <p:nvSpPr>
          <p:cNvPr id="8" name="Footer Placeholder 21"/>
          <p:cNvSpPr>
            <a:spLocks noGrp="1"/>
          </p:cNvSpPr>
          <p:nvPr>
            <p:ph type="ftr" sz="quarter" idx="11"/>
          </p:nvPr>
        </p:nvSpPr>
        <p:spPr/>
        <p:txBody>
          <a:bodyPr/>
          <a:lstStyle>
            <a:lvl1pPr>
              <a:defRPr/>
            </a:lvl1pPr>
          </a:lstStyle>
          <a:p>
            <a:pPr>
              <a:defRPr/>
            </a:pPr>
            <a:r>
              <a:rPr lang="en-US"/>
              <a:t>Scale Aerobatics Judging Seminar</a:t>
            </a:r>
          </a:p>
        </p:txBody>
      </p:sp>
      <p:sp>
        <p:nvSpPr>
          <p:cNvPr id="9" name="Slide Number Placeholder 17"/>
          <p:cNvSpPr>
            <a:spLocks noGrp="1"/>
          </p:cNvSpPr>
          <p:nvPr>
            <p:ph type="sldNum" sz="quarter" idx="12"/>
          </p:nvPr>
        </p:nvSpPr>
        <p:spPr/>
        <p:txBody>
          <a:bodyPr/>
          <a:lstStyle>
            <a:lvl1pPr>
              <a:defRPr/>
            </a:lvl1pPr>
          </a:lstStyle>
          <a:p>
            <a:pPr>
              <a:defRPr/>
            </a:pPr>
            <a:r>
              <a:rPr lang="en-US"/>
              <a:t>J-</a:t>
            </a:r>
            <a:fld id="{AFE231AA-9E9F-4231-AF01-8C552DDAE4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US"/>
              <a:t>02/2/2008</a:t>
            </a:r>
          </a:p>
        </p:txBody>
      </p:sp>
      <p:sp>
        <p:nvSpPr>
          <p:cNvPr id="4" name="Footer Placeholder 21"/>
          <p:cNvSpPr>
            <a:spLocks noGrp="1"/>
          </p:cNvSpPr>
          <p:nvPr>
            <p:ph type="ftr" sz="quarter" idx="11"/>
          </p:nvPr>
        </p:nvSpPr>
        <p:spPr/>
        <p:txBody>
          <a:bodyPr/>
          <a:lstStyle>
            <a:lvl1pPr>
              <a:defRPr/>
            </a:lvl1pPr>
          </a:lstStyle>
          <a:p>
            <a:pPr>
              <a:defRPr/>
            </a:pPr>
            <a:r>
              <a:rPr lang="en-US"/>
              <a:t>Scale Aerobatics Judging Seminar</a:t>
            </a:r>
          </a:p>
        </p:txBody>
      </p:sp>
      <p:sp>
        <p:nvSpPr>
          <p:cNvPr id="5" name="Slide Number Placeholder 17"/>
          <p:cNvSpPr>
            <a:spLocks noGrp="1"/>
          </p:cNvSpPr>
          <p:nvPr>
            <p:ph type="sldNum" sz="quarter" idx="12"/>
          </p:nvPr>
        </p:nvSpPr>
        <p:spPr/>
        <p:txBody>
          <a:bodyPr/>
          <a:lstStyle>
            <a:lvl1pPr>
              <a:defRPr/>
            </a:lvl1pPr>
          </a:lstStyle>
          <a:p>
            <a:pPr>
              <a:defRPr/>
            </a:pPr>
            <a:r>
              <a:rPr lang="en-US"/>
              <a:t>J-</a:t>
            </a:r>
            <a:fld id="{76DA3EE0-3111-41DE-AF45-5EA9B82894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21372674">
            <a:off x="2141538" y="317500"/>
            <a:ext cx="390525" cy="266700"/>
          </a:xfrm>
          <a:prstGeom prst="rect">
            <a:avLst/>
          </a:prstGeom>
          <a:noFill/>
          <a:ln w="9525">
            <a:noFill/>
            <a:miter lim="800000"/>
            <a:headEnd/>
            <a:tailEnd/>
          </a:ln>
        </p:spPr>
      </p:pic>
      <p:pic>
        <p:nvPicPr>
          <p:cNvPr id="3" name="Picture 13" descr="IMAC New logo trans.gif"/>
          <p:cNvPicPr>
            <a:picLocks noChangeAspect="1"/>
          </p:cNvPicPr>
          <p:nvPr/>
        </p:nvPicPr>
        <p:blipFill>
          <a:blip r:embed="rId3" cstate="print"/>
          <a:srcRect/>
          <a:stretch>
            <a:fillRect/>
          </a:stretch>
        </p:blipFill>
        <p:spPr bwMode="auto">
          <a:xfrm>
            <a:off x="0" y="0"/>
            <a:ext cx="2133600" cy="1058863"/>
          </a:xfrm>
          <a:prstGeom prst="rect">
            <a:avLst/>
          </a:prstGeom>
          <a:noFill/>
          <a:ln w="9525">
            <a:noFill/>
            <a:miter lim="800000"/>
            <a:headEnd/>
            <a:tailEnd/>
          </a:ln>
        </p:spPr>
      </p:pic>
      <p:sp>
        <p:nvSpPr>
          <p:cNvPr id="4" name="Slide Number Placeholder 3"/>
          <p:cNvSpPr>
            <a:spLocks noGrp="1"/>
          </p:cNvSpPr>
          <p:nvPr>
            <p:ph type="sldNum" sz="quarter" idx="10"/>
          </p:nvPr>
        </p:nvSpPr>
        <p:spPr>
          <a:xfrm>
            <a:off x="8001000" y="6492875"/>
            <a:ext cx="762000" cy="365125"/>
          </a:xfrm>
        </p:spPr>
        <p:txBody>
          <a:bodyPr/>
          <a:lstStyle>
            <a:lvl1pPr>
              <a:defRPr smtClean="0"/>
            </a:lvl1pPr>
          </a:lstStyle>
          <a:p>
            <a:pPr>
              <a:defRPr/>
            </a:pPr>
            <a:r>
              <a:rPr lang="en-US"/>
              <a:t>J-</a:t>
            </a:r>
            <a:fld id="{5524F3B0-0893-4A65-A0A8-49B214F96C6D}" type="slidenum">
              <a:rPr lang="en-US"/>
              <a:pPr>
                <a:defRPr/>
              </a:pPr>
              <a:t>‹#›</a:t>
            </a:fld>
            <a:endParaRPr lang="en-US"/>
          </a:p>
        </p:txBody>
      </p:sp>
      <p:sp>
        <p:nvSpPr>
          <p:cNvPr id="5" name="Date Placeholder 4"/>
          <p:cNvSpPr>
            <a:spLocks noGrp="1"/>
          </p:cNvSpPr>
          <p:nvPr>
            <p:ph type="dt" sz="half" idx="11"/>
          </p:nvPr>
        </p:nvSpPr>
        <p:spPr>
          <a:xfrm>
            <a:off x="533400" y="6492875"/>
            <a:ext cx="2133600" cy="365125"/>
          </a:xfrm>
        </p:spPr>
        <p:txBody>
          <a:bodyPr/>
          <a:lstStyle>
            <a:lvl1pPr>
              <a:defRPr smtClean="0"/>
            </a:lvl1pPr>
          </a:lstStyle>
          <a:p>
            <a:pPr>
              <a:defRPr/>
            </a:pPr>
            <a:r>
              <a:rPr lang="en-US"/>
              <a:t>02/2/2008</a:t>
            </a:r>
          </a:p>
        </p:txBody>
      </p:sp>
      <p:sp>
        <p:nvSpPr>
          <p:cNvPr id="6" name="Footer Placeholder 5"/>
          <p:cNvSpPr>
            <a:spLocks noGrp="1"/>
          </p:cNvSpPr>
          <p:nvPr>
            <p:ph type="ftr" sz="quarter" idx="12"/>
          </p:nvPr>
        </p:nvSpPr>
        <p:spPr>
          <a:xfrm>
            <a:off x="3352800" y="6492875"/>
            <a:ext cx="3352800" cy="365125"/>
          </a:xfrm>
        </p:spPr>
        <p:txBody>
          <a:bodyPr/>
          <a:lstStyle>
            <a:lvl1pPr>
              <a:defRPr smtClean="0"/>
            </a:lvl1pPr>
          </a:lstStyle>
          <a:p>
            <a:pPr>
              <a:defRPr/>
            </a:pPr>
            <a:r>
              <a:rPr lang="en-US"/>
              <a:t>Scale Aerobatics Judging Seminar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3"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a:t>02/2/2008</a:t>
            </a:r>
          </a:p>
        </p:txBody>
      </p:sp>
      <p:sp>
        <p:nvSpPr>
          <p:cNvPr id="6" name="Footer Placeholder 21"/>
          <p:cNvSpPr>
            <a:spLocks noGrp="1"/>
          </p:cNvSpPr>
          <p:nvPr>
            <p:ph type="ftr" sz="quarter" idx="11"/>
          </p:nvPr>
        </p:nvSpPr>
        <p:spPr/>
        <p:txBody>
          <a:bodyPr/>
          <a:lstStyle>
            <a:lvl1pPr>
              <a:defRPr/>
            </a:lvl1pPr>
          </a:lstStyle>
          <a:p>
            <a:pPr>
              <a:defRPr/>
            </a:pPr>
            <a:r>
              <a:rPr lang="en-US"/>
              <a:t>Scale Aerobatics Judging Seminar</a:t>
            </a:r>
          </a:p>
        </p:txBody>
      </p:sp>
      <p:sp>
        <p:nvSpPr>
          <p:cNvPr id="7" name="Slide Number Placeholder 17"/>
          <p:cNvSpPr>
            <a:spLocks noGrp="1"/>
          </p:cNvSpPr>
          <p:nvPr>
            <p:ph type="sldNum" sz="quarter" idx="12"/>
          </p:nvPr>
        </p:nvSpPr>
        <p:spPr/>
        <p:txBody>
          <a:bodyPr/>
          <a:lstStyle>
            <a:lvl1pPr>
              <a:defRPr/>
            </a:lvl1pPr>
          </a:lstStyle>
          <a:p>
            <a:pPr>
              <a:defRPr/>
            </a:pPr>
            <a:r>
              <a:rPr lang="en-US"/>
              <a:t>J-</a:t>
            </a:r>
            <a:fld id="{92383922-2076-475A-87E1-1978B6E063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r>
              <a:rPr lang="en-US"/>
              <a:t>02/2/2008</a:t>
            </a:r>
          </a:p>
        </p:txBody>
      </p:sp>
      <p:sp>
        <p:nvSpPr>
          <p:cNvPr id="10" name="Footer Placeholder 5"/>
          <p:cNvSpPr>
            <a:spLocks noGrp="1"/>
          </p:cNvSpPr>
          <p:nvPr>
            <p:ph type="ftr" sz="quarter" idx="11"/>
          </p:nvPr>
        </p:nvSpPr>
        <p:spPr/>
        <p:txBody>
          <a:bodyPr/>
          <a:lstStyle>
            <a:lvl1pPr>
              <a:defRPr smtClean="0"/>
            </a:lvl1pPr>
          </a:lstStyle>
          <a:p>
            <a:pPr>
              <a:defRPr/>
            </a:pPr>
            <a:r>
              <a:rPr lang="en-US"/>
              <a:t>Scale Aerobatics Judging Seminar</a:t>
            </a: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r>
              <a:rPr lang="en-US"/>
              <a:t>J-</a:t>
            </a:r>
            <a:fld id="{4C0C9B51-C4F9-44F8-A76F-6254D4C7EA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76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76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en-US"/>
              <a:t>02/2/2008</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en-US"/>
              <a:t>Scale Aerobatics Judging Seminar</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en-US"/>
              <a:t>J-</a:t>
            </a:r>
            <a:fld id="{3871A2F2-BC32-4856-A88F-5193507A7A65}" type="slidenum">
              <a:rPr lang="en-US"/>
              <a:pPr>
                <a:defRPr/>
              </a:pPr>
              <a:t>‹#›</a:t>
            </a:fld>
            <a:endParaRPr lang="en-US"/>
          </a:p>
        </p:txBody>
      </p:sp>
      <p:grpSp>
        <p:nvGrpSpPr>
          <p:cNvPr id="276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14" name="Rectangle 48"/>
          <p:cNvSpPr>
            <a:spLocks noChangeArrowheads="1"/>
          </p:cNvSpPr>
          <p:nvPr userDrawn="1"/>
        </p:nvSpPr>
        <p:spPr bwMode="auto">
          <a:xfrm>
            <a:off x="152400" y="1143000"/>
            <a:ext cx="3429000" cy="457200"/>
          </a:xfrm>
          <a:prstGeom prst="rect">
            <a:avLst/>
          </a:prstGeom>
          <a:noFill/>
          <a:ln w="12700">
            <a:noFill/>
            <a:miter lim="800000"/>
            <a:headEnd type="none" w="sm" len="sm"/>
            <a:tailEnd type="none" w="sm" len="sm"/>
          </a:ln>
          <a:effectLst/>
        </p:spPr>
        <p:txBody>
          <a:bodyPr>
            <a:spAutoFit/>
          </a:bodyPr>
          <a:lstStyle/>
          <a:p>
            <a:pPr algn="r">
              <a:defRPr/>
            </a:pPr>
            <a:r>
              <a:rPr lang="en-US" sz="2400"/>
              <a:t>IMAC Judging Seminar</a:t>
            </a:r>
          </a:p>
        </p:txBody>
      </p:sp>
    </p:spTree>
  </p:cSld>
  <p:clrMap bg1="lt1" tx1="dk1" bg2="lt2" tx2="dk2" accent1="accent1" accent2="accent2" accent3="accent3" accent4="accent4" accent5="accent5" accent6="accent6" hlink="hlink" folHlink="folHlink"/>
  <p:sldLayoutIdLst>
    <p:sldLayoutId id="2147483766" r:id="rId1"/>
    <p:sldLayoutId id="2147483747" r:id="rId2"/>
    <p:sldLayoutId id="2147483748" r:id="rId3"/>
    <p:sldLayoutId id="2147483749" r:id="rId4"/>
    <p:sldLayoutId id="2147483750" r:id="rId5"/>
    <p:sldLayoutId id="2147483751" r:id="rId6"/>
    <p:sldLayoutId id="2147483767" r:id="rId7"/>
    <p:sldLayoutId id="2147483752" r:id="rId8"/>
    <p:sldLayoutId id="2147483768" r:id="rId9"/>
    <p:sldLayoutId id="2147483753" r:id="rId10"/>
    <p:sldLayoutId id="2147483754" r:id="rId11"/>
  </p:sldLayoutIdLst>
  <p:hf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969696"/>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969696"/>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80808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91EAF5F-6C11-4DB3-BCED-6CC321178369}" type="datetimeFigureOut">
              <a:rPr lang="en-US"/>
              <a:pPr>
                <a:defRPr/>
              </a:pPr>
              <a:t>3/7/2010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2FFA67F-A69D-49CF-A3BE-AB0AD42731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9.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oleObject" Target="../embeddings/oleObject27.bin"/><Relationship Id="rId5" Type="http://schemas.openxmlformats.org/officeDocument/2006/relationships/oleObject" Target="../embeddings/oleObject21.bin"/><Relationship Id="rId10" Type="http://schemas.openxmlformats.org/officeDocument/2006/relationships/oleObject" Target="../embeddings/oleObject26.bin"/><Relationship Id="rId4" Type="http://schemas.openxmlformats.org/officeDocument/2006/relationships/oleObject" Target="../embeddings/oleObject20.bin"/><Relationship Id="rId9"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28.bin"/><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1.xml"/><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1.bin"/><Relationship Id="rId11" Type="http://schemas.openxmlformats.org/officeDocument/2006/relationships/image" Target="../media/image40.png"/><Relationship Id="rId5" Type="http://schemas.openxmlformats.org/officeDocument/2006/relationships/oleObject" Target="../embeddings/oleObject30.bin"/><Relationship Id="rId10" Type="http://schemas.openxmlformats.org/officeDocument/2006/relationships/image" Target="../media/image39.png"/><Relationship Id="rId4" Type="http://schemas.openxmlformats.org/officeDocument/2006/relationships/oleObject" Target="../embeddings/oleObject29.bin"/><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wmf"/></Relationships>
</file>

<file path=ppt/slides/_rels/slide1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6.xml"/><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6.bin"/><Relationship Id="rId11" Type="http://schemas.openxmlformats.org/officeDocument/2006/relationships/oleObject" Target="../embeddings/oleObject41.bin"/><Relationship Id="rId5" Type="http://schemas.openxmlformats.org/officeDocument/2006/relationships/oleObject" Target="../embeddings/oleObject35.bin"/><Relationship Id="rId10" Type="http://schemas.openxmlformats.org/officeDocument/2006/relationships/oleObject" Target="../embeddings/oleObject40.bin"/><Relationship Id="rId4" Type="http://schemas.openxmlformats.org/officeDocument/2006/relationships/oleObject" Target="../embeddings/oleObject34.bin"/><Relationship Id="rId9"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42.bin"/><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51.bin"/><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oleObject" Target="../embeddings/oleObject52.bin"/><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53.bin"/><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oleObject" Target="../embeddings/oleObject54.bin"/><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oleObject" Target="../embeddings/oleObject56.bin"/><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57.bin"/><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oleObject" Target="../embeddings/oleObject58.bin"/><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5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oleObject" Target="../embeddings/oleObject60.bin"/><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oleObject" Target="../embeddings/oleObject61.bin"/><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9.bin"/><Relationship Id="rId4" Type="http://schemas.openxmlformats.org/officeDocument/2006/relationships/audio" Target="../media/audio1.wav"/></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6.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oleObject" Target="../embeddings/oleObject17.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8.bin"/><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9.bin"/><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2"/>
          <p:cNvSpPr>
            <a:spLocks noGrp="1"/>
          </p:cNvSpPr>
          <p:nvPr>
            <p:ph type="sldNum" sz="quarter" idx="10"/>
          </p:nvPr>
        </p:nvSpPr>
        <p:spPr/>
        <p:txBody>
          <a:bodyPr/>
          <a:lstStyle/>
          <a:p>
            <a:pPr>
              <a:defRPr/>
            </a:pPr>
            <a:r>
              <a:rPr lang="en-US"/>
              <a:t>J-</a:t>
            </a:r>
            <a:fld id="{9F46AF4A-B3AD-4123-8501-41E419F63499}" type="slidenum">
              <a:rPr lang="en-US"/>
              <a:pPr>
                <a:defRPr/>
              </a:pPr>
              <a:t>1</a:t>
            </a:fld>
            <a:endParaRPr lang="en-US"/>
          </a:p>
        </p:txBody>
      </p:sp>
      <p:sp>
        <p:nvSpPr>
          <p:cNvPr id="29698" name="Date Placeholder 1"/>
          <p:cNvSpPr>
            <a:spLocks noGrp="1"/>
          </p:cNvSpPr>
          <p:nvPr>
            <p:ph type="dt" sz="quarter" idx="11"/>
          </p:nvPr>
        </p:nvSpPr>
        <p:spPr/>
        <p:txBody>
          <a:bodyPr/>
          <a:lstStyle/>
          <a:p>
            <a:pPr>
              <a:defRPr/>
            </a:pPr>
            <a:r>
              <a:rPr lang="en-US" dirty="0" smtClean="0"/>
              <a:t>01/30/2010</a:t>
            </a:r>
            <a:endParaRPr lang="en-US" dirty="0"/>
          </a:p>
        </p:txBody>
      </p:sp>
      <p:sp>
        <p:nvSpPr>
          <p:cNvPr id="29700" name="Footer Placeholder 3"/>
          <p:cNvSpPr>
            <a:spLocks noGrp="1"/>
          </p:cNvSpPr>
          <p:nvPr>
            <p:ph type="ftr" sz="quarter" idx="12"/>
          </p:nvPr>
        </p:nvSpPr>
        <p:spPr/>
        <p:txBody>
          <a:bodyPr/>
          <a:lstStyle/>
          <a:p>
            <a:pPr>
              <a:defRPr/>
            </a:pPr>
            <a:r>
              <a:rPr lang="en-US" dirty="0"/>
              <a:t>Scale Aerobatics Judging Seminar</a:t>
            </a:r>
          </a:p>
        </p:txBody>
      </p:sp>
      <p:sp>
        <p:nvSpPr>
          <p:cNvPr id="32773" name="TextBox 4"/>
          <p:cNvSpPr txBox="1">
            <a:spLocks noChangeArrowheads="1"/>
          </p:cNvSpPr>
          <p:nvPr/>
        </p:nvSpPr>
        <p:spPr bwMode="auto">
          <a:xfrm>
            <a:off x="533400" y="2133600"/>
            <a:ext cx="8001000" cy="1016000"/>
          </a:xfrm>
          <a:prstGeom prst="rect">
            <a:avLst/>
          </a:prstGeom>
          <a:noFill/>
          <a:ln w="9525">
            <a:noFill/>
            <a:miter lim="800000"/>
            <a:headEnd/>
            <a:tailEnd/>
          </a:ln>
        </p:spPr>
        <p:txBody>
          <a:bodyPr>
            <a:spAutoFit/>
          </a:bodyPr>
          <a:lstStyle/>
          <a:p>
            <a:r>
              <a:rPr lang="en-US" sz="3600" b="0" u="sng">
                <a:latin typeface="Arial" pitchFamily="34" charset="0"/>
                <a:cs typeface="Arial" pitchFamily="34" charset="0"/>
              </a:rPr>
              <a:t>Aresti System Families 1 – 9</a:t>
            </a:r>
            <a:endParaRPr lang="en-US" sz="3600" b="0">
              <a:latin typeface="Arial" pitchFamily="34" charset="0"/>
              <a:cs typeface="Arial" pitchFamily="34" charset="0"/>
            </a:endParaRPr>
          </a:p>
          <a:p>
            <a:r>
              <a:rPr lang="en-US" sz="2400" b="0">
                <a:latin typeface="Arial" pitchFamily="34" charset="0"/>
                <a:cs typeface="Arial" pitchFamily="34" charset="0"/>
              </a:rPr>
              <a:t>8.1 – 8.9.5</a:t>
            </a:r>
          </a:p>
        </p:txBody>
      </p:sp>
      <p:sp>
        <p:nvSpPr>
          <p:cNvPr id="32774" name="TextBox 5"/>
          <p:cNvSpPr txBox="1">
            <a:spLocks noChangeArrowheads="1"/>
          </p:cNvSpPr>
          <p:nvPr/>
        </p:nvSpPr>
        <p:spPr bwMode="auto">
          <a:xfrm>
            <a:off x="990600" y="3429000"/>
            <a:ext cx="7086600" cy="2308225"/>
          </a:xfrm>
          <a:prstGeom prst="rect">
            <a:avLst/>
          </a:prstGeom>
          <a:noFill/>
          <a:ln w="9525">
            <a:noFill/>
            <a:miter lim="800000"/>
            <a:headEnd/>
            <a:tailEnd/>
          </a:ln>
        </p:spPr>
        <p:txBody>
          <a:bodyPr>
            <a:spAutoFit/>
          </a:bodyPr>
          <a:lstStyle/>
          <a:p>
            <a:pPr>
              <a:buClr>
                <a:srgbClr val="FF0000"/>
              </a:buClr>
              <a:buFont typeface="Wingdings" pitchFamily="2" charset="2"/>
              <a:buChar char="§"/>
            </a:pPr>
            <a:r>
              <a:rPr lang="en-US" dirty="0"/>
              <a:t>  Family 1 – Lines &amp; Angles</a:t>
            </a:r>
          </a:p>
          <a:p>
            <a:pPr>
              <a:buClr>
                <a:srgbClr val="FF0000"/>
              </a:buClr>
              <a:buFont typeface="Wingdings" pitchFamily="2" charset="2"/>
              <a:buChar char="§"/>
            </a:pPr>
            <a:r>
              <a:rPr lang="en-US" dirty="0"/>
              <a:t>  Family 2 – Turns &amp; Rolling Turns</a:t>
            </a:r>
          </a:p>
          <a:p>
            <a:pPr>
              <a:buClr>
                <a:srgbClr val="FF0000"/>
              </a:buClr>
              <a:buFont typeface="Wingdings" pitchFamily="2" charset="2"/>
              <a:buChar char="§"/>
            </a:pPr>
            <a:r>
              <a:rPr lang="en-US" dirty="0"/>
              <a:t>  Family 3 – Combinations of Lines</a:t>
            </a:r>
          </a:p>
          <a:p>
            <a:pPr>
              <a:buClr>
                <a:srgbClr val="FF0000"/>
              </a:buClr>
              <a:buFont typeface="Wingdings" pitchFamily="2" charset="2"/>
              <a:buChar char="§"/>
            </a:pPr>
            <a:r>
              <a:rPr lang="en-US" dirty="0"/>
              <a:t>  Family 5 – Hammerheads</a:t>
            </a:r>
          </a:p>
          <a:p>
            <a:pPr>
              <a:buClr>
                <a:srgbClr val="FF0000"/>
              </a:buClr>
              <a:buFont typeface="Wingdings" pitchFamily="2" charset="2"/>
              <a:buChar char="§"/>
            </a:pPr>
            <a:r>
              <a:rPr lang="en-US" dirty="0"/>
              <a:t>  Family 6 – Tail Slides</a:t>
            </a:r>
          </a:p>
          <a:p>
            <a:pPr>
              <a:buClr>
                <a:srgbClr val="FF0000"/>
              </a:buClr>
              <a:buFont typeface="Wingdings" pitchFamily="2" charset="2"/>
              <a:buChar char="§"/>
            </a:pPr>
            <a:r>
              <a:rPr lang="en-US" dirty="0"/>
              <a:t>  Family 7 – Loops</a:t>
            </a:r>
          </a:p>
          <a:p>
            <a:pPr>
              <a:buClr>
                <a:srgbClr val="FF0000"/>
              </a:buClr>
              <a:buFont typeface="Wingdings" pitchFamily="2" charset="2"/>
              <a:buChar char="§"/>
            </a:pPr>
            <a:r>
              <a:rPr lang="en-US" dirty="0"/>
              <a:t>  Family 8 – Combinations of Lines, Loops, &amp; Rolls</a:t>
            </a:r>
          </a:p>
          <a:p>
            <a:pPr>
              <a:buClr>
                <a:srgbClr val="FF0000"/>
              </a:buClr>
              <a:buFont typeface="Wingdings" pitchFamily="2" charset="2"/>
              <a:buChar char="§"/>
            </a:pPr>
            <a:r>
              <a:rPr lang="en-US" dirty="0"/>
              <a:t>  Family 9 – Rotational Elements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Slide Number Placeholder 2"/>
          <p:cNvSpPr>
            <a:spLocks noGrp="1"/>
          </p:cNvSpPr>
          <p:nvPr>
            <p:ph type="sldNum" sz="quarter" idx="10"/>
          </p:nvPr>
        </p:nvSpPr>
        <p:spPr/>
        <p:txBody>
          <a:bodyPr/>
          <a:lstStyle/>
          <a:p>
            <a:pPr>
              <a:defRPr/>
            </a:pPr>
            <a:r>
              <a:rPr lang="en-US"/>
              <a:t>J-</a:t>
            </a:r>
            <a:fld id="{0C9FDE54-9CB4-49C0-A532-7448D76EC406}" type="slidenum">
              <a:rPr lang="en-US"/>
              <a:pPr>
                <a:defRPr/>
              </a:pPr>
              <a:t>10</a:t>
            </a:fld>
            <a:endParaRPr lang="en-US"/>
          </a:p>
        </p:txBody>
      </p:sp>
      <p:sp>
        <p:nvSpPr>
          <p:cNvPr id="6155" name="Footer Placeholder 3"/>
          <p:cNvSpPr>
            <a:spLocks noGrp="1"/>
          </p:cNvSpPr>
          <p:nvPr>
            <p:ph type="ftr" sz="quarter" idx="12"/>
          </p:nvPr>
        </p:nvSpPr>
        <p:spPr/>
        <p:txBody>
          <a:bodyPr/>
          <a:lstStyle/>
          <a:p>
            <a:pPr>
              <a:defRPr/>
            </a:pPr>
            <a:r>
              <a:rPr lang="en-US" dirty="0"/>
              <a:t>Scale Aerobatics Judging Seminar</a:t>
            </a:r>
          </a:p>
        </p:txBody>
      </p:sp>
      <p:graphicFrame>
        <p:nvGraphicFramePr>
          <p:cNvPr id="6146" name="Object 3"/>
          <p:cNvGraphicFramePr>
            <a:graphicFrameLocks noChangeAspect="1"/>
          </p:cNvGraphicFramePr>
          <p:nvPr/>
        </p:nvGraphicFramePr>
        <p:xfrm>
          <a:off x="1143000" y="3352800"/>
          <a:ext cx="844550" cy="890588"/>
        </p:xfrm>
        <a:graphic>
          <a:graphicData uri="http://schemas.openxmlformats.org/presentationml/2006/ole">
            <p:oleObj spid="_x0000_s6146" name="VISIO" r:id="rId4" imgW="844920" imgH="891360" progId="">
              <p:embed/>
            </p:oleObj>
          </a:graphicData>
        </a:graphic>
      </p:graphicFrame>
      <p:graphicFrame>
        <p:nvGraphicFramePr>
          <p:cNvPr id="6147" name="Object 4"/>
          <p:cNvGraphicFramePr>
            <a:graphicFrameLocks noChangeAspect="1"/>
          </p:cNvGraphicFramePr>
          <p:nvPr/>
        </p:nvGraphicFramePr>
        <p:xfrm>
          <a:off x="1143000" y="4572000"/>
          <a:ext cx="844550" cy="1004888"/>
        </p:xfrm>
        <a:graphic>
          <a:graphicData uri="http://schemas.openxmlformats.org/presentationml/2006/ole">
            <p:oleObj spid="_x0000_s6147" name="VISIO" r:id="rId5" imgW="844920" imgH="1005480" progId="">
              <p:embed/>
            </p:oleObj>
          </a:graphicData>
        </a:graphic>
      </p:graphicFrame>
      <p:graphicFrame>
        <p:nvGraphicFramePr>
          <p:cNvPr id="6148" name="Object 5"/>
          <p:cNvGraphicFramePr>
            <a:graphicFrameLocks noChangeAspect="1"/>
          </p:cNvGraphicFramePr>
          <p:nvPr/>
        </p:nvGraphicFramePr>
        <p:xfrm>
          <a:off x="3124200" y="3352800"/>
          <a:ext cx="835025" cy="890588"/>
        </p:xfrm>
        <a:graphic>
          <a:graphicData uri="http://schemas.openxmlformats.org/presentationml/2006/ole">
            <p:oleObj spid="_x0000_s6148" name="VISIO" r:id="rId6" imgW="835560" imgH="891360" progId="">
              <p:embed/>
            </p:oleObj>
          </a:graphicData>
        </a:graphic>
      </p:graphicFrame>
      <p:graphicFrame>
        <p:nvGraphicFramePr>
          <p:cNvPr id="6149" name="Object 6"/>
          <p:cNvGraphicFramePr>
            <a:graphicFrameLocks noChangeAspect="1"/>
          </p:cNvGraphicFramePr>
          <p:nvPr/>
        </p:nvGraphicFramePr>
        <p:xfrm>
          <a:off x="3124200" y="4572000"/>
          <a:ext cx="835025" cy="1004888"/>
        </p:xfrm>
        <a:graphic>
          <a:graphicData uri="http://schemas.openxmlformats.org/presentationml/2006/ole">
            <p:oleObj spid="_x0000_s6149" name="VISIO" r:id="rId7" imgW="835560" imgH="1005480" progId="">
              <p:embed/>
            </p:oleObj>
          </a:graphicData>
        </a:graphic>
      </p:graphicFrame>
      <p:graphicFrame>
        <p:nvGraphicFramePr>
          <p:cNvPr id="6150" name="Object 7"/>
          <p:cNvGraphicFramePr>
            <a:graphicFrameLocks noChangeAspect="1"/>
          </p:cNvGraphicFramePr>
          <p:nvPr/>
        </p:nvGraphicFramePr>
        <p:xfrm>
          <a:off x="4724400" y="3352800"/>
          <a:ext cx="1204913" cy="890588"/>
        </p:xfrm>
        <a:graphic>
          <a:graphicData uri="http://schemas.openxmlformats.org/presentationml/2006/ole">
            <p:oleObj spid="_x0000_s6150" name="VISIO" r:id="rId8" imgW="1204920" imgH="891360" progId="">
              <p:embed/>
            </p:oleObj>
          </a:graphicData>
        </a:graphic>
      </p:graphicFrame>
      <p:graphicFrame>
        <p:nvGraphicFramePr>
          <p:cNvPr id="6151" name="Object 8"/>
          <p:cNvGraphicFramePr>
            <a:graphicFrameLocks noChangeAspect="1"/>
          </p:cNvGraphicFramePr>
          <p:nvPr/>
        </p:nvGraphicFramePr>
        <p:xfrm>
          <a:off x="4724400" y="4572000"/>
          <a:ext cx="1204913" cy="1004888"/>
        </p:xfrm>
        <a:graphic>
          <a:graphicData uri="http://schemas.openxmlformats.org/presentationml/2006/ole">
            <p:oleObj spid="_x0000_s6151" name="VISIO" r:id="rId9" imgW="1204920" imgH="1005480" progId="">
              <p:embed/>
            </p:oleObj>
          </a:graphicData>
        </a:graphic>
      </p:graphicFrame>
      <p:graphicFrame>
        <p:nvGraphicFramePr>
          <p:cNvPr id="6152" name="Object 9"/>
          <p:cNvGraphicFramePr>
            <a:graphicFrameLocks noChangeAspect="1"/>
          </p:cNvGraphicFramePr>
          <p:nvPr/>
        </p:nvGraphicFramePr>
        <p:xfrm>
          <a:off x="6781800" y="4572000"/>
          <a:ext cx="1204913" cy="923925"/>
        </p:xfrm>
        <a:graphic>
          <a:graphicData uri="http://schemas.openxmlformats.org/presentationml/2006/ole">
            <p:oleObj spid="_x0000_s6152" name="VISIO" r:id="rId10" imgW="1204920" imgH="924120" progId="">
              <p:embed/>
            </p:oleObj>
          </a:graphicData>
        </a:graphic>
      </p:graphicFrame>
      <p:graphicFrame>
        <p:nvGraphicFramePr>
          <p:cNvPr id="6153" name="Object 10"/>
          <p:cNvGraphicFramePr>
            <a:graphicFrameLocks noChangeAspect="1"/>
          </p:cNvGraphicFramePr>
          <p:nvPr/>
        </p:nvGraphicFramePr>
        <p:xfrm>
          <a:off x="6781800" y="3429000"/>
          <a:ext cx="1204913" cy="830263"/>
        </p:xfrm>
        <a:graphic>
          <a:graphicData uri="http://schemas.openxmlformats.org/presentationml/2006/ole">
            <p:oleObj spid="_x0000_s6153" name="VISIO" r:id="rId11" imgW="1204920" imgH="829800" progId="">
              <p:embed/>
            </p:oleObj>
          </a:graphicData>
        </a:graphic>
      </p:graphicFrame>
      <p:sp>
        <p:nvSpPr>
          <p:cNvPr id="6157" name="Rectangle 11"/>
          <p:cNvSpPr>
            <a:spLocks noChangeArrowheads="1"/>
          </p:cNvSpPr>
          <p:nvPr/>
        </p:nvSpPr>
        <p:spPr bwMode="auto">
          <a:xfrm>
            <a:off x="304800" y="1827213"/>
            <a:ext cx="5181600" cy="457200"/>
          </a:xfrm>
          <a:prstGeom prst="rect">
            <a:avLst/>
          </a:prstGeom>
          <a:noFill/>
          <a:ln w="12700">
            <a:noFill/>
            <a:miter lim="800000"/>
            <a:headEnd type="none" w="sm" len="sm"/>
            <a:tailEnd type="none" w="sm" len="sm"/>
          </a:ln>
        </p:spPr>
        <p:txBody>
          <a:bodyPr>
            <a:spAutoFit/>
          </a:bodyPr>
          <a:lstStyle/>
          <a:p>
            <a:pPr eaLnBrk="0" hangingPunct="0"/>
            <a:r>
              <a:rPr lang="en-US" sz="2400">
                <a:latin typeface="Arial" pitchFamily="34" charset="0"/>
              </a:rPr>
              <a:t>Family 3 – Combination of Lines</a:t>
            </a:r>
            <a:endParaRPr lang="en-US" sz="2400" b="0"/>
          </a:p>
        </p:txBody>
      </p:sp>
      <p:sp>
        <p:nvSpPr>
          <p:cNvPr id="14"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5"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0"/>
          </p:nvPr>
        </p:nvSpPr>
        <p:spPr/>
        <p:txBody>
          <a:bodyPr/>
          <a:lstStyle/>
          <a:p>
            <a:pPr>
              <a:defRPr/>
            </a:pPr>
            <a:r>
              <a:rPr lang="en-US"/>
              <a:t>J-</a:t>
            </a:r>
            <a:fld id="{BEC63D3D-81A4-407A-A6FF-1D1A2F79DE52}" type="slidenum">
              <a:rPr lang="en-US"/>
              <a:pPr>
                <a:defRPr/>
              </a:pPr>
              <a:t>11</a:t>
            </a:fld>
            <a:endParaRPr lang="en-US"/>
          </a:p>
        </p:txBody>
      </p:sp>
      <p:sp>
        <p:nvSpPr>
          <p:cNvPr id="7172" name="Footer Placeholder 4"/>
          <p:cNvSpPr>
            <a:spLocks noGrp="1"/>
          </p:cNvSpPr>
          <p:nvPr>
            <p:ph type="ftr" sz="quarter" idx="12"/>
          </p:nvPr>
        </p:nvSpPr>
        <p:spPr/>
        <p:txBody>
          <a:bodyPr/>
          <a:lstStyle/>
          <a:p>
            <a:pPr>
              <a:defRPr/>
            </a:pPr>
            <a:r>
              <a:rPr lang="en-US" dirty="0"/>
              <a:t>Scale Aerobatics Judging Seminar</a:t>
            </a:r>
          </a:p>
        </p:txBody>
      </p:sp>
      <p:sp>
        <p:nvSpPr>
          <p:cNvPr id="7173" name="Rectangle 4"/>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65891" name="Rectangle 3"/>
          <p:cNvSpPr>
            <a:spLocks noChangeArrowheads="1"/>
          </p:cNvSpPr>
          <p:nvPr/>
        </p:nvSpPr>
        <p:spPr bwMode="auto">
          <a:xfrm>
            <a:off x="1066800" y="2819400"/>
            <a:ext cx="6215063" cy="2457450"/>
          </a:xfrm>
          <a:prstGeom prst="rect">
            <a:avLst/>
          </a:prstGeom>
          <a:noFill/>
          <a:ln w="9525">
            <a:noFill/>
            <a:miter lim="800000"/>
            <a:headEnd/>
            <a:tailEnd/>
          </a:ln>
        </p:spPr>
        <p:txBody>
          <a:bodyPr lIns="92075" tIns="46038" rIns="92075" bIns="46038">
            <a:spAutoFit/>
          </a:bodyPr>
          <a:lstStyle/>
          <a:p>
            <a:pPr eaLnBrk="0" hangingPunct="0">
              <a:lnSpc>
                <a:spcPct val="90000"/>
              </a:lnSpc>
            </a:pPr>
            <a:r>
              <a:rPr lang="en-US" sz="2400" b="0" dirty="0"/>
              <a:t> </a:t>
            </a:r>
          </a:p>
          <a:p>
            <a:pPr eaLnBrk="0" hangingPunct="0">
              <a:lnSpc>
                <a:spcPct val="110000"/>
              </a:lnSpc>
              <a:buClr>
                <a:srgbClr val="FF0000"/>
              </a:buClr>
              <a:buSzPct val="75000"/>
              <a:buFont typeface="Wingdings" pitchFamily="2" charset="2"/>
              <a:buChar char="Ø"/>
            </a:pPr>
            <a:r>
              <a:rPr lang="en-US" sz="2000" b="0" dirty="0"/>
              <a:t> Part loop radii must be equal.</a:t>
            </a:r>
          </a:p>
          <a:p>
            <a:pPr eaLnBrk="0" hangingPunct="0">
              <a:lnSpc>
                <a:spcPct val="110000"/>
              </a:lnSpc>
              <a:buClr>
                <a:srgbClr val="FF0000"/>
              </a:buClr>
              <a:buSzPct val="75000"/>
              <a:buFont typeface="Wingdings" pitchFamily="2" charset="2"/>
              <a:buNone/>
            </a:pPr>
            <a:r>
              <a:rPr lang="en-US" sz="2000" b="0" dirty="0"/>
              <a:t>     - Loop Rules apply</a:t>
            </a:r>
          </a:p>
          <a:p>
            <a:pPr eaLnBrk="0" hangingPunct="0">
              <a:lnSpc>
                <a:spcPct val="110000"/>
              </a:lnSpc>
              <a:buClr>
                <a:srgbClr val="FF0000"/>
              </a:buClr>
              <a:buSzPct val="75000"/>
              <a:buFont typeface="Wingdings" pitchFamily="2" charset="2"/>
              <a:buNone/>
            </a:pPr>
            <a:endParaRPr lang="en-US" sz="2000" b="0" dirty="0"/>
          </a:p>
          <a:p>
            <a:pPr eaLnBrk="0" hangingPunct="0">
              <a:lnSpc>
                <a:spcPct val="110000"/>
              </a:lnSpc>
              <a:buClr>
                <a:srgbClr val="FF0000"/>
              </a:buClr>
              <a:buSzPct val="75000"/>
              <a:buFont typeface="Wingdings" pitchFamily="2" charset="2"/>
              <a:buChar char="Ø"/>
            </a:pPr>
            <a:r>
              <a:rPr lang="en-US" sz="2000" b="0" dirty="0"/>
              <a:t> Lines within the figure must be equal in length.   </a:t>
            </a:r>
          </a:p>
          <a:p>
            <a:pPr eaLnBrk="0" hangingPunct="0">
              <a:lnSpc>
                <a:spcPct val="110000"/>
              </a:lnSpc>
              <a:buClr>
                <a:srgbClr val="FF0000"/>
              </a:buClr>
              <a:buSzPct val="75000"/>
              <a:buFont typeface="Wingdings" pitchFamily="2" charset="2"/>
              <a:buNone/>
            </a:pPr>
            <a:r>
              <a:rPr lang="en-US" sz="2000" b="0" dirty="0"/>
              <a:t>                 </a:t>
            </a:r>
          </a:p>
          <a:p>
            <a:pPr eaLnBrk="0" hangingPunct="0">
              <a:lnSpc>
                <a:spcPct val="110000"/>
              </a:lnSpc>
              <a:buClr>
                <a:srgbClr val="FF0000"/>
              </a:buClr>
              <a:buSzPct val="75000"/>
              <a:buFont typeface="Wingdings" pitchFamily="2" charset="2"/>
              <a:buChar char="Ø"/>
            </a:pPr>
            <a:r>
              <a:rPr lang="en-US" sz="2000" b="0" dirty="0"/>
              <a:t> Lines judged on flight path: - ½ point per 5°</a:t>
            </a:r>
          </a:p>
        </p:txBody>
      </p:sp>
      <p:sp>
        <p:nvSpPr>
          <p:cNvPr id="7175" name="Rectangle 5"/>
          <p:cNvSpPr>
            <a:spLocks noChangeArrowheads="1"/>
          </p:cNvSpPr>
          <p:nvPr/>
        </p:nvSpPr>
        <p:spPr bwMode="auto">
          <a:xfrm>
            <a:off x="304800" y="1827213"/>
            <a:ext cx="3295650" cy="822325"/>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3 -</a:t>
            </a:r>
          </a:p>
          <a:p>
            <a:pPr eaLnBrk="0" hangingPunct="0"/>
            <a:r>
              <a:rPr lang="en-US" sz="2400">
                <a:latin typeface="Arial" pitchFamily="34" charset="0"/>
              </a:rPr>
              <a:t>Combination of Lines</a:t>
            </a:r>
            <a:endParaRPr lang="en-US" sz="2400" b="0"/>
          </a:p>
        </p:txBody>
      </p:sp>
      <p:graphicFrame>
        <p:nvGraphicFramePr>
          <p:cNvPr id="7170" name="Object 0"/>
          <p:cNvGraphicFramePr>
            <a:graphicFrameLocks noChangeAspect="1"/>
          </p:cNvGraphicFramePr>
          <p:nvPr/>
        </p:nvGraphicFramePr>
        <p:xfrm>
          <a:off x="6858000" y="1828800"/>
          <a:ext cx="1812925" cy="1828800"/>
        </p:xfrm>
        <a:graphic>
          <a:graphicData uri="http://schemas.openxmlformats.org/presentationml/2006/ole">
            <p:oleObj spid="_x0000_s7170" name="VISIO" r:id="rId5" imgW="856440" imgH="864360" progId="">
              <p:embed/>
            </p:oleObj>
          </a:graphicData>
        </a:graphic>
      </p:graphicFrame>
      <p:sp>
        <p:nvSpPr>
          <p:cNvPr id="8"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additive="base">
                                        <p:cTn id="7" dur="500" fill="hold"/>
                                        <p:tgtEl>
                                          <p:spTgt spid="165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58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5891">
                                            <p:txEl>
                                              <p:pRg st="1" end="1"/>
                                            </p:txEl>
                                          </p:spTgt>
                                        </p:tgtEl>
                                        <p:attrNameLst>
                                          <p:attrName>style.visibility</p:attrName>
                                        </p:attrNameLst>
                                      </p:cBhvr>
                                      <p:to>
                                        <p:strVal val="visible"/>
                                      </p:to>
                                    </p:set>
                                    <p:anim calcmode="lin" valueType="num">
                                      <p:cBhvr additive="base">
                                        <p:cTn id="13" dur="500" fill="hold"/>
                                        <p:tgtEl>
                                          <p:spTgt spid="165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58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5891">
                                            <p:txEl>
                                              <p:pRg st="2" end="2"/>
                                            </p:txEl>
                                          </p:spTgt>
                                        </p:tgtEl>
                                        <p:attrNameLst>
                                          <p:attrName>style.visibility</p:attrName>
                                        </p:attrNameLst>
                                      </p:cBhvr>
                                      <p:to>
                                        <p:strVal val="visible"/>
                                      </p:to>
                                    </p:set>
                                    <p:anim calcmode="lin" valueType="num">
                                      <p:cBhvr additive="base">
                                        <p:cTn id="19" dur="500" fill="hold"/>
                                        <p:tgtEl>
                                          <p:spTgt spid="165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58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5891">
                                            <p:txEl>
                                              <p:pRg st="4" end="4"/>
                                            </p:txEl>
                                          </p:spTgt>
                                        </p:tgtEl>
                                        <p:attrNameLst>
                                          <p:attrName>style.visibility</p:attrName>
                                        </p:attrNameLst>
                                      </p:cBhvr>
                                      <p:to>
                                        <p:strVal val="visible"/>
                                      </p:to>
                                    </p:set>
                                    <p:anim calcmode="lin" valueType="num">
                                      <p:cBhvr additive="base">
                                        <p:cTn id="25" dur="500" fill="hold"/>
                                        <p:tgtEl>
                                          <p:spTgt spid="16589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58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5891">
                                            <p:txEl>
                                              <p:pRg st="5" end="5"/>
                                            </p:txEl>
                                          </p:spTgt>
                                        </p:tgtEl>
                                        <p:attrNameLst>
                                          <p:attrName>style.visibility</p:attrName>
                                        </p:attrNameLst>
                                      </p:cBhvr>
                                      <p:to>
                                        <p:strVal val="visible"/>
                                      </p:to>
                                    </p:set>
                                    <p:anim calcmode="lin" valueType="num">
                                      <p:cBhvr additive="base">
                                        <p:cTn id="31" dur="500" fill="hold"/>
                                        <p:tgtEl>
                                          <p:spTgt spid="16589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58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5891">
                                            <p:txEl>
                                              <p:pRg st="6" end="6"/>
                                            </p:txEl>
                                          </p:spTgt>
                                        </p:tgtEl>
                                        <p:attrNameLst>
                                          <p:attrName>style.visibility</p:attrName>
                                        </p:attrNameLst>
                                      </p:cBhvr>
                                      <p:to>
                                        <p:strVal val="visible"/>
                                      </p:to>
                                    </p:set>
                                    <p:anim calcmode="lin" valueType="num">
                                      <p:cBhvr additive="base">
                                        <p:cTn id="37" dur="500" fill="hold"/>
                                        <p:tgtEl>
                                          <p:spTgt spid="16589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589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Slide Number Placeholder 2"/>
          <p:cNvSpPr>
            <a:spLocks noGrp="1"/>
          </p:cNvSpPr>
          <p:nvPr>
            <p:ph type="sldNum" sz="quarter" idx="10"/>
          </p:nvPr>
        </p:nvSpPr>
        <p:spPr/>
        <p:txBody>
          <a:bodyPr/>
          <a:lstStyle/>
          <a:p>
            <a:pPr>
              <a:defRPr/>
            </a:pPr>
            <a:r>
              <a:rPr lang="en-US"/>
              <a:t>J-</a:t>
            </a:r>
            <a:fld id="{0A66F429-2740-4CF0-93B4-8C73720126EE}" type="slidenum">
              <a:rPr lang="en-US"/>
              <a:pPr>
                <a:defRPr/>
              </a:pPr>
              <a:t>12</a:t>
            </a:fld>
            <a:endParaRPr lang="en-US"/>
          </a:p>
        </p:txBody>
      </p:sp>
      <p:sp>
        <p:nvSpPr>
          <p:cNvPr id="8199" name="Footer Placeholder 3"/>
          <p:cNvSpPr>
            <a:spLocks noGrp="1"/>
          </p:cNvSpPr>
          <p:nvPr>
            <p:ph type="ftr" sz="quarter" idx="12"/>
          </p:nvPr>
        </p:nvSpPr>
        <p:spPr/>
        <p:txBody>
          <a:bodyPr/>
          <a:lstStyle/>
          <a:p>
            <a:pPr>
              <a:defRPr/>
            </a:pPr>
            <a:r>
              <a:rPr lang="en-US" dirty="0"/>
              <a:t>Scale Aerobatics Judging Seminar</a:t>
            </a:r>
          </a:p>
        </p:txBody>
      </p:sp>
      <p:graphicFrame>
        <p:nvGraphicFramePr>
          <p:cNvPr id="8194" name="Object 2"/>
          <p:cNvGraphicFramePr>
            <a:graphicFrameLocks noChangeAspect="1"/>
          </p:cNvGraphicFramePr>
          <p:nvPr/>
        </p:nvGraphicFramePr>
        <p:xfrm>
          <a:off x="1295400" y="2743200"/>
          <a:ext cx="655638" cy="1298575"/>
        </p:xfrm>
        <a:graphic>
          <a:graphicData uri="http://schemas.openxmlformats.org/presentationml/2006/ole">
            <p:oleObj spid="_x0000_s8194" name="VISIO" r:id="rId4" imgW="655560" imgH="1297800" progId="">
              <p:embed/>
            </p:oleObj>
          </a:graphicData>
        </a:graphic>
      </p:graphicFrame>
      <p:graphicFrame>
        <p:nvGraphicFramePr>
          <p:cNvPr id="8195" name="Object 3"/>
          <p:cNvGraphicFramePr>
            <a:graphicFrameLocks noChangeAspect="1"/>
          </p:cNvGraphicFramePr>
          <p:nvPr/>
        </p:nvGraphicFramePr>
        <p:xfrm>
          <a:off x="2895600" y="2743200"/>
          <a:ext cx="655638" cy="1298575"/>
        </p:xfrm>
        <a:graphic>
          <a:graphicData uri="http://schemas.openxmlformats.org/presentationml/2006/ole">
            <p:oleObj spid="_x0000_s8195" name="VISIO" r:id="rId5" imgW="655560" imgH="1297800" progId="">
              <p:embed/>
            </p:oleObj>
          </a:graphicData>
        </a:graphic>
      </p:graphicFrame>
      <p:graphicFrame>
        <p:nvGraphicFramePr>
          <p:cNvPr id="8196" name="Object 4"/>
          <p:cNvGraphicFramePr>
            <a:graphicFrameLocks noChangeAspect="1"/>
          </p:cNvGraphicFramePr>
          <p:nvPr/>
        </p:nvGraphicFramePr>
        <p:xfrm>
          <a:off x="4724400" y="2743200"/>
          <a:ext cx="844550" cy="1298575"/>
        </p:xfrm>
        <a:graphic>
          <a:graphicData uri="http://schemas.openxmlformats.org/presentationml/2006/ole">
            <p:oleObj spid="_x0000_s8196" name="VISIO" r:id="rId6" imgW="844920" imgH="1297800" progId="">
              <p:embed/>
            </p:oleObj>
          </a:graphicData>
        </a:graphic>
      </p:graphicFrame>
      <p:graphicFrame>
        <p:nvGraphicFramePr>
          <p:cNvPr id="8197" name="Object 5"/>
          <p:cNvGraphicFramePr>
            <a:graphicFrameLocks noChangeAspect="1"/>
          </p:cNvGraphicFramePr>
          <p:nvPr/>
        </p:nvGraphicFramePr>
        <p:xfrm>
          <a:off x="6553200" y="2743200"/>
          <a:ext cx="844550" cy="1298575"/>
        </p:xfrm>
        <a:graphic>
          <a:graphicData uri="http://schemas.openxmlformats.org/presentationml/2006/ole">
            <p:oleObj spid="_x0000_s8197" name="VISIO" r:id="rId7" imgW="844920" imgH="1297800" progId="">
              <p:embed/>
            </p:oleObj>
          </a:graphicData>
        </a:graphic>
      </p:graphicFrame>
      <p:sp>
        <p:nvSpPr>
          <p:cNvPr id="8200" name="Rectangle 6"/>
          <p:cNvSpPr>
            <a:spLocks noChangeArrowheads="1"/>
          </p:cNvSpPr>
          <p:nvPr/>
        </p:nvSpPr>
        <p:spPr bwMode="auto">
          <a:xfrm>
            <a:off x="304800" y="1827213"/>
            <a:ext cx="6172200" cy="457200"/>
          </a:xfrm>
          <a:prstGeom prst="rect">
            <a:avLst/>
          </a:prstGeom>
          <a:noFill/>
          <a:ln w="12700">
            <a:noFill/>
            <a:miter lim="800000"/>
            <a:headEnd type="none" w="sm" len="sm"/>
            <a:tailEnd type="none" w="sm" len="sm"/>
          </a:ln>
        </p:spPr>
        <p:txBody>
          <a:bodyPr>
            <a:spAutoFit/>
          </a:bodyPr>
          <a:lstStyle/>
          <a:p>
            <a:pPr eaLnBrk="0" hangingPunct="0"/>
            <a:r>
              <a:rPr lang="en-US" sz="2400">
                <a:latin typeface="Arial" pitchFamily="34" charset="0"/>
              </a:rPr>
              <a:t>Family 5 – Hammerheads (Stall Turns)</a:t>
            </a:r>
            <a:endParaRPr lang="en-US" sz="2400" b="0"/>
          </a:p>
        </p:txBody>
      </p:sp>
      <p:pic>
        <p:nvPicPr>
          <p:cNvPr id="8202" name="Picture 7"/>
          <p:cNvPicPr>
            <a:picLocks noChangeAspect="1" noChangeArrowheads="1"/>
          </p:cNvPicPr>
          <p:nvPr/>
        </p:nvPicPr>
        <p:blipFill>
          <a:blip r:embed="rId8" cstate="print"/>
          <a:srcRect/>
          <a:stretch>
            <a:fillRect/>
          </a:stretch>
        </p:blipFill>
        <p:spPr bwMode="auto">
          <a:xfrm>
            <a:off x="990600" y="4495800"/>
            <a:ext cx="838200" cy="1457325"/>
          </a:xfrm>
          <a:prstGeom prst="rect">
            <a:avLst/>
          </a:prstGeom>
          <a:noFill/>
          <a:ln w="9525">
            <a:noFill/>
            <a:miter lim="800000"/>
            <a:headEnd/>
            <a:tailEnd/>
          </a:ln>
        </p:spPr>
      </p:pic>
      <p:pic>
        <p:nvPicPr>
          <p:cNvPr id="8203" name="Picture 9"/>
          <p:cNvPicPr>
            <a:picLocks noChangeAspect="1" noChangeArrowheads="1"/>
          </p:cNvPicPr>
          <p:nvPr/>
        </p:nvPicPr>
        <p:blipFill>
          <a:blip r:embed="rId9" cstate="print"/>
          <a:srcRect/>
          <a:stretch>
            <a:fillRect/>
          </a:stretch>
        </p:blipFill>
        <p:spPr bwMode="auto">
          <a:xfrm>
            <a:off x="2590800" y="4572000"/>
            <a:ext cx="811213" cy="1409700"/>
          </a:xfrm>
          <a:prstGeom prst="rect">
            <a:avLst/>
          </a:prstGeom>
          <a:noFill/>
          <a:ln w="9525">
            <a:noFill/>
            <a:miter lim="800000"/>
            <a:headEnd/>
            <a:tailEnd/>
          </a:ln>
        </p:spPr>
      </p:pic>
      <p:pic>
        <p:nvPicPr>
          <p:cNvPr id="8204" name="Picture 10"/>
          <p:cNvPicPr>
            <a:picLocks noChangeAspect="1" noChangeArrowheads="1"/>
          </p:cNvPicPr>
          <p:nvPr/>
        </p:nvPicPr>
        <p:blipFill>
          <a:blip r:embed="rId10" cstate="print"/>
          <a:srcRect/>
          <a:stretch>
            <a:fillRect/>
          </a:stretch>
        </p:blipFill>
        <p:spPr bwMode="auto">
          <a:xfrm>
            <a:off x="4648200" y="4572000"/>
            <a:ext cx="1173163" cy="1447800"/>
          </a:xfrm>
          <a:prstGeom prst="rect">
            <a:avLst/>
          </a:prstGeom>
          <a:noFill/>
          <a:ln w="9525">
            <a:noFill/>
            <a:miter lim="800000"/>
            <a:headEnd/>
            <a:tailEnd/>
          </a:ln>
        </p:spPr>
      </p:pic>
      <p:pic>
        <p:nvPicPr>
          <p:cNvPr id="8205" name="Picture 11"/>
          <p:cNvPicPr>
            <a:picLocks noChangeAspect="1" noChangeArrowheads="1"/>
          </p:cNvPicPr>
          <p:nvPr/>
        </p:nvPicPr>
        <p:blipFill>
          <a:blip r:embed="rId11" cstate="print"/>
          <a:srcRect/>
          <a:stretch>
            <a:fillRect/>
          </a:stretch>
        </p:blipFill>
        <p:spPr bwMode="auto">
          <a:xfrm>
            <a:off x="6248400" y="4572000"/>
            <a:ext cx="1447800" cy="1447800"/>
          </a:xfrm>
          <a:prstGeom prst="rect">
            <a:avLst/>
          </a:prstGeom>
          <a:noFill/>
          <a:ln w="9525">
            <a:noFill/>
            <a:miter lim="800000"/>
            <a:headEnd/>
            <a:tailEnd/>
          </a:ln>
        </p:spPr>
      </p:pic>
      <p:sp>
        <p:nvSpPr>
          <p:cNvPr id="14"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5"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p:txBody>
          <a:bodyPr/>
          <a:lstStyle/>
          <a:p>
            <a:pPr>
              <a:defRPr/>
            </a:pPr>
            <a:r>
              <a:rPr lang="en-US"/>
              <a:t>J-</a:t>
            </a:r>
            <a:fld id="{A96DE2EA-6307-4D70-8472-575E7066DF86}" type="slidenum">
              <a:rPr lang="en-US"/>
              <a:pPr>
                <a:defRPr/>
              </a:pPr>
              <a:t>13</a:t>
            </a:fld>
            <a:endParaRPr lang="en-US"/>
          </a:p>
        </p:txBody>
      </p:sp>
      <p:sp>
        <p:nvSpPr>
          <p:cNvPr id="33795" name="Footer Placeholder 4"/>
          <p:cNvSpPr>
            <a:spLocks noGrp="1"/>
          </p:cNvSpPr>
          <p:nvPr>
            <p:ph type="ftr" sz="quarter" idx="12"/>
          </p:nvPr>
        </p:nvSpPr>
        <p:spPr/>
        <p:txBody>
          <a:bodyPr/>
          <a:lstStyle/>
          <a:p>
            <a:pPr>
              <a:defRPr/>
            </a:pPr>
            <a:r>
              <a:rPr lang="en-US" dirty="0"/>
              <a:t>Scale Aerobatics Judging Seminar</a:t>
            </a:r>
          </a:p>
        </p:txBody>
      </p:sp>
      <p:sp>
        <p:nvSpPr>
          <p:cNvPr id="36868" name="Rectangle 1029"/>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67938" name="Rectangle 1026"/>
          <p:cNvSpPr>
            <a:spLocks noChangeArrowheads="1"/>
          </p:cNvSpPr>
          <p:nvPr/>
        </p:nvSpPr>
        <p:spPr bwMode="auto">
          <a:xfrm>
            <a:off x="609600" y="2895600"/>
            <a:ext cx="6934200" cy="2941255"/>
          </a:xfrm>
          <a:prstGeom prst="rect">
            <a:avLst/>
          </a:prstGeom>
          <a:noFill/>
          <a:ln w="9525">
            <a:noFill/>
            <a:miter lim="800000"/>
            <a:headEnd/>
            <a:tailEnd/>
          </a:ln>
        </p:spPr>
        <p:txBody>
          <a:bodyPr lIns="92075" tIns="46038" rIns="92075" bIns="46038">
            <a:spAutoFit/>
          </a:bodyPr>
          <a:lstStyle/>
          <a:p>
            <a:pPr eaLnBrk="0" hangingPunct="0">
              <a:buClr>
                <a:srgbClr val="FF0000"/>
              </a:buClr>
              <a:buSzPct val="75000"/>
              <a:buFont typeface="Wingdings" pitchFamily="2" charset="2"/>
              <a:buChar char="Ø"/>
            </a:pPr>
            <a:r>
              <a:rPr lang="en-US" sz="2000" b="0" dirty="0"/>
              <a:t> Radii of 1/8 &amp; ¼ loops must be the same and constant.</a:t>
            </a:r>
          </a:p>
          <a:p>
            <a:pPr eaLnBrk="0" hangingPunct="0">
              <a:buClr>
                <a:srgbClr val="FF0000"/>
              </a:buClr>
              <a:buSzPct val="75000"/>
            </a:pPr>
            <a:r>
              <a:rPr lang="en-US" sz="2000" b="0" dirty="0"/>
              <a:t>    - Loop Rules apply</a:t>
            </a:r>
          </a:p>
          <a:p>
            <a:pPr eaLnBrk="0" hangingPunct="0">
              <a:buClr>
                <a:srgbClr val="FF0000"/>
              </a:buClr>
              <a:buSzPct val="75000"/>
              <a:buFont typeface="Wingdings" pitchFamily="2" charset="2"/>
              <a:buChar char="Ø"/>
            </a:pPr>
            <a:r>
              <a:rPr lang="en-US" sz="2000" b="0" dirty="0"/>
              <a:t> Track up and down must be vertical, wind corrected:  </a:t>
            </a:r>
          </a:p>
          <a:p>
            <a:pPr eaLnBrk="0" hangingPunct="0">
              <a:buClr>
                <a:srgbClr val="FF0000"/>
              </a:buClr>
              <a:buSzPct val="75000"/>
            </a:pPr>
            <a:r>
              <a:rPr lang="en-US" sz="2000" b="0" dirty="0"/>
              <a:t>    - ½ point per 5°</a:t>
            </a:r>
          </a:p>
          <a:p>
            <a:pPr eaLnBrk="0" hangingPunct="0">
              <a:buClr>
                <a:srgbClr val="FF0000"/>
              </a:buClr>
              <a:buSzPct val="75000"/>
              <a:buFont typeface="Wingdings" pitchFamily="2" charset="2"/>
              <a:buChar char="Ø"/>
            </a:pPr>
            <a:r>
              <a:rPr lang="en-US" sz="2000" b="0" dirty="0"/>
              <a:t> Lines before and after any rolls must be equal:</a:t>
            </a:r>
          </a:p>
          <a:p>
            <a:pPr eaLnBrk="0" hangingPunct="0">
              <a:buClr>
                <a:srgbClr val="FF0000"/>
              </a:buClr>
              <a:buSzPct val="75000"/>
              <a:buFont typeface="Wingdings" pitchFamily="2" charset="2"/>
              <a:buNone/>
            </a:pPr>
            <a:r>
              <a:rPr lang="en-US" sz="2000" b="0" dirty="0"/>
              <a:t>    - 1 to -4 points max. per line</a:t>
            </a:r>
          </a:p>
          <a:p>
            <a:pPr eaLnBrk="0" hangingPunct="0">
              <a:spcBef>
                <a:spcPct val="30000"/>
              </a:spcBef>
              <a:buClr>
                <a:srgbClr val="FF0000"/>
              </a:buClr>
              <a:buSzPct val="75000"/>
              <a:buFont typeface="Wingdings" pitchFamily="2" charset="2"/>
              <a:buChar char="Ø"/>
            </a:pPr>
            <a:r>
              <a:rPr lang="en-US" sz="2000" b="0" dirty="0"/>
              <a:t> Any pendulum movement observed after the pivot is subject to  downgrade using the (½) point per (5°) rule.</a:t>
            </a:r>
          </a:p>
          <a:p>
            <a:pPr eaLnBrk="0" hangingPunct="0">
              <a:lnSpc>
                <a:spcPct val="40000"/>
              </a:lnSpc>
              <a:spcBef>
                <a:spcPct val="30000"/>
              </a:spcBef>
              <a:buClr>
                <a:schemeClr val="tx2"/>
              </a:buClr>
              <a:buSzPct val="75000"/>
              <a:buFont typeface="Wingdings" pitchFamily="2" charset="2"/>
              <a:buNone/>
            </a:pPr>
            <a:endParaRPr lang="en-US" sz="2400" b="0" dirty="0"/>
          </a:p>
        </p:txBody>
      </p:sp>
      <p:pic>
        <p:nvPicPr>
          <p:cNvPr id="36870" name="Picture 1028"/>
          <p:cNvPicPr>
            <a:picLocks noChangeArrowheads="1"/>
          </p:cNvPicPr>
          <p:nvPr/>
        </p:nvPicPr>
        <p:blipFill>
          <a:blip r:embed="rId4" cstate="print"/>
          <a:srcRect/>
          <a:stretch>
            <a:fillRect/>
          </a:stretch>
        </p:blipFill>
        <p:spPr bwMode="auto">
          <a:xfrm>
            <a:off x="7620000" y="4591050"/>
            <a:ext cx="1676400" cy="2266950"/>
          </a:xfrm>
          <a:prstGeom prst="rect">
            <a:avLst/>
          </a:prstGeom>
          <a:noFill/>
          <a:ln w="9525">
            <a:noFill/>
            <a:miter lim="800000"/>
            <a:headEnd/>
            <a:tailEnd/>
          </a:ln>
        </p:spPr>
      </p:pic>
      <p:sp>
        <p:nvSpPr>
          <p:cNvPr id="36871" name="Rectangle 1030"/>
          <p:cNvSpPr>
            <a:spLocks noChangeArrowheads="1"/>
          </p:cNvSpPr>
          <p:nvPr/>
        </p:nvSpPr>
        <p:spPr bwMode="auto">
          <a:xfrm>
            <a:off x="304800" y="1827213"/>
            <a:ext cx="3886200" cy="822325"/>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5 -</a:t>
            </a:r>
          </a:p>
          <a:p>
            <a:pPr eaLnBrk="0" hangingPunct="0"/>
            <a:r>
              <a:rPr lang="en-US" sz="2400">
                <a:latin typeface="Arial" pitchFamily="34" charset="0"/>
              </a:rPr>
              <a:t>Hammerheads (</a:t>
            </a:r>
            <a:r>
              <a:rPr lang="en-US" sz="2000">
                <a:latin typeface="Arial" pitchFamily="34" charset="0"/>
              </a:rPr>
              <a:t>Stall Turns</a:t>
            </a:r>
            <a:r>
              <a:rPr lang="en-US" sz="2400">
                <a:latin typeface="Arial" pitchFamily="34" charset="0"/>
              </a:rPr>
              <a:t>)</a:t>
            </a:r>
            <a:endParaRPr lang="en-US" sz="2400" b="0"/>
          </a:p>
        </p:txBody>
      </p:sp>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pic>
        <p:nvPicPr>
          <p:cNvPr id="54273" name="Picture 1"/>
          <p:cNvPicPr>
            <a:picLocks noChangeAspect="1" noChangeArrowheads="1"/>
          </p:cNvPicPr>
          <p:nvPr/>
        </p:nvPicPr>
        <p:blipFill>
          <a:blip r:embed="rId5" cstate="print"/>
          <a:srcRect/>
          <a:stretch>
            <a:fillRect/>
          </a:stretch>
        </p:blipFill>
        <p:spPr bwMode="auto">
          <a:xfrm>
            <a:off x="6705600" y="1295400"/>
            <a:ext cx="2314575" cy="3114675"/>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 calcmode="lin" valueType="num">
                                      <p:cBhvr additive="base">
                                        <p:cTn id="7" dur="500" fill="hold"/>
                                        <p:tgtEl>
                                          <p:spTgt spid="1679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79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7938">
                                            <p:txEl>
                                              <p:pRg st="1" end="1"/>
                                            </p:txEl>
                                          </p:spTgt>
                                        </p:tgtEl>
                                        <p:attrNameLst>
                                          <p:attrName>style.visibility</p:attrName>
                                        </p:attrNameLst>
                                      </p:cBhvr>
                                      <p:to>
                                        <p:strVal val="visible"/>
                                      </p:to>
                                    </p:set>
                                    <p:anim calcmode="lin" valueType="num">
                                      <p:cBhvr additive="base">
                                        <p:cTn id="13" dur="500" fill="hold"/>
                                        <p:tgtEl>
                                          <p:spTgt spid="1679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793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7938">
                                            <p:txEl>
                                              <p:pRg st="2" end="2"/>
                                            </p:txEl>
                                          </p:spTgt>
                                        </p:tgtEl>
                                        <p:attrNameLst>
                                          <p:attrName>style.visibility</p:attrName>
                                        </p:attrNameLst>
                                      </p:cBhvr>
                                      <p:to>
                                        <p:strVal val="visible"/>
                                      </p:to>
                                    </p:set>
                                    <p:anim calcmode="lin" valueType="num">
                                      <p:cBhvr additive="base">
                                        <p:cTn id="19" dur="500" fill="hold"/>
                                        <p:tgtEl>
                                          <p:spTgt spid="1679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793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7938">
                                            <p:txEl>
                                              <p:pRg st="3" end="3"/>
                                            </p:txEl>
                                          </p:spTgt>
                                        </p:tgtEl>
                                        <p:attrNameLst>
                                          <p:attrName>style.visibility</p:attrName>
                                        </p:attrNameLst>
                                      </p:cBhvr>
                                      <p:to>
                                        <p:strVal val="visible"/>
                                      </p:to>
                                    </p:set>
                                    <p:anim calcmode="lin" valueType="num">
                                      <p:cBhvr additive="base">
                                        <p:cTn id="25" dur="500" fill="hold"/>
                                        <p:tgtEl>
                                          <p:spTgt spid="1679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793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7938">
                                            <p:txEl>
                                              <p:pRg st="4" end="4"/>
                                            </p:txEl>
                                          </p:spTgt>
                                        </p:tgtEl>
                                        <p:attrNameLst>
                                          <p:attrName>style.visibility</p:attrName>
                                        </p:attrNameLst>
                                      </p:cBhvr>
                                      <p:to>
                                        <p:strVal val="visible"/>
                                      </p:to>
                                    </p:set>
                                    <p:anim calcmode="lin" valueType="num">
                                      <p:cBhvr additive="base">
                                        <p:cTn id="31" dur="500" fill="hold"/>
                                        <p:tgtEl>
                                          <p:spTgt spid="16793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793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7938">
                                            <p:txEl>
                                              <p:pRg st="5" end="5"/>
                                            </p:txEl>
                                          </p:spTgt>
                                        </p:tgtEl>
                                        <p:attrNameLst>
                                          <p:attrName>style.visibility</p:attrName>
                                        </p:attrNameLst>
                                      </p:cBhvr>
                                      <p:to>
                                        <p:strVal val="visible"/>
                                      </p:to>
                                    </p:set>
                                    <p:anim calcmode="lin" valueType="num">
                                      <p:cBhvr additive="base">
                                        <p:cTn id="37" dur="500" fill="hold"/>
                                        <p:tgtEl>
                                          <p:spTgt spid="16793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793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7938">
                                            <p:txEl>
                                              <p:pRg st="6" end="6"/>
                                            </p:txEl>
                                          </p:spTgt>
                                        </p:tgtEl>
                                        <p:attrNameLst>
                                          <p:attrName>style.visibility</p:attrName>
                                        </p:attrNameLst>
                                      </p:cBhvr>
                                      <p:to>
                                        <p:strVal val="visible"/>
                                      </p:to>
                                    </p:set>
                                    <p:anim calcmode="lin" valueType="num">
                                      <p:cBhvr additive="base">
                                        <p:cTn id="43" dur="500" fill="hold"/>
                                        <p:tgtEl>
                                          <p:spTgt spid="16793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793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p:txBody>
          <a:bodyPr/>
          <a:lstStyle/>
          <a:p>
            <a:pPr>
              <a:defRPr/>
            </a:pPr>
            <a:r>
              <a:rPr lang="en-US"/>
              <a:t>J-</a:t>
            </a:r>
            <a:fld id="{3D92B347-70C9-48E5-AC67-C6F23BC5A06D}" type="slidenum">
              <a:rPr lang="en-US"/>
              <a:pPr>
                <a:defRPr/>
              </a:pPr>
              <a:t>14</a:t>
            </a:fld>
            <a:endParaRPr lang="en-US"/>
          </a:p>
        </p:txBody>
      </p:sp>
      <p:sp>
        <p:nvSpPr>
          <p:cNvPr id="34819" name="Footer Placeholder 3"/>
          <p:cNvSpPr>
            <a:spLocks noGrp="1"/>
          </p:cNvSpPr>
          <p:nvPr>
            <p:ph type="ftr" sz="quarter" idx="12"/>
          </p:nvPr>
        </p:nvSpPr>
        <p:spPr/>
        <p:txBody>
          <a:bodyPr/>
          <a:lstStyle/>
          <a:p>
            <a:pPr>
              <a:defRPr/>
            </a:pPr>
            <a:r>
              <a:rPr lang="en-US" dirty="0"/>
              <a:t>Scale Aerobatics Judging Seminar</a:t>
            </a:r>
          </a:p>
        </p:txBody>
      </p:sp>
      <p:pic>
        <p:nvPicPr>
          <p:cNvPr id="37893" name="Picture 3"/>
          <p:cNvPicPr>
            <a:picLocks noChangeArrowheads="1"/>
          </p:cNvPicPr>
          <p:nvPr/>
        </p:nvPicPr>
        <p:blipFill>
          <a:blip r:embed="rId3" cstate="print"/>
          <a:srcRect/>
          <a:stretch>
            <a:fillRect/>
          </a:stretch>
        </p:blipFill>
        <p:spPr bwMode="auto">
          <a:xfrm>
            <a:off x="7620000" y="4591050"/>
            <a:ext cx="1676400" cy="2266950"/>
          </a:xfrm>
          <a:prstGeom prst="rect">
            <a:avLst/>
          </a:prstGeom>
          <a:noFill/>
          <a:ln w="9525">
            <a:noFill/>
            <a:miter lim="800000"/>
            <a:headEnd/>
            <a:tailEnd/>
          </a:ln>
        </p:spPr>
      </p:pic>
      <p:sp>
        <p:nvSpPr>
          <p:cNvPr id="37894" name="Rectangle 4"/>
          <p:cNvSpPr>
            <a:spLocks noChangeArrowheads="1"/>
          </p:cNvSpPr>
          <p:nvPr/>
        </p:nvSpPr>
        <p:spPr bwMode="auto">
          <a:xfrm>
            <a:off x="304800" y="1827213"/>
            <a:ext cx="1589088"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5 -</a:t>
            </a:r>
          </a:p>
          <a:p>
            <a:pPr eaLnBrk="0" hangingPunct="0"/>
            <a:r>
              <a:rPr lang="en-US" sz="2000" b="0">
                <a:latin typeface="Arial" pitchFamily="34" charset="0"/>
              </a:rPr>
              <a:t>(Continued)</a:t>
            </a:r>
          </a:p>
        </p:txBody>
      </p:sp>
      <p:sp>
        <p:nvSpPr>
          <p:cNvPr id="37895" name="Rectangle 5"/>
          <p:cNvSpPr>
            <a:spLocks noChangeArrowheads="1"/>
          </p:cNvSpPr>
          <p:nvPr/>
        </p:nvSpPr>
        <p:spPr bwMode="auto">
          <a:xfrm>
            <a:off x="533400" y="2667000"/>
            <a:ext cx="6858000" cy="3262313"/>
          </a:xfrm>
          <a:prstGeom prst="rect">
            <a:avLst/>
          </a:prstGeom>
          <a:noFill/>
          <a:ln w="12700">
            <a:noFill/>
            <a:miter lim="800000"/>
            <a:headEnd type="none" w="sm" len="sm"/>
            <a:tailEnd type="none" w="sm" len="sm"/>
          </a:ln>
        </p:spPr>
        <p:txBody>
          <a:bodyPr>
            <a:spAutoFit/>
          </a:bodyPr>
          <a:lstStyle/>
          <a:p>
            <a:pPr eaLnBrk="0" hangingPunct="0">
              <a:spcBef>
                <a:spcPct val="30000"/>
              </a:spcBef>
              <a:buClr>
                <a:srgbClr val="FF0000"/>
              </a:buClr>
              <a:buSzPct val="75000"/>
              <a:buFont typeface="Wingdings" pitchFamily="2" charset="2"/>
              <a:buChar char="Ø"/>
            </a:pPr>
            <a:r>
              <a:rPr lang="en-US" sz="2000" b="0" dirty="0"/>
              <a:t> Aircraft should pivot no farther away than the wingtip while maintaining a vertical plane:</a:t>
            </a:r>
          </a:p>
          <a:p>
            <a:pPr eaLnBrk="0" hangingPunct="0">
              <a:lnSpc>
                <a:spcPct val="50000"/>
              </a:lnSpc>
              <a:spcBef>
                <a:spcPct val="30000"/>
              </a:spcBef>
              <a:buClr>
                <a:srgbClr val="FF0000"/>
              </a:buClr>
              <a:buSzPct val="75000"/>
              <a:buFont typeface="Wingdings" pitchFamily="2" charset="2"/>
              <a:buNone/>
            </a:pPr>
            <a:r>
              <a:rPr lang="en-US" sz="2000" b="0" dirty="0"/>
              <a:t>     - ½ point per 5° for “</a:t>
            </a:r>
            <a:r>
              <a:rPr lang="en-US" sz="2000" b="0" dirty="0" err="1"/>
              <a:t>torquing</a:t>
            </a:r>
            <a:r>
              <a:rPr lang="en-US" sz="2000" b="0" dirty="0"/>
              <a:t> off” the top (&gt;90° = zero)</a:t>
            </a:r>
          </a:p>
          <a:p>
            <a:pPr eaLnBrk="0" hangingPunct="0">
              <a:lnSpc>
                <a:spcPct val="50000"/>
              </a:lnSpc>
              <a:spcBef>
                <a:spcPct val="30000"/>
              </a:spcBef>
              <a:buClr>
                <a:srgbClr val="FF0000"/>
              </a:buClr>
              <a:buSzPct val="75000"/>
              <a:buFont typeface="Wingdings" pitchFamily="2" charset="2"/>
              <a:buChar char="Ø"/>
            </a:pPr>
            <a:r>
              <a:rPr lang="en-US" sz="2000" b="0" dirty="0"/>
              <a:t> Zero if aircraft “flops”,  </a:t>
            </a:r>
          </a:p>
          <a:p>
            <a:pPr eaLnBrk="0" hangingPunct="0">
              <a:spcBef>
                <a:spcPct val="30000"/>
              </a:spcBef>
              <a:buClr>
                <a:srgbClr val="FF0000"/>
              </a:buClr>
              <a:buSzPct val="75000"/>
              <a:buFont typeface="Wingdings" pitchFamily="2" charset="2"/>
              <a:buChar char="Ø"/>
            </a:pPr>
            <a:r>
              <a:rPr lang="en-US" sz="2000" b="0" dirty="0"/>
              <a:t> Zero if  “flyover” </a:t>
            </a:r>
            <a:r>
              <a:rPr lang="en-US" sz="2000" dirty="0"/>
              <a:t>(Going up/horizontal +4 wingspans),</a:t>
            </a:r>
            <a:r>
              <a:rPr lang="en-US" sz="2000" b="0" dirty="0"/>
              <a:t>    </a:t>
            </a:r>
          </a:p>
          <a:p>
            <a:pPr eaLnBrk="0" hangingPunct="0">
              <a:spcBef>
                <a:spcPct val="30000"/>
              </a:spcBef>
              <a:buClr>
                <a:srgbClr val="FF0000"/>
              </a:buClr>
              <a:buSzPct val="75000"/>
              <a:buFont typeface="Wingdings" pitchFamily="2" charset="2"/>
              <a:buChar char="Ø"/>
            </a:pPr>
            <a:r>
              <a:rPr lang="en-US" sz="2000" b="0" dirty="0"/>
              <a:t> Zero if  any visible backward movement prior to pivot -        aircraft “slides.”</a:t>
            </a:r>
          </a:p>
          <a:p>
            <a:pPr eaLnBrk="0" hangingPunct="0">
              <a:lnSpc>
                <a:spcPct val="150000"/>
              </a:lnSpc>
              <a:spcBef>
                <a:spcPct val="30000"/>
              </a:spcBef>
              <a:buClr>
                <a:srgbClr val="FF0000"/>
              </a:buClr>
              <a:buSzPct val="75000"/>
              <a:buFont typeface="Wingdings" pitchFamily="2" charset="2"/>
              <a:buChar char="Ø"/>
            </a:pPr>
            <a:r>
              <a:rPr lang="en-US" sz="2000" b="0" dirty="0"/>
              <a:t> Length of line is NOT a grading criterion. </a:t>
            </a:r>
          </a:p>
          <a:p>
            <a:pPr eaLnBrk="0" hangingPunct="0">
              <a:spcBef>
                <a:spcPct val="30000"/>
              </a:spcBef>
              <a:buClr>
                <a:srgbClr val="FF0000"/>
              </a:buClr>
              <a:buSzPct val="75000"/>
              <a:buFont typeface="Wingdings" pitchFamily="2" charset="2"/>
              <a:buChar char="Ø"/>
            </a:pPr>
            <a:r>
              <a:rPr lang="en-US" sz="2000" b="0" dirty="0"/>
              <a:t> Entry and exit altitude can be different.</a:t>
            </a:r>
          </a:p>
        </p:txBody>
      </p:sp>
      <p:sp>
        <p:nvSpPr>
          <p:cNvPr id="9"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0"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pic>
        <p:nvPicPr>
          <p:cNvPr id="11" name="Picture 1"/>
          <p:cNvPicPr>
            <a:picLocks noChangeAspect="1" noChangeArrowheads="1"/>
          </p:cNvPicPr>
          <p:nvPr/>
        </p:nvPicPr>
        <p:blipFill>
          <a:blip r:embed="rId4" cstate="print"/>
          <a:srcRect/>
          <a:stretch>
            <a:fillRect/>
          </a:stretch>
        </p:blipFill>
        <p:spPr bwMode="auto">
          <a:xfrm>
            <a:off x="7086600" y="1295401"/>
            <a:ext cx="1933575" cy="2601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0"/>
          </p:nvPr>
        </p:nvSpPr>
        <p:spPr/>
        <p:txBody>
          <a:bodyPr/>
          <a:lstStyle/>
          <a:p>
            <a:pPr>
              <a:defRPr/>
            </a:pPr>
            <a:r>
              <a:rPr lang="en-US"/>
              <a:t>J-</a:t>
            </a:r>
            <a:fld id="{FF02A17D-7773-4D45-B1F7-A5BC078E23A5}" type="slidenum">
              <a:rPr lang="en-US"/>
              <a:pPr>
                <a:defRPr/>
              </a:pPr>
              <a:t>15</a:t>
            </a:fld>
            <a:endParaRPr lang="en-US"/>
          </a:p>
        </p:txBody>
      </p:sp>
      <p:sp>
        <p:nvSpPr>
          <p:cNvPr id="35843" name="Footer Placeholder 3"/>
          <p:cNvSpPr>
            <a:spLocks noGrp="1"/>
          </p:cNvSpPr>
          <p:nvPr>
            <p:ph type="ftr" sz="quarter" idx="12"/>
          </p:nvPr>
        </p:nvSpPr>
        <p:spPr/>
        <p:txBody>
          <a:bodyPr/>
          <a:lstStyle/>
          <a:p>
            <a:pPr>
              <a:defRPr/>
            </a:pPr>
            <a:r>
              <a:rPr lang="en-US" dirty="0"/>
              <a:t>Scale Aerobatics Judging Seminar</a:t>
            </a:r>
          </a:p>
        </p:txBody>
      </p:sp>
      <p:pic>
        <p:nvPicPr>
          <p:cNvPr id="38917" name="Picture 6" descr="upwindhammer"/>
          <p:cNvPicPr>
            <a:picLocks noChangeAspect="1" noChangeArrowheads="1"/>
          </p:cNvPicPr>
          <p:nvPr/>
        </p:nvPicPr>
        <p:blipFill>
          <a:blip r:embed="rId3" cstate="print"/>
          <a:srcRect/>
          <a:stretch>
            <a:fillRect/>
          </a:stretch>
        </p:blipFill>
        <p:spPr bwMode="auto">
          <a:xfrm>
            <a:off x="5297488" y="1951038"/>
            <a:ext cx="3617912" cy="4144962"/>
          </a:xfrm>
          <a:prstGeom prst="rect">
            <a:avLst/>
          </a:prstGeom>
          <a:noFill/>
          <a:ln w="9525">
            <a:noFill/>
            <a:miter lim="800000"/>
            <a:headEnd/>
            <a:tailEnd/>
          </a:ln>
        </p:spPr>
      </p:pic>
      <p:sp>
        <p:nvSpPr>
          <p:cNvPr id="240647" name="Text Box 7"/>
          <p:cNvSpPr txBox="1">
            <a:spLocks noChangeArrowheads="1"/>
          </p:cNvSpPr>
          <p:nvPr/>
        </p:nvSpPr>
        <p:spPr bwMode="auto">
          <a:xfrm>
            <a:off x="457200" y="2209800"/>
            <a:ext cx="4724400" cy="3940175"/>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b="0" dirty="0"/>
              <a:t> From level flight, aircraft establishes wind-corrected vertical line</a:t>
            </a:r>
          </a:p>
          <a:p>
            <a:pPr>
              <a:spcBef>
                <a:spcPct val="50000"/>
              </a:spcBef>
              <a:buFontTx/>
              <a:buChar char="-"/>
            </a:pPr>
            <a:r>
              <a:rPr lang="en-US" b="0" dirty="0"/>
              <a:t> As the aircraft approaches the stall, transitions to perfectly vertical in the </a:t>
            </a:r>
            <a:r>
              <a:rPr lang="en-US" dirty="0">
                <a:solidFill>
                  <a:srgbClr val="FF0000"/>
                </a:solidFill>
              </a:rPr>
              <a:t>PITCH</a:t>
            </a:r>
            <a:r>
              <a:rPr lang="en-US" b="0" dirty="0"/>
              <a:t> axis</a:t>
            </a:r>
          </a:p>
          <a:p>
            <a:pPr>
              <a:spcBef>
                <a:spcPct val="50000"/>
              </a:spcBef>
              <a:buFontTx/>
              <a:buChar char="-"/>
            </a:pPr>
            <a:r>
              <a:rPr lang="en-US" b="0" dirty="0"/>
              <a:t> During pivot, only yaw should be present, and the aircraft may be displaced due to wind (</a:t>
            </a:r>
            <a:r>
              <a:rPr lang="en-US" dirty="0">
                <a:solidFill>
                  <a:srgbClr val="FF0000"/>
                </a:solidFill>
              </a:rPr>
              <a:t>no downgrade</a:t>
            </a:r>
            <a:r>
              <a:rPr lang="en-US" b="0" dirty="0"/>
              <a:t>)</a:t>
            </a:r>
          </a:p>
          <a:p>
            <a:pPr>
              <a:spcBef>
                <a:spcPct val="50000"/>
              </a:spcBef>
              <a:buFontTx/>
              <a:buChar char="-"/>
            </a:pPr>
            <a:r>
              <a:rPr lang="en-US" b="0" dirty="0"/>
              <a:t> Immediately after completing the turnaround and establishing flying speed, wind correction is reapplied</a:t>
            </a:r>
          </a:p>
          <a:p>
            <a:pPr>
              <a:spcBef>
                <a:spcPct val="50000"/>
              </a:spcBef>
              <a:buFontTx/>
              <a:buChar char="-"/>
            </a:pPr>
            <a:r>
              <a:rPr lang="en-US" b="0" dirty="0"/>
              <a:t> Aircraft pulls out to level with same radius as entry radius</a:t>
            </a:r>
          </a:p>
        </p:txBody>
      </p:sp>
      <p:sp>
        <p:nvSpPr>
          <p:cNvPr id="38919" name="Text Box 8"/>
          <p:cNvSpPr txBox="1">
            <a:spLocks noChangeArrowheads="1"/>
          </p:cNvSpPr>
          <p:nvPr/>
        </p:nvSpPr>
        <p:spPr bwMode="auto">
          <a:xfrm>
            <a:off x="228600" y="1752600"/>
            <a:ext cx="5029200" cy="519113"/>
          </a:xfrm>
          <a:prstGeom prst="rect">
            <a:avLst/>
          </a:prstGeom>
          <a:noFill/>
          <a:ln w="12700">
            <a:noFill/>
            <a:miter lim="800000"/>
            <a:headEnd type="none" w="sm" len="sm"/>
            <a:tailEnd type="none" w="sm" len="sm"/>
          </a:ln>
        </p:spPr>
        <p:txBody>
          <a:bodyPr>
            <a:spAutoFit/>
          </a:bodyPr>
          <a:lstStyle/>
          <a:p>
            <a:pPr algn="ctr">
              <a:spcBef>
                <a:spcPct val="50000"/>
              </a:spcBef>
            </a:pPr>
            <a:r>
              <a:rPr lang="en-US" sz="2800"/>
              <a:t>Wind Considerations</a:t>
            </a:r>
          </a:p>
        </p:txBody>
      </p:sp>
      <p:sp>
        <p:nvSpPr>
          <p:cNvPr id="8"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0647"/>
                                        </p:tgtEl>
                                        <p:attrNameLst>
                                          <p:attrName>style.visibility</p:attrName>
                                        </p:attrNameLst>
                                      </p:cBhvr>
                                      <p:to>
                                        <p:strVal val="visible"/>
                                      </p:to>
                                    </p:set>
                                    <p:anim calcmode="lin" valueType="num">
                                      <p:cBhvr additive="base">
                                        <p:cTn id="7" dur="500" fill="hold"/>
                                        <p:tgtEl>
                                          <p:spTgt spid="240647"/>
                                        </p:tgtEl>
                                        <p:attrNameLst>
                                          <p:attrName>ppt_x</p:attrName>
                                        </p:attrNameLst>
                                      </p:cBhvr>
                                      <p:tavLst>
                                        <p:tav tm="0">
                                          <p:val>
                                            <p:strVal val="#ppt_x"/>
                                          </p:val>
                                        </p:tav>
                                        <p:tav tm="100000">
                                          <p:val>
                                            <p:strVal val="#ppt_x"/>
                                          </p:val>
                                        </p:tav>
                                      </p:tavLst>
                                    </p:anim>
                                    <p:anim calcmode="lin" valueType="num">
                                      <p:cBhvr additive="base">
                                        <p:cTn id="8" dur="500" fill="hold"/>
                                        <p:tgtEl>
                                          <p:spTgt spid="240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0"/>
          </p:nvPr>
        </p:nvSpPr>
        <p:spPr/>
        <p:txBody>
          <a:bodyPr/>
          <a:lstStyle/>
          <a:p>
            <a:pPr>
              <a:defRPr/>
            </a:pPr>
            <a:r>
              <a:rPr lang="en-US"/>
              <a:t>J-</a:t>
            </a:r>
            <a:fld id="{518CF221-9B07-4AA1-A8F1-4F4FEA61135E}" type="slidenum">
              <a:rPr lang="en-US"/>
              <a:pPr>
                <a:defRPr/>
              </a:pPr>
              <a:t>16</a:t>
            </a:fld>
            <a:endParaRPr lang="en-US"/>
          </a:p>
        </p:txBody>
      </p:sp>
      <p:sp>
        <p:nvSpPr>
          <p:cNvPr id="9220" name="Footer Placeholder 4"/>
          <p:cNvSpPr>
            <a:spLocks noGrp="1"/>
          </p:cNvSpPr>
          <p:nvPr>
            <p:ph type="ftr" sz="quarter" idx="12"/>
          </p:nvPr>
        </p:nvSpPr>
        <p:spPr/>
        <p:txBody>
          <a:bodyPr/>
          <a:lstStyle/>
          <a:p>
            <a:pPr>
              <a:defRPr/>
            </a:pPr>
            <a:r>
              <a:rPr lang="en-US" dirty="0"/>
              <a:t>Scale Aerobatics Judging Seminar</a:t>
            </a:r>
          </a:p>
        </p:txBody>
      </p:sp>
      <p:sp>
        <p:nvSpPr>
          <p:cNvPr id="9221" name="Rectangle 3"/>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9222" name="Rectangle 4"/>
          <p:cNvSpPr>
            <a:spLocks noChangeArrowheads="1"/>
          </p:cNvSpPr>
          <p:nvPr/>
        </p:nvSpPr>
        <p:spPr bwMode="auto">
          <a:xfrm>
            <a:off x="228600" y="1828800"/>
            <a:ext cx="1589088"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5 -</a:t>
            </a:r>
          </a:p>
          <a:p>
            <a:pPr eaLnBrk="0" hangingPunct="0"/>
            <a:r>
              <a:rPr lang="en-US" sz="2000" b="0">
                <a:latin typeface="Arial" pitchFamily="34" charset="0"/>
              </a:rPr>
              <a:t>(Continued)</a:t>
            </a:r>
          </a:p>
        </p:txBody>
      </p:sp>
      <p:graphicFrame>
        <p:nvGraphicFramePr>
          <p:cNvPr id="9218" name="Object 7"/>
          <p:cNvGraphicFramePr>
            <a:graphicFrameLocks noChangeAspect="1"/>
          </p:cNvGraphicFramePr>
          <p:nvPr/>
        </p:nvGraphicFramePr>
        <p:xfrm>
          <a:off x="1981200" y="2133600"/>
          <a:ext cx="6248400" cy="3957638"/>
        </p:xfrm>
        <a:graphic>
          <a:graphicData uri="http://schemas.openxmlformats.org/presentationml/2006/ole">
            <p:oleObj spid="_x0000_s9218" name="VISIO" r:id="rId4" imgW="3038040" imgH="2589120" progId="">
              <p:embed/>
            </p:oleObj>
          </a:graphicData>
        </a:graphic>
      </p:graphicFrame>
      <p:sp>
        <p:nvSpPr>
          <p:cNvPr id="7"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p:txBody>
          <a:bodyPr/>
          <a:lstStyle/>
          <a:p>
            <a:pPr>
              <a:defRPr/>
            </a:pPr>
            <a:r>
              <a:rPr lang="en-US"/>
              <a:t>J-</a:t>
            </a:r>
            <a:fld id="{99BA29BA-2DBE-4C50-B1C1-E4231495161E}" type="slidenum">
              <a:rPr lang="en-US"/>
              <a:pPr>
                <a:defRPr/>
              </a:pPr>
              <a:t>17</a:t>
            </a:fld>
            <a:endParaRPr lang="en-US"/>
          </a:p>
        </p:txBody>
      </p:sp>
      <p:sp>
        <p:nvSpPr>
          <p:cNvPr id="36867" name="Footer Placeholder 4"/>
          <p:cNvSpPr>
            <a:spLocks noGrp="1"/>
          </p:cNvSpPr>
          <p:nvPr>
            <p:ph type="ftr" sz="quarter" idx="12"/>
          </p:nvPr>
        </p:nvSpPr>
        <p:spPr/>
        <p:txBody>
          <a:bodyPr/>
          <a:lstStyle/>
          <a:p>
            <a:pPr>
              <a:defRPr/>
            </a:pPr>
            <a:r>
              <a:rPr lang="en-US" dirty="0"/>
              <a:t>Scale Aerobatics Judging Seminar</a:t>
            </a:r>
          </a:p>
        </p:txBody>
      </p:sp>
      <p:pic>
        <p:nvPicPr>
          <p:cNvPr id="39941" name="Picture 3"/>
          <p:cNvPicPr>
            <a:picLocks noChangeAspect="1" noChangeArrowheads="1"/>
          </p:cNvPicPr>
          <p:nvPr/>
        </p:nvPicPr>
        <p:blipFill>
          <a:blip r:embed="rId2" cstate="print"/>
          <a:srcRect/>
          <a:stretch>
            <a:fillRect/>
          </a:stretch>
        </p:blipFill>
        <p:spPr bwMode="auto">
          <a:xfrm>
            <a:off x="3124200" y="1828800"/>
            <a:ext cx="2884488" cy="4419600"/>
          </a:xfrm>
          <a:prstGeom prst="rect">
            <a:avLst/>
          </a:prstGeom>
          <a:noFill/>
          <a:ln w="12700">
            <a:noFill/>
            <a:miter lim="800000"/>
            <a:headEnd type="none" w="sm" len="sm"/>
            <a:tailEnd type="none" w="sm" len="sm"/>
          </a:ln>
        </p:spPr>
      </p:pic>
      <p:sp>
        <p:nvSpPr>
          <p:cNvPr id="39942" name="Rectangle 4"/>
          <p:cNvSpPr>
            <a:spLocks noChangeArrowheads="1"/>
          </p:cNvSpPr>
          <p:nvPr/>
        </p:nvSpPr>
        <p:spPr bwMode="auto">
          <a:xfrm>
            <a:off x="304800" y="2514600"/>
            <a:ext cx="2209800" cy="1371600"/>
          </a:xfrm>
          <a:prstGeom prst="rect">
            <a:avLst/>
          </a:prstGeom>
          <a:noFill/>
          <a:ln w="9525">
            <a:noFill/>
            <a:miter lim="800000"/>
            <a:headEnd/>
            <a:tailEnd/>
          </a:ln>
        </p:spPr>
        <p:txBody>
          <a:bodyPr/>
          <a:lstStyle/>
          <a:p>
            <a:pPr eaLnBrk="0" hangingPunct="0"/>
            <a:r>
              <a:rPr lang="en-US" sz="1600">
                <a:solidFill>
                  <a:schemeClr val="tx2"/>
                </a:solidFill>
              </a:rPr>
              <a:t>New Hammerheads adapted in 2007 by CIVA &amp; FAI, and NOW currently in use in IMAC.</a:t>
            </a:r>
            <a:endParaRPr lang="en-US" sz="1600">
              <a:solidFill>
                <a:schemeClr val="accent2"/>
              </a:solidFill>
            </a:endParaRPr>
          </a:p>
        </p:txBody>
      </p:sp>
      <p:sp>
        <p:nvSpPr>
          <p:cNvPr id="7"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8"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Slide Number Placeholder 2"/>
          <p:cNvSpPr>
            <a:spLocks noGrp="1"/>
          </p:cNvSpPr>
          <p:nvPr>
            <p:ph type="sldNum" sz="quarter" idx="10"/>
          </p:nvPr>
        </p:nvSpPr>
        <p:spPr/>
        <p:txBody>
          <a:bodyPr/>
          <a:lstStyle/>
          <a:p>
            <a:pPr>
              <a:defRPr/>
            </a:pPr>
            <a:r>
              <a:rPr lang="en-US"/>
              <a:t>J-</a:t>
            </a:r>
            <a:fld id="{64397EBD-CDB5-4199-A37E-AAF0EA6A6206}" type="slidenum">
              <a:rPr lang="en-US"/>
              <a:pPr>
                <a:defRPr/>
              </a:pPr>
              <a:t>18</a:t>
            </a:fld>
            <a:endParaRPr lang="en-US"/>
          </a:p>
        </p:txBody>
      </p:sp>
      <p:sp>
        <p:nvSpPr>
          <p:cNvPr id="10251" name="Footer Placeholder 3"/>
          <p:cNvSpPr>
            <a:spLocks noGrp="1"/>
          </p:cNvSpPr>
          <p:nvPr>
            <p:ph type="ftr" sz="quarter" idx="12"/>
          </p:nvPr>
        </p:nvSpPr>
        <p:spPr/>
        <p:txBody>
          <a:bodyPr/>
          <a:lstStyle/>
          <a:p>
            <a:pPr>
              <a:defRPr/>
            </a:pPr>
            <a:r>
              <a:rPr lang="en-US" dirty="0"/>
              <a:t>Scale Aerobatics Judging Seminar</a:t>
            </a:r>
          </a:p>
        </p:txBody>
      </p:sp>
      <p:graphicFrame>
        <p:nvGraphicFramePr>
          <p:cNvPr id="10242" name="Object 2"/>
          <p:cNvGraphicFramePr>
            <a:graphicFrameLocks noChangeAspect="1"/>
          </p:cNvGraphicFramePr>
          <p:nvPr/>
        </p:nvGraphicFramePr>
        <p:xfrm>
          <a:off x="1066800" y="2895600"/>
          <a:ext cx="1025525" cy="1198563"/>
        </p:xfrm>
        <a:graphic>
          <a:graphicData uri="http://schemas.openxmlformats.org/presentationml/2006/ole">
            <p:oleObj spid="_x0000_s10242" name="VISIO" r:id="rId4" imgW="1024920" imgH="1198800" progId="">
              <p:embed/>
            </p:oleObj>
          </a:graphicData>
        </a:graphic>
      </p:graphicFrame>
      <p:graphicFrame>
        <p:nvGraphicFramePr>
          <p:cNvPr id="10243" name="Object 3"/>
          <p:cNvGraphicFramePr>
            <a:graphicFrameLocks noChangeAspect="1"/>
          </p:cNvGraphicFramePr>
          <p:nvPr/>
        </p:nvGraphicFramePr>
        <p:xfrm>
          <a:off x="2819400" y="2895600"/>
          <a:ext cx="1025525" cy="1198563"/>
        </p:xfrm>
        <a:graphic>
          <a:graphicData uri="http://schemas.openxmlformats.org/presentationml/2006/ole">
            <p:oleObj spid="_x0000_s10243" name="VISIO" r:id="rId5" imgW="1024920" imgH="1198800" progId="">
              <p:embed/>
            </p:oleObj>
          </a:graphicData>
        </a:graphic>
      </p:graphicFrame>
      <p:graphicFrame>
        <p:nvGraphicFramePr>
          <p:cNvPr id="10244" name="Object 4"/>
          <p:cNvGraphicFramePr>
            <a:graphicFrameLocks noChangeAspect="1"/>
          </p:cNvGraphicFramePr>
          <p:nvPr/>
        </p:nvGraphicFramePr>
        <p:xfrm>
          <a:off x="4953000" y="2895600"/>
          <a:ext cx="1016000" cy="1198563"/>
        </p:xfrm>
        <a:graphic>
          <a:graphicData uri="http://schemas.openxmlformats.org/presentationml/2006/ole">
            <p:oleObj spid="_x0000_s10244" name="VISIO" r:id="rId6" imgW="1015560" imgH="1198800" progId="">
              <p:embed/>
            </p:oleObj>
          </a:graphicData>
        </a:graphic>
      </p:graphicFrame>
      <p:graphicFrame>
        <p:nvGraphicFramePr>
          <p:cNvPr id="10245" name="Object 6"/>
          <p:cNvGraphicFramePr>
            <a:graphicFrameLocks noChangeAspect="1"/>
          </p:cNvGraphicFramePr>
          <p:nvPr/>
        </p:nvGraphicFramePr>
        <p:xfrm>
          <a:off x="1066800" y="4495800"/>
          <a:ext cx="1025525" cy="1198563"/>
        </p:xfrm>
        <a:graphic>
          <a:graphicData uri="http://schemas.openxmlformats.org/presentationml/2006/ole">
            <p:oleObj spid="_x0000_s10245" name="VISIO" r:id="rId7" imgW="1024920" imgH="1198800" progId="">
              <p:embed/>
            </p:oleObj>
          </a:graphicData>
        </a:graphic>
      </p:graphicFrame>
      <p:graphicFrame>
        <p:nvGraphicFramePr>
          <p:cNvPr id="10246" name="Object 7"/>
          <p:cNvGraphicFramePr>
            <a:graphicFrameLocks noChangeAspect="1"/>
          </p:cNvGraphicFramePr>
          <p:nvPr/>
        </p:nvGraphicFramePr>
        <p:xfrm>
          <a:off x="2895600" y="4495800"/>
          <a:ext cx="1016000" cy="1198563"/>
        </p:xfrm>
        <a:graphic>
          <a:graphicData uri="http://schemas.openxmlformats.org/presentationml/2006/ole">
            <p:oleObj spid="_x0000_s10246" name="VISIO" r:id="rId8" imgW="1015560" imgH="1198800" progId="">
              <p:embed/>
            </p:oleObj>
          </a:graphicData>
        </a:graphic>
      </p:graphicFrame>
      <p:graphicFrame>
        <p:nvGraphicFramePr>
          <p:cNvPr id="10247" name="Object 8"/>
          <p:cNvGraphicFramePr>
            <a:graphicFrameLocks noChangeAspect="1"/>
          </p:cNvGraphicFramePr>
          <p:nvPr/>
        </p:nvGraphicFramePr>
        <p:xfrm>
          <a:off x="4876800" y="4419600"/>
          <a:ext cx="844550" cy="1198563"/>
        </p:xfrm>
        <a:graphic>
          <a:graphicData uri="http://schemas.openxmlformats.org/presentationml/2006/ole">
            <p:oleObj spid="_x0000_s10247" name="VISIO" r:id="rId9" imgW="844920" imgH="1198800" progId="">
              <p:embed/>
            </p:oleObj>
          </a:graphicData>
        </a:graphic>
      </p:graphicFrame>
      <p:graphicFrame>
        <p:nvGraphicFramePr>
          <p:cNvPr id="10248" name="Object 9"/>
          <p:cNvGraphicFramePr>
            <a:graphicFrameLocks noChangeAspect="1"/>
          </p:cNvGraphicFramePr>
          <p:nvPr/>
        </p:nvGraphicFramePr>
        <p:xfrm>
          <a:off x="6781800" y="4419600"/>
          <a:ext cx="1016000" cy="1198563"/>
        </p:xfrm>
        <a:graphic>
          <a:graphicData uri="http://schemas.openxmlformats.org/presentationml/2006/ole">
            <p:oleObj spid="_x0000_s10248" name="Visio" r:id="rId10" imgW="1263240" imgH="1493280" progId="">
              <p:embed/>
            </p:oleObj>
          </a:graphicData>
        </a:graphic>
      </p:graphicFrame>
      <p:sp>
        <p:nvSpPr>
          <p:cNvPr id="10252" name="Rectangle 10"/>
          <p:cNvSpPr>
            <a:spLocks noChangeArrowheads="1"/>
          </p:cNvSpPr>
          <p:nvPr/>
        </p:nvSpPr>
        <p:spPr bwMode="auto">
          <a:xfrm>
            <a:off x="304800" y="1827213"/>
            <a:ext cx="4038600" cy="457200"/>
          </a:xfrm>
          <a:prstGeom prst="rect">
            <a:avLst/>
          </a:prstGeom>
          <a:noFill/>
          <a:ln w="12700">
            <a:noFill/>
            <a:miter lim="800000"/>
            <a:headEnd type="none" w="sm" len="sm"/>
            <a:tailEnd type="none" w="sm" len="sm"/>
          </a:ln>
        </p:spPr>
        <p:txBody>
          <a:bodyPr>
            <a:spAutoFit/>
          </a:bodyPr>
          <a:lstStyle/>
          <a:p>
            <a:pPr eaLnBrk="0" hangingPunct="0"/>
            <a:r>
              <a:rPr lang="en-US" sz="2400">
                <a:latin typeface="Arial" pitchFamily="34" charset="0"/>
              </a:rPr>
              <a:t>Family 6 – Tail slides</a:t>
            </a:r>
            <a:endParaRPr lang="en-US" sz="2400" b="0"/>
          </a:p>
        </p:txBody>
      </p:sp>
      <p:graphicFrame>
        <p:nvGraphicFramePr>
          <p:cNvPr id="10249" name="Object 12"/>
          <p:cNvGraphicFramePr>
            <a:graphicFrameLocks noChangeAspect="1"/>
          </p:cNvGraphicFramePr>
          <p:nvPr/>
        </p:nvGraphicFramePr>
        <p:xfrm>
          <a:off x="6781800" y="2895600"/>
          <a:ext cx="847725" cy="1219200"/>
        </p:xfrm>
        <a:graphic>
          <a:graphicData uri="http://schemas.openxmlformats.org/presentationml/2006/ole">
            <p:oleObj spid="_x0000_s10249" name="Visio" r:id="rId11" imgW="1031760" imgH="1485000" progId="">
              <p:embed/>
            </p:oleObj>
          </a:graphicData>
        </a:graphic>
      </p:graphicFrame>
      <p:sp>
        <p:nvSpPr>
          <p:cNvPr id="14"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5"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0"/>
          </p:nvPr>
        </p:nvSpPr>
        <p:spPr/>
        <p:txBody>
          <a:bodyPr/>
          <a:lstStyle/>
          <a:p>
            <a:pPr>
              <a:defRPr/>
            </a:pPr>
            <a:r>
              <a:rPr lang="en-US"/>
              <a:t>J-</a:t>
            </a:r>
            <a:fld id="{BB505BFF-B0B0-4921-ABB2-D62D296567EB}" type="slidenum">
              <a:rPr lang="en-US"/>
              <a:pPr>
                <a:defRPr/>
              </a:pPr>
              <a:t>19</a:t>
            </a:fld>
            <a:endParaRPr lang="en-US"/>
          </a:p>
        </p:txBody>
      </p:sp>
      <p:sp>
        <p:nvSpPr>
          <p:cNvPr id="11268" name="Footer Placeholder 4"/>
          <p:cNvSpPr>
            <a:spLocks noGrp="1"/>
          </p:cNvSpPr>
          <p:nvPr>
            <p:ph type="ftr" sz="quarter" idx="12"/>
          </p:nvPr>
        </p:nvSpPr>
        <p:spPr/>
        <p:txBody>
          <a:bodyPr/>
          <a:lstStyle/>
          <a:p>
            <a:pPr>
              <a:defRPr/>
            </a:pPr>
            <a:r>
              <a:rPr lang="en-US" dirty="0"/>
              <a:t>Scale Aerobatics Judging Seminar</a:t>
            </a:r>
          </a:p>
        </p:txBody>
      </p:sp>
      <p:sp>
        <p:nvSpPr>
          <p:cNvPr id="11269" name="Rectangle 4"/>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72034" name="Rectangle 2"/>
          <p:cNvSpPr>
            <a:spLocks noChangeArrowheads="1"/>
          </p:cNvSpPr>
          <p:nvPr/>
        </p:nvSpPr>
        <p:spPr bwMode="auto">
          <a:xfrm>
            <a:off x="1295400" y="3048000"/>
            <a:ext cx="6611938" cy="2740025"/>
          </a:xfrm>
          <a:prstGeom prst="rect">
            <a:avLst/>
          </a:prstGeom>
          <a:noFill/>
          <a:ln w="9525">
            <a:noFill/>
            <a:miter lim="800000"/>
            <a:headEnd/>
            <a:tailEnd/>
          </a:ln>
        </p:spPr>
        <p:txBody>
          <a:bodyPr lIns="92075" tIns="46038" rIns="92075" bIns="46038">
            <a:spAutoFit/>
          </a:bodyPr>
          <a:lstStyle/>
          <a:p>
            <a:pPr eaLnBrk="0" hangingPunct="0">
              <a:buClr>
                <a:srgbClr val="FF0000"/>
              </a:buClr>
              <a:buSzPct val="75000"/>
              <a:buFont typeface="Wingdings" pitchFamily="2" charset="2"/>
              <a:buChar char="Ø"/>
            </a:pPr>
            <a:r>
              <a:rPr lang="en-US" sz="2000" b="0" dirty="0"/>
              <a:t> ¼ loop radii must be equal and constant.</a:t>
            </a:r>
          </a:p>
          <a:p>
            <a:pPr eaLnBrk="0" hangingPunct="0">
              <a:lnSpc>
                <a:spcPct val="80000"/>
              </a:lnSpc>
              <a:buClr>
                <a:srgbClr val="FF0000"/>
              </a:buClr>
              <a:buSzPct val="75000"/>
              <a:buFont typeface="Wingdings" pitchFamily="2" charset="2"/>
              <a:buNone/>
            </a:pPr>
            <a:r>
              <a:rPr lang="en-US" sz="2000" b="0" dirty="0"/>
              <a:t>       - Loop Rules apply.</a:t>
            </a:r>
          </a:p>
          <a:p>
            <a:pPr eaLnBrk="0" hangingPunct="0">
              <a:lnSpc>
                <a:spcPct val="120000"/>
              </a:lnSpc>
              <a:buClr>
                <a:srgbClr val="FF0000"/>
              </a:buClr>
              <a:buSzPct val="75000"/>
              <a:buFont typeface="Wingdings" pitchFamily="2" charset="2"/>
              <a:buChar char="Ø"/>
            </a:pPr>
            <a:r>
              <a:rPr lang="en-US" sz="2000" b="0" dirty="0"/>
              <a:t> Track up and down must be vertical:</a:t>
            </a:r>
          </a:p>
          <a:p>
            <a:pPr eaLnBrk="0" hangingPunct="0">
              <a:lnSpc>
                <a:spcPct val="80000"/>
              </a:lnSpc>
              <a:buClr>
                <a:srgbClr val="FF0000"/>
              </a:buClr>
              <a:buSzPct val="75000"/>
              <a:buFont typeface="Wingdings" pitchFamily="2" charset="2"/>
              <a:buNone/>
            </a:pPr>
            <a:r>
              <a:rPr lang="en-US" sz="2000" b="0" dirty="0"/>
              <a:t>       - ½ point per 5°</a:t>
            </a:r>
          </a:p>
          <a:p>
            <a:pPr eaLnBrk="0" hangingPunct="0">
              <a:lnSpc>
                <a:spcPct val="120000"/>
              </a:lnSpc>
              <a:buClr>
                <a:srgbClr val="FF0000"/>
              </a:buClr>
              <a:buSzPct val="75000"/>
              <a:buFont typeface="Wingdings" pitchFamily="2" charset="2"/>
              <a:buChar char="Ø"/>
            </a:pPr>
            <a:r>
              <a:rPr lang="en-US" sz="2000" b="0" dirty="0"/>
              <a:t> Lines before and after any rolls must be equal:</a:t>
            </a:r>
          </a:p>
          <a:p>
            <a:pPr eaLnBrk="0" hangingPunct="0">
              <a:lnSpc>
                <a:spcPct val="80000"/>
              </a:lnSpc>
              <a:buClr>
                <a:srgbClr val="FF0000"/>
              </a:buClr>
              <a:buSzPct val="75000"/>
              <a:buFont typeface="Wingdings" pitchFamily="2" charset="2"/>
              <a:buNone/>
            </a:pPr>
            <a:r>
              <a:rPr lang="en-US" sz="2000" b="0" dirty="0"/>
              <a:t>       - 1 to  -4 points max. per line</a:t>
            </a:r>
          </a:p>
          <a:p>
            <a:pPr eaLnBrk="0" hangingPunct="0">
              <a:lnSpc>
                <a:spcPct val="120000"/>
              </a:lnSpc>
              <a:buClr>
                <a:srgbClr val="FF0000"/>
              </a:buClr>
              <a:buSzPct val="75000"/>
              <a:buFont typeface="Wingdings" pitchFamily="2" charset="2"/>
              <a:buChar char="Ø"/>
            </a:pPr>
            <a:r>
              <a:rPr lang="en-US" sz="2000" b="0" dirty="0"/>
              <a:t> Aircraft must slide backwards </a:t>
            </a:r>
            <a:r>
              <a:rPr lang="en-US" sz="2000" b="0" u="sng" dirty="0"/>
              <a:t>a visible amount.</a:t>
            </a:r>
          </a:p>
          <a:p>
            <a:pPr eaLnBrk="0" hangingPunct="0">
              <a:lnSpc>
                <a:spcPct val="80000"/>
              </a:lnSpc>
              <a:buClr>
                <a:srgbClr val="FF0000"/>
              </a:buClr>
              <a:buSzPct val="75000"/>
              <a:buFont typeface="Wingdings" pitchFamily="2" charset="2"/>
              <a:buNone/>
            </a:pPr>
            <a:r>
              <a:rPr lang="en-US" sz="2000" b="0" dirty="0"/>
              <a:t>       </a:t>
            </a:r>
            <a:r>
              <a:rPr lang="en-US" sz="2000" dirty="0"/>
              <a:t>Zero the figure if no backward movement (watch the tail) always give the competitor the benefit of the doubt.</a:t>
            </a:r>
          </a:p>
        </p:txBody>
      </p:sp>
      <p:sp>
        <p:nvSpPr>
          <p:cNvPr id="11271" name="Rectangle 5"/>
          <p:cNvSpPr>
            <a:spLocks noChangeArrowheads="1"/>
          </p:cNvSpPr>
          <p:nvPr/>
        </p:nvSpPr>
        <p:spPr bwMode="auto">
          <a:xfrm>
            <a:off x="304800" y="1827213"/>
            <a:ext cx="1673225" cy="822325"/>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6 - </a:t>
            </a:r>
          </a:p>
          <a:p>
            <a:pPr eaLnBrk="0" hangingPunct="0"/>
            <a:r>
              <a:rPr lang="en-US" sz="2400">
                <a:latin typeface="Arial" pitchFamily="34" charset="0"/>
              </a:rPr>
              <a:t>Tailslides</a:t>
            </a:r>
            <a:endParaRPr lang="en-US" sz="2400" b="0"/>
          </a:p>
        </p:txBody>
      </p:sp>
      <p:graphicFrame>
        <p:nvGraphicFramePr>
          <p:cNvPr id="11266" name="Object 6"/>
          <p:cNvGraphicFramePr>
            <a:graphicFrameLocks noChangeAspect="1"/>
          </p:cNvGraphicFramePr>
          <p:nvPr/>
        </p:nvGraphicFramePr>
        <p:xfrm>
          <a:off x="6324600" y="1905000"/>
          <a:ext cx="1527175" cy="1752600"/>
        </p:xfrm>
        <a:graphic>
          <a:graphicData uri="http://schemas.openxmlformats.org/presentationml/2006/ole">
            <p:oleObj spid="_x0000_s11266" name="VISIO" r:id="rId5" imgW="1036440" imgH="1188360" progId="">
              <p:embed/>
            </p:oleObj>
          </a:graphicData>
        </a:graphic>
      </p:graphicFrame>
      <p:sp>
        <p:nvSpPr>
          <p:cNvPr id="8"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 calcmode="lin" valueType="num">
                                      <p:cBhvr additive="base">
                                        <p:cTn id="7" dur="500" fill="hold"/>
                                        <p:tgtEl>
                                          <p:spTgt spid="1720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0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2034">
                                            <p:txEl>
                                              <p:pRg st="1" end="1"/>
                                            </p:txEl>
                                          </p:spTgt>
                                        </p:tgtEl>
                                        <p:attrNameLst>
                                          <p:attrName>style.visibility</p:attrName>
                                        </p:attrNameLst>
                                      </p:cBhvr>
                                      <p:to>
                                        <p:strVal val="visible"/>
                                      </p:to>
                                    </p:set>
                                    <p:anim calcmode="lin" valueType="num">
                                      <p:cBhvr additive="base">
                                        <p:cTn id="13" dur="500" fill="hold"/>
                                        <p:tgtEl>
                                          <p:spTgt spid="17203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203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2034">
                                            <p:txEl>
                                              <p:pRg st="2" end="2"/>
                                            </p:txEl>
                                          </p:spTgt>
                                        </p:tgtEl>
                                        <p:attrNameLst>
                                          <p:attrName>style.visibility</p:attrName>
                                        </p:attrNameLst>
                                      </p:cBhvr>
                                      <p:to>
                                        <p:strVal val="visible"/>
                                      </p:to>
                                    </p:set>
                                    <p:anim calcmode="lin" valueType="num">
                                      <p:cBhvr additive="base">
                                        <p:cTn id="19" dur="500" fill="hold"/>
                                        <p:tgtEl>
                                          <p:spTgt spid="17203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203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2034">
                                            <p:txEl>
                                              <p:pRg st="3" end="3"/>
                                            </p:txEl>
                                          </p:spTgt>
                                        </p:tgtEl>
                                        <p:attrNameLst>
                                          <p:attrName>style.visibility</p:attrName>
                                        </p:attrNameLst>
                                      </p:cBhvr>
                                      <p:to>
                                        <p:strVal val="visible"/>
                                      </p:to>
                                    </p:set>
                                    <p:anim calcmode="lin" valueType="num">
                                      <p:cBhvr additive="base">
                                        <p:cTn id="25" dur="500" fill="hold"/>
                                        <p:tgtEl>
                                          <p:spTgt spid="17203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203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2034">
                                            <p:txEl>
                                              <p:pRg st="4" end="4"/>
                                            </p:txEl>
                                          </p:spTgt>
                                        </p:tgtEl>
                                        <p:attrNameLst>
                                          <p:attrName>style.visibility</p:attrName>
                                        </p:attrNameLst>
                                      </p:cBhvr>
                                      <p:to>
                                        <p:strVal val="visible"/>
                                      </p:to>
                                    </p:set>
                                    <p:anim calcmode="lin" valueType="num">
                                      <p:cBhvr additive="base">
                                        <p:cTn id="31" dur="500" fill="hold"/>
                                        <p:tgtEl>
                                          <p:spTgt spid="17203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203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2034">
                                            <p:txEl>
                                              <p:pRg st="5" end="5"/>
                                            </p:txEl>
                                          </p:spTgt>
                                        </p:tgtEl>
                                        <p:attrNameLst>
                                          <p:attrName>style.visibility</p:attrName>
                                        </p:attrNameLst>
                                      </p:cBhvr>
                                      <p:to>
                                        <p:strVal val="visible"/>
                                      </p:to>
                                    </p:set>
                                    <p:anim calcmode="lin" valueType="num">
                                      <p:cBhvr additive="base">
                                        <p:cTn id="37" dur="500" fill="hold"/>
                                        <p:tgtEl>
                                          <p:spTgt spid="17203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203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2034">
                                            <p:txEl>
                                              <p:pRg st="6" end="6"/>
                                            </p:txEl>
                                          </p:spTgt>
                                        </p:tgtEl>
                                        <p:attrNameLst>
                                          <p:attrName>style.visibility</p:attrName>
                                        </p:attrNameLst>
                                      </p:cBhvr>
                                      <p:to>
                                        <p:strVal val="visible"/>
                                      </p:to>
                                    </p:set>
                                    <p:anim calcmode="lin" valueType="num">
                                      <p:cBhvr additive="base">
                                        <p:cTn id="43" dur="500" fill="hold"/>
                                        <p:tgtEl>
                                          <p:spTgt spid="17203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203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2034">
                                            <p:txEl>
                                              <p:pRg st="7" end="7"/>
                                            </p:txEl>
                                          </p:spTgt>
                                        </p:tgtEl>
                                        <p:attrNameLst>
                                          <p:attrName>style.visibility</p:attrName>
                                        </p:attrNameLst>
                                      </p:cBhvr>
                                      <p:to>
                                        <p:strVal val="visible"/>
                                      </p:to>
                                    </p:set>
                                    <p:anim calcmode="lin" valueType="num">
                                      <p:cBhvr additive="base">
                                        <p:cTn id="49" dur="500" fill="hold"/>
                                        <p:tgtEl>
                                          <p:spTgt spid="17203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203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Slide Number Placeholder 2"/>
          <p:cNvSpPr>
            <a:spLocks noGrp="1"/>
          </p:cNvSpPr>
          <p:nvPr>
            <p:ph type="sldNum" sz="quarter" idx="10"/>
          </p:nvPr>
        </p:nvSpPr>
        <p:spPr/>
        <p:txBody>
          <a:bodyPr/>
          <a:lstStyle/>
          <a:p>
            <a:pPr>
              <a:defRPr/>
            </a:pPr>
            <a:r>
              <a:rPr lang="en-US"/>
              <a:t>J-</a:t>
            </a:r>
            <a:fld id="{311CA1DC-81AF-47F2-8DDC-4C3A75ECCBA9}" type="slidenum">
              <a:rPr lang="en-US"/>
              <a:pPr>
                <a:defRPr/>
              </a:pPr>
              <a:t>2</a:t>
            </a:fld>
            <a:endParaRPr lang="en-US"/>
          </a:p>
        </p:txBody>
      </p:sp>
      <p:sp>
        <p:nvSpPr>
          <p:cNvPr id="1035" name="Footer Placeholder 3"/>
          <p:cNvSpPr>
            <a:spLocks noGrp="1"/>
          </p:cNvSpPr>
          <p:nvPr>
            <p:ph type="ftr" sz="quarter" idx="12"/>
          </p:nvPr>
        </p:nvSpPr>
        <p:spPr/>
        <p:txBody>
          <a:bodyPr/>
          <a:lstStyle/>
          <a:p>
            <a:pPr>
              <a:defRPr/>
            </a:pPr>
            <a:r>
              <a:rPr lang="en-US" dirty="0"/>
              <a:t>Scale Aerobatics Judging Seminar</a:t>
            </a:r>
          </a:p>
        </p:txBody>
      </p:sp>
      <p:graphicFrame>
        <p:nvGraphicFramePr>
          <p:cNvPr id="1026" name="Object 3"/>
          <p:cNvGraphicFramePr>
            <a:graphicFrameLocks noChangeAspect="1"/>
          </p:cNvGraphicFramePr>
          <p:nvPr/>
        </p:nvGraphicFramePr>
        <p:xfrm>
          <a:off x="3124200" y="4495800"/>
          <a:ext cx="1025525" cy="838200"/>
        </p:xfrm>
        <a:graphic>
          <a:graphicData uri="http://schemas.openxmlformats.org/presentationml/2006/ole">
            <p:oleObj spid="_x0000_s1026" name="VISIO" r:id="rId4" imgW="1024920" imgH="838800" progId="">
              <p:embed/>
            </p:oleObj>
          </a:graphicData>
        </a:graphic>
      </p:graphicFrame>
      <p:graphicFrame>
        <p:nvGraphicFramePr>
          <p:cNvPr id="1027" name="Object 4"/>
          <p:cNvGraphicFramePr>
            <a:graphicFrameLocks noChangeAspect="1"/>
          </p:cNvGraphicFramePr>
          <p:nvPr/>
        </p:nvGraphicFramePr>
        <p:xfrm>
          <a:off x="1066800" y="2971800"/>
          <a:ext cx="1198563" cy="404813"/>
        </p:xfrm>
        <a:graphic>
          <a:graphicData uri="http://schemas.openxmlformats.org/presentationml/2006/ole">
            <p:oleObj spid="_x0000_s1027" name="VISIO" r:id="rId5" imgW="1198800" imgH="405360" progId="">
              <p:embed/>
            </p:oleObj>
          </a:graphicData>
        </a:graphic>
      </p:graphicFrame>
      <p:graphicFrame>
        <p:nvGraphicFramePr>
          <p:cNvPr id="1028" name="Object 5"/>
          <p:cNvGraphicFramePr>
            <a:graphicFrameLocks noChangeAspect="1"/>
          </p:cNvGraphicFramePr>
          <p:nvPr/>
        </p:nvGraphicFramePr>
        <p:xfrm>
          <a:off x="3124200" y="2743200"/>
          <a:ext cx="1204913" cy="890588"/>
        </p:xfrm>
        <a:graphic>
          <a:graphicData uri="http://schemas.openxmlformats.org/presentationml/2006/ole">
            <p:oleObj spid="_x0000_s1028" name="VISIO" r:id="rId6" imgW="1204920" imgH="891360" progId="">
              <p:embed/>
            </p:oleObj>
          </a:graphicData>
        </a:graphic>
      </p:graphicFrame>
      <p:graphicFrame>
        <p:nvGraphicFramePr>
          <p:cNvPr id="1029" name="Object 6"/>
          <p:cNvGraphicFramePr>
            <a:graphicFrameLocks noChangeAspect="1"/>
          </p:cNvGraphicFramePr>
          <p:nvPr/>
        </p:nvGraphicFramePr>
        <p:xfrm>
          <a:off x="5257800" y="2819400"/>
          <a:ext cx="844550" cy="890588"/>
        </p:xfrm>
        <a:graphic>
          <a:graphicData uri="http://schemas.openxmlformats.org/presentationml/2006/ole">
            <p:oleObj spid="_x0000_s1029" name="VISIO" r:id="rId7" imgW="844920" imgH="891360" progId="">
              <p:embed/>
            </p:oleObj>
          </a:graphicData>
        </a:graphic>
      </p:graphicFrame>
      <p:graphicFrame>
        <p:nvGraphicFramePr>
          <p:cNvPr id="1030" name="Object 7"/>
          <p:cNvGraphicFramePr>
            <a:graphicFrameLocks noChangeAspect="1"/>
          </p:cNvGraphicFramePr>
          <p:nvPr/>
        </p:nvGraphicFramePr>
        <p:xfrm>
          <a:off x="1295400" y="4419600"/>
          <a:ext cx="844550" cy="890588"/>
        </p:xfrm>
        <a:graphic>
          <a:graphicData uri="http://schemas.openxmlformats.org/presentationml/2006/ole">
            <p:oleObj spid="_x0000_s1030" name="VISIO" r:id="rId8" imgW="844920" imgH="891360" progId="">
              <p:embed/>
            </p:oleObj>
          </a:graphicData>
        </a:graphic>
      </p:graphicFrame>
      <p:graphicFrame>
        <p:nvGraphicFramePr>
          <p:cNvPr id="1031" name="Object 8"/>
          <p:cNvGraphicFramePr>
            <a:graphicFrameLocks noChangeAspect="1"/>
          </p:cNvGraphicFramePr>
          <p:nvPr/>
        </p:nvGraphicFramePr>
        <p:xfrm>
          <a:off x="5105400" y="4419600"/>
          <a:ext cx="1025525" cy="890588"/>
        </p:xfrm>
        <a:graphic>
          <a:graphicData uri="http://schemas.openxmlformats.org/presentationml/2006/ole">
            <p:oleObj spid="_x0000_s1031" name="VISIO" r:id="rId9" imgW="1024920" imgH="891360" progId="">
              <p:embed/>
            </p:oleObj>
          </a:graphicData>
        </a:graphic>
      </p:graphicFrame>
      <p:graphicFrame>
        <p:nvGraphicFramePr>
          <p:cNvPr id="1032" name="Object 9"/>
          <p:cNvGraphicFramePr>
            <a:graphicFrameLocks noChangeAspect="1"/>
          </p:cNvGraphicFramePr>
          <p:nvPr/>
        </p:nvGraphicFramePr>
        <p:xfrm>
          <a:off x="7010400" y="4419600"/>
          <a:ext cx="1204913" cy="890588"/>
        </p:xfrm>
        <a:graphic>
          <a:graphicData uri="http://schemas.openxmlformats.org/presentationml/2006/ole">
            <p:oleObj spid="_x0000_s1032" name="VISIO" r:id="rId10" imgW="1204920" imgH="891360" progId="">
              <p:embed/>
            </p:oleObj>
          </a:graphicData>
        </a:graphic>
      </p:graphicFrame>
      <p:sp>
        <p:nvSpPr>
          <p:cNvPr id="1036" name="Rectangle 10"/>
          <p:cNvSpPr>
            <a:spLocks noChangeArrowheads="1"/>
          </p:cNvSpPr>
          <p:nvPr/>
        </p:nvSpPr>
        <p:spPr bwMode="auto">
          <a:xfrm>
            <a:off x="0" y="1828800"/>
            <a:ext cx="9144000" cy="461963"/>
          </a:xfrm>
          <a:prstGeom prst="rect">
            <a:avLst/>
          </a:prstGeom>
          <a:noFill/>
          <a:ln w="12700">
            <a:noFill/>
            <a:miter lim="800000"/>
            <a:headEnd type="none" w="sm" len="sm"/>
            <a:tailEnd type="none" w="sm" len="sm"/>
          </a:ln>
        </p:spPr>
        <p:txBody>
          <a:bodyPr>
            <a:spAutoFit/>
          </a:bodyPr>
          <a:lstStyle/>
          <a:p>
            <a:pPr algn="ctr" eaLnBrk="0" hangingPunct="0"/>
            <a:r>
              <a:rPr lang="en-US" sz="2400">
                <a:latin typeface="Arial" pitchFamily="34" charset="0"/>
              </a:rPr>
              <a:t>Family 1- Lines and Angles</a:t>
            </a:r>
            <a:endParaRPr lang="en-US" sz="2000">
              <a:latin typeface="Arial" pitchFamily="34" charset="0"/>
            </a:endParaRPr>
          </a:p>
        </p:txBody>
      </p:sp>
      <p:graphicFrame>
        <p:nvGraphicFramePr>
          <p:cNvPr id="1033" name="Object 12"/>
          <p:cNvGraphicFramePr>
            <a:graphicFrameLocks noChangeAspect="1"/>
          </p:cNvGraphicFramePr>
          <p:nvPr/>
        </p:nvGraphicFramePr>
        <p:xfrm>
          <a:off x="7162800" y="2819400"/>
          <a:ext cx="844550" cy="890588"/>
        </p:xfrm>
        <a:graphic>
          <a:graphicData uri="http://schemas.openxmlformats.org/presentationml/2006/ole">
            <p:oleObj spid="_x0000_s1033" name="Visio" r:id="rId11" imgW="1060200" imgH="1110240" progId="">
              <p:embed/>
            </p:oleObj>
          </a:graphicData>
        </a:graphic>
      </p:graphicFrame>
      <p:sp>
        <p:nvSpPr>
          <p:cNvPr id="17"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8"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lide Number Placeholder 2"/>
          <p:cNvSpPr>
            <a:spLocks noGrp="1"/>
          </p:cNvSpPr>
          <p:nvPr>
            <p:ph type="sldNum" sz="quarter" idx="10"/>
          </p:nvPr>
        </p:nvSpPr>
        <p:spPr/>
        <p:txBody>
          <a:bodyPr/>
          <a:lstStyle/>
          <a:p>
            <a:pPr>
              <a:defRPr/>
            </a:pPr>
            <a:r>
              <a:rPr lang="en-US"/>
              <a:t>J-</a:t>
            </a:r>
            <a:fld id="{4EC2A7DC-585D-4216-8D2B-BA2A44C47FFC}" type="slidenum">
              <a:rPr lang="en-US"/>
              <a:pPr>
                <a:defRPr/>
              </a:pPr>
              <a:t>20</a:t>
            </a:fld>
            <a:endParaRPr lang="en-US"/>
          </a:p>
        </p:txBody>
      </p:sp>
      <p:sp>
        <p:nvSpPr>
          <p:cNvPr id="12294" name="Footer Placeholder 3"/>
          <p:cNvSpPr>
            <a:spLocks noGrp="1"/>
          </p:cNvSpPr>
          <p:nvPr>
            <p:ph type="ftr" sz="quarter" idx="12"/>
          </p:nvPr>
        </p:nvSpPr>
        <p:spPr/>
        <p:txBody>
          <a:bodyPr/>
          <a:lstStyle/>
          <a:p>
            <a:pPr>
              <a:defRPr/>
            </a:pPr>
            <a:r>
              <a:rPr lang="en-US" dirty="0"/>
              <a:t>Scale Aerobatics Judging Seminar</a:t>
            </a:r>
          </a:p>
        </p:txBody>
      </p:sp>
      <p:graphicFrame>
        <p:nvGraphicFramePr>
          <p:cNvPr id="12290" name="Object 3"/>
          <p:cNvGraphicFramePr>
            <a:graphicFrameLocks noChangeAspect="1"/>
          </p:cNvGraphicFramePr>
          <p:nvPr/>
        </p:nvGraphicFramePr>
        <p:xfrm>
          <a:off x="7162800" y="1981200"/>
          <a:ext cx="1462088" cy="1676400"/>
        </p:xfrm>
        <a:graphic>
          <a:graphicData uri="http://schemas.openxmlformats.org/presentationml/2006/ole">
            <p:oleObj spid="_x0000_s12290" name="VISIO" r:id="rId4" imgW="1036440" imgH="1188360" progId="">
              <p:embed/>
            </p:oleObj>
          </a:graphicData>
        </a:graphic>
      </p:graphicFrame>
      <p:sp>
        <p:nvSpPr>
          <p:cNvPr id="12296" name="Rectangle 4"/>
          <p:cNvSpPr>
            <a:spLocks noChangeArrowheads="1"/>
          </p:cNvSpPr>
          <p:nvPr/>
        </p:nvSpPr>
        <p:spPr bwMode="auto">
          <a:xfrm>
            <a:off x="304800" y="1827213"/>
            <a:ext cx="1673225"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6 - </a:t>
            </a:r>
          </a:p>
          <a:p>
            <a:pPr eaLnBrk="0" hangingPunct="0"/>
            <a:r>
              <a:rPr lang="en-US" sz="2000" b="0">
                <a:latin typeface="Arial" pitchFamily="34" charset="0"/>
              </a:rPr>
              <a:t>(Continued)</a:t>
            </a:r>
          </a:p>
        </p:txBody>
      </p:sp>
      <p:sp>
        <p:nvSpPr>
          <p:cNvPr id="12297" name="Rectangle 5"/>
          <p:cNvSpPr>
            <a:spLocks noChangeArrowheads="1"/>
          </p:cNvSpPr>
          <p:nvPr/>
        </p:nvSpPr>
        <p:spPr bwMode="auto">
          <a:xfrm>
            <a:off x="838200" y="3505200"/>
            <a:ext cx="7772400" cy="2246313"/>
          </a:xfrm>
          <a:prstGeom prst="rect">
            <a:avLst/>
          </a:prstGeom>
          <a:noFill/>
          <a:ln w="12700">
            <a:noFill/>
            <a:miter lim="800000"/>
            <a:headEnd type="none" w="sm" len="sm"/>
            <a:tailEnd type="none" w="sm" len="sm"/>
          </a:ln>
        </p:spPr>
        <p:txBody>
          <a:bodyPr>
            <a:spAutoFit/>
          </a:bodyPr>
          <a:lstStyle/>
          <a:p>
            <a:pPr eaLnBrk="0" hangingPunct="0">
              <a:buClr>
                <a:srgbClr val="FF0000"/>
              </a:buClr>
              <a:buSzPct val="75000"/>
              <a:buFont typeface="Wingdings" pitchFamily="2" charset="2"/>
              <a:buChar char="Ø"/>
            </a:pPr>
            <a:r>
              <a:rPr lang="en-US" sz="2000" b="0" dirty="0"/>
              <a:t> Aircraft must fall in right direction (wheels up/</a:t>
            </a:r>
            <a:r>
              <a:rPr lang="en-US" sz="2000" b="0" dirty="0" err="1"/>
              <a:t>dn</a:t>
            </a:r>
            <a:r>
              <a:rPr lang="en-US" sz="2000" b="0" dirty="0"/>
              <a:t>).</a:t>
            </a:r>
          </a:p>
          <a:p>
            <a:pPr eaLnBrk="0" hangingPunct="0">
              <a:buClr>
                <a:srgbClr val="FF0000"/>
              </a:buClr>
              <a:buSzPct val="75000"/>
              <a:buFont typeface="Wingdings" pitchFamily="2" charset="2"/>
              <a:buNone/>
            </a:pPr>
            <a:r>
              <a:rPr lang="en-US" sz="2000" b="0" dirty="0"/>
              <a:t>       -Zero if wrong direction</a:t>
            </a:r>
          </a:p>
          <a:p>
            <a:pPr eaLnBrk="0" hangingPunct="0">
              <a:buClr>
                <a:srgbClr val="FF0000"/>
              </a:buClr>
              <a:buSzPct val="75000"/>
              <a:buFont typeface="Wingdings" pitchFamily="2" charset="2"/>
              <a:buChar char="Ø"/>
            </a:pPr>
            <a:r>
              <a:rPr lang="en-US" sz="2000" b="0" dirty="0"/>
              <a:t> Aircraft must fall with wings level in correct plane</a:t>
            </a:r>
          </a:p>
          <a:p>
            <a:pPr eaLnBrk="0" hangingPunct="0">
              <a:buClr>
                <a:srgbClr val="FF0000"/>
              </a:buClr>
              <a:buSzPct val="75000"/>
              <a:buFont typeface="Wingdings" pitchFamily="2" charset="2"/>
              <a:buNone/>
            </a:pPr>
            <a:r>
              <a:rPr lang="en-US" sz="2000" b="0" dirty="0"/>
              <a:t>        - ½ point per 5° </a:t>
            </a:r>
          </a:p>
          <a:p>
            <a:pPr eaLnBrk="0" hangingPunct="0">
              <a:buClr>
                <a:srgbClr val="FF0000"/>
              </a:buClr>
              <a:buSzPct val="75000"/>
              <a:buFont typeface="Wingdings" pitchFamily="2" charset="2"/>
              <a:buChar char="Ø"/>
            </a:pPr>
            <a:r>
              <a:rPr lang="en-US" sz="2000" b="0" dirty="0"/>
              <a:t> No downgrade for pendulum after slide. </a:t>
            </a:r>
          </a:p>
          <a:p>
            <a:pPr eaLnBrk="0" hangingPunct="0">
              <a:buClr>
                <a:srgbClr val="FF0000"/>
              </a:buClr>
              <a:buSzPct val="75000"/>
              <a:buFont typeface="Wingdings" pitchFamily="2" charset="2"/>
              <a:buNone/>
            </a:pPr>
            <a:r>
              <a:rPr lang="en-US" sz="2000" b="0" dirty="0"/>
              <a:t>   (However aircraft </a:t>
            </a:r>
            <a:r>
              <a:rPr lang="en-US" sz="2000" b="0" i="1" u="sng" dirty="0"/>
              <a:t>must</a:t>
            </a:r>
            <a:r>
              <a:rPr lang="en-US" sz="2000" b="0" dirty="0"/>
              <a:t> re-establish vertical </a:t>
            </a:r>
            <a:r>
              <a:rPr lang="en-US" sz="2000" b="0" dirty="0" err="1"/>
              <a:t>downline</a:t>
            </a:r>
            <a:r>
              <a:rPr lang="en-US" sz="2000" b="0" dirty="0"/>
              <a:t>)</a:t>
            </a:r>
          </a:p>
          <a:p>
            <a:pPr eaLnBrk="0" hangingPunct="0">
              <a:buClr>
                <a:srgbClr val="FF0000"/>
              </a:buClr>
              <a:buSzPct val="75000"/>
              <a:buFont typeface="Wingdings" pitchFamily="2" charset="2"/>
              <a:buChar char="Ø"/>
            </a:pPr>
            <a:r>
              <a:rPr lang="en-US" sz="2000" b="0" dirty="0"/>
              <a:t> Same entry/exit altitude is NOT a grading criterion</a:t>
            </a:r>
          </a:p>
        </p:txBody>
      </p:sp>
      <p:graphicFrame>
        <p:nvGraphicFramePr>
          <p:cNvPr id="12291" name="Object 6"/>
          <p:cNvGraphicFramePr>
            <a:graphicFrameLocks noChangeAspect="1"/>
          </p:cNvGraphicFramePr>
          <p:nvPr/>
        </p:nvGraphicFramePr>
        <p:xfrm>
          <a:off x="2362200" y="1752600"/>
          <a:ext cx="1581150" cy="1676400"/>
        </p:xfrm>
        <a:graphic>
          <a:graphicData uri="http://schemas.openxmlformats.org/presentationml/2006/ole">
            <p:oleObj spid="_x0000_s12291" name="Visio" r:id="rId5" imgW="2399400" imgH="2524320" progId="">
              <p:embed/>
            </p:oleObj>
          </a:graphicData>
        </a:graphic>
      </p:graphicFrame>
      <p:graphicFrame>
        <p:nvGraphicFramePr>
          <p:cNvPr id="12292" name="Object 7"/>
          <p:cNvGraphicFramePr>
            <a:graphicFrameLocks noChangeAspect="1"/>
          </p:cNvGraphicFramePr>
          <p:nvPr/>
        </p:nvGraphicFramePr>
        <p:xfrm>
          <a:off x="4495800" y="1752600"/>
          <a:ext cx="1582738" cy="1676400"/>
        </p:xfrm>
        <a:graphic>
          <a:graphicData uri="http://schemas.openxmlformats.org/presentationml/2006/ole">
            <p:oleObj spid="_x0000_s12292" name="Visio" r:id="rId6" imgW="2399400" imgH="2524320" progId="">
              <p:embed/>
            </p:oleObj>
          </a:graphicData>
        </a:graphic>
      </p:graphicFrame>
      <p:pic>
        <p:nvPicPr>
          <p:cNvPr id="12298" name="Picture 10"/>
          <p:cNvPicPr>
            <a:picLocks noChangeAspect="1" noChangeArrowheads="1"/>
          </p:cNvPicPr>
          <p:nvPr/>
        </p:nvPicPr>
        <p:blipFill>
          <a:blip r:embed="rId7" cstate="print"/>
          <a:srcRect/>
          <a:stretch>
            <a:fillRect/>
          </a:stretch>
        </p:blipFill>
        <p:spPr bwMode="auto">
          <a:xfrm>
            <a:off x="7315200" y="3886200"/>
            <a:ext cx="1228725" cy="1457325"/>
          </a:xfrm>
          <a:prstGeom prst="rect">
            <a:avLst/>
          </a:prstGeom>
          <a:noFill/>
          <a:ln w="9525">
            <a:noFill/>
            <a:miter lim="800000"/>
            <a:headEnd/>
            <a:tailEnd/>
          </a:ln>
        </p:spPr>
      </p:pic>
      <p:sp>
        <p:nvSpPr>
          <p:cNvPr id="11"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2"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0"/>
          </p:nvPr>
        </p:nvSpPr>
        <p:spPr/>
        <p:txBody>
          <a:bodyPr/>
          <a:lstStyle/>
          <a:p>
            <a:pPr>
              <a:defRPr/>
            </a:pPr>
            <a:r>
              <a:rPr lang="en-US"/>
              <a:t>J-</a:t>
            </a:r>
            <a:fld id="{CE58D2C4-88D3-43DC-9115-BB060F96963B}" type="slidenum">
              <a:rPr lang="en-US"/>
              <a:pPr>
                <a:defRPr/>
              </a:pPr>
              <a:t>21</a:t>
            </a:fld>
            <a:endParaRPr lang="en-US"/>
          </a:p>
        </p:txBody>
      </p:sp>
      <p:sp>
        <p:nvSpPr>
          <p:cNvPr id="37891" name="Footer Placeholder 3"/>
          <p:cNvSpPr>
            <a:spLocks noGrp="1"/>
          </p:cNvSpPr>
          <p:nvPr>
            <p:ph type="ftr" sz="quarter" idx="12"/>
          </p:nvPr>
        </p:nvSpPr>
        <p:spPr/>
        <p:txBody>
          <a:bodyPr/>
          <a:lstStyle/>
          <a:p>
            <a:pPr>
              <a:defRPr/>
            </a:pPr>
            <a:r>
              <a:rPr lang="en-US" dirty="0"/>
              <a:t>Scale Aerobatics Judging Seminar</a:t>
            </a:r>
          </a:p>
        </p:txBody>
      </p:sp>
      <p:sp>
        <p:nvSpPr>
          <p:cNvPr id="40965" name="Text Box 7"/>
          <p:cNvSpPr txBox="1">
            <a:spLocks noChangeArrowheads="1"/>
          </p:cNvSpPr>
          <p:nvPr/>
        </p:nvSpPr>
        <p:spPr bwMode="auto">
          <a:xfrm>
            <a:off x="2209800" y="1822450"/>
            <a:ext cx="4343400" cy="519113"/>
          </a:xfrm>
          <a:prstGeom prst="rect">
            <a:avLst/>
          </a:prstGeom>
          <a:noFill/>
          <a:ln w="12700">
            <a:noFill/>
            <a:miter lim="800000"/>
            <a:headEnd type="none" w="sm" len="sm"/>
            <a:tailEnd type="none" w="sm" len="sm"/>
          </a:ln>
        </p:spPr>
        <p:txBody>
          <a:bodyPr>
            <a:spAutoFit/>
          </a:bodyPr>
          <a:lstStyle/>
          <a:p>
            <a:pPr algn="ctr">
              <a:spcBef>
                <a:spcPct val="50000"/>
              </a:spcBef>
            </a:pPr>
            <a:r>
              <a:rPr lang="en-US" sz="2800"/>
              <a:t>Wind Considerations</a:t>
            </a:r>
          </a:p>
        </p:txBody>
      </p:sp>
      <p:pic>
        <p:nvPicPr>
          <p:cNvPr id="40966" name="Picture 8" descr="downwindtailslide"/>
          <p:cNvPicPr>
            <a:picLocks noChangeAspect="1" noChangeArrowheads="1"/>
          </p:cNvPicPr>
          <p:nvPr/>
        </p:nvPicPr>
        <p:blipFill>
          <a:blip r:embed="rId3" cstate="print"/>
          <a:srcRect/>
          <a:stretch>
            <a:fillRect/>
          </a:stretch>
        </p:blipFill>
        <p:spPr bwMode="auto">
          <a:xfrm>
            <a:off x="4267200" y="2279650"/>
            <a:ext cx="3768725" cy="4572000"/>
          </a:xfrm>
          <a:prstGeom prst="rect">
            <a:avLst/>
          </a:prstGeom>
          <a:noFill/>
          <a:ln w="9525">
            <a:noFill/>
            <a:miter lim="800000"/>
            <a:headEnd/>
            <a:tailEnd/>
          </a:ln>
        </p:spPr>
      </p:pic>
      <p:sp>
        <p:nvSpPr>
          <p:cNvPr id="40967" name="Text Box 9"/>
          <p:cNvSpPr txBox="1">
            <a:spLocks noChangeArrowheads="1"/>
          </p:cNvSpPr>
          <p:nvPr/>
        </p:nvSpPr>
        <p:spPr bwMode="auto">
          <a:xfrm>
            <a:off x="304800" y="3270250"/>
            <a:ext cx="3962400" cy="1633538"/>
          </a:xfrm>
          <a:prstGeom prst="rect">
            <a:avLst/>
          </a:prstGeom>
          <a:noFill/>
          <a:ln w="12700">
            <a:noFill/>
            <a:miter lim="800000"/>
            <a:headEnd type="none" w="sm" len="sm"/>
            <a:tailEnd type="none" w="sm" len="sm"/>
          </a:ln>
        </p:spPr>
        <p:txBody>
          <a:bodyPr>
            <a:spAutoFit/>
          </a:bodyPr>
          <a:lstStyle/>
          <a:p>
            <a:pPr algn="ctr">
              <a:spcBef>
                <a:spcPct val="50000"/>
              </a:spcBef>
            </a:pPr>
            <a:r>
              <a:rPr lang="en-US" sz="2000"/>
              <a:t>Downwind Tailslide</a:t>
            </a:r>
          </a:p>
          <a:p>
            <a:pPr algn="ctr">
              <a:spcBef>
                <a:spcPct val="50000"/>
              </a:spcBef>
            </a:pPr>
            <a:r>
              <a:rPr lang="en-US" b="0"/>
              <a:t>Horizontal wind drift </a:t>
            </a:r>
            <a:r>
              <a:rPr lang="en-US" b="0" u="sng"/>
              <a:t>away</a:t>
            </a:r>
            <a:r>
              <a:rPr lang="en-US" b="0"/>
              <a:t> from the judge can appear as backwards slide, even if none is present due to a change in viewing angle</a:t>
            </a:r>
          </a:p>
        </p:txBody>
      </p:sp>
      <p:sp>
        <p:nvSpPr>
          <p:cNvPr id="8"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0"/>
          </p:nvPr>
        </p:nvSpPr>
        <p:spPr/>
        <p:txBody>
          <a:bodyPr/>
          <a:lstStyle/>
          <a:p>
            <a:pPr>
              <a:defRPr/>
            </a:pPr>
            <a:r>
              <a:rPr lang="en-US"/>
              <a:t>J-</a:t>
            </a:r>
            <a:fld id="{EEEBA428-FED2-4BE9-BC12-9E790B79C39A}" type="slidenum">
              <a:rPr lang="en-US"/>
              <a:pPr>
                <a:defRPr/>
              </a:pPr>
              <a:t>22</a:t>
            </a:fld>
            <a:endParaRPr lang="en-US"/>
          </a:p>
        </p:txBody>
      </p:sp>
      <p:sp>
        <p:nvSpPr>
          <p:cNvPr id="38915" name="Footer Placeholder 3"/>
          <p:cNvSpPr>
            <a:spLocks noGrp="1"/>
          </p:cNvSpPr>
          <p:nvPr>
            <p:ph type="ftr" sz="quarter" idx="12"/>
          </p:nvPr>
        </p:nvSpPr>
        <p:spPr/>
        <p:txBody>
          <a:bodyPr/>
          <a:lstStyle/>
          <a:p>
            <a:pPr>
              <a:defRPr/>
            </a:pPr>
            <a:r>
              <a:rPr lang="en-US" dirty="0"/>
              <a:t>Scale Aerobatics Judging Seminar</a:t>
            </a:r>
          </a:p>
        </p:txBody>
      </p:sp>
      <p:pic>
        <p:nvPicPr>
          <p:cNvPr id="41989" name="Picture 6" descr="upwindtailslide copy"/>
          <p:cNvPicPr>
            <a:picLocks noChangeAspect="1" noChangeArrowheads="1"/>
          </p:cNvPicPr>
          <p:nvPr/>
        </p:nvPicPr>
        <p:blipFill>
          <a:blip r:embed="rId3" cstate="print"/>
          <a:srcRect/>
          <a:stretch>
            <a:fillRect/>
          </a:stretch>
        </p:blipFill>
        <p:spPr bwMode="auto">
          <a:xfrm>
            <a:off x="533400" y="1752600"/>
            <a:ext cx="4251325" cy="4572000"/>
          </a:xfrm>
          <a:prstGeom prst="rect">
            <a:avLst/>
          </a:prstGeom>
          <a:noFill/>
          <a:ln w="9525">
            <a:noFill/>
            <a:miter lim="800000"/>
            <a:headEnd/>
            <a:tailEnd/>
          </a:ln>
        </p:spPr>
      </p:pic>
      <p:sp>
        <p:nvSpPr>
          <p:cNvPr id="41990" name="Text Box 7"/>
          <p:cNvSpPr txBox="1">
            <a:spLocks noChangeArrowheads="1"/>
          </p:cNvSpPr>
          <p:nvPr/>
        </p:nvSpPr>
        <p:spPr bwMode="auto">
          <a:xfrm>
            <a:off x="5181600" y="2743200"/>
            <a:ext cx="3581400" cy="1908175"/>
          </a:xfrm>
          <a:prstGeom prst="rect">
            <a:avLst/>
          </a:prstGeom>
          <a:noFill/>
          <a:ln w="12700">
            <a:noFill/>
            <a:miter lim="800000"/>
            <a:headEnd type="none" w="sm" len="sm"/>
            <a:tailEnd type="none" w="sm" len="sm"/>
          </a:ln>
        </p:spPr>
        <p:txBody>
          <a:bodyPr>
            <a:spAutoFit/>
          </a:bodyPr>
          <a:lstStyle/>
          <a:p>
            <a:pPr algn="ctr">
              <a:spcBef>
                <a:spcPct val="50000"/>
              </a:spcBef>
            </a:pPr>
            <a:r>
              <a:rPr lang="en-US" sz="2000"/>
              <a:t>Upwind Tailslide</a:t>
            </a:r>
          </a:p>
          <a:p>
            <a:pPr algn="ctr">
              <a:spcBef>
                <a:spcPct val="50000"/>
              </a:spcBef>
            </a:pPr>
            <a:r>
              <a:rPr lang="en-US" b="0"/>
              <a:t>Wind drift </a:t>
            </a:r>
            <a:r>
              <a:rPr lang="en-US" b="0" u="sng"/>
              <a:t>towards</a:t>
            </a:r>
            <a:r>
              <a:rPr lang="en-US" b="0"/>
              <a:t> the judge can actually hide a true backwards displacement if the viewing angle changes very little from the judge’s perspective</a:t>
            </a:r>
            <a:endParaRPr lang="en-US" b="0" u="sng"/>
          </a:p>
        </p:txBody>
      </p:sp>
      <p:sp>
        <p:nvSpPr>
          <p:cNvPr id="7"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8"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Slide Number Placeholder 3"/>
          <p:cNvSpPr>
            <a:spLocks noGrp="1"/>
          </p:cNvSpPr>
          <p:nvPr>
            <p:ph type="sldNum" sz="quarter" idx="10"/>
          </p:nvPr>
        </p:nvSpPr>
        <p:spPr/>
        <p:txBody>
          <a:bodyPr/>
          <a:lstStyle/>
          <a:p>
            <a:pPr>
              <a:defRPr/>
            </a:pPr>
            <a:r>
              <a:rPr lang="en-US"/>
              <a:t>J-</a:t>
            </a:r>
            <a:fld id="{5FF676AC-A64D-4719-A821-E4F04A09D28C}" type="slidenum">
              <a:rPr lang="en-US"/>
              <a:pPr>
                <a:defRPr/>
              </a:pPr>
              <a:t>23</a:t>
            </a:fld>
            <a:endParaRPr lang="en-US"/>
          </a:p>
        </p:txBody>
      </p:sp>
      <p:sp>
        <p:nvSpPr>
          <p:cNvPr id="13318" name="Footer Placeholder 4"/>
          <p:cNvSpPr>
            <a:spLocks noGrp="1"/>
          </p:cNvSpPr>
          <p:nvPr>
            <p:ph type="ftr" sz="quarter" idx="12"/>
          </p:nvPr>
        </p:nvSpPr>
        <p:spPr/>
        <p:txBody>
          <a:bodyPr/>
          <a:lstStyle/>
          <a:p>
            <a:pPr>
              <a:defRPr/>
            </a:pPr>
            <a:r>
              <a:rPr lang="en-US" dirty="0"/>
              <a:t>Scale Aerobatics Judging Seminar</a:t>
            </a:r>
          </a:p>
        </p:txBody>
      </p:sp>
      <p:sp>
        <p:nvSpPr>
          <p:cNvPr id="13319" name="Rectangle 6"/>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3320" name="Rectangle 2"/>
          <p:cNvSpPr>
            <a:spLocks noChangeArrowheads="1"/>
          </p:cNvSpPr>
          <p:nvPr/>
        </p:nvSpPr>
        <p:spPr bwMode="auto">
          <a:xfrm>
            <a:off x="6019800" y="1752600"/>
            <a:ext cx="3124200" cy="1016305"/>
          </a:xfrm>
          <a:prstGeom prst="rect">
            <a:avLst/>
          </a:prstGeom>
          <a:noFill/>
          <a:ln w="9525">
            <a:noFill/>
            <a:miter lim="800000"/>
            <a:headEnd/>
            <a:tailEnd/>
          </a:ln>
        </p:spPr>
        <p:txBody>
          <a:bodyPr lIns="92075" tIns="46038" rIns="92075" bIns="46038">
            <a:spAutoFit/>
          </a:bodyPr>
          <a:lstStyle/>
          <a:p>
            <a:pPr eaLnBrk="0" hangingPunct="0"/>
            <a:r>
              <a:rPr lang="en-US" sz="2000" dirty="0" smtClean="0"/>
              <a:t> </a:t>
            </a:r>
            <a:r>
              <a:rPr lang="en-US" sz="2000" dirty="0"/>
              <a:t>Half Loops (7.1.x - 7.4.x)</a:t>
            </a:r>
          </a:p>
          <a:p>
            <a:pPr eaLnBrk="0" hangingPunct="0"/>
            <a:r>
              <a:rPr lang="en-US" sz="2000" dirty="0" smtClean="0"/>
              <a:t> </a:t>
            </a:r>
            <a:r>
              <a:rPr lang="en-US" sz="2000" dirty="0" err="1"/>
              <a:t>Immelman</a:t>
            </a:r>
            <a:r>
              <a:rPr lang="en-US" sz="2000" dirty="0"/>
              <a:t> (7.2.1.x)</a:t>
            </a:r>
          </a:p>
          <a:p>
            <a:pPr eaLnBrk="0" hangingPunct="0"/>
            <a:r>
              <a:rPr lang="en-US" sz="2000" dirty="0" smtClean="0"/>
              <a:t> </a:t>
            </a:r>
            <a:r>
              <a:rPr lang="en-US" sz="2000" dirty="0"/>
              <a:t>Split S (7.3.3.x)</a:t>
            </a:r>
          </a:p>
        </p:txBody>
      </p:sp>
      <p:sp>
        <p:nvSpPr>
          <p:cNvPr id="174083" name="Rectangle 3"/>
          <p:cNvSpPr>
            <a:spLocks noChangeArrowheads="1"/>
          </p:cNvSpPr>
          <p:nvPr/>
        </p:nvSpPr>
        <p:spPr bwMode="auto">
          <a:xfrm>
            <a:off x="457200" y="2590800"/>
            <a:ext cx="8458200" cy="3724275"/>
          </a:xfrm>
          <a:prstGeom prst="rect">
            <a:avLst/>
          </a:prstGeom>
          <a:noFill/>
          <a:ln w="9525">
            <a:noFill/>
            <a:miter lim="800000"/>
            <a:headEnd/>
            <a:tailEnd/>
          </a:ln>
        </p:spPr>
        <p:txBody>
          <a:bodyPr lIns="92075" tIns="46038" rIns="92075" bIns="46038">
            <a:spAutoFit/>
          </a:bodyPr>
          <a:lstStyle/>
          <a:p>
            <a:pPr eaLnBrk="0" hangingPunct="0">
              <a:lnSpc>
                <a:spcPct val="130000"/>
              </a:lnSpc>
              <a:buClr>
                <a:srgbClr val="FF0000"/>
              </a:buClr>
              <a:buSzPct val="75000"/>
              <a:buFont typeface="Wingdings" pitchFamily="2" charset="2"/>
              <a:buChar char="Ø"/>
            </a:pPr>
            <a:r>
              <a:rPr lang="en-US" sz="2000" b="0" dirty="0"/>
              <a:t> Any perpendicular displacement: -½ point per 5°</a:t>
            </a:r>
          </a:p>
          <a:p>
            <a:pPr eaLnBrk="0" hangingPunct="0">
              <a:lnSpc>
                <a:spcPct val="150000"/>
              </a:lnSpc>
              <a:buClr>
                <a:srgbClr val="FF0000"/>
              </a:buClr>
              <a:buSzPct val="75000"/>
              <a:buFont typeface="Wingdings" pitchFamily="2" charset="2"/>
              <a:buChar char="Ø"/>
            </a:pPr>
            <a:r>
              <a:rPr lang="en-US" sz="2000" b="0" dirty="0"/>
              <a:t> Any variation in radius: -1 point per occurrence</a:t>
            </a:r>
          </a:p>
          <a:p>
            <a:pPr eaLnBrk="0" hangingPunct="0">
              <a:lnSpc>
                <a:spcPct val="120000"/>
              </a:lnSpc>
              <a:buClr>
                <a:srgbClr val="FF0000"/>
              </a:buClr>
              <a:buSzPct val="75000"/>
              <a:buFont typeface="Wingdings" pitchFamily="2" charset="2"/>
              <a:buChar char="Ø"/>
            </a:pPr>
            <a:r>
              <a:rPr lang="en-US" sz="2000" b="0" dirty="0"/>
              <a:t> Any Roll displacement (other than during a roll element on the loop):                                                         -½ point per 5° of roll</a:t>
            </a:r>
          </a:p>
          <a:p>
            <a:pPr eaLnBrk="0" hangingPunct="0">
              <a:lnSpc>
                <a:spcPct val="120000"/>
              </a:lnSpc>
              <a:buClr>
                <a:srgbClr val="FF0000"/>
              </a:buClr>
              <a:buSzPct val="75000"/>
              <a:buFont typeface="Wingdings" pitchFamily="2" charset="2"/>
              <a:buChar char="Ø"/>
            </a:pPr>
            <a:r>
              <a:rPr lang="en-US" sz="2000" b="0" dirty="0"/>
              <a:t> Flight path without any radius (straight line or “flat spot”):                                -1 point per occurrence</a:t>
            </a:r>
          </a:p>
          <a:p>
            <a:pPr eaLnBrk="0" hangingPunct="0">
              <a:lnSpc>
                <a:spcPct val="90000"/>
              </a:lnSpc>
              <a:spcBef>
                <a:spcPct val="30000"/>
              </a:spcBef>
              <a:buClr>
                <a:srgbClr val="FF0000"/>
              </a:buClr>
              <a:buSzPct val="75000"/>
              <a:buFont typeface="Wingdings" pitchFamily="2" charset="2"/>
              <a:buChar char="Ø"/>
            </a:pPr>
            <a:r>
              <a:rPr lang="en-US" sz="2000" b="0" dirty="0"/>
              <a:t> If rolls are present, there must be no visible line between the start/end of loop     and roll: -2 point if visible line, could be zeroed at judges discretion if appears as two separate maneuvers.</a:t>
            </a:r>
          </a:p>
          <a:p>
            <a:pPr eaLnBrk="0" hangingPunct="0">
              <a:lnSpc>
                <a:spcPct val="120000"/>
              </a:lnSpc>
              <a:buClr>
                <a:schemeClr val="tx2"/>
              </a:buClr>
              <a:buSzPct val="75000"/>
              <a:buFont typeface="Wingdings" pitchFamily="2" charset="2"/>
              <a:buChar char="Ø"/>
            </a:pPr>
            <a:endParaRPr lang="en-US" sz="2000" b="0" dirty="0"/>
          </a:p>
        </p:txBody>
      </p:sp>
      <p:sp>
        <p:nvSpPr>
          <p:cNvPr id="13322" name="Rectangle 5"/>
          <p:cNvSpPr>
            <a:spLocks noChangeArrowheads="1"/>
          </p:cNvSpPr>
          <p:nvPr/>
        </p:nvSpPr>
        <p:spPr bwMode="auto">
          <a:xfrm>
            <a:off x="8289925" y="6399213"/>
            <a:ext cx="184150" cy="457200"/>
          </a:xfrm>
          <a:prstGeom prst="rect">
            <a:avLst/>
          </a:prstGeom>
          <a:noFill/>
          <a:ln w="9525">
            <a:noFill/>
            <a:miter lim="800000"/>
            <a:headEnd/>
            <a:tailEnd/>
          </a:ln>
        </p:spPr>
        <p:txBody>
          <a:bodyPr wrap="none" lIns="92075" tIns="46038" rIns="92075" bIns="46038">
            <a:spAutoFit/>
          </a:bodyPr>
          <a:lstStyle/>
          <a:p>
            <a:pPr eaLnBrk="0" hangingPunct="0"/>
            <a:endParaRPr lang="en-US" sz="2400" b="0"/>
          </a:p>
        </p:txBody>
      </p:sp>
      <p:sp>
        <p:nvSpPr>
          <p:cNvPr id="13323" name="Rectangle 7"/>
          <p:cNvSpPr>
            <a:spLocks noChangeArrowheads="1"/>
          </p:cNvSpPr>
          <p:nvPr/>
        </p:nvSpPr>
        <p:spPr bwMode="auto">
          <a:xfrm>
            <a:off x="304800" y="1827213"/>
            <a:ext cx="2416175" cy="822325"/>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7 - </a:t>
            </a:r>
          </a:p>
          <a:p>
            <a:pPr eaLnBrk="0" hangingPunct="0"/>
            <a:r>
              <a:rPr lang="en-US" sz="2400">
                <a:latin typeface="Arial" pitchFamily="34" charset="0"/>
              </a:rPr>
              <a:t>Loops &amp; Eights</a:t>
            </a:r>
            <a:endParaRPr lang="en-US" sz="2400" b="0"/>
          </a:p>
        </p:txBody>
      </p:sp>
      <p:graphicFrame>
        <p:nvGraphicFramePr>
          <p:cNvPr id="13314" name="Object 8"/>
          <p:cNvGraphicFramePr>
            <a:graphicFrameLocks noChangeAspect="1"/>
          </p:cNvGraphicFramePr>
          <p:nvPr/>
        </p:nvGraphicFramePr>
        <p:xfrm>
          <a:off x="2743200" y="1905000"/>
          <a:ext cx="914400" cy="777875"/>
        </p:xfrm>
        <a:graphic>
          <a:graphicData uri="http://schemas.openxmlformats.org/presentationml/2006/ole">
            <p:oleObj spid="_x0000_s13314" name="Visio" r:id="rId5" imgW="1266840" imgH="1078200" progId="">
              <p:embed/>
            </p:oleObj>
          </a:graphicData>
        </a:graphic>
      </p:graphicFrame>
      <p:graphicFrame>
        <p:nvGraphicFramePr>
          <p:cNvPr id="13315" name="Object 9"/>
          <p:cNvGraphicFramePr>
            <a:graphicFrameLocks noChangeAspect="1"/>
          </p:cNvGraphicFramePr>
          <p:nvPr/>
        </p:nvGraphicFramePr>
        <p:xfrm>
          <a:off x="3657600" y="1828800"/>
          <a:ext cx="938213" cy="893763"/>
        </p:xfrm>
        <a:graphic>
          <a:graphicData uri="http://schemas.openxmlformats.org/presentationml/2006/ole">
            <p:oleObj spid="_x0000_s13315" name="Visio" r:id="rId6" imgW="1266840" imgH="1207080" progId="">
              <p:embed/>
            </p:oleObj>
          </a:graphicData>
        </a:graphic>
      </p:graphicFrame>
      <p:graphicFrame>
        <p:nvGraphicFramePr>
          <p:cNvPr id="13316" name="Object 10"/>
          <p:cNvGraphicFramePr>
            <a:graphicFrameLocks noChangeAspect="1"/>
          </p:cNvGraphicFramePr>
          <p:nvPr/>
        </p:nvGraphicFramePr>
        <p:xfrm>
          <a:off x="4724400" y="1828800"/>
          <a:ext cx="938213" cy="927100"/>
        </p:xfrm>
        <a:graphic>
          <a:graphicData uri="http://schemas.openxmlformats.org/presentationml/2006/ole">
            <p:oleObj spid="_x0000_s13316" name="Visio" r:id="rId7" imgW="1266840" imgH="1250640" progId="">
              <p:embed/>
            </p:oleObj>
          </a:graphicData>
        </a:graphic>
      </p:graphicFrame>
      <p:sp>
        <p:nvSpPr>
          <p:cNvPr id="12"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additive="base">
                                        <p:cTn id="7" dur="500" fill="hold"/>
                                        <p:tgtEl>
                                          <p:spTgt spid="174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0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083">
                                            <p:txEl>
                                              <p:pRg st="1" end="1"/>
                                            </p:txEl>
                                          </p:spTgt>
                                        </p:tgtEl>
                                        <p:attrNameLst>
                                          <p:attrName>style.visibility</p:attrName>
                                        </p:attrNameLst>
                                      </p:cBhvr>
                                      <p:to>
                                        <p:strVal val="visible"/>
                                      </p:to>
                                    </p:set>
                                    <p:anim calcmode="lin" valueType="num">
                                      <p:cBhvr additive="base">
                                        <p:cTn id="13" dur="500" fill="hold"/>
                                        <p:tgtEl>
                                          <p:spTgt spid="174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0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083">
                                            <p:txEl>
                                              <p:pRg st="2" end="2"/>
                                            </p:txEl>
                                          </p:spTgt>
                                        </p:tgtEl>
                                        <p:attrNameLst>
                                          <p:attrName>style.visibility</p:attrName>
                                        </p:attrNameLst>
                                      </p:cBhvr>
                                      <p:to>
                                        <p:strVal val="visible"/>
                                      </p:to>
                                    </p:set>
                                    <p:anim calcmode="lin" valueType="num">
                                      <p:cBhvr additive="base">
                                        <p:cTn id="19" dur="500" fill="hold"/>
                                        <p:tgtEl>
                                          <p:spTgt spid="174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0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083">
                                            <p:txEl>
                                              <p:pRg st="3" end="3"/>
                                            </p:txEl>
                                          </p:spTgt>
                                        </p:tgtEl>
                                        <p:attrNameLst>
                                          <p:attrName>style.visibility</p:attrName>
                                        </p:attrNameLst>
                                      </p:cBhvr>
                                      <p:to>
                                        <p:strVal val="visible"/>
                                      </p:to>
                                    </p:set>
                                    <p:anim calcmode="lin" valueType="num">
                                      <p:cBhvr additive="base">
                                        <p:cTn id="25" dur="500" fill="hold"/>
                                        <p:tgtEl>
                                          <p:spTgt spid="174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08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083">
                                            <p:txEl>
                                              <p:pRg st="4" end="4"/>
                                            </p:txEl>
                                          </p:spTgt>
                                        </p:tgtEl>
                                        <p:attrNameLst>
                                          <p:attrName>style.visibility</p:attrName>
                                        </p:attrNameLst>
                                      </p:cBhvr>
                                      <p:to>
                                        <p:strVal val="visible"/>
                                      </p:to>
                                    </p:set>
                                    <p:anim calcmode="lin" valueType="num">
                                      <p:cBhvr additive="base">
                                        <p:cTn id="31" dur="500" fill="hold"/>
                                        <p:tgtEl>
                                          <p:spTgt spid="174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08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0"/>
          </p:nvPr>
        </p:nvSpPr>
        <p:spPr/>
        <p:txBody>
          <a:bodyPr/>
          <a:lstStyle/>
          <a:p>
            <a:pPr>
              <a:defRPr/>
            </a:pPr>
            <a:r>
              <a:rPr lang="en-US"/>
              <a:t>J-</a:t>
            </a:r>
            <a:fld id="{CE8589F0-7885-40DB-9B3B-16E964C42FED}" type="slidenum">
              <a:rPr lang="en-US"/>
              <a:pPr>
                <a:defRPr/>
              </a:pPr>
              <a:t>24</a:t>
            </a:fld>
            <a:endParaRPr lang="en-US"/>
          </a:p>
        </p:txBody>
      </p:sp>
      <p:sp>
        <p:nvSpPr>
          <p:cNvPr id="14340" name="Footer Placeholder 4"/>
          <p:cNvSpPr>
            <a:spLocks noGrp="1"/>
          </p:cNvSpPr>
          <p:nvPr>
            <p:ph type="ftr" sz="quarter" idx="12"/>
          </p:nvPr>
        </p:nvSpPr>
        <p:spPr/>
        <p:txBody>
          <a:bodyPr/>
          <a:lstStyle/>
          <a:p>
            <a:pPr>
              <a:defRPr/>
            </a:pPr>
            <a:r>
              <a:rPr lang="en-US" dirty="0"/>
              <a:t>Scale Aerobatics Judging Seminar</a:t>
            </a:r>
          </a:p>
        </p:txBody>
      </p:sp>
      <p:sp>
        <p:nvSpPr>
          <p:cNvPr id="14341" name="Rectangle 6"/>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4342" name="Rectangle 2"/>
          <p:cNvSpPr>
            <a:spLocks noChangeArrowheads="1"/>
          </p:cNvSpPr>
          <p:nvPr/>
        </p:nvSpPr>
        <p:spPr bwMode="auto">
          <a:xfrm>
            <a:off x="6172200" y="1828800"/>
            <a:ext cx="2136803" cy="400752"/>
          </a:xfrm>
          <a:prstGeom prst="rect">
            <a:avLst/>
          </a:prstGeom>
          <a:noFill/>
          <a:ln w="9525">
            <a:noFill/>
            <a:miter lim="800000"/>
            <a:headEnd/>
            <a:tailEnd/>
          </a:ln>
        </p:spPr>
        <p:txBody>
          <a:bodyPr wrap="none" lIns="92075" tIns="46038" rIns="92075" bIns="46038">
            <a:spAutoFit/>
          </a:bodyPr>
          <a:lstStyle/>
          <a:p>
            <a:pPr eaLnBrk="0" hangingPunct="0"/>
            <a:r>
              <a:rPr lang="en-US" sz="2000" dirty="0" smtClean="0"/>
              <a:t> </a:t>
            </a:r>
            <a:r>
              <a:rPr lang="en-US" sz="2000" dirty="0"/>
              <a:t>Loops (7.5. - 7.6.)</a:t>
            </a:r>
          </a:p>
        </p:txBody>
      </p:sp>
      <p:sp>
        <p:nvSpPr>
          <p:cNvPr id="176132" name="Rectangle 4"/>
          <p:cNvSpPr>
            <a:spLocks noChangeArrowheads="1"/>
          </p:cNvSpPr>
          <p:nvPr/>
        </p:nvSpPr>
        <p:spPr bwMode="auto">
          <a:xfrm>
            <a:off x="685800" y="2865438"/>
            <a:ext cx="7772400" cy="3189207"/>
          </a:xfrm>
          <a:prstGeom prst="rect">
            <a:avLst/>
          </a:prstGeom>
          <a:noFill/>
          <a:ln w="9525">
            <a:noFill/>
            <a:miter lim="800000"/>
            <a:headEnd/>
            <a:tailEnd/>
          </a:ln>
        </p:spPr>
        <p:txBody>
          <a:bodyPr wrap="square" lIns="92075" tIns="46038" rIns="92075" bIns="46038">
            <a:spAutoFit/>
          </a:bodyPr>
          <a:lstStyle/>
          <a:p>
            <a:pPr eaLnBrk="0" hangingPunct="0">
              <a:spcBef>
                <a:spcPct val="30000"/>
              </a:spcBef>
              <a:buClr>
                <a:srgbClr val="FF0000"/>
              </a:buClr>
              <a:buSzPct val="75000"/>
              <a:buFont typeface="Wingdings" pitchFamily="2" charset="2"/>
              <a:buNone/>
            </a:pPr>
            <a:r>
              <a:rPr lang="en-US" sz="2000" b="0" dirty="0"/>
              <a:t>All loop rules apply as in previous page.</a:t>
            </a:r>
          </a:p>
          <a:p>
            <a:pPr eaLnBrk="0" hangingPunct="0">
              <a:spcBef>
                <a:spcPct val="30000"/>
              </a:spcBef>
              <a:buClr>
                <a:srgbClr val="FF0000"/>
              </a:buClr>
              <a:buSzPct val="75000"/>
              <a:buFont typeface="Wingdings" pitchFamily="2" charset="2"/>
              <a:buChar char="Ø"/>
            </a:pPr>
            <a:r>
              <a:rPr lang="en-US" sz="2000" b="0" dirty="0"/>
              <a:t> Must appear perfectly round; begin and end at the same altitude</a:t>
            </a:r>
            <a:r>
              <a:rPr lang="en-US" sz="2000" b="0" dirty="0" smtClean="0"/>
              <a:t>. </a:t>
            </a:r>
          </a:p>
          <a:p>
            <a:pPr eaLnBrk="0" hangingPunct="0">
              <a:spcBef>
                <a:spcPct val="30000"/>
              </a:spcBef>
              <a:buClr>
                <a:srgbClr val="FF0000"/>
              </a:buClr>
              <a:buSzPct val="75000"/>
              <a:buFont typeface="Wingdings" pitchFamily="2" charset="2"/>
              <a:buChar char="Ø"/>
            </a:pPr>
            <a:r>
              <a:rPr lang="en-US" sz="2000" b="0" smtClean="0"/>
              <a:t> If </a:t>
            </a:r>
            <a:r>
              <a:rPr lang="en-US" sz="2000" b="0" dirty="0" smtClean="0"/>
              <a:t>there is displacement perpendicular to the flight line - ½ point per 5°.</a:t>
            </a:r>
            <a:endParaRPr lang="en-US" sz="2000" b="0" dirty="0"/>
          </a:p>
          <a:p>
            <a:pPr eaLnBrk="0" hangingPunct="0">
              <a:spcBef>
                <a:spcPct val="30000"/>
              </a:spcBef>
              <a:buClr>
                <a:srgbClr val="FF0000"/>
              </a:buClr>
              <a:buSzPct val="75000"/>
              <a:buFont typeface="Wingdings" pitchFamily="2" charset="2"/>
              <a:buChar char="Ø"/>
            </a:pPr>
            <a:r>
              <a:rPr lang="en-US" sz="2000" b="0" dirty="0"/>
              <a:t> Radius must be constant. </a:t>
            </a:r>
            <a:r>
              <a:rPr lang="en-US" sz="2000" b="0" dirty="0" smtClean="0"/>
              <a:t/>
            </a:r>
            <a:br>
              <a:rPr lang="en-US" sz="2000" b="0" dirty="0" smtClean="0"/>
            </a:br>
            <a:r>
              <a:rPr lang="en-US" sz="2000" b="0" dirty="0" smtClean="0"/>
              <a:t>Radius </a:t>
            </a:r>
            <a:r>
              <a:rPr lang="en-US" sz="2000" b="0" dirty="0"/>
              <a:t>changes: -1 point / occurrence.</a:t>
            </a:r>
          </a:p>
          <a:p>
            <a:pPr eaLnBrk="0" hangingPunct="0">
              <a:spcBef>
                <a:spcPct val="30000"/>
              </a:spcBef>
              <a:buClr>
                <a:srgbClr val="FF0000"/>
              </a:buClr>
              <a:buSzPct val="75000"/>
              <a:buFont typeface="Wingdings" pitchFamily="2" charset="2"/>
              <a:buChar char="Ø"/>
            </a:pPr>
            <a:r>
              <a:rPr lang="en-US" sz="2000" b="0" dirty="0"/>
              <a:t> </a:t>
            </a:r>
            <a:r>
              <a:rPr lang="en-US" sz="2000" b="0" dirty="0">
                <a:solidFill>
                  <a:srgbClr val="FF0000"/>
                </a:solidFill>
              </a:rPr>
              <a:t>**</a:t>
            </a:r>
            <a:r>
              <a:rPr lang="en-US" sz="2000" b="0" dirty="0"/>
              <a:t>If rolls are present, must be centered at apex.</a:t>
            </a:r>
            <a:r>
              <a:rPr lang="en-US" sz="2000" b="0" dirty="0">
                <a:solidFill>
                  <a:srgbClr val="FF0000"/>
                </a:solidFill>
              </a:rPr>
              <a:t> **</a:t>
            </a:r>
          </a:p>
          <a:p>
            <a:pPr eaLnBrk="0" hangingPunct="0">
              <a:spcBef>
                <a:spcPct val="30000"/>
              </a:spcBef>
              <a:buClr>
                <a:srgbClr val="FF0000"/>
              </a:buClr>
              <a:buSzPct val="75000"/>
              <a:buFont typeface="Wingdings" pitchFamily="2" charset="2"/>
              <a:buChar char="Ø"/>
            </a:pPr>
            <a:r>
              <a:rPr lang="en-US" sz="2000" b="0" dirty="0"/>
              <a:t>  -2 points if flown on a line  (not in radius).</a:t>
            </a:r>
          </a:p>
          <a:p>
            <a:pPr eaLnBrk="0" hangingPunct="0">
              <a:spcBef>
                <a:spcPct val="30000"/>
              </a:spcBef>
              <a:buClr>
                <a:schemeClr val="tx2"/>
              </a:buClr>
              <a:buSzPct val="75000"/>
              <a:buFont typeface="Wingdings" pitchFamily="2" charset="2"/>
              <a:buNone/>
            </a:pPr>
            <a:endParaRPr lang="en-US" sz="2400" b="0" dirty="0"/>
          </a:p>
        </p:txBody>
      </p:sp>
      <p:sp>
        <p:nvSpPr>
          <p:cNvPr id="14344" name="Rectangle 5"/>
          <p:cNvSpPr>
            <a:spLocks noChangeArrowheads="1"/>
          </p:cNvSpPr>
          <p:nvPr/>
        </p:nvSpPr>
        <p:spPr bwMode="auto">
          <a:xfrm>
            <a:off x="8289925" y="6399213"/>
            <a:ext cx="184150" cy="457200"/>
          </a:xfrm>
          <a:prstGeom prst="rect">
            <a:avLst/>
          </a:prstGeom>
          <a:noFill/>
          <a:ln w="9525">
            <a:noFill/>
            <a:miter lim="800000"/>
            <a:headEnd/>
            <a:tailEnd/>
          </a:ln>
        </p:spPr>
        <p:txBody>
          <a:bodyPr wrap="none" lIns="92075" tIns="46038" rIns="92075" bIns="46038">
            <a:spAutoFit/>
          </a:bodyPr>
          <a:lstStyle/>
          <a:p>
            <a:pPr eaLnBrk="0" hangingPunct="0"/>
            <a:endParaRPr lang="en-US" sz="2400" b="0"/>
          </a:p>
        </p:txBody>
      </p:sp>
      <p:sp>
        <p:nvSpPr>
          <p:cNvPr id="14345" name="Rectangle 7"/>
          <p:cNvSpPr>
            <a:spLocks noChangeArrowheads="1"/>
          </p:cNvSpPr>
          <p:nvPr/>
        </p:nvSpPr>
        <p:spPr bwMode="auto">
          <a:xfrm>
            <a:off x="304800" y="1752600"/>
            <a:ext cx="1673225"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7 - </a:t>
            </a:r>
          </a:p>
          <a:p>
            <a:pPr eaLnBrk="0" hangingPunct="0"/>
            <a:r>
              <a:rPr lang="en-US" sz="2000" b="0">
                <a:latin typeface="Arial" pitchFamily="34" charset="0"/>
              </a:rPr>
              <a:t>(Continued)</a:t>
            </a:r>
          </a:p>
        </p:txBody>
      </p:sp>
      <p:graphicFrame>
        <p:nvGraphicFramePr>
          <p:cNvPr id="14338" name="Object 8"/>
          <p:cNvGraphicFramePr>
            <a:graphicFrameLocks noChangeAspect="1"/>
          </p:cNvGraphicFramePr>
          <p:nvPr/>
        </p:nvGraphicFramePr>
        <p:xfrm>
          <a:off x="2667000" y="1752600"/>
          <a:ext cx="2671763" cy="1065213"/>
        </p:xfrm>
        <a:graphic>
          <a:graphicData uri="http://schemas.openxmlformats.org/presentationml/2006/ole">
            <p:oleObj spid="_x0000_s14338" name="Visio" r:id="rId5" imgW="3209400" imgH="1280160" progId="">
              <p:embed/>
            </p:oleObj>
          </a:graphicData>
        </a:graphic>
      </p:graphicFrame>
      <p:sp>
        <p:nvSpPr>
          <p:cNvPr id="10"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graphicFrame>
        <p:nvGraphicFramePr>
          <p:cNvPr id="2" name="Object 3"/>
          <p:cNvGraphicFramePr>
            <a:graphicFrameLocks noChangeAspect="1"/>
          </p:cNvGraphicFramePr>
          <p:nvPr/>
        </p:nvGraphicFramePr>
        <p:xfrm>
          <a:off x="6216650" y="4191000"/>
          <a:ext cx="2867025" cy="2514600"/>
        </p:xfrm>
        <a:graphic>
          <a:graphicData uri="http://schemas.openxmlformats.org/presentationml/2006/ole">
            <p:oleObj spid="_x0000_s14339" name="Visio" r:id="rId6" imgW="3231360" imgH="2842200" progId="">
              <p:embed/>
            </p:oleObj>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6132">
                                            <p:txEl>
                                              <p:pRg st="0" end="0"/>
                                            </p:txEl>
                                          </p:spTgt>
                                        </p:tgtEl>
                                        <p:attrNameLst>
                                          <p:attrName>style.visibility</p:attrName>
                                        </p:attrNameLst>
                                      </p:cBhvr>
                                      <p:to>
                                        <p:strVal val="visible"/>
                                      </p:to>
                                    </p:set>
                                    <p:anim calcmode="lin" valueType="num">
                                      <p:cBhvr additive="base">
                                        <p:cTn id="7" dur="500" fill="hold"/>
                                        <p:tgtEl>
                                          <p:spTgt spid="1761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613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6132">
                                            <p:txEl>
                                              <p:pRg st="1" end="1"/>
                                            </p:txEl>
                                          </p:spTgt>
                                        </p:tgtEl>
                                        <p:attrNameLst>
                                          <p:attrName>style.visibility</p:attrName>
                                        </p:attrNameLst>
                                      </p:cBhvr>
                                      <p:to>
                                        <p:strVal val="visible"/>
                                      </p:to>
                                    </p:set>
                                    <p:anim calcmode="lin" valueType="num">
                                      <p:cBhvr additive="base">
                                        <p:cTn id="13" dur="500" fill="hold"/>
                                        <p:tgtEl>
                                          <p:spTgt spid="1761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613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6132">
                                            <p:txEl>
                                              <p:pRg st="2" end="2"/>
                                            </p:txEl>
                                          </p:spTgt>
                                        </p:tgtEl>
                                        <p:attrNameLst>
                                          <p:attrName>style.visibility</p:attrName>
                                        </p:attrNameLst>
                                      </p:cBhvr>
                                      <p:to>
                                        <p:strVal val="visible"/>
                                      </p:to>
                                    </p:set>
                                    <p:anim calcmode="lin" valueType="num">
                                      <p:cBhvr additive="base">
                                        <p:cTn id="19" dur="500" fill="hold"/>
                                        <p:tgtEl>
                                          <p:spTgt spid="1761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613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6132">
                                            <p:txEl>
                                              <p:pRg st="3" end="3"/>
                                            </p:txEl>
                                          </p:spTgt>
                                        </p:tgtEl>
                                        <p:attrNameLst>
                                          <p:attrName>style.visibility</p:attrName>
                                        </p:attrNameLst>
                                      </p:cBhvr>
                                      <p:to>
                                        <p:strVal val="visible"/>
                                      </p:to>
                                    </p:set>
                                    <p:anim calcmode="lin" valueType="num">
                                      <p:cBhvr additive="base">
                                        <p:cTn id="25" dur="500" fill="hold"/>
                                        <p:tgtEl>
                                          <p:spTgt spid="1761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613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6132">
                                            <p:txEl>
                                              <p:pRg st="4" end="4"/>
                                            </p:txEl>
                                          </p:spTgt>
                                        </p:tgtEl>
                                        <p:attrNameLst>
                                          <p:attrName>style.visibility</p:attrName>
                                        </p:attrNameLst>
                                      </p:cBhvr>
                                      <p:to>
                                        <p:strVal val="visible"/>
                                      </p:to>
                                    </p:set>
                                    <p:anim calcmode="lin" valueType="num">
                                      <p:cBhvr additive="base">
                                        <p:cTn id="31" dur="500" fill="hold"/>
                                        <p:tgtEl>
                                          <p:spTgt spid="1761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613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6132">
                                            <p:txEl>
                                              <p:pRg st="5" end="5"/>
                                            </p:txEl>
                                          </p:spTgt>
                                        </p:tgtEl>
                                        <p:attrNameLst>
                                          <p:attrName>style.visibility</p:attrName>
                                        </p:attrNameLst>
                                      </p:cBhvr>
                                      <p:to>
                                        <p:strVal val="visible"/>
                                      </p:to>
                                    </p:set>
                                    <p:anim calcmode="lin" valueType="num">
                                      <p:cBhvr additive="base">
                                        <p:cTn id="37" dur="500" fill="hold"/>
                                        <p:tgtEl>
                                          <p:spTgt spid="1761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613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p:txBody>
          <a:bodyPr/>
          <a:lstStyle/>
          <a:p>
            <a:pPr>
              <a:defRPr/>
            </a:pPr>
            <a:r>
              <a:rPr lang="en-US"/>
              <a:t>J-</a:t>
            </a:r>
            <a:fld id="{372B494C-A828-4B93-AB48-39744A94C50A}" type="slidenum">
              <a:rPr lang="en-US"/>
              <a:pPr>
                <a:defRPr/>
              </a:pPr>
              <a:t>25</a:t>
            </a:fld>
            <a:endParaRPr lang="en-US"/>
          </a:p>
        </p:txBody>
      </p:sp>
      <p:sp>
        <p:nvSpPr>
          <p:cNvPr id="15364" name="Footer Placeholder 4"/>
          <p:cNvSpPr>
            <a:spLocks noGrp="1"/>
          </p:cNvSpPr>
          <p:nvPr>
            <p:ph type="ftr" sz="quarter" idx="12"/>
          </p:nvPr>
        </p:nvSpPr>
        <p:spPr/>
        <p:txBody>
          <a:bodyPr/>
          <a:lstStyle/>
          <a:p>
            <a:pPr>
              <a:defRPr/>
            </a:pPr>
            <a:r>
              <a:rPr lang="en-US" dirty="0"/>
              <a:t>Scale Aerobatics Judging Seminar</a:t>
            </a:r>
          </a:p>
        </p:txBody>
      </p:sp>
      <p:sp>
        <p:nvSpPr>
          <p:cNvPr id="15365" name="Rectangle 6"/>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5366" name="Rectangle 4"/>
          <p:cNvSpPr>
            <a:spLocks noChangeArrowheads="1"/>
          </p:cNvSpPr>
          <p:nvPr/>
        </p:nvSpPr>
        <p:spPr bwMode="auto">
          <a:xfrm>
            <a:off x="5449888" y="1752600"/>
            <a:ext cx="3473708" cy="708528"/>
          </a:xfrm>
          <a:prstGeom prst="rect">
            <a:avLst/>
          </a:prstGeom>
          <a:noFill/>
          <a:ln w="9525">
            <a:noFill/>
            <a:miter lim="800000"/>
            <a:headEnd/>
            <a:tailEnd/>
          </a:ln>
        </p:spPr>
        <p:txBody>
          <a:bodyPr wrap="none" lIns="92075" tIns="46038" rIns="92075" bIns="46038">
            <a:spAutoFit/>
          </a:bodyPr>
          <a:lstStyle/>
          <a:p>
            <a:pPr eaLnBrk="0" hangingPunct="0"/>
            <a:r>
              <a:rPr lang="en-US" sz="2000" dirty="0" smtClean="0"/>
              <a:t> </a:t>
            </a:r>
            <a:r>
              <a:rPr lang="en-US" sz="2000" dirty="0"/>
              <a:t>Hesitation Loops (7.7. - 7.10.)</a:t>
            </a:r>
          </a:p>
          <a:p>
            <a:pPr eaLnBrk="0" hangingPunct="0"/>
            <a:r>
              <a:rPr lang="en-US" sz="2000" dirty="0"/>
              <a:t>  </a:t>
            </a:r>
            <a:r>
              <a:rPr lang="en-US" sz="2000" b="0" dirty="0"/>
              <a:t>(Square, Diamond &amp; Octagon)</a:t>
            </a:r>
            <a:endParaRPr lang="en-US" sz="2000" dirty="0"/>
          </a:p>
        </p:txBody>
      </p:sp>
      <p:sp>
        <p:nvSpPr>
          <p:cNvPr id="178181" name="Rectangle 5"/>
          <p:cNvSpPr>
            <a:spLocks noChangeArrowheads="1"/>
          </p:cNvSpPr>
          <p:nvPr/>
        </p:nvSpPr>
        <p:spPr bwMode="auto">
          <a:xfrm>
            <a:off x="1219200" y="2667000"/>
            <a:ext cx="7924800" cy="2943225"/>
          </a:xfrm>
          <a:prstGeom prst="rect">
            <a:avLst/>
          </a:prstGeom>
          <a:noFill/>
          <a:ln w="9525">
            <a:noFill/>
            <a:miter lim="800000"/>
            <a:headEnd/>
            <a:tailEnd/>
          </a:ln>
        </p:spPr>
        <p:txBody>
          <a:bodyPr lIns="92075" tIns="46038" rIns="92075" bIns="46038">
            <a:spAutoFit/>
          </a:bodyPr>
          <a:lstStyle/>
          <a:p>
            <a:pPr eaLnBrk="0" hangingPunct="0">
              <a:lnSpc>
                <a:spcPct val="80000"/>
              </a:lnSpc>
              <a:spcBef>
                <a:spcPct val="30000"/>
              </a:spcBef>
              <a:buClr>
                <a:srgbClr val="FF0000"/>
              </a:buClr>
              <a:buSzPct val="75000"/>
              <a:buFont typeface="Wingdings" pitchFamily="2" charset="2"/>
              <a:buChar char="Ø"/>
            </a:pPr>
            <a:r>
              <a:rPr lang="en-US" sz="2400" b="0" dirty="0"/>
              <a:t> </a:t>
            </a:r>
            <a:r>
              <a:rPr lang="en-US" sz="2000" b="0" dirty="0"/>
              <a:t>Must begin and end at the same altitude. </a:t>
            </a:r>
          </a:p>
          <a:p>
            <a:pPr eaLnBrk="0" hangingPunct="0">
              <a:lnSpc>
                <a:spcPct val="80000"/>
              </a:lnSpc>
              <a:spcBef>
                <a:spcPct val="30000"/>
              </a:spcBef>
              <a:buClr>
                <a:srgbClr val="FF0000"/>
              </a:buClr>
              <a:buSzPct val="75000"/>
              <a:buFont typeface="Wingdings" pitchFamily="2" charset="2"/>
              <a:buChar char="Ø"/>
            </a:pPr>
            <a:r>
              <a:rPr lang="en-US" sz="2000" b="0" dirty="0"/>
              <a:t> 90° and 45° lines are judged on track: - ½ point per 5°</a:t>
            </a:r>
          </a:p>
          <a:p>
            <a:pPr eaLnBrk="0" hangingPunct="0">
              <a:lnSpc>
                <a:spcPct val="120000"/>
              </a:lnSpc>
              <a:spcBef>
                <a:spcPct val="30000"/>
              </a:spcBef>
              <a:buClr>
                <a:srgbClr val="FF0000"/>
              </a:buClr>
              <a:buSzPct val="75000"/>
              <a:buFont typeface="Wingdings" pitchFamily="2" charset="2"/>
              <a:buChar char="Ø"/>
            </a:pPr>
            <a:r>
              <a:rPr lang="en-US" sz="2000" b="0" dirty="0"/>
              <a:t> All radii must be constant and equal: -1 point for error</a:t>
            </a:r>
          </a:p>
          <a:p>
            <a:pPr eaLnBrk="0" hangingPunct="0">
              <a:lnSpc>
                <a:spcPct val="120000"/>
              </a:lnSpc>
              <a:spcBef>
                <a:spcPct val="30000"/>
              </a:spcBef>
              <a:buClr>
                <a:srgbClr val="FF0000"/>
              </a:buClr>
              <a:buSzPct val="75000"/>
              <a:buFont typeface="Wingdings" pitchFamily="2" charset="2"/>
              <a:buChar char="Ø"/>
            </a:pPr>
            <a:r>
              <a:rPr lang="en-US" sz="2000" b="0" dirty="0"/>
              <a:t> All line segments must be equal length.  </a:t>
            </a:r>
          </a:p>
          <a:p>
            <a:pPr eaLnBrk="0" hangingPunct="0">
              <a:lnSpc>
                <a:spcPct val="120000"/>
              </a:lnSpc>
              <a:spcBef>
                <a:spcPct val="30000"/>
              </a:spcBef>
              <a:buClr>
                <a:srgbClr val="FF0000"/>
              </a:buClr>
              <a:buSzPct val="75000"/>
              <a:buFont typeface="Wingdings" pitchFamily="2" charset="2"/>
              <a:buChar char="Ø"/>
            </a:pPr>
            <a:r>
              <a:rPr lang="en-US" sz="2000" b="0" dirty="0"/>
              <a:t> The first line sets the standard.</a:t>
            </a:r>
          </a:p>
          <a:p>
            <a:pPr eaLnBrk="0" hangingPunct="0">
              <a:lnSpc>
                <a:spcPct val="130000"/>
              </a:lnSpc>
              <a:spcBef>
                <a:spcPct val="30000"/>
              </a:spcBef>
              <a:buClr>
                <a:srgbClr val="FF0000"/>
              </a:buClr>
              <a:buSzPct val="75000"/>
              <a:buFont typeface="Wingdings" pitchFamily="2" charset="2"/>
              <a:buChar char="Ø"/>
            </a:pPr>
            <a:r>
              <a:rPr lang="en-US" sz="2000" b="0" dirty="0"/>
              <a:t> If rolls are present, they must be centered on the line:</a:t>
            </a:r>
          </a:p>
          <a:p>
            <a:pPr eaLnBrk="0" hangingPunct="0">
              <a:lnSpc>
                <a:spcPct val="80000"/>
              </a:lnSpc>
              <a:spcBef>
                <a:spcPct val="30000"/>
              </a:spcBef>
              <a:buClr>
                <a:srgbClr val="FF0000"/>
              </a:buClr>
              <a:buSzPct val="75000"/>
              <a:buFont typeface="Wingdings" pitchFamily="2" charset="2"/>
              <a:buNone/>
            </a:pPr>
            <a:r>
              <a:rPr lang="en-US" sz="2000" b="0" dirty="0"/>
              <a:t> - 1 point for visible variation; -2 point for 1:2 error, -4 maximum.</a:t>
            </a:r>
          </a:p>
        </p:txBody>
      </p:sp>
      <p:sp>
        <p:nvSpPr>
          <p:cNvPr id="15368" name="Rectangle 7"/>
          <p:cNvSpPr>
            <a:spLocks noChangeArrowheads="1"/>
          </p:cNvSpPr>
          <p:nvPr/>
        </p:nvSpPr>
        <p:spPr bwMode="auto">
          <a:xfrm>
            <a:off x="304800" y="1752600"/>
            <a:ext cx="1673225"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7 - </a:t>
            </a:r>
          </a:p>
          <a:p>
            <a:pPr eaLnBrk="0" hangingPunct="0"/>
            <a:r>
              <a:rPr lang="en-US" sz="2000" b="0">
                <a:latin typeface="Arial" pitchFamily="34" charset="0"/>
              </a:rPr>
              <a:t>(Continued)</a:t>
            </a:r>
          </a:p>
        </p:txBody>
      </p:sp>
      <p:graphicFrame>
        <p:nvGraphicFramePr>
          <p:cNvPr id="15362" name="Object 8"/>
          <p:cNvGraphicFramePr>
            <a:graphicFrameLocks noChangeAspect="1"/>
          </p:cNvGraphicFramePr>
          <p:nvPr/>
        </p:nvGraphicFramePr>
        <p:xfrm>
          <a:off x="2286000" y="1828800"/>
          <a:ext cx="3048000" cy="655638"/>
        </p:xfrm>
        <a:graphic>
          <a:graphicData uri="http://schemas.openxmlformats.org/presentationml/2006/ole">
            <p:oleObj spid="_x0000_s15362" name="Visio" r:id="rId5" imgW="4797720" imgH="1033560" progId="">
              <p:embed/>
            </p:oleObj>
          </a:graphicData>
        </a:graphic>
      </p:graphicFrame>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8181">
                                            <p:txEl>
                                              <p:pRg st="0" end="0"/>
                                            </p:txEl>
                                          </p:spTgt>
                                        </p:tgtEl>
                                        <p:attrNameLst>
                                          <p:attrName>style.visibility</p:attrName>
                                        </p:attrNameLst>
                                      </p:cBhvr>
                                      <p:to>
                                        <p:strVal val="visible"/>
                                      </p:to>
                                    </p:set>
                                    <p:anim calcmode="lin" valueType="num">
                                      <p:cBhvr additive="base">
                                        <p:cTn id="7" dur="500" fill="hold"/>
                                        <p:tgtEl>
                                          <p:spTgt spid="1781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818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8181">
                                            <p:txEl>
                                              <p:pRg st="1" end="1"/>
                                            </p:txEl>
                                          </p:spTgt>
                                        </p:tgtEl>
                                        <p:attrNameLst>
                                          <p:attrName>style.visibility</p:attrName>
                                        </p:attrNameLst>
                                      </p:cBhvr>
                                      <p:to>
                                        <p:strVal val="visible"/>
                                      </p:to>
                                    </p:set>
                                    <p:anim calcmode="lin" valueType="num">
                                      <p:cBhvr additive="base">
                                        <p:cTn id="13" dur="500" fill="hold"/>
                                        <p:tgtEl>
                                          <p:spTgt spid="1781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818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8181">
                                            <p:txEl>
                                              <p:pRg st="2" end="2"/>
                                            </p:txEl>
                                          </p:spTgt>
                                        </p:tgtEl>
                                        <p:attrNameLst>
                                          <p:attrName>style.visibility</p:attrName>
                                        </p:attrNameLst>
                                      </p:cBhvr>
                                      <p:to>
                                        <p:strVal val="visible"/>
                                      </p:to>
                                    </p:set>
                                    <p:anim calcmode="lin" valueType="num">
                                      <p:cBhvr additive="base">
                                        <p:cTn id="19" dur="500" fill="hold"/>
                                        <p:tgtEl>
                                          <p:spTgt spid="17818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818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8181">
                                            <p:txEl>
                                              <p:pRg st="3" end="3"/>
                                            </p:txEl>
                                          </p:spTgt>
                                        </p:tgtEl>
                                        <p:attrNameLst>
                                          <p:attrName>style.visibility</p:attrName>
                                        </p:attrNameLst>
                                      </p:cBhvr>
                                      <p:to>
                                        <p:strVal val="visible"/>
                                      </p:to>
                                    </p:set>
                                    <p:anim calcmode="lin" valueType="num">
                                      <p:cBhvr additive="base">
                                        <p:cTn id="25" dur="500" fill="hold"/>
                                        <p:tgtEl>
                                          <p:spTgt spid="17818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818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8181">
                                            <p:txEl>
                                              <p:pRg st="4" end="4"/>
                                            </p:txEl>
                                          </p:spTgt>
                                        </p:tgtEl>
                                        <p:attrNameLst>
                                          <p:attrName>style.visibility</p:attrName>
                                        </p:attrNameLst>
                                      </p:cBhvr>
                                      <p:to>
                                        <p:strVal val="visible"/>
                                      </p:to>
                                    </p:set>
                                    <p:anim calcmode="lin" valueType="num">
                                      <p:cBhvr additive="base">
                                        <p:cTn id="31" dur="500" fill="hold"/>
                                        <p:tgtEl>
                                          <p:spTgt spid="17818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818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8181">
                                            <p:txEl>
                                              <p:pRg st="5" end="5"/>
                                            </p:txEl>
                                          </p:spTgt>
                                        </p:tgtEl>
                                        <p:attrNameLst>
                                          <p:attrName>style.visibility</p:attrName>
                                        </p:attrNameLst>
                                      </p:cBhvr>
                                      <p:to>
                                        <p:strVal val="visible"/>
                                      </p:to>
                                    </p:set>
                                    <p:anim calcmode="lin" valueType="num">
                                      <p:cBhvr additive="base">
                                        <p:cTn id="37" dur="500" fill="hold"/>
                                        <p:tgtEl>
                                          <p:spTgt spid="17818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818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8181">
                                            <p:txEl>
                                              <p:pRg st="6" end="6"/>
                                            </p:txEl>
                                          </p:spTgt>
                                        </p:tgtEl>
                                        <p:attrNameLst>
                                          <p:attrName>style.visibility</p:attrName>
                                        </p:attrNameLst>
                                      </p:cBhvr>
                                      <p:to>
                                        <p:strVal val="visible"/>
                                      </p:to>
                                    </p:set>
                                    <p:anim calcmode="lin" valueType="num">
                                      <p:cBhvr additive="base">
                                        <p:cTn id="43" dur="500" fill="hold"/>
                                        <p:tgtEl>
                                          <p:spTgt spid="17818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818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10"/>
          </p:nvPr>
        </p:nvSpPr>
        <p:spPr/>
        <p:txBody>
          <a:bodyPr/>
          <a:lstStyle/>
          <a:p>
            <a:pPr>
              <a:defRPr/>
            </a:pPr>
            <a:r>
              <a:rPr lang="en-US"/>
              <a:t>J-</a:t>
            </a:r>
            <a:fld id="{6600D22F-1CC7-48CD-9468-AD6169623739}" type="slidenum">
              <a:rPr lang="en-US"/>
              <a:pPr>
                <a:defRPr/>
              </a:pPr>
              <a:t>26</a:t>
            </a:fld>
            <a:endParaRPr lang="en-US"/>
          </a:p>
        </p:txBody>
      </p:sp>
      <p:sp>
        <p:nvSpPr>
          <p:cNvPr id="16388" name="Footer Placeholder 4"/>
          <p:cNvSpPr>
            <a:spLocks noGrp="1"/>
          </p:cNvSpPr>
          <p:nvPr>
            <p:ph type="ftr" sz="quarter" idx="12"/>
          </p:nvPr>
        </p:nvSpPr>
        <p:spPr/>
        <p:txBody>
          <a:bodyPr/>
          <a:lstStyle/>
          <a:p>
            <a:pPr>
              <a:defRPr/>
            </a:pPr>
            <a:r>
              <a:rPr lang="en-US" dirty="0"/>
              <a:t>Scale Aerobatics Judging Seminar</a:t>
            </a:r>
          </a:p>
        </p:txBody>
      </p:sp>
      <p:sp>
        <p:nvSpPr>
          <p:cNvPr id="16389" name="Rectangle 5"/>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80226" name="Rectangle 2"/>
          <p:cNvSpPr>
            <a:spLocks noChangeArrowheads="1"/>
          </p:cNvSpPr>
          <p:nvPr/>
        </p:nvSpPr>
        <p:spPr bwMode="auto">
          <a:xfrm>
            <a:off x="914400" y="2667000"/>
            <a:ext cx="8077200" cy="2709863"/>
          </a:xfrm>
          <a:prstGeom prst="rect">
            <a:avLst/>
          </a:prstGeom>
          <a:noFill/>
          <a:ln w="9525">
            <a:noFill/>
            <a:miter lim="800000"/>
            <a:headEnd/>
            <a:tailEnd/>
          </a:ln>
        </p:spPr>
        <p:txBody>
          <a:bodyPr lIns="92075" tIns="46038" rIns="92075" bIns="46038">
            <a:spAutoFit/>
          </a:bodyPr>
          <a:lstStyle/>
          <a:p>
            <a:pPr eaLnBrk="0" hangingPunct="0">
              <a:spcBef>
                <a:spcPct val="30000"/>
              </a:spcBef>
              <a:buClr>
                <a:srgbClr val="FF0000"/>
              </a:buClr>
              <a:buSzPct val="75000"/>
              <a:buFont typeface="Wingdings" pitchFamily="2" charset="2"/>
              <a:buChar char="Ø"/>
            </a:pPr>
            <a:r>
              <a:rPr lang="en-US" sz="2000" b="0" dirty="0"/>
              <a:t> Must </a:t>
            </a:r>
            <a:r>
              <a:rPr lang="en-US" sz="2000" b="0" u="sng" dirty="0"/>
              <a:t>appear</a:t>
            </a:r>
            <a:r>
              <a:rPr lang="en-US" sz="2000" b="0" dirty="0"/>
              <a:t> perfectly round and of the same size:</a:t>
            </a:r>
          </a:p>
          <a:p>
            <a:pPr eaLnBrk="0" hangingPunct="0">
              <a:spcBef>
                <a:spcPct val="30000"/>
              </a:spcBef>
              <a:buClr>
                <a:srgbClr val="FF0000"/>
              </a:buClr>
              <a:buSzPct val="75000"/>
              <a:buFont typeface="Wingdings" pitchFamily="2" charset="2"/>
              <a:buNone/>
            </a:pPr>
            <a:r>
              <a:rPr lang="en-US" sz="2000" b="0" dirty="0"/>
              <a:t>    - 1 point for visible error, -1 point for each radii change.</a:t>
            </a:r>
          </a:p>
          <a:p>
            <a:pPr eaLnBrk="0" hangingPunct="0">
              <a:spcBef>
                <a:spcPct val="30000"/>
              </a:spcBef>
              <a:buClr>
                <a:srgbClr val="FF0000"/>
              </a:buClr>
              <a:buSzPct val="75000"/>
              <a:buFont typeface="Wingdings" pitchFamily="2" charset="2"/>
              <a:buChar char="Ø"/>
            </a:pPr>
            <a:r>
              <a:rPr lang="en-US" sz="2000" b="0" dirty="0"/>
              <a:t> Must begin and end at the same altitude. </a:t>
            </a:r>
          </a:p>
          <a:p>
            <a:pPr eaLnBrk="0" hangingPunct="0">
              <a:spcBef>
                <a:spcPct val="30000"/>
              </a:spcBef>
              <a:buClr>
                <a:srgbClr val="FF0000"/>
              </a:buClr>
              <a:buSzPct val="75000"/>
              <a:buFont typeface="Wingdings" pitchFamily="2" charset="2"/>
              <a:buChar char="Ø"/>
            </a:pPr>
            <a:r>
              <a:rPr lang="en-US" sz="2000" b="0" dirty="0"/>
              <a:t> Wind corrected (Vertical plane): -½ point per 5° error.</a:t>
            </a:r>
          </a:p>
          <a:p>
            <a:pPr eaLnBrk="0" hangingPunct="0">
              <a:spcBef>
                <a:spcPct val="30000"/>
              </a:spcBef>
              <a:buClr>
                <a:srgbClr val="FF0000"/>
              </a:buClr>
              <a:buSzPct val="75000"/>
              <a:buFont typeface="Wingdings" pitchFamily="2" charset="2"/>
              <a:buChar char="Ø"/>
            </a:pPr>
            <a:r>
              <a:rPr lang="en-US" sz="2000" b="0" dirty="0"/>
              <a:t> Wings level: - ½ point per 5°.</a:t>
            </a:r>
          </a:p>
          <a:p>
            <a:pPr eaLnBrk="0" hangingPunct="0">
              <a:spcBef>
                <a:spcPct val="30000"/>
              </a:spcBef>
              <a:buClr>
                <a:srgbClr val="FF0000"/>
              </a:buClr>
              <a:buSzPct val="75000"/>
              <a:buFont typeface="Wingdings" pitchFamily="2" charset="2"/>
              <a:buChar char="Ø"/>
            </a:pPr>
            <a:r>
              <a:rPr lang="en-US" sz="2000" b="0" dirty="0"/>
              <a:t> Rolls, if present, must be centered at the apex with no line before or after the roll: - 2 points for visible line before or after.</a:t>
            </a:r>
          </a:p>
        </p:txBody>
      </p:sp>
      <p:sp>
        <p:nvSpPr>
          <p:cNvPr id="16391" name="Rectangle 4"/>
          <p:cNvSpPr>
            <a:spLocks noChangeArrowheads="1"/>
          </p:cNvSpPr>
          <p:nvPr/>
        </p:nvSpPr>
        <p:spPr bwMode="auto">
          <a:xfrm>
            <a:off x="5715000" y="1981200"/>
            <a:ext cx="2789931" cy="400752"/>
          </a:xfrm>
          <a:prstGeom prst="rect">
            <a:avLst/>
          </a:prstGeom>
          <a:noFill/>
          <a:ln w="9525">
            <a:noFill/>
            <a:miter lim="800000"/>
            <a:headEnd/>
            <a:tailEnd/>
          </a:ln>
        </p:spPr>
        <p:txBody>
          <a:bodyPr wrap="none" lIns="92075" tIns="46038" rIns="92075" bIns="46038">
            <a:spAutoFit/>
          </a:bodyPr>
          <a:lstStyle/>
          <a:p>
            <a:pPr eaLnBrk="0" hangingPunct="0">
              <a:spcBef>
                <a:spcPct val="30000"/>
              </a:spcBef>
            </a:pPr>
            <a:r>
              <a:rPr lang="en-US" sz="2000" dirty="0" smtClean="0"/>
              <a:t> </a:t>
            </a:r>
            <a:r>
              <a:rPr lang="en-US" sz="2000" dirty="0"/>
              <a:t>Vertical 8'S (7.13-7.18.)</a:t>
            </a:r>
          </a:p>
        </p:txBody>
      </p:sp>
      <p:sp>
        <p:nvSpPr>
          <p:cNvPr id="16392" name="Rectangle 6"/>
          <p:cNvSpPr>
            <a:spLocks noChangeArrowheads="1"/>
          </p:cNvSpPr>
          <p:nvPr/>
        </p:nvSpPr>
        <p:spPr bwMode="auto">
          <a:xfrm>
            <a:off x="304800" y="1752600"/>
            <a:ext cx="1673225"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7 - </a:t>
            </a:r>
          </a:p>
          <a:p>
            <a:pPr eaLnBrk="0" hangingPunct="0"/>
            <a:r>
              <a:rPr lang="en-US" sz="2000" b="0">
                <a:latin typeface="Arial" pitchFamily="34" charset="0"/>
              </a:rPr>
              <a:t>(Continued)</a:t>
            </a:r>
          </a:p>
        </p:txBody>
      </p:sp>
      <p:graphicFrame>
        <p:nvGraphicFramePr>
          <p:cNvPr id="16386" name="Object 7"/>
          <p:cNvGraphicFramePr>
            <a:graphicFrameLocks noChangeAspect="1"/>
          </p:cNvGraphicFramePr>
          <p:nvPr/>
        </p:nvGraphicFramePr>
        <p:xfrm>
          <a:off x="2743200" y="1828800"/>
          <a:ext cx="2362200" cy="895350"/>
        </p:xfrm>
        <a:graphic>
          <a:graphicData uri="http://schemas.openxmlformats.org/presentationml/2006/ole">
            <p:oleObj spid="_x0000_s16386" name="Visio" r:id="rId5" imgW="3909960" imgH="1481760" progId="">
              <p:embed/>
            </p:oleObj>
          </a:graphicData>
        </a:graphic>
      </p:graphicFrame>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 calcmode="lin" valueType="num">
                                      <p:cBhvr additive="base">
                                        <p:cTn id="7" dur="500" fill="hold"/>
                                        <p:tgtEl>
                                          <p:spTgt spid="1802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6">
                                            <p:txEl>
                                              <p:pRg st="1" end="1"/>
                                            </p:txEl>
                                          </p:spTgt>
                                        </p:tgtEl>
                                        <p:attrNameLst>
                                          <p:attrName>style.visibility</p:attrName>
                                        </p:attrNameLst>
                                      </p:cBhvr>
                                      <p:to>
                                        <p:strVal val="visible"/>
                                      </p:to>
                                    </p:set>
                                    <p:anim calcmode="lin" valueType="num">
                                      <p:cBhvr additive="base">
                                        <p:cTn id="13" dur="500" fill="hold"/>
                                        <p:tgtEl>
                                          <p:spTgt spid="1802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6">
                                            <p:txEl>
                                              <p:pRg st="2" end="2"/>
                                            </p:txEl>
                                          </p:spTgt>
                                        </p:tgtEl>
                                        <p:attrNameLst>
                                          <p:attrName>style.visibility</p:attrName>
                                        </p:attrNameLst>
                                      </p:cBhvr>
                                      <p:to>
                                        <p:strVal val="visible"/>
                                      </p:to>
                                    </p:set>
                                    <p:anim calcmode="lin" valueType="num">
                                      <p:cBhvr additive="base">
                                        <p:cTn id="19" dur="500" fill="hold"/>
                                        <p:tgtEl>
                                          <p:spTgt spid="18022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0226">
                                            <p:txEl>
                                              <p:pRg st="3" end="3"/>
                                            </p:txEl>
                                          </p:spTgt>
                                        </p:tgtEl>
                                        <p:attrNameLst>
                                          <p:attrName>style.visibility</p:attrName>
                                        </p:attrNameLst>
                                      </p:cBhvr>
                                      <p:to>
                                        <p:strVal val="visible"/>
                                      </p:to>
                                    </p:set>
                                    <p:anim calcmode="lin" valueType="num">
                                      <p:cBhvr additive="base">
                                        <p:cTn id="25" dur="500" fill="hold"/>
                                        <p:tgtEl>
                                          <p:spTgt spid="18022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022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0226">
                                            <p:txEl>
                                              <p:pRg st="4" end="4"/>
                                            </p:txEl>
                                          </p:spTgt>
                                        </p:tgtEl>
                                        <p:attrNameLst>
                                          <p:attrName>style.visibility</p:attrName>
                                        </p:attrNameLst>
                                      </p:cBhvr>
                                      <p:to>
                                        <p:strVal val="visible"/>
                                      </p:to>
                                    </p:set>
                                    <p:anim calcmode="lin" valueType="num">
                                      <p:cBhvr additive="base">
                                        <p:cTn id="31" dur="500" fill="hold"/>
                                        <p:tgtEl>
                                          <p:spTgt spid="18022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022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0226">
                                            <p:txEl>
                                              <p:pRg st="5" end="5"/>
                                            </p:txEl>
                                          </p:spTgt>
                                        </p:tgtEl>
                                        <p:attrNameLst>
                                          <p:attrName>style.visibility</p:attrName>
                                        </p:attrNameLst>
                                      </p:cBhvr>
                                      <p:to>
                                        <p:strVal val="visible"/>
                                      </p:to>
                                    </p:set>
                                    <p:anim calcmode="lin" valueType="num">
                                      <p:cBhvr additive="base">
                                        <p:cTn id="37" dur="500" fill="hold"/>
                                        <p:tgtEl>
                                          <p:spTgt spid="18022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022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p:cNvSpPr>
          <p:nvPr>
            <p:ph type="sldNum" sz="quarter" idx="10"/>
          </p:nvPr>
        </p:nvSpPr>
        <p:spPr/>
        <p:txBody>
          <a:bodyPr/>
          <a:lstStyle/>
          <a:p>
            <a:pPr>
              <a:defRPr/>
            </a:pPr>
            <a:r>
              <a:rPr lang="en-US"/>
              <a:t>J-</a:t>
            </a:r>
            <a:fld id="{0C474D2D-2326-407A-92DE-3AF5097CF0B7}" type="slidenum">
              <a:rPr lang="en-US"/>
              <a:pPr>
                <a:defRPr/>
              </a:pPr>
              <a:t>27</a:t>
            </a:fld>
            <a:endParaRPr lang="en-US"/>
          </a:p>
        </p:txBody>
      </p:sp>
      <p:sp>
        <p:nvSpPr>
          <p:cNvPr id="17412" name="Footer Placeholder 4"/>
          <p:cNvSpPr>
            <a:spLocks noGrp="1"/>
          </p:cNvSpPr>
          <p:nvPr>
            <p:ph type="ftr" sz="quarter" idx="12"/>
          </p:nvPr>
        </p:nvSpPr>
        <p:spPr/>
        <p:txBody>
          <a:bodyPr/>
          <a:lstStyle/>
          <a:p>
            <a:pPr>
              <a:defRPr/>
            </a:pPr>
            <a:r>
              <a:rPr lang="en-US" dirty="0"/>
              <a:t>Scale Aerobatics Judging Seminar</a:t>
            </a:r>
          </a:p>
        </p:txBody>
      </p:sp>
      <p:sp>
        <p:nvSpPr>
          <p:cNvPr id="182275" name="Rectangle 3"/>
          <p:cNvSpPr>
            <a:spLocks noChangeArrowheads="1"/>
          </p:cNvSpPr>
          <p:nvPr/>
        </p:nvSpPr>
        <p:spPr bwMode="auto">
          <a:xfrm>
            <a:off x="990600" y="2743200"/>
            <a:ext cx="7864475" cy="2462213"/>
          </a:xfrm>
          <a:prstGeom prst="rect">
            <a:avLst/>
          </a:prstGeom>
          <a:noFill/>
          <a:ln w="9525">
            <a:noFill/>
            <a:miter lim="800000"/>
            <a:headEnd/>
            <a:tailEnd/>
          </a:ln>
        </p:spPr>
        <p:txBody>
          <a:bodyPr lIns="92075" tIns="46038" rIns="92075" bIns="46038">
            <a:spAutoFit/>
          </a:bodyPr>
          <a:lstStyle/>
          <a:p>
            <a:pPr eaLnBrk="0" hangingPunct="0">
              <a:lnSpc>
                <a:spcPct val="130000"/>
              </a:lnSpc>
              <a:spcBef>
                <a:spcPct val="30000"/>
              </a:spcBef>
              <a:buClr>
                <a:srgbClr val="FF0000"/>
              </a:buClr>
              <a:buSzPct val="75000"/>
              <a:buFont typeface="Wingdings" pitchFamily="2" charset="2"/>
              <a:buChar char="Ø"/>
            </a:pPr>
            <a:r>
              <a:rPr lang="en-US" sz="2000" b="0" dirty="0"/>
              <a:t> All radii, including entry and exit radii, must be the same.</a:t>
            </a:r>
          </a:p>
          <a:p>
            <a:pPr eaLnBrk="0" hangingPunct="0">
              <a:lnSpc>
                <a:spcPct val="30000"/>
              </a:lnSpc>
              <a:spcBef>
                <a:spcPct val="30000"/>
              </a:spcBef>
              <a:buClr>
                <a:srgbClr val="FF0000"/>
              </a:buClr>
              <a:buSzPct val="75000"/>
              <a:buFont typeface="Wingdings" pitchFamily="2" charset="2"/>
              <a:buNone/>
            </a:pPr>
            <a:r>
              <a:rPr lang="en-US" sz="2000" b="0" dirty="0"/>
              <a:t>   - All loop rules apply.</a:t>
            </a:r>
          </a:p>
          <a:p>
            <a:pPr eaLnBrk="0" hangingPunct="0">
              <a:lnSpc>
                <a:spcPct val="120000"/>
              </a:lnSpc>
              <a:spcBef>
                <a:spcPct val="30000"/>
              </a:spcBef>
              <a:buClr>
                <a:srgbClr val="FF0000"/>
              </a:buClr>
              <a:buSzPct val="75000"/>
              <a:buFont typeface="Wingdings" pitchFamily="2" charset="2"/>
              <a:buChar char="Ø"/>
            </a:pPr>
            <a:r>
              <a:rPr lang="en-US" sz="2000" b="0" dirty="0"/>
              <a:t> Length of 45° lines is NOT a grading criterion.</a:t>
            </a:r>
          </a:p>
          <a:p>
            <a:pPr eaLnBrk="0" hangingPunct="0">
              <a:lnSpc>
                <a:spcPct val="120000"/>
              </a:lnSpc>
              <a:spcBef>
                <a:spcPct val="30000"/>
              </a:spcBef>
              <a:buClr>
                <a:srgbClr val="FF0000"/>
              </a:buClr>
              <a:buSzPct val="75000"/>
              <a:buFont typeface="Wingdings" pitchFamily="2" charset="2"/>
              <a:buChar char="Ø"/>
            </a:pPr>
            <a:r>
              <a:rPr lang="en-US" sz="2000" b="0" dirty="0"/>
              <a:t> Any rolls on 45° lines must be centered: - 1 point for visible variation, etc. (length of line/roll criteria)</a:t>
            </a:r>
          </a:p>
          <a:p>
            <a:pPr eaLnBrk="0" hangingPunct="0">
              <a:lnSpc>
                <a:spcPct val="130000"/>
              </a:lnSpc>
              <a:spcBef>
                <a:spcPct val="30000"/>
              </a:spcBef>
              <a:buClr>
                <a:srgbClr val="FF0000"/>
              </a:buClr>
              <a:buSzPct val="75000"/>
              <a:buFont typeface="Wingdings" pitchFamily="2" charset="2"/>
              <a:buChar char="Ø"/>
            </a:pPr>
            <a:r>
              <a:rPr lang="en-US" sz="2000" b="0" dirty="0"/>
              <a:t> 45° lines are judged on track: - ½ point per 5°</a:t>
            </a:r>
          </a:p>
        </p:txBody>
      </p:sp>
      <p:sp>
        <p:nvSpPr>
          <p:cNvPr id="17415" name="Rectangle 5"/>
          <p:cNvSpPr>
            <a:spLocks noChangeArrowheads="1"/>
          </p:cNvSpPr>
          <p:nvPr/>
        </p:nvSpPr>
        <p:spPr bwMode="auto">
          <a:xfrm>
            <a:off x="4800600" y="1981200"/>
            <a:ext cx="3823291" cy="400752"/>
          </a:xfrm>
          <a:prstGeom prst="rect">
            <a:avLst/>
          </a:prstGeom>
          <a:noFill/>
          <a:ln w="9525">
            <a:noFill/>
            <a:miter lim="800000"/>
            <a:headEnd/>
            <a:tailEnd/>
          </a:ln>
        </p:spPr>
        <p:txBody>
          <a:bodyPr wrap="none" lIns="92075" tIns="46038" rIns="92075" bIns="46038">
            <a:spAutoFit/>
          </a:bodyPr>
          <a:lstStyle/>
          <a:p>
            <a:pPr eaLnBrk="0" hangingPunct="0">
              <a:spcBef>
                <a:spcPct val="30000"/>
              </a:spcBef>
            </a:pPr>
            <a:r>
              <a:rPr lang="en-US" sz="2000" dirty="0" smtClean="0"/>
              <a:t> </a:t>
            </a:r>
            <a:r>
              <a:rPr lang="en-US" sz="2000" dirty="0"/>
              <a:t>Partial 8’s (Goldfish)  (7.19-7.22)</a:t>
            </a:r>
          </a:p>
        </p:txBody>
      </p:sp>
      <p:sp>
        <p:nvSpPr>
          <p:cNvPr id="17416" name="Rectangle 6"/>
          <p:cNvSpPr>
            <a:spLocks noChangeArrowheads="1"/>
          </p:cNvSpPr>
          <p:nvPr/>
        </p:nvSpPr>
        <p:spPr bwMode="auto">
          <a:xfrm>
            <a:off x="304800" y="1827213"/>
            <a:ext cx="1673225"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7 - </a:t>
            </a:r>
          </a:p>
          <a:p>
            <a:pPr eaLnBrk="0" hangingPunct="0"/>
            <a:r>
              <a:rPr lang="en-US" sz="2000" b="0">
                <a:latin typeface="Arial" pitchFamily="34" charset="0"/>
              </a:rPr>
              <a:t>(Continued)</a:t>
            </a:r>
          </a:p>
        </p:txBody>
      </p:sp>
      <p:graphicFrame>
        <p:nvGraphicFramePr>
          <p:cNvPr id="17410" name="Object 7"/>
          <p:cNvGraphicFramePr>
            <a:graphicFrameLocks noChangeAspect="1"/>
          </p:cNvGraphicFramePr>
          <p:nvPr/>
        </p:nvGraphicFramePr>
        <p:xfrm>
          <a:off x="2667000" y="1828800"/>
          <a:ext cx="1487488" cy="841375"/>
        </p:xfrm>
        <a:graphic>
          <a:graphicData uri="http://schemas.openxmlformats.org/presentationml/2006/ole">
            <p:oleObj spid="_x0000_s17410" name="Visio" r:id="rId5" imgW="1905840" imgH="1078200" progId="">
              <p:embed/>
            </p:oleObj>
          </a:graphicData>
        </a:graphic>
      </p:graphicFrame>
      <p:sp>
        <p:nvSpPr>
          <p:cNvPr id="9"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0"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additive="base">
                                        <p:cTn id="25" dur="500" fill="hold"/>
                                        <p:tgtEl>
                                          <p:spTgt spid="182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22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2275">
                                            <p:txEl>
                                              <p:pRg st="4" end="4"/>
                                            </p:txEl>
                                          </p:spTgt>
                                        </p:tgtEl>
                                        <p:attrNameLst>
                                          <p:attrName>style.visibility</p:attrName>
                                        </p:attrNameLst>
                                      </p:cBhvr>
                                      <p:to>
                                        <p:strVal val="visible"/>
                                      </p:to>
                                    </p:set>
                                    <p:anim calcmode="lin" valueType="num">
                                      <p:cBhvr additive="base">
                                        <p:cTn id="31" dur="500" fill="hold"/>
                                        <p:tgtEl>
                                          <p:spTgt spid="1822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22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0"/>
          </p:nvPr>
        </p:nvSpPr>
        <p:spPr/>
        <p:txBody>
          <a:bodyPr/>
          <a:lstStyle/>
          <a:p>
            <a:pPr>
              <a:defRPr/>
            </a:pPr>
            <a:r>
              <a:rPr lang="en-US"/>
              <a:t>J-</a:t>
            </a:r>
            <a:fld id="{F856444B-8E35-4686-9F76-0618354938AC}" type="slidenum">
              <a:rPr lang="en-US"/>
              <a:pPr>
                <a:defRPr/>
              </a:pPr>
              <a:t>28</a:t>
            </a:fld>
            <a:endParaRPr lang="en-US"/>
          </a:p>
        </p:txBody>
      </p:sp>
      <p:sp>
        <p:nvSpPr>
          <p:cNvPr id="18436" name="Footer Placeholder 4"/>
          <p:cNvSpPr>
            <a:spLocks noGrp="1"/>
          </p:cNvSpPr>
          <p:nvPr>
            <p:ph type="ftr" sz="quarter" idx="12"/>
          </p:nvPr>
        </p:nvSpPr>
        <p:spPr/>
        <p:txBody>
          <a:bodyPr/>
          <a:lstStyle/>
          <a:p>
            <a:pPr>
              <a:defRPr/>
            </a:pPr>
            <a:r>
              <a:rPr lang="en-US" dirty="0"/>
              <a:t>Scale Aerobatics Judging Seminar</a:t>
            </a:r>
          </a:p>
        </p:txBody>
      </p:sp>
      <p:sp>
        <p:nvSpPr>
          <p:cNvPr id="18437" name="Rectangle 5"/>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84322" name="Rectangle 2"/>
          <p:cNvSpPr>
            <a:spLocks noChangeArrowheads="1"/>
          </p:cNvSpPr>
          <p:nvPr/>
        </p:nvSpPr>
        <p:spPr bwMode="auto">
          <a:xfrm>
            <a:off x="533400" y="2819400"/>
            <a:ext cx="7864475" cy="2605088"/>
          </a:xfrm>
          <a:prstGeom prst="rect">
            <a:avLst/>
          </a:prstGeom>
          <a:noFill/>
          <a:ln w="9525">
            <a:noFill/>
            <a:miter lim="800000"/>
            <a:headEnd/>
            <a:tailEnd/>
          </a:ln>
        </p:spPr>
        <p:txBody>
          <a:bodyPr lIns="92075" tIns="46038" rIns="92075" bIns="46038">
            <a:spAutoFit/>
          </a:bodyPr>
          <a:lstStyle/>
          <a:p>
            <a:pPr eaLnBrk="0" hangingPunct="0">
              <a:lnSpc>
                <a:spcPct val="130000"/>
              </a:lnSpc>
              <a:spcBef>
                <a:spcPct val="30000"/>
              </a:spcBef>
              <a:buClr>
                <a:srgbClr val="FF0000"/>
              </a:buClr>
              <a:buSzPct val="75000"/>
              <a:buFont typeface="Wingdings" pitchFamily="2" charset="2"/>
              <a:buChar char="Ø"/>
            </a:pPr>
            <a:r>
              <a:rPr lang="en-US" sz="2400" b="0" dirty="0"/>
              <a:t> </a:t>
            </a:r>
            <a:r>
              <a:rPr lang="en-US" sz="2000" b="0" dirty="0"/>
              <a:t>All radii, including entry and exit radii, must be the same.</a:t>
            </a:r>
          </a:p>
          <a:p>
            <a:pPr eaLnBrk="0" hangingPunct="0">
              <a:lnSpc>
                <a:spcPct val="30000"/>
              </a:lnSpc>
              <a:spcBef>
                <a:spcPct val="30000"/>
              </a:spcBef>
              <a:buClr>
                <a:srgbClr val="FF0000"/>
              </a:buClr>
              <a:buSzPct val="75000"/>
              <a:buFont typeface="Wingdings" pitchFamily="2" charset="2"/>
              <a:buNone/>
            </a:pPr>
            <a:r>
              <a:rPr lang="en-US" sz="2000" b="0" dirty="0"/>
              <a:t> - All loop rules apply.</a:t>
            </a:r>
          </a:p>
          <a:p>
            <a:pPr eaLnBrk="0" hangingPunct="0">
              <a:lnSpc>
                <a:spcPct val="120000"/>
              </a:lnSpc>
              <a:spcBef>
                <a:spcPct val="30000"/>
              </a:spcBef>
              <a:buClr>
                <a:srgbClr val="FF0000"/>
              </a:buClr>
              <a:buSzPct val="75000"/>
              <a:buFont typeface="Wingdings" pitchFamily="2" charset="2"/>
              <a:buChar char="Ø"/>
            </a:pPr>
            <a:r>
              <a:rPr lang="en-US" sz="2000" b="0" dirty="0"/>
              <a:t> Any rolls on 45° lines must be centered.</a:t>
            </a:r>
          </a:p>
          <a:p>
            <a:pPr eaLnBrk="0" hangingPunct="0">
              <a:lnSpc>
                <a:spcPct val="50000"/>
              </a:lnSpc>
              <a:spcBef>
                <a:spcPct val="30000"/>
              </a:spcBef>
              <a:buClr>
                <a:srgbClr val="FF0000"/>
              </a:buClr>
              <a:buSzPct val="75000"/>
              <a:buFont typeface="Wingdings" pitchFamily="2" charset="2"/>
              <a:buNone/>
            </a:pPr>
            <a:r>
              <a:rPr lang="en-US" sz="2000" b="0" dirty="0"/>
              <a:t> - 1 point for visible variation; -2 point for 1:2 error. - 4 Maximum.</a:t>
            </a:r>
          </a:p>
          <a:p>
            <a:pPr eaLnBrk="0" hangingPunct="0">
              <a:lnSpc>
                <a:spcPct val="130000"/>
              </a:lnSpc>
              <a:spcBef>
                <a:spcPct val="30000"/>
              </a:spcBef>
              <a:buClr>
                <a:srgbClr val="FF0000"/>
              </a:buClr>
              <a:buSzPct val="75000"/>
              <a:buFont typeface="Wingdings" pitchFamily="2" charset="2"/>
              <a:buChar char="Ø"/>
            </a:pPr>
            <a:r>
              <a:rPr lang="en-US" sz="2000" b="0" dirty="0"/>
              <a:t> 45° lines are judged on track.</a:t>
            </a:r>
          </a:p>
          <a:p>
            <a:pPr eaLnBrk="0" hangingPunct="0">
              <a:lnSpc>
                <a:spcPct val="50000"/>
              </a:lnSpc>
              <a:spcBef>
                <a:spcPct val="30000"/>
              </a:spcBef>
              <a:buClr>
                <a:srgbClr val="FF0000"/>
              </a:buClr>
              <a:buSzPct val="75000"/>
              <a:buFont typeface="Wingdings" pitchFamily="2" charset="2"/>
              <a:buNone/>
            </a:pPr>
            <a:r>
              <a:rPr lang="en-US" sz="2000" b="0" dirty="0"/>
              <a:t> - ½ point per 5°</a:t>
            </a:r>
          </a:p>
          <a:p>
            <a:pPr eaLnBrk="0" hangingPunct="0">
              <a:spcBef>
                <a:spcPct val="30000"/>
              </a:spcBef>
              <a:buClr>
                <a:srgbClr val="FF0000"/>
              </a:buClr>
              <a:buSzPct val="75000"/>
              <a:buFont typeface="Wingdings" pitchFamily="2" charset="2"/>
              <a:buChar char="Ø"/>
            </a:pPr>
            <a:r>
              <a:rPr lang="en-US" sz="2000" b="0" dirty="0"/>
              <a:t> Entry and exit altitude MUST be the same.</a:t>
            </a:r>
          </a:p>
        </p:txBody>
      </p:sp>
      <p:sp>
        <p:nvSpPr>
          <p:cNvPr id="18439" name="Rectangle 4"/>
          <p:cNvSpPr>
            <a:spLocks noChangeArrowheads="1"/>
          </p:cNvSpPr>
          <p:nvPr/>
        </p:nvSpPr>
        <p:spPr bwMode="auto">
          <a:xfrm>
            <a:off x="5943600" y="2057400"/>
            <a:ext cx="3052118" cy="400752"/>
          </a:xfrm>
          <a:prstGeom prst="rect">
            <a:avLst/>
          </a:prstGeom>
          <a:noFill/>
          <a:ln w="9525">
            <a:noFill/>
            <a:miter lim="800000"/>
            <a:headEnd/>
            <a:tailEnd/>
          </a:ln>
        </p:spPr>
        <p:txBody>
          <a:bodyPr wrap="none" lIns="92075" tIns="46038" rIns="92075" bIns="46038">
            <a:spAutoFit/>
          </a:bodyPr>
          <a:lstStyle/>
          <a:p>
            <a:pPr eaLnBrk="0" hangingPunct="0">
              <a:spcBef>
                <a:spcPct val="30000"/>
              </a:spcBef>
            </a:pPr>
            <a:r>
              <a:rPr lang="en-US" sz="2000" dirty="0" smtClean="0"/>
              <a:t> </a:t>
            </a:r>
            <a:r>
              <a:rPr lang="en-US" sz="2000" dirty="0"/>
              <a:t>Horizontal 8'S (7.23-7.30)</a:t>
            </a:r>
          </a:p>
        </p:txBody>
      </p:sp>
      <p:sp>
        <p:nvSpPr>
          <p:cNvPr id="18440" name="Rectangle 6"/>
          <p:cNvSpPr>
            <a:spLocks noChangeArrowheads="1"/>
          </p:cNvSpPr>
          <p:nvPr/>
        </p:nvSpPr>
        <p:spPr bwMode="auto">
          <a:xfrm>
            <a:off x="304800" y="1751013"/>
            <a:ext cx="1673225"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7 - </a:t>
            </a:r>
          </a:p>
          <a:p>
            <a:pPr eaLnBrk="0" hangingPunct="0"/>
            <a:r>
              <a:rPr lang="en-US" sz="2000" b="0">
                <a:latin typeface="Arial" pitchFamily="34" charset="0"/>
              </a:rPr>
              <a:t>(Continued)</a:t>
            </a:r>
          </a:p>
        </p:txBody>
      </p:sp>
      <p:graphicFrame>
        <p:nvGraphicFramePr>
          <p:cNvPr id="18434" name="Object 9"/>
          <p:cNvGraphicFramePr>
            <a:graphicFrameLocks noChangeAspect="1"/>
          </p:cNvGraphicFramePr>
          <p:nvPr/>
        </p:nvGraphicFramePr>
        <p:xfrm>
          <a:off x="1752600" y="1905000"/>
          <a:ext cx="4191000" cy="874713"/>
        </p:xfrm>
        <a:graphic>
          <a:graphicData uri="http://schemas.openxmlformats.org/presentationml/2006/ole">
            <p:oleObj spid="_x0000_s18434" name="Visio" r:id="rId5" imgW="4948920" imgH="1033560" progId="">
              <p:embed/>
            </p:oleObj>
          </a:graphicData>
        </a:graphic>
      </p:graphicFrame>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 calcmode="lin" valueType="num">
                                      <p:cBhvr additive="base">
                                        <p:cTn id="7" dur="500" fill="hold"/>
                                        <p:tgtEl>
                                          <p:spTgt spid="1843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2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22">
                                            <p:txEl>
                                              <p:pRg st="1" end="1"/>
                                            </p:txEl>
                                          </p:spTgt>
                                        </p:tgtEl>
                                        <p:attrNameLst>
                                          <p:attrName>style.visibility</p:attrName>
                                        </p:attrNameLst>
                                      </p:cBhvr>
                                      <p:to>
                                        <p:strVal val="visible"/>
                                      </p:to>
                                    </p:set>
                                    <p:anim calcmode="lin" valueType="num">
                                      <p:cBhvr additive="base">
                                        <p:cTn id="13" dur="500" fill="hold"/>
                                        <p:tgtEl>
                                          <p:spTgt spid="1843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2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22">
                                            <p:txEl>
                                              <p:pRg st="2" end="2"/>
                                            </p:txEl>
                                          </p:spTgt>
                                        </p:tgtEl>
                                        <p:attrNameLst>
                                          <p:attrName>style.visibility</p:attrName>
                                        </p:attrNameLst>
                                      </p:cBhvr>
                                      <p:to>
                                        <p:strVal val="visible"/>
                                      </p:to>
                                    </p:set>
                                    <p:anim calcmode="lin" valueType="num">
                                      <p:cBhvr additive="base">
                                        <p:cTn id="19" dur="500" fill="hold"/>
                                        <p:tgtEl>
                                          <p:spTgt spid="18432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2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22">
                                            <p:txEl>
                                              <p:pRg st="3" end="3"/>
                                            </p:txEl>
                                          </p:spTgt>
                                        </p:tgtEl>
                                        <p:attrNameLst>
                                          <p:attrName>style.visibility</p:attrName>
                                        </p:attrNameLst>
                                      </p:cBhvr>
                                      <p:to>
                                        <p:strVal val="visible"/>
                                      </p:to>
                                    </p:set>
                                    <p:anim calcmode="lin" valueType="num">
                                      <p:cBhvr additive="base">
                                        <p:cTn id="25" dur="500" fill="hold"/>
                                        <p:tgtEl>
                                          <p:spTgt spid="18432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2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22">
                                            <p:txEl>
                                              <p:pRg st="4" end="4"/>
                                            </p:txEl>
                                          </p:spTgt>
                                        </p:tgtEl>
                                        <p:attrNameLst>
                                          <p:attrName>style.visibility</p:attrName>
                                        </p:attrNameLst>
                                      </p:cBhvr>
                                      <p:to>
                                        <p:strVal val="visible"/>
                                      </p:to>
                                    </p:set>
                                    <p:anim calcmode="lin" valueType="num">
                                      <p:cBhvr additive="base">
                                        <p:cTn id="31" dur="500" fill="hold"/>
                                        <p:tgtEl>
                                          <p:spTgt spid="18432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2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4322">
                                            <p:txEl>
                                              <p:pRg st="5" end="5"/>
                                            </p:txEl>
                                          </p:spTgt>
                                        </p:tgtEl>
                                        <p:attrNameLst>
                                          <p:attrName>style.visibility</p:attrName>
                                        </p:attrNameLst>
                                      </p:cBhvr>
                                      <p:to>
                                        <p:strVal val="visible"/>
                                      </p:to>
                                    </p:set>
                                    <p:anim calcmode="lin" valueType="num">
                                      <p:cBhvr additive="base">
                                        <p:cTn id="37" dur="500" fill="hold"/>
                                        <p:tgtEl>
                                          <p:spTgt spid="18432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432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4322">
                                            <p:txEl>
                                              <p:pRg st="6" end="6"/>
                                            </p:txEl>
                                          </p:spTgt>
                                        </p:tgtEl>
                                        <p:attrNameLst>
                                          <p:attrName>style.visibility</p:attrName>
                                        </p:attrNameLst>
                                      </p:cBhvr>
                                      <p:to>
                                        <p:strVal val="visible"/>
                                      </p:to>
                                    </p:set>
                                    <p:anim calcmode="lin" valueType="num">
                                      <p:cBhvr additive="base">
                                        <p:cTn id="43" dur="500" fill="hold"/>
                                        <p:tgtEl>
                                          <p:spTgt spid="18432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432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a:spLocks noGrp="1"/>
          </p:cNvSpPr>
          <p:nvPr>
            <p:ph type="sldNum" sz="quarter" idx="10"/>
          </p:nvPr>
        </p:nvSpPr>
        <p:spPr/>
        <p:txBody>
          <a:bodyPr/>
          <a:lstStyle/>
          <a:p>
            <a:pPr>
              <a:defRPr/>
            </a:pPr>
            <a:r>
              <a:rPr lang="en-US"/>
              <a:t>J-</a:t>
            </a:r>
            <a:fld id="{DA6A3041-62F1-4A7B-B0EC-C7970C50E51A}" type="slidenum">
              <a:rPr lang="en-US"/>
              <a:pPr>
                <a:defRPr/>
              </a:pPr>
              <a:t>29</a:t>
            </a:fld>
            <a:endParaRPr lang="en-US"/>
          </a:p>
        </p:txBody>
      </p:sp>
      <p:sp>
        <p:nvSpPr>
          <p:cNvPr id="19460" name="Footer Placeholder 5"/>
          <p:cNvSpPr>
            <a:spLocks noGrp="1"/>
          </p:cNvSpPr>
          <p:nvPr>
            <p:ph type="ftr" sz="quarter" idx="12"/>
          </p:nvPr>
        </p:nvSpPr>
        <p:spPr/>
        <p:txBody>
          <a:bodyPr/>
          <a:lstStyle/>
          <a:p>
            <a:pPr>
              <a:defRPr/>
            </a:pPr>
            <a:r>
              <a:rPr lang="en-US" dirty="0"/>
              <a:t>Scale Aerobatics Judging Seminar</a:t>
            </a:r>
          </a:p>
        </p:txBody>
      </p:sp>
      <p:sp>
        <p:nvSpPr>
          <p:cNvPr id="19462" name="Rectangle 3"/>
          <p:cNvSpPr>
            <a:spLocks noGrp="1" noChangeArrowheads="1"/>
          </p:cNvSpPr>
          <p:nvPr>
            <p:ph type="body" idx="4294967295"/>
          </p:nvPr>
        </p:nvSpPr>
        <p:spPr>
          <a:xfrm>
            <a:off x="0" y="1981200"/>
            <a:ext cx="7772400" cy="4114800"/>
          </a:xfrm>
        </p:spPr>
        <p:txBody>
          <a:bodyPr/>
          <a:lstStyle/>
          <a:p>
            <a:pPr>
              <a:buNone/>
            </a:pPr>
            <a:r>
              <a:rPr lang="en-US" sz="2000" b="1" dirty="0" smtClean="0"/>
              <a:t>Family 7.31 – 7.38:  Combination 8’s (Double Goldfish)</a:t>
            </a:r>
          </a:p>
          <a:p>
            <a:endParaRPr lang="en-US" sz="2000" b="1" dirty="0" smtClean="0"/>
          </a:p>
          <a:p>
            <a:endParaRPr lang="en-US" sz="2000" b="1" dirty="0" smtClean="0"/>
          </a:p>
          <a:p>
            <a:endParaRPr lang="en-US" sz="2000" b="1" dirty="0" smtClean="0"/>
          </a:p>
          <a:p>
            <a:pPr>
              <a:buClr>
                <a:srgbClr val="FF0000"/>
              </a:buClr>
              <a:buFont typeface="Wingdings" pitchFamily="2" charset="2"/>
              <a:buChar char="Ø"/>
            </a:pPr>
            <a:r>
              <a:rPr lang="en-US" sz="2000" dirty="0" smtClean="0"/>
              <a:t>Contain </a:t>
            </a:r>
            <a:r>
              <a:rPr lang="en-US" sz="2000" u="sng" dirty="0" smtClean="0"/>
              <a:t>Three</a:t>
            </a:r>
            <a:r>
              <a:rPr lang="en-US" sz="2000" dirty="0" smtClean="0"/>
              <a:t> 45 degree lines (which can have rolls).</a:t>
            </a:r>
          </a:p>
          <a:p>
            <a:pPr>
              <a:buClr>
                <a:srgbClr val="FF0000"/>
              </a:buClr>
              <a:buFont typeface="Wingdings" pitchFamily="2" charset="2"/>
              <a:buChar char="Ø"/>
            </a:pPr>
            <a:r>
              <a:rPr lang="en-US" sz="2000" dirty="0" smtClean="0"/>
              <a:t>45 degree lines can be of different lengths.</a:t>
            </a:r>
          </a:p>
          <a:p>
            <a:pPr>
              <a:buClr>
                <a:srgbClr val="FF0000"/>
              </a:buClr>
              <a:buFont typeface="Wingdings" pitchFamily="2" charset="2"/>
              <a:buChar char="Ø"/>
            </a:pPr>
            <a:r>
              <a:rPr lang="en-US" sz="2000" dirty="0" smtClean="0"/>
              <a:t>Entry/Exit Radii equal to ¾ loop radii .</a:t>
            </a:r>
          </a:p>
          <a:p>
            <a:pPr>
              <a:buClr>
                <a:srgbClr val="FF0000"/>
              </a:buClr>
              <a:buFont typeface="Wingdings" pitchFamily="2" charset="2"/>
              <a:buChar char="Ø"/>
            </a:pPr>
            <a:r>
              <a:rPr lang="en-US" sz="2000" dirty="0" smtClean="0"/>
              <a:t>The two ¾ loops need NOT occur at the same altitude, nor is there any relationship between the entry/exit altitudes and the altitude limits of the ¾ loops.</a:t>
            </a:r>
          </a:p>
        </p:txBody>
      </p:sp>
      <p:graphicFrame>
        <p:nvGraphicFramePr>
          <p:cNvPr id="19458" name="Object 4"/>
          <p:cNvGraphicFramePr>
            <a:graphicFrameLocks noChangeAspect="1"/>
          </p:cNvGraphicFramePr>
          <p:nvPr/>
        </p:nvGraphicFramePr>
        <p:xfrm>
          <a:off x="2438400" y="2514600"/>
          <a:ext cx="3257550" cy="830263"/>
        </p:xfrm>
        <a:graphic>
          <a:graphicData uri="http://schemas.openxmlformats.org/presentationml/2006/ole">
            <p:oleObj spid="_x0000_s19458" name="Visio" r:id="rId3" imgW="4228920" imgH="1078200" progId="">
              <p:embed/>
            </p:oleObj>
          </a:graphicData>
        </a:graphic>
      </p:graphicFrame>
      <p:sp>
        <p:nvSpPr>
          <p:cNvPr id="7"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8"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p:txBody>
          <a:bodyPr/>
          <a:lstStyle/>
          <a:p>
            <a:pPr>
              <a:defRPr/>
            </a:pPr>
            <a:r>
              <a:rPr lang="en-US"/>
              <a:t>J-</a:t>
            </a:r>
            <a:fld id="{E826DA5F-9B6F-4F08-B0E4-05C6D3044EB2}" type="slidenum">
              <a:rPr lang="en-US"/>
              <a:pPr>
                <a:defRPr/>
              </a:pPr>
              <a:t>3</a:t>
            </a:fld>
            <a:endParaRPr lang="en-US"/>
          </a:p>
        </p:txBody>
      </p:sp>
      <p:sp>
        <p:nvSpPr>
          <p:cNvPr id="30723" name="Footer Placeholder 4"/>
          <p:cNvSpPr>
            <a:spLocks noGrp="1"/>
          </p:cNvSpPr>
          <p:nvPr>
            <p:ph type="ftr" sz="quarter" idx="12"/>
          </p:nvPr>
        </p:nvSpPr>
        <p:spPr/>
        <p:txBody>
          <a:bodyPr/>
          <a:lstStyle/>
          <a:p>
            <a:pPr>
              <a:defRPr/>
            </a:pPr>
            <a:r>
              <a:rPr lang="en-US" dirty="0"/>
              <a:t>Scale Aerobatics Judging Seminar</a:t>
            </a:r>
          </a:p>
        </p:txBody>
      </p:sp>
      <p:sp>
        <p:nvSpPr>
          <p:cNvPr id="33796" name="Rectangle 4"/>
          <p:cNvSpPr>
            <a:spLocks noGrp="1" noChangeArrowheads="1"/>
          </p:cNvSpPr>
          <p:nvPr>
            <p:ph type="title" idx="4294967295"/>
          </p:nvPr>
        </p:nvSpPr>
        <p:spPr>
          <a:xfrm>
            <a:off x="4648200" y="0"/>
            <a:ext cx="4495800" cy="1600200"/>
          </a:xfrm>
        </p:spPr>
        <p:txBody>
          <a:bodyPr lIns="92075" tIns="46038" rIns="92075" bIns="46038" anchor="ctr"/>
          <a:lstStyle/>
          <a:p>
            <a:pPr algn="r"/>
            <a:r>
              <a:rPr lang="en-US" sz="4400" b="1" dirty="0" smtClean="0"/>
              <a:t>Judging Criteria</a:t>
            </a:r>
          </a:p>
        </p:txBody>
      </p:sp>
      <p:pic>
        <p:nvPicPr>
          <p:cNvPr id="33797" name="Picture 7" descr="C:\IMAC\SCAT 2001\Flightpath4.bmp"/>
          <p:cNvPicPr>
            <a:picLocks noChangeAspect="1" noChangeArrowheads="1"/>
          </p:cNvPicPr>
          <p:nvPr/>
        </p:nvPicPr>
        <p:blipFill>
          <a:blip r:embed="rId4" cstate="print"/>
          <a:srcRect/>
          <a:stretch>
            <a:fillRect/>
          </a:stretch>
        </p:blipFill>
        <p:spPr bwMode="auto">
          <a:xfrm>
            <a:off x="1143000" y="1981200"/>
            <a:ext cx="2955925" cy="3981450"/>
          </a:xfrm>
          <a:prstGeom prst="rect">
            <a:avLst/>
          </a:prstGeom>
          <a:noFill/>
          <a:ln w="9525">
            <a:noFill/>
            <a:miter lim="800000"/>
            <a:headEnd/>
            <a:tailEnd/>
          </a:ln>
        </p:spPr>
      </p:pic>
      <p:sp>
        <p:nvSpPr>
          <p:cNvPr id="153603" name="Rectangle 3"/>
          <p:cNvSpPr>
            <a:spLocks noChangeArrowheads="1"/>
          </p:cNvSpPr>
          <p:nvPr/>
        </p:nvSpPr>
        <p:spPr bwMode="auto">
          <a:xfrm>
            <a:off x="4038600" y="2514600"/>
            <a:ext cx="5105400" cy="2862263"/>
          </a:xfrm>
          <a:prstGeom prst="rect">
            <a:avLst/>
          </a:prstGeom>
          <a:noFill/>
          <a:ln w="9525">
            <a:noFill/>
            <a:miter lim="800000"/>
            <a:headEnd/>
            <a:tailEnd/>
          </a:ln>
        </p:spPr>
        <p:txBody>
          <a:bodyPr lIns="92075" tIns="46038" rIns="92075" bIns="46038">
            <a:spAutoFit/>
          </a:bodyPr>
          <a:lstStyle/>
          <a:p>
            <a:pPr eaLnBrk="0" hangingPunct="0"/>
            <a:r>
              <a:rPr lang="en-US" sz="2000" b="0" dirty="0"/>
              <a:t>0 points - centered</a:t>
            </a:r>
          </a:p>
          <a:p>
            <a:pPr eaLnBrk="0" hangingPunct="0"/>
            <a:endParaRPr lang="en-US" sz="2000" b="0" dirty="0"/>
          </a:p>
          <a:p>
            <a:pPr eaLnBrk="0" hangingPunct="0"/>
            <a:r>
              <a:rPr lang="en-US" sz="2000" b="0" dirty="0"/>
              <a:t>1 point - visible variation</a:t>
            </a:r>
          </a:p>
          <a:p>
            <a:pPr eaLnBrk="0" hangingPunct="0"/>
            <a:endParaRPr lang="en-US" sz="2000" b="0" dirty="0"/>
          </a:p>
          <a:p>
            <a:pPr eaLnBrk="0" hangingPunct="0"/>
            <a:r>
              <a:rPr lang="en-US" sz="2000" b="0" dirty="0"/>
              <a:t>2 points - 2:1 variation</a:t>
            </a:r>
          </a:p>
          <a:p>
            <a:pPr eaLnBrk="0" hangingPunct="0"/>
            <a:endParaRPr lang="en-US" sz="2000" b="0" dirty="0"/>
          </a:p>
          <a:p>
            <a:pPr eaLnBrk="0" hangingPunct="0"/>
            <a:r>
              <a:rPr lang="en-US" sz="2000" b="0" dirty="0"/>
              <a:t>3 points - greater than 2:1 variation</a:t>
            </a:r>
          </a:p>
          <a:p>
            <a:pPr eaLnBrk="0" hangingPunct="0"/>
            <a:r>
              <a:rPr lang="en-US" sz="2000" b="0" dirty="0"/>
              <a:t>4 points – no line before </a:t>
            </a:r>
            <a:r>
              <a:rPr lang="en-US" sz="2000" dirty="0">
                <a:solidFill>
                  <a:srgbClr val="FF0000"/>
                </a:solidFill>
              </a:rPr>
              <a:t>OR</a:t>
            </a:r>
            <a:r>
              <a:rPr lang="en-US" sz="2000" b="0" dirty="0"/>
              <a:t> after roll</a:t>
            </a:r>
          </a:p>
          <a:p>
            <a:pPr eaLnBrk="0" hangingPunct="0"/>
            <a:r>
              <a:rPr lang="en-US" sz="2000" b="0" dirty="0"/>
              <a:t>{no line before </a:t>
            </a:r>
            <a:r>
              <a:rPr lang="en-US" sz="2000" dirty="0">
                <a:solidFill>
                  <a:srgbClr val="FF0000"/>
                </a:solidFill>
              </a:rPr>
              <a:t>AND</a:t>
            </a:r>
            <a:r>
              <a:rPr lang="en-US" sz="2000" b="0" dirty="0"/>
              <a:t> after roll –2 points only} </a:t>
            </a:r>
          </a:p>
        </p:txBody>
      </p:sp>
      <p:sp>
        <p:nvSpPr>
          <p:cNvPr id="33799" name="Rectangle 5"/>
          <p:cNvSpPr>
            <a:spLocks noChangeArrowheads="1"/>
          </p:cNvSpPr>
          <p:nvPr/>
        </p:nvSpPr>
        <p:spPr bwMode="auto">
          <a:xfrm>
            <a:off x="228600" y="1828800"/>
            <a:ext cx="1511300"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1</a:t>
            </a:r>
          </a:p>
          <a:p>
            <a:pPr eaLnBrk="0" hangingPunct="0"/>
            <a:r>
              <a:rPr lang="en-US" sz="2000" b="0">
                <a:latin typeface="Arial" pitchFamily="34" charset="0"/>
              </a:rPr>
              <a:t>(Continued)</a:t>
            </a:r>
            <a:endParaRPr lang="en-US" sz="2000">
              <a:latin typeface="Arial" pitchFamily="34" charset="0"/>
            </a:endParaRPr>
          </a:p>
        </p:txBody>
      </p:sp>
      <p:sp>
        <p:nvSpPr>
          <p:cNvPr id="33800" name="Rectangle 8"/>
          <p:cNvSpPr>
            <a:spLocks noChangeArrowheads="1"/>
          </p:cNvSpPr>
          <p:nvPr/>
        </p:nvSpPr>
        <p:spPr bwMode="auto">
          <a:xfrm>
            <a:off x="4841875" y="1981200"/>
            <a:ext cx="3971925" cy="400050"/>
          </a:xfrm>
          <a:prstGeom prst="rect">
            <a:avLst/>
          </a:prstGeom>
          <a:noFill/>
          <a:ln w="12700">
            <a:noFill/>
            <a:miter lim="800000"/>
            <a:headEnd type="none" w="sm" len="sm"/>
            <a:tailEnd type="none" w="sm" len="sm"/>
          </a:ln>
        </p:spPr>
        <p:txBody>
          <a:bodyPr wrap="none">
            <a:spAutoFit/>
          </a:bodyPr>
          <a:lstStyle/>
          <a:p>
            <a:pPr algn="r" eaLnBrk="0" hangingPunct="0"/>
            <a:r>
              <a:rPr lang="en-US" sz="2000" b="0" u="sng"/>
              <a:t>Deductions for roll elements on lines</a:t>
            </a:r>
            <a:endParaRPr lang="en-US" sz="2000" b="0"/>
          </a:p>
        </p:txBody>
      </p:sp>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anim calcmode="lin" valueType="num">
                                      <p:cBhvr additive="base">
                                        <p:cTn id="13" dur="500" fill="hold"/>
                                        <p:tgtEl>
                                          <p:spTgt spid="1536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anim calcmode="lin" valueType="num">
                                      <p:cBhvr additive="base">
                                        <p:cTn id="19" dur="500" fill="hold"/>
                                        <p:tgtEl>
                                          <p:spTgt spid="15360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03">
                                            <p:txEl>
                                              <p:pRg st="6" end="6"/>
                                            </p:txEl>
                                          </p:spTgt>
                                        </p:tgtEl>
                                        <p:attrNameLst>
                                          <p:attrName>style.visibility</p:attrName>
                                        </p:attrNameLst>
                                      </p:cBhvr>
                                      <p:to>
                                        <p:strVal val="visible"/>
                                      </p:to>
                                    </p:set>
                                    <p:anim calcmode="lin" valueType="num">
                                      <p:cBhvr additive="base">
                                        <p:cTn id="25" dur="500" fill="hold"/>
                                        <p:tgtEl>
                                          <p:spTgt spid="15360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03">
                                            <p:txEl>
                                              <p:pRg st="7" end="7"/>
                                            </p:txEl>
                                          </p:spTgt>
                                        </p:tgtEl>
                                        <p:attrNameLst>
                                          <p:attrName>style.visibility</p:attrName>
                                        </p:attrNameLst>
                                      </p:cBhvr>
                                      <p:to>
                                        <p:strVal val="visible"/>
                                      </p:to>
                                    </p:set>
                                    <p:anim calcmode="lin" valueType="num">
                                      <p:cBhvr additive="base">
                                        <p:cTn id="31" dur="500" fill="hold"/>
                                        <p:tgtEl>
                                          <p:spTgt spid="15360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0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03">
                                            <p:txEl>
                                              <p:pRg st="8" end="8"/>
                                            </p:txEl>
                                          </p:spTgt>
                                        </p:tgtEl>
                                        <p:attrNameLst>
                                          <p:attrName>style.visibility</p:attrName>
                                        </p:attrNameLst>
                                      </p:cBhvr>
                                      <p:to>
                                        <p:strVal val="visible"/>
                                      </p:to>
                                    </p:set>
                                    <p:anim calcmode="lin" valueType="num">
                                      <p:cBhvr additive="base">
                                        <p:cTn id="37" dur="500" fill="hold"/>
                                        <p:tgtEl>
                                          <p:spTgt spid="15360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0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0"/>
          </p:nvPr>
        </p:nvSpPr>
        <p:spPr/>
        <p:txBody>
          <a:bodyPr/>
          <a:lstStyle/>
          <a:p>
            <a:pPr>
              <a:defRPr/>
            </a:pPr>
            <a:r>
              <a:rPr lang="en-US"/>
              <a:t>J-</a:t>
            </a:r>
            <a:fld id="{67E4E708-01D2-47DC-AFEF-B4E87F9C92B3}" type="slidenum">
              <a:rPr lang="en-US"/>
              <a:pPr>
                <a:defRPr/>
              </a:pPr>
              <a:t>30</a:t>
            </a:fld>
            <a:endParaRPr lang="en-US"/>
          </a:p>
        </p:txBody>
      </p:sp>
      <p:sp>
        <p:nvSpPr>
          <p:cNvPr id="39939" name="Footer Placeholder 3"/>
          <p:cNvSpPr>
            <a:spLocks noGrp="1"/>
          </p:cNvSpPr>
          <p:nvPr>
            <p:ph type="ftr" sz="quarter" idx="12"/>
          </p:nvPr>
        </p:nvSpPr>
        <p:spPr/>
        <p:txBody>
          <a:bodyPr/>
          <a:lstStyle/>
          <a:p>
            <a:pPr>
              <a:defRPr/>
            </a:pPr>
            <a:r>
              <a:rPr lang="en-US" dirty="0"/>
              <a:t>Scale Aerobatics Judging Seminar</a:t>
            </a:r>
          </a:p>
        </p:txBody>
      </p:sp>
      <p:sp>
        <p:nvSpPr>
          <p:cNvPr id="249858" name="Rectangle 2"/>
          <p:cNvSpPr>
            <a:spLocks noChangeArrowheads="1"/>
          </p:cNvSpPr>
          <p:nvPr/>
        </p:nvSpPr>
        <p:spPr bwMode="auto">
          <a:xfrm>
            <a:off x="2514600" y="3276600"/>
            <a:ext cx="4419600" cy="1939635"/>
          </a:xfrm>
          <a:prstGeom prst="rect">
            <a:avLst/>
          </a:prstGeom>
          <a:noFill/>
          <a:ln w="9525">
            <a:noFill/>
            <a:miter lim="800000"/>
            <a:headEnd/>
            <a:tailEnd/>
          </a:ln>
        </p:spPr>
        <p:txBody>
          <a:bodyPr lIns="92075" tIns="46038" rIns="92075" bIns="46038">
            <a:spAutoFit/>
          </a:bodyPr>
          <a:lstStyle/>
          <a:p>
            <a:pPr eaLnBrk="0" hangingPunct="0">
              <a:buClr>
                <a:srgbClr val="FF0000"/>
              </a:buClr>
              <a:buSzPct val="75000"/>
              <a:buFont typeface="Wingdings" pitchFamily="2" charset="2"/>
              <a:buChar char="Ø"/>
            </a:pPr>
            <a:r>
              <a:rPr lang="en-US" sz="2400" b="0" dirty="0"/>
              <a:t> Humpty Bumps</a:t>
            </a:r>
          </a:p>
          <a:p>
            <a:pPr eaLnBrk="0" hangingPunct="0">
              <a:buClr>
                <a:srgbClr val="FF0000"/>
              </a:buClr>
              <a:buSzPct val="75000"/>
              <a:buFont typeface="Wingdings" pitchFamily="2" charset="2"/>
              <a:buChar char="Ø"/>
            </a:pPr>
            <a:r>
              <a:rPr lang="en-US" sz="2400" b="0" dirty="0"/>
              <a:t> Figure Nines</a:t>
            </a:r>
          </a:p>
          <a:p>
            <a:pPr eaLnBrk="0" hangingPunct="0">
              <a:buClr>
                <a:srgbClr val="FF0000"/>
              </a:buClr>
              <a:buSzPct val="75000"/>
              <a:buFont typeface="Wingdings" pitchFamily="2" charset="2"/>
              <a:buChar char="Ø"/>
            </a:pPr>
            <a:r>
              <a:rPr lang="en-US" sz="2400" b="0" dirty="0"/>
              <a:t> Tear Drops</a:t>
            </a:r>
          </a:p>
          <a:p>
            <a:pPr eaLnBrk="0" hangingPunct="0">
              <a:buClr>
                <a:srgbClr val="FF0000"/>
              </a:buClr>
              <a:buSzPct val="75000"/>
              <a:buFont typeface="Wingdings" pitchFamily="2" charset="2"/>
              <a:buChar char="Ø"/>
            </a:pPr>
            <a:r>
              <a:rPr lang="en-US" sz="2400" b="0" dirty="0"/>
              <a:t> Half Cubans</a:t>
            </a:r>
          </a:p>
          <a:p>
            <a:pPr eaLnBrk="0" hangingPunct="0">
              <a:buClr>
                <a:srgbClr val="FF0000"/>
              </a:buClr>
              <a:buSzPct val="75000"/>
              <a:buFont typeface="Wingdings" pitchFamily="2" charset="2"/>
              <a:buChar char="Ø"/>
            </a:pPr>
            <a:r>
              <a:rPr lang="en-US" sz="2400" b="0" dirty="0"/>
              <a:t> Multiple Looping Combinations</a:t>
            </a:r>
          </a:p>
        </p:txBody>
      </p:sp>
      <p:sp>
        <p:nvSpPr>
          <p:cNvPr id="43013" name="Rectangle 3"/>
          <p:cNvSpPr>
            <a:spLocks noChangeArrowheads="1"/>
          </p:cNvSpPr>
          <p:nvPr/>
        </p:nvSpPr>
        <p:spPr bwMode="auto">
          <a:xfrm>
            <a:off x="304800" y="2133600"/>
            <a:ext cx="8116888" cy="457200"/>
          </a:xfrm>
          <a:prstGeom prst="rect">
            <a:avLst/>
          </a:prstGeom>
          <a:noFill/>
          <a:ln w="12700">
            <a:noFill/>
            <a:miter lim="800000"/>
            <a:headEnd type="none" w="sm" len="sm"/>
            <a:tailEnd type="none" w="sm" len="sm"/>
          </a:ln>
        </p:spPr>
        <p:txBody>
          <a:bodyPr>
            <a:spAutoFit/>
          </a:bodyPr>
          <a:lstStyle/>
          <a:p>
            <a:pPr eaLnBrk="0" hangingPunct="0"/>
            <a:r>
              <a:rPr lang="en-US" sz="2400">
                <a:latin typeface="Arial" pitchFamily="34" charset="0"/>
              </a:rPr>
              <a:t>Family 8 - Combination Lines, Angles, Loops contains:</a:t>
            </a:r>
            <a:endParaRPr lang="en-US" sz="2400" b="0"/>
          </a:p>
        </p:txBody>
      </p:sp>
      <p:sp>
        <p:nvSpPr>
          <p:cNvPr id="7"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8"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58">
                                            <p:txEl>
                                              <p:pRg st="0" end="0"/>
                                            </p:txEl>
                                          </p:spTgt>
                                        </p:tgtEl>
                                        <p:attrNameLst>
                                          <p:attrName>style.visibility</p:attrName>
                                        </p:attrNameLst>
                                      </p:cBhvr>
                                      <p:to>
                                        <p:strVal val="visible"/>
                                      </p:to>
                                    </p:set>
                                    <p:anim calcmode="lin" valueType="num">
                                      <p:cBhvr additive="base">
                                        <p:cTn id="7" dur="500" fill="hold"/>
                                        <p:tgtEl>
                                          <p:spTgt spid="2498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98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9858">
                                            <p:txEl>
                                              <p:pRg st="1" end="1"/>
                                            </p:txEl>
                                          </p:spTgt>
                                        </p:tgtEl>
                                        <p:attrNameLst>
                                          <p:attrName>style.visibility</p:attrName>
                                        </p:attrNameLst>
                                      </p:cBhvr>
                                      <p:to>
                                        <p:strVal val="visible"/>
                                      </p:to>
                                    </p:set>
                                    <p:anim calcmode="lin" valueType="num">
                                      <p:cBhvr additive="base">
                                        <p:cTn id="13" dur="500" fill="hold"/>
                                        <p:tgtEl>
                                          <p:spTgt spid="2498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985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9858">
                                            <p:txEl>
                                              <p:pRg st="2" end="2"/>
                                            </p:txEl>
                                          </p:spTgt>
                                        </p:tgtEl>
                                        <p:attrNameLst>
                                          <p:attrName>style.visibility</p:attrName>
                                        </p:attrNameLst>
                                      </p:cBhvr>
                                      <p:to>
                                        <p:strVal val="visible"/>
                                      </p:to>
                                    </p:set>
                                    <p:anim calcmode="lin" valueType="num">
                                      <p:cBhvr additive="base">
                                        <p:cTn id="19" dur="500" fill="hold"/>
                                        <p:tgtEl>
                                          <p:spTgt spid="2498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98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9858">
                                            <p:txEl>
                                              <p:pRg st="3" end="3"/>
                                            </p:txEl>
                                          </p:spTgt>
                                        </p:tgtEl>
                                        <p:attrNameLst>
                                          <p:attrName>style.visibility</p:attrName>
                                        </p:attrNameLst>
                                      </p:cBhvr>
                                      <p:to>
                                        <p:strVal val="visible"/>
                                      </p:to>
                                    </p:set>
                                    <p:anim calcmode="lin" valueType="num">
                                      <p:cBhvr additive="base">
                                        <p:cTn id="25" dur="500" fill="hold"/>
                                        <p:tgtEl>
                                          <p:spTgt spid="24985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985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9858">
                                            <p:txEl>
                                              <p:pRg st="4" end="4"/>
                                            </p:txEl>
                                          </p:spTgt>
                                        </p:tgtEl>
                                        <p:attrNameLst>
                                          <p:attrName>style.visibility</p:attrName>
                                        </p:attrNameLst>
                                      </p:cBhvr>
                                      <p:to>
                                        <p:strVal val="visible"/>
                                      </p:to>
                                    </p:set>
                                    <p:anim calcmode="lin" valueType="num">
                                      <p:cBhvr additive="base">
                                        <p:cTn id="31" dur="500" fill="hold"/>
                                        <p:tgtEl>
                                          <p:spTgt spid="24985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985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0"/>
          </p:nvPr>
        </p:nvSpPr>
        <p:spPr/>
        <p:txBody>
          <a:bodyPr/>
          <a:lstStyle/>
          <a:p>
            <a:pPr>
              <a:defRPr/>
            </a:pPr>
            <a:r>
              <a:rPr lang="en-US"/>
              <a:t>J-</a:t>
            </a:r>
            <a:fld id="{00CE951D-750B-4B31-967E-347941534710}" type="slidenum">
              <a:rPr lang="en-US"/>
              <a:pPr>
                <a:defRPr/>
              </a:pPr>
              <a:t>31</a:t>
            </a:fld>
            <a:endParaRPr lang="en-US"/>
          </a:p>
        </p:txBody>
      </p:sp>
      <p:sp>
        <p:nvSpPr>
          <p:cNvPr id="20484" name="Footer Placeholder 4"/>
          <p:cNvSpPr>
            <a:spLocks noGrp="1"/>
          </p:cNvSpPr>
          <p:nvPr>
            <p:ph type="ftr" sz="quarter" idx="12"/>
          </p:nvPr>
        </p:nvSpPr>
        <p:spPr/>
        <p:txBody>
          <a:bodyPr/>
          <a:lstStyle/>
          <a:p>
            <a:pPr>
              <a:defRPr/>
            </a:pPr>
            <a:r>
              <a:rPr lang="en-US" dirty="0"/>
              <a:t>Scale Aerobatics Judging Seminar</a:t>
            </a:r>
          </a:p>
        </p:txBody>
      </p:sp>
      <p:sp>
        <p:nvSpPr>
          <p:cNvPr id="20485" name="Rectangle 5"/>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88418" name="Rectangle 2"/>
          <p:cNvSpPr>
            <a:spLocks noChangeArrowheads="1"/>
          </p:cNvSpPr>
          <p:nvPr/>
        </p:nvSpPr>
        <p:spPr bwMode="auto">
          <a:xfrm>
            <a:off x="1219200" y="2667000"/>
            <a:ext cx="7239000" cy="3713163"/>
          </a:xfrm>
          <a:prstGeom prst="rect">
            <a:avLst/>
          </a:prstGeom>
          <a:noFill/>
          <a:ln w="9525">
            <a:noFill/>
            <a:miter lim="800000"/>
            <a:headEnd/>
            <a:tailEnd/>
          </a:ln>
        </p:spPr>
        <p:txBody>
          <a:bodyPr lIns="92075" tIns="46038" rIns="92075" bIns="46038">
            <a:spAutoFit/>
          </a:bodyPr>
          <a:lstStyle/>
          <a:p>
            <a:pPr eaLnBrk="0" hangingPunct="0">
              <a:buClr>
                <a:srgbClr val="FF0000"/>
              </a:buClr>
              <a:buSzPct val="75000"/>
              <a:buFont typeface="Wingdings" pitchFamily="2" charset="2"/>
              <a:buChar char="Ø"/>
            </a:pPr>
            <a:r>
              <a:rPr lang="en-US" sz="2000" b="0" dirty="0"/>
              <a:t> Only Entry and exit partial loop radii must be the same.</a:t>
            </a:r>
          </a:p>
          <a:p>
            <a:pPr eaLnBrk="0" hangingPunct="0">
              <a:lnSpc>
                <a:spcPct val="50000"/>
              </a:lnSpc>
              <a:spcBef>
                <a:spcPct val="30000"/>
              </a:spcBef>
              <a:buClr>
                <a:srgbClr val="FF0000"/>
              </a:buClr>
              <a:buSzPct val="75000"/>
              <a:buFont typeface="Wingdings" pitchFamily="2" charset="2"/>
              <a:buNone/>
            </a:pPr>
            <a:r>
              <a:rPr lang="en-US" sz="2000" b="0" dirty="0"/>
              <a:t>     -Loop rules apply</a:t>
            </a:r>
          </a:p>
          <a:p>
            <a:pPr eaLnBrk="0" hangingPunct="0">
              <a:lnSpc>
                <a:spcPct val="120000"/>
              </a:lnSpc>
              <a:buClr>
                <a:srgbClr val="FF0000"/>
              </a:buClr>
              <a:buSzPct val="75000"/>
              <a:buFont typeface="Wingdings" pitchFamily="2" charset="2"/>
              <a:buChar char="Ø"/>
            </a:pPr>
            <a:r>
              <a:rPr lang="en-US" sz="2000" b="0" dirty="0"/>
              <a:t> ½ loop must be </a:t>
            </a:r>
            <a:r>
              <a:rPr lang="en-US" sz="2000" b="0" u="sng" dirty="0"/>
              <a:t>round</a:t>
            </a:r>
            <a:r>
              <a:rPr lang="en-US" sz="2000" b="0" dirty="0"/>
              <a:t> (not flopped over).</a:t>
            </a:r>
          </a:p>
          <a:p>
            <a:pPr eaLnBrk="0" hangingPunct="0">
              <a:lnSpc>
                <a:spcPct val="130000"/>
              </a:lnSpc>
              <a:buClr>
                <a:srgbClr val="FF0000"/>
              </a:buClr>
              <a:buSzPct val="75000"/>
              <a:buFont typeface="Wingdings" pitchFamily="2" charset="2"/>
              <a:buChar char="Ø"/>
            </a:pPr>
            <a:r>
              <a:rPr lang="en-US" sz="2000" b="0" dirty="0"/>
              <a:t> Entry and exit altitude need NOT be the same.</a:t>
            </a:r>
          </a:p>
          <a:p>
            <a:pPr eaLnBrk="0" hangingPunct="0">
              <a:lnSpc>
                <a:spcPct val="120000"/>
              </a:lnSpc>
              <a:buClr>
                <a:srgbClr val="FF0000"/>
              </a:buClr>
              <a:buSzPct val="75000"/>
              <a:buFont typeface="Wingdings" pitchFamily="2" charset="2"/>
              <a:buChar char="Ø"/>
            </a:pPr>
            <a:r>
              <a:rPr lang="en-US" sz="2000" b="0" dirty="0"/>
              <a:t> Rolls must be centered on the line(s).</a:t>
            </a:r>
          </a:p>
          <a:p>
            <a:pPr eaLnBrk="0" hangingPunct="0">
              <a:buClr>
                <a:srgbClr val="FF0000"/>
              </a:buClr>
              <a:buSzPct val="75000"/>
              <a:buFont typeface="Wingdings" pitchFamily="2" charset="2"/>
              <a:buNone/>
            </a:pPr>
            <a:r>
              <a:rPr lang="en-US" sz="2000" b="0" dirty="0"/>
              <a:t>     - 1 point for visible variation; -2 point for 1:2 error. Etc.</a:t>
            </a:r>
          </a:p>
          <a:p>
            <a:pPr eaLnBrk="0" hangingPunct="0">
              <a:lnSpc>
                <a:spcPct val="130000"/>
              </a:lnSpc>
              <a:buClr>
                <a:srgbClr val="FF0000"/>
              </a:buClr>
              <a:buSzPct val="75000"/>
              <a:buFont typeface="Wingdings" pitchFamily="2" charset="2"/>
              <a:buChar char="Ø"/>
            </a:pPr>
            <a:r>
              <a:rPr lang="en-US" sz="2000" b="0" dirty="0"/>
              <a:t> Altitude is NOT a grading criterion.</a:t>
            </a:r>
          </a:p>
          <a:p>
            <a:pPr eaLnBrk="0" hangingPunct="0">
              <a:lnSpc>
                <a:spcPct val="110000"/>
              </a:lnSpc>
              <a:spcBef>
                <a:spcPct val="30000"/>
              </a:spcBef>
              <a:buClr>
                <a:srgbClr val="FF0000"/>
              </a:buClr>
              <a:buSzPct val="75000"/>
              <a:buFont typeface="Wingdings" pitchFamily="2" charset="2"/>
              <a:buChar char="Ø"/>
            </a:pPr>
            <a:r>
              <a:rPr lang="en-US" sz="2000" b="0" dirty="0"/>
              <a:t> 90° &amp; 45° lines are judged on track.</a:t>
            </a:r>
          </a:p>
          <a:p>
            <a:pPr eaLnBrk="0" hangingPunct="0">
              <a:lnSpc>
                <a:spcPct val="50000"/>
              </a:lnSpc>
              <a:spcBef>
                <a:spcPct val="30000"/>
              </a:spcBef>
              <a:buClr>
                <a:srgbClr val="FF0000"/>
              </a:buClr>
              <a:buSzPct val="75000"/>
              <a:buFont typeface="Wingdings" pitchFamily="2" charset="2"/>
              <a:buNone/>
            </a:pPr>
            <a:r>
              <a:rPr lang="en-US" sz="2000" b="0" dirty="0"/>
              <a:t>     - ½ point per 5°</a:t>
            </a:r>
          </a:p>
          <a:p>
            <a:pPr eaLnBrk="0" hangingPunct="0">
              <a:lnSpc>
                <a:spcPct val="130000"/>
              </a:lnSpc>
              <a:buClr>
                <a:schemeClr val="tx2"/>
              </a:buClr>
              <a:buSzPct val="75000"/>
              <a:buFont typeface="Wingdings" pitchFamily="2" charset="2"/>
              <a:buChar char="Ø"/>
            </a:pPr>
            <a:endParaRPr lang="en-US" sz="2400" b="0" dirty="0"/>
          </a:p>
        </p:txBody>
      </p:sp>
      <p:sp>
        <p:nvSpPr>
          <p:cNvPr id="20487" name="Rectangle 4"/>
          <p:cNvSpPr>
            <a:spLocks noChangeArrowheads="1"/>
          </p:cNvSpPr>
          <p:nvPr/>
        </p:nvSpPr>
        <p:spPr bwMode="auto">
          <a:xfrm>
            <a:off x="1981200" y="1828800"/>
            <a:ext cx="3339056" cy="400752"/>
          </a:xfrm>
          <a:prstGeom prst="rect">
            <a:avLst/>
          </a:prstGeom>
          <a:noFill/>
          <a:ln w="9525">
            <a:noFill/>
            <a:miter lim="800000"/>
            <a:headEnd/>
            <a:tailEnd/>
          </a:ln>
        </p:spPr>
        <p:txBody>
          <a:bodyPr wrap="none" lIns="92075" tIns="46038" rIns="92075" bIns="46038">
            <a:spAutoFit/>
          </a:bodyPr>
          <a:lstStyle/>
          <a:p>
            <a:pPr eaLnBrk="0" hangingPunct="0"/>
            <a:r>
              <a:rPr lang="en-US" sz="2000" dirty="0" smtClean="0"/>
              <a:t> </a:t>
            </a:r>
            <a:r>
              <a:rPr lang="en-US" sz="2000" dirty="0"/>
              <a:t>Humpty Bumps (8.1. - 8.28.)</a:t>
            </a:r>
          </a:p>
        </p:txBody>
      </p:sp>
      <p:sp>
        <p:nvSpPr>
          <p:cNvPr id="20488" name="Rectangle 6"/>
          <p:cNvSpPr>
            <a:spLocks noChangeArrowheads="1"/>
          </p:cNvSpPr>
          <p:nvPr/>
        </p:nvSpPr>
        <p:spPr bwMode="auto">
          <a:xfrm>
            <a:off x="304800" y="1827213"/>
            <a:ext cx="5189538" cy="822325"/>
          </a:xfrm>
          <a:prstGeom prst="rect">
            <a:avLst/>
          </a:prstGeom>
          <a:noFill/>
          <a:ln w="12700">
            <a:noFill/>
            <a:miter lim="800000"/>
            <a:headEnd type="none" w="sm" len="sm"/>
            <a:tailEnd type="none" w="sm" len="sm"/>
          </a:ln>
        </p:spPr>
        <p:txBody>
          <a:bodyPr wrap="none">
            <a:spAutoFit/>
          </a:bodyPr>
          <a:lstStyle/>
          <a:p>
            <a:pPr eaLnBrk="0" hangingPunct="0"/>
            <a:r>
              <a:rPr lang="en-US" sz="2400" dirty="0">
                <a:latin typeface="Arial" pitchFamily="34" charset="0"/>
              </a:rPr>
              <a:t>Family 8 - </a:t>
            </a:r>
          </a:p>
          <a:p>
            <a:pPr eaLnBrk="0" hangingPunct="0"/>
            <a:r>
              <a:rPr lang="en-US" sz="2400" dirty="0">
                <a:latin typeface="Arial" pitchFamily="34" charset="0"/>
              </a:rPr>
              <a:t>Combination Lines, Angles, Loops</a:t>
            </a:r>
            <a:endParaRPr lang="en-US" sz="2400" b="0" dirty="0"/>
          </a:p>
        </p:txBody>
      </p:sp>
      <p:graphicFrame>
        <p:nvGraphicFramePr>
          <p:cNvPr id="20482" name="Object 10"/>
          <p:cNvGraphicFramePr>
            <a:graphicFrameLocks noChangeAspect="1"/>
          </p:cNvGraphicFramePr>
          <p:nvPr/>
        </p:nvGraphicFramePr>
        <p:xfrm>
          <a:off x="5562600" y="1828800"/>
          <a:ext cx="3481388" cy="852488"/>
        </p:xfrm>
        <a:graphic>
          <a:graphicData uri="http://schemas.openxmlformats.org/presentationml/2006/ole">
            <p:oleObj spid="_x0000_s20482" name="Visio" r:id="rId5" imgW="5132880" imgH="1257480" progId="">
              <p:embed/>
            </p:oleObj>
          </a:graphicData>
        </a:graphic>
      </p:graphicFrame>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18">
                                            <p:txEl>
                                              <p:pRg st="0" end="0"/>
                                            </p:txEl>
                                          </p:spTgt>
                                        </p:tgtEl>
                                        <p:attrNameLst>
                                          <p:attrName>style.visibility</p:attrName>
                                        </p:attrNameLst>
                                      </p:cBhvr>
                                      <p:to>
                                        <p:strVal val="visible"/>
                                      </p:to>
                                    </p:set>
                                    <p:anim calcmode="lin" valueType="num">
                                      <p:cBhvr additive="base">
                                        <p:cTn id="7" dur="500" fill="hold"/>
                                        <p:tgtEl>
                                          <p:spTgt spid="1884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84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8418">
                                            <p:txEl>
                                              <p:pRg st="1" end="1"/>
                                            </p:txEl>
                                          </p:spTgt>
                                        </p:tgtEl>
                                        <p:attrNameLst>
                                          <p:attrName>style.visibility</p:attrName>
                                        </p:attrNameLst>
                                      </p:cBhvr>
                                      <p:to>
                                        <p:strVal val="visible"/>
                                      </p:to>
                                    </p:set>
                                    <p:anim calcmode="lin" valueType="num">
                                      <p:cBhvr additive="base">
                                        <p:cTn id="13" dur="500" fill="hold"/>
                                        <p:tgtEl>
                                          <p:spTgt spid="1884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841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8418">
                                            <p:txEl>
                                              <p:pRg st="2" end="2"/>
                                            </p:txEl>
                                          </p:spTgt>
                                        </p:tgtEl>
                                        <p:attrNameLst>
                                          <p:attrName>style.visibility</p:attrName>
                                        </p:attrNameLst>
                                      </p:cBhvr>
                                      <p:to>
                                        <p:strVal val="visible"/>
                                      </p:to>
                                    </p:set>
                                    <p:anim calcmode="lin" valueType="num">
                                      <p:cBhvr additive="base">
                                        <p:cTn id="19" dur="500" fill="hold"/>
                                        <p:tgtEl>
                                          <p:spTgt spid="1884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841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8418">
                                            <p:txEl>
                                              <p:pRg st="3" end="3"/>
                                            </p:txEl>
                                          </p:spTgt>
                                        </p:tgtEl>
                                        <p:attrNameLst>
                                          <p:attrName>style.visibility</p:attrName>
                                        </p:attrNameLst>
                                      </p:cBhvr>
                                      <p:to>
                                        <p:strVal val="visible"/>
                                      </p:to>
                                    </p:set>
                                    <p:anim calcmode="lin" valueType="num">
                                      <p:cBhvr additive="base">
                                        <p:cTn id="25" dur="500" fill="hold"/>
                                        <p:tgtEl>
                                          <p:spTgt spid="18841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841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8418">
                                            <p:txEl>
                                              <p:pRg st="4" end="4"/>
                                            </p:txEl>
                                          </p:spTgt>
                                        </p:tgtEl>
                                        <p:attrNameLst>
                                          <p:attrName>style.visibility</p:attrName>
                                        </p:attrNameLst>
                                      </p:cBhvr>
                                      <p:to>
                                        <p:strVal val="visible"/>
                                      </p:to>
                                    </p:set>
                                    <p:anim calcmode="lin" valueType="num">
                                      <p:cBhvr additive="base">
                                        <p:cTn id="31" dur="500" fill="hold"/>
                                        <p:tgtEl>
                                          <p:spTgt spid="18841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841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8418">
                                            <p:txEl>
                                              <p:pRg st="5" end="5"/>
                                            </p:txEl>
                                          </p:spTgt>
                                        </p:tgtEl>
                                        <p:attrNameLst>
                                          <p:attrName>style.visibility</p:attrName>
                                        </p:attrNameLst>
                                      </p:cBhvr>
                                      <p:to>
                                        <p:strVal val="visible"/>
                                      </p:to>
                                    </p:set>
                                    <p:anim calcmode="lin" valueType="num">
                                      <p:cBhvr additive="base">
                                        <p:cTn id="37" dur="500" fill="hold"/>
                                        <p:tgtEl>
                                          <p:spTgt spid="18841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841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8418">
                                            <p:txEl>
                                              <p:pRg st="6" end="6"/>
                                            </p:txEl>
                                          </p:spTgt>
                                        </p:tgtEl>
                                        <p:attrNameLst>
                                          <p:attrName>style.visibility</p:attrName>
                                        </p:attrNameLst>
                                      </p:cBhvr>
                                      <p:to>
                                        <p:strVal val="visible"/>
                                      </p:to>
                                    </p:set>
                                    <p:anim calcmode="lin" valueType="num">
                                      <p:cBhvr additive="base">
                                        <p:cTn id="43" dur="500" fill="hold"/>
                                        <p:tgtEl>
                                          <p:spTgt spid="18841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841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8418">
                                            <p:txEl>
                                              <p:pRg st="7" end="7"/>
                                            </p:txEl>
                                          </p:spTgt>
                                        </p:tgtEl>
                                        <p:attrNameLst>
                                          <p:attrName>style.visibility</p:attrName>
                                        </p:attrNameLst>
                                      </p:cBhvr>
                                      <p:to>
                                        <p:strVal val="visible"/>
                                      </p:to>
                                    </p:set>
                                    <p:anim calcmode="lin" valueType="num">
                                      <p:cBhvr additive="base">
                                        <p:cTn id="49" dur="500" fill="hold"/>
                                        <p:tgtEl>
                                          <p:spTgt spid="18841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8841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88418">
                                            <p:txEl>
                                              <p:pRg st="8" end="8"/>
                                            </p:txEl>
                                          </p:spTgt>
                                        </p:tgtEl>
                                        <p:attrNameLst>
                                          <p:attrName>style.visibility</p:attrName>
                                        </p:attrNameLst>
                                      </p:cBhvr>
                                      <p:to>
                                        <p:strVal val="visible"/>
                                      </p:to>
                                    </p:set>
                                    <p:anim calcmode="lin" valueType="num">
                                      <p:cBhvr additive="base">
                                        <p:cTn id="55" dur="500" fill="hold"/>
                                        <p:tgtEl>
                                          <p:spTgt spid="18841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841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0"/>
          </p:nvPr>
        </p:nvSpPr>
        <p:spPr/>
        <p:txBody>
          <a:bodyPr/>
          <a:lstStyle/>
          <a:p>
            <a:pPr>
              <a:defRPr/>
            </a:pPr>
            <a:r>
              <a:rPr lang="en-US"/>
              <a:t>J-</a:t>
            </a:r>
            <a:fld id="{9C29B88B-E3B1-4693-BC86-2A6DB4DE8946}" type="slidenum">
              <a:rPr lang="en-US"/>
              <a:pPr>
                <a:defRPr/>
              </a:pPr>
              <a:t>32</a:t>
            </a:fld>
            <a:endParaRPr lang="en-US"/>
          </a:p>
        </p:txBody>
      </p:sp>
      <p:sp>
        <p:nvSpPr>
          <p:cNvPr id="21508" name="Footer Placeholder 4"/>
          <p:cNvSpPr>
            <a:spLocks noGrp="1"/>
          </p:cNvSpPr>
          <p:nvPr>
            <p:ph type="ftr" sz="quarter" idx="12"/>
          </p:nvPr>
        </p:nvSpPr>
        <p:spPr/>
        <p:txBody>
          <a:bodyPr/>
          <a:lstStyle/>
          <a:p>
            <a:pPr>
              <a:defRPr/>
            </a:pPr>
            <a:r>
              <a:rPr lang="en-US" dirty="0"/>
              <a:t>Scale Aerobatics Judging Seminar</a:t>
            </a:r>
          </a:p>
        </p:txBody>
      </p:sp>
      <p:sp>
        <p:nvSpPr>
          <p:cNvPr id="21509" name="Rectangle 7"/>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90466" name="Rectangle 2"/>
          <p:cNvSpPr>
            <a:spLocks noChangeArrowheads="1"/>
          </p:cNvSpPr>
          <p:nvPr/>
        </p:nvSpPr>
        <p:spPr bwMode="auto">
          <a:xfrm>
            <a:off x="609600" y="2590800"/>
            <a:ext cx="8229600" cy="2801938"/>
          </a:xfrm>
          <a:prstGeom prst="rect">
            <a:avLst/>
          </a:prstGeom>
          <a:noFill/>
          <a:ln w="9525">
            <a:noFill/>
            <a:miter lim="800000"/>
            <a:headEnd/>
            <a:tailEnd/>
          </a:ln>
        </p:spPr>
        <p:txBody>
          <a:bodyPr lIns="92075" tIns="46038" rIns="92075" bIns="46038">
            <a:spAutoFit/>
          </a:bodyPr>
          <a:lstStyle/>
          <a:p>
            <a:pPr eaLnBrk="0" hangingPunct="0">
              <a:spcBef>
                <a:spcPct val="30000"/>
              </a:spcBef>
              <a:buClr>
                <a:srgbClr val="FF0000"/>
              </a:buClr>
              <a:buSzPct val="75000"/>
              <a:buFont typeface="Wingdings" pitchFamily="2" charset="2"/>
              <a:buChar char="Ø"/>
            </a:pPr>
            <a:r>
              <a:rPr lang="en-US" sz="2000" b="0" dirty="0"/>
              <a:t> 1/8 loop and 5/8 loop must have same radius. - Loop rules apply</a:t>
            </a:r>
          </a:p>
          <a:p>
            <a:pPr eaLnBrk="0" hangingPunct="0">
              <a:spcBef>
                <a:spcPct val="30000"/>
              </a:spcBef>
              <a:buClr>
                <a:srgbClr val="FF0000"/>
              </a:buClr>
              <a:buSzPct val="75000"/>
              <a:buFont typeface="Wingdings" pitchFamily="2" charset="2"/>
              <a:buChar char="Ø"/>
            </a:pPr>
            <a:r>
              <a:rPr lang="en-US" sz="2000" b="0" dirty="0"/>
              <a:t> If present, rolls must be centered on the 45° line.</a:t>
            </a:r>
          </a:p>
          <a:p>
            <a:pPr eaLnBrk="0" hangingPunct="0">
              <a:lnSpc>
                <a:spcPct val="60000"/>
              </a:lnSpc>
              <a:spcBef>
                <a:spcPct val="30000"/>
              </a:spcBef>
              <a:buClr>
                <a:srgbClr val="FF0000"/>
              </a:buClr>
              <a:buSzPct val="75000"/>
              <a:buFont typeface="Wingdings" pitchFamily="2" charset="2"/>
              <a:buNone/>
            </a:pPr>
            <a:r>
              <a:rPr lang="en-US" sz="2000" b="0" dirty="0"/>
              <a:t> - 1 point for visible variation; -2 point for 1:2 error. Etc.</a:t>
            </a:r>
          </a:p>
          <a:p>
            <a:pPr eaLnBrk="0" hangingPunct="0">
              <a:lnSpc>
                <a:spcPct val="110000"/>
              </a:lnSpc>
              <a:spcBef>
                <a:spcPct val="30000"/>
              </a:spcBef>
              <a:buClr>
                <a:srgbClr val="FF0000"/>
              </a:buClr>
              <a:buSzPct val="75000"/>
              <a:buFont typeface="Wingdings" pitchFamily="2" charset="2"/>
              <a:buChar char="Ø"/>
            </a:pPr>
            <a:r>
              <a:rPr lang="en-US" sz="2000" b="0" dirty="0"/>
              <a:t> 90° &amp; 45° lines are judged on track: - ½ point per 5°</a:t>
            </a:r>
          </a:p>
          <a:p>
            <a:pPr eaLnBrk="0" hangingPunct="0">
              <a:lnSpc>
                <a:spcPct val="90000"/>
              </a:lnSpc>
              <a:spcBef>
                <a:spcPct val="30000"/>
              </a:spcBef>
              <a:buClr>
                <a:srgbClr val="FF0000"/>
              </a:buClr>
              <a:buSzPct val="75000"/>
              <a:buFont typeface="Wingdings" pitchFamily="2" charset="2"/>
              <a:buChar char="Ø"/>
            </a:pPr>
            <a:r>
              <a:rPr lang="en-US" sz="2000" b="0" dirty="0"/>
              <a:t> If rolls are present, there must be no visible line between the start/end of loop and roll: -2 point if visible line, more if line is extended and could be Zeroed at judges discretion.</a:t>
            </a:r>
          </a:p>
          <a:p>
            <a:pPr eaLnBrk="0" hangingPunct="0">
              <a:lnSpc>
                <a:spcPct val="90000"/>
              </a:lnSpc>
              <a:spcBef>
                <a:spcPct val="30000"/>
              </a:spcBef>
              <a:buClr>
                <a:srgbClr val="FF0000"/>
              </a:buClr>
              <a:buSzPct val="75000"/>
              <a:buFont typeface="Wingdings" pitchFamily="2" charset="2"/>
              <a:buChar char="Ø"/>
            </a:pPr>
            <a:r>
              <a:rPr lang="en-US" sz="2000" b="0" dirty="0"/>
              <a:t> Entry and exit altitude need NOT be the same.</a:t>
            </a:r>
          </a:p>
        </p:txBody>
      </p:sp>
      <p:sp>
        <p:nvSpPr>
          <p:cNvPr id="21511" name="Rectangle 6"/>
          <p:cNvSpPr>
            <a:spLocks noChangeArrowheads="1"/>
          </p:cNvSpPr>
          <p:nvPr/>
        </p:nvSpPr>
        <p:spPr bwMode="auto">
          <a:xfrm>
            <a:off x="5029200" y="1752600"/>
            <a:ext cx="4114800" cy="708528"/>
          </a:xfrm>
          <a:prstGeom prst="rect">
            <a:avLst/>
          </a:prstGeom>
          <a:noFill/>
          <a:ln w="9525">
            <a:noFill/>
            <a:miter lim="800000"/>
            <a:headEnd/>
            <a:tailEnd/>
          </a:ln>
        </p:spPr>
        <p:txBody>
          <a:bodyPr lIns="92075" tIns="46038" rIns="92075" bIns="46038">
            <a:spAutoFit/>
          </a:bodyPr>
          <a:lstStyle/>
          <a:p>
            <a:pPr eaLnBrk="0" hangingPunct="0">
              <a:spcBef>
                <a:spcPct val="30000"/>
              </a:spcBef>
            </a:pPr>
            <a:r>
              <a:rPr lang="en-US" sz="2000" dirty="0" smtClean="0"/>
              <a:t>  </a:t>
            </a:r>
            <a:r>
              <a:rPr lang="en-US" sz="2000" dirty="0"/>
              <a:t>Reverse Half Cuban(8.31 - 8.32) </a:t>
            </a:r>
          </a:p>
          <a:p>
            <a:pPr eaLnBrk="0" hangingPunct="0">
              <a:lnSpc>
                <a:spcPct val="70000"/>
              </a:lnSpc>
              <a:spcBef>
                <a:spcPct val="30000"/>
              </a:spcBef>
            </a:pPr>
            <a:r>
              <a:rPr lang="en-US" sz="2000" dirty="0" smtClean="0"/>
              <a:t>  </a:t>
            </a:r>
            <a:r>
              <a:rPr lang="en-US" sz="2000" dirty="0"/>
              <a:t>Half Cuban (8.41 - 8.42)</a:t>
            </a:r>
          </a:p>
        </p:txBody>
      </p:sp>
      <p:sp>
        <p:nvSpPr>
          <p:cNvPr id="21512" name="Rectangle 8"/>
          <p:cNvSpPr>
            <a:spLocks noChangeArrowheads="1"/>
          </p:cNvSpPr>
          <p:nvPr/>
        </p:nvSpPr>
        <p:spPr bwMode="auto">
          <a:xfrm>
            <a:off x="228600" y="1827213"/>
            <a:ext cx="1673225"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8 - </a:t>
            </a:r>
          </a:p>
          <a:p>
            <a:pPr eaLnBrk="0" hangingPunct="0"/>
            <a:r>
              <a:rPr lang="en-US" sz="2000" b="0">
                <a:latin typeface="Arial" pitchFamily="34" charset="0"/>
              </a:rPr>
              <a:t>(Continued)</a:t>
            </a:r>
          </a:p>
        </p:txBody>
      </p:sp>
      <p:graphicFrame>
        <p:nvGraphicFramePr>
          <p:cNvPr id="21506" name="Object 9"/>
          <p:cNvGraphicFramePr>
            <a:graphicFrameLocks noChangeAspect="1"/>
          </p:cNvGraphicFramePr>
          <p:nvPr/>
        </p:nvGraphicFramePr>
        <p:xfrm>
          <a:off x="2209800" y="1828800"/>
          <a:ext cx="2574925" cy="766763"/>
        </p:xfrm>
        <a:graphic>
          <a:graphicData uri="http://schemas.openxmlformats.org/presentationml/2006/ole">
            <p:oleObj spid="_x0000_s21506" name="Visio" r:id="rId5" imgW="3474000" imgH="1033560" progId="">
              <p:embed/>
            </p:oleObj>
          </a:graphicData>
        </a:graphic>
      </p:graphicFrame>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 calcmode="lin" valueType="num">
                                      <p:cBhvr additive="base">
                                        <p:cTn id="7" dur="500" fill="hold"/>
                                        <p:tgtEl>
                                          <p:spTgt spid="1904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04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0466">
                                            <p:txEl>
                                              <p:pRg st="1" end="1"/>
                                            </p:txEl>
                                          </p:spTgt>
                                        </p:tgtEl>
                                        <p:attrNameLst>
                                          <p:attrName>style.visibility</p:attrName>
                                        </p:attrNameLst>
                                      </p:cBhvr>
                                      <p:to>
                                        <p:strVal val="visible"/>
                                      </p:to>
                                    </p:set>
                                    <p:anim calcmode="lin" valueType="num">
                                      <p:cBhvr additive="base">
                                        <p:cTn id="13" dur="500" fill="hold"/>
                                        <p:tgtEl>
                                          <p:spTgt spid="19046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04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0466">
                                            <p:txEl>
                                              <p:pRg st="2" end="2"/>
                                            </p:txEl>
                                          </p:spTgt>
                                        </p:tgtEl>
                                        <p:attrNameLst>
                                          <p:attrName>style.visibility</p:attrName>
                                        </p:attrNameLst>
                                      </p:cBhvr>
                                      <p:to>
                                        <p:strVal val="visible"/>
                                      </p:to>
                                    </p:set>
                                    <p:anim calcmode="lin" valueType="num">
                                      <p:cBhvr additive="base">
                                        <p:cTn id="19" dur="500" fill="hold"/>
                                        <p:tgtEl>
                                          <p:spTgt spid="19046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04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0466">
                                            <p:txEl>
                                              <p:pRg st="3" end="3"/>
                                            </p:txEl>
                                          </p:spTgt>
                                        </p:tgtEl>
                                        <p:attrNameLst>
                                          <p:attrName>style.visibility</p:attrName>
                                        </p:attrNameLst>
                                      </p:cBhvr>
                                      <p:to>
                                        <p:strVal val="visible"/>
                                      </p:to>
                                    </p:set>
                                    <p:anim calcmode="lin" valueType="num">
                                      <p:cBhvr additive="base">
                                        <p:cTn id="25" dur="500" fill="hold"/>
                                        <p:tgtEl>
                                          <p:spTgt spid="19046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046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0466">
                                            <p:txEl>
                                              <p:pRg st="4" end="4"/>
                                            </p:txEl>
                                          </p:spTgt>
                                        </p:tgtEl>
                                        <p:attrNameLst>
                                          <p:attrName>style.visibility</p:attrName>
                                        </p:attrNameLst>
                                      </p:cBhvr>
                                      <p:to>
                                        <p:strVal val="visible"/>
                                      </p:to>
                                    </p:set>
                                    <p:anim calcmode="lin" valueType="num">
                                      <p:cBhvr additive="base">
                                        <p:cTn id="31" dur="500" fill="hold"/>
                                        <p:tgtEl>
                                          <p:spTgt spid="19046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046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0466">
                                            <p:txEl>
                                              <p:pRg st="5" end="5"/>
                                            </p:txEl>
                                          </p:spTgt>
                                        </p:tgtEl>
                                        <p:attrNameLst>
                                          <p:attrName>style.visibility</p:attrName>
                                        </p:attrNameLst>
                                      </p:cBhvr>
                                      <p:to>
                                        <p:strVal val="visible"/>
                                      </p:to>
                                    </p:set>
                                    <p:anim calcmode="lin" valueType="num">
                                      <p:cBhvr additive="base">
                                        <p:cTn id="37" dur="500" fill="hold"/>
                                        <p:tgtEl>
                                          <p:spTgt spid="19046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046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0"/>
          </p:nvPr>
        </p:nvSpPr>
        <p:spPr/>
        <p:txBody>
          <a:bodyPr/>
          <a:lstStyle/>
          <a:p>
            <a:pPr>
              <a:defRPr/>
            </a:pPr>
            <a:r>
              <a:rPr lang="en-US"/>
              <a:t>J-</a:t>
            </a:r>
            <a:fld id="{485598EA-5975-4771-BDE6-C9B03CE66BBD}" type="slidenum">
              <a:rPr lang="en-US"/>
              <a:pPr>
                <a:defRPr/>
              </a:pPr>
              <a:t>33</a:t>
            </a:fld>
            <a:endParaRPr lang="en-US"/>
          </a:p>
        </p:txBody>
      </p:sp>
      <p:sp>
        <p:nvSpPr>
          <p:cNvPr id="22532" name="Footer Placeholder 4"/>
          <p:cNvSpPr>
            <a:spLocks noGrp="1"/>
          </p:cNvSpPr>
          <p:nvPr>
            <p:ph type="ftr" sz="quarter" idx="12"/>
          </p:nvPr>
        </p:nvSpPr>
        <p:spPr/>
        <p:txBody>
          <a:bodyPr/>
          <a:lstStyle/>
          <a:p>
            <a:pPr>
              <a:defRPr/>
            </a:pPr>
            <a:r>
              <a:rPr lang="en-US" dirty="0"/>
              <a:t>Scale Aerobatics Judging Seminar</a:t>
            </a:r>
          </a:p>
        </p:txBody>
      </p:sp>
      <p:sp>
        <p:nvSpPr>
          <p:cNvPr id="22533" name="Rectangle 6"/>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224259" name="Rectangle 3"/>
          <p:cNvSpPr>
            <a:spLocks noChangeArrowheads="1"/>
          </p:cNvSpPr>
          <p:nvPr/>
        </p:nvSpPr>
        <p:spPr bwMode="auto">
          <a:xfrm>
            <a:off x="990600" y="2819400"/>
            <a:ext cx="8001000" cy="2801938"/>
          </a:xfrm>
          <a:prstGeom prst="rect">
            <a:avLst/>
          </a:prstGeom>
          <a:noFill/>
          <a:ln w="9525">
            <a:noFill/>
            <a:miter lim="800000"/>
            <a:headEnd/>
            <a:tailEnd/>
          </a:ln>
        </p:spPr>
        <p:txBody>
          <a:bodyPr lIns="92075" tIns="46038" rIns="92075" bIns="46038">
            <a:spAutoFit/>
          </a:bodyPr>
          <a:lstStyle/>
          <a:p>
            <a:pPr eaLnBrk="0" hangingPunct="0">
              <a:buClr>
                <a:srgbClr val="FF0000"/>
              </a:buClr>
              <a:buSzPct val="75000"/>
              <a:buFont typeface="Wingdings" pitchFamily="2" charset="2"/>
              <a:buChar char="Ø"/>
            </a:pPr>
            <a:r>
              <a:rPr lang="en-US" sz="2000" b="0" dirty="0"/>
              <a:t> Radii of 3/4 &amp; 1/4 loops must be equal. </a:t>
            </a:r>
          </a:p>
          <a:p>
            <a:pPr eaLnBrk="0" hangingPunct="0">
              <a:buClr>
                <a:srgbClr val="FF0000"/>
              </a:buClr>
              <a:buSzPct val="75000"/>
              <a:buFont typeface="Wingdings" pitchFamily="2" charset="2"/>
              <a:buChar char="Ø"/>
            </a:pPr>
            <a:r>
              <a:rPr lang="en-US" sz="2000" b="0" dirty="0"/>
              <a:t> Radii of 1/8 &amp; 5/8 loop must be equal.   - Loop rules apply</a:t>
            </a:r>
          </a:p>
          <a:p>
            <a:pPr eaLnBrk="0" hangingPunct="0">
              <a:lnSpc>
                <a:spcPct val="140000"/>
              </a:lnSpc>
              <a:buClr>
                <a:srgbClr val="FF0000"/>
              </a:buClr>
              <a:buSzPct val="75000"/>
              <a:buFont typeface="Wingdings" pitchFamily="2" charset="2"/>
              <a:buChar char="Ø"/>
            </a:pPr>
            <a:r>
              <a:rPr lang="en-US" sz="2000" b="0" dirty="0"/>
              <a:t> If roll is present on a 90° or  45° line, it must be centered.</a:t>
            </a:r>
          </a:p>
          <a:p>
            <a:pPr eaLnBrk="0" hangingPunct="0">
              <a:lnSpc>
                <a:spcPct val="60000"/>
              </a:lnSpc>
              <a:spcBef>
                <a:spcPct val="30000"/>
              </a:spcBef>
              <a:buClr>
                <a:srgbClr val="FF0000"/>
              </a:buClr>
              <a:buSzPct val="75000"/>
              <a:buFont typeface="Wingdings" pitchFamily="2" charset="2"/>
              <a:buNone/>
            </a:pPr>
            <a:r>
              <a:rPr lang="en-US" sz="2000" b="0" dirty="0"/>
              <a:t> - 1 point for visible variation; -2 point for 1:2 error, 4 points max.</a:t>
            </a:r>
          </a:p>
          <a:p>
            <a:pPr eaLnBrk="0" hangingPunct="0">
              <a:spcBef>
                <a:spcPct val="30000"/>
              </a:spcBef>
              <a:buClr>
                <a:srgbClr val="FF0000"/>
              </a:buClr>
              <a:buSzPct val="75000"/>
              <a:buFont typeface="Wingdings" pitchFamily="2" charset="2"/>
              <a:buChar char="Ø"/>
            </a:pPr>
            <a:r>
              <a:rPr lang="en-US" sz="2000" b="0" dirty="0"/>
              <a:t> If roll is present, on a horizontal line, there must be no visible line between the  start/end of loop and roll, -2 point if visible line, - more if line is extended and could be Zeroed at judges discretion.</a:t>
            </a:r>
          </a:p>
          <a:p>
            <a:pPr eaLnBrk="0" hangingPunct="0">
              <a:lnSpc>
                <a:spcPct val="120000"/>
              </a:lnSpc>
              <a:buClr>
                <a:srgbClr val="FF0000"/>
              </a:buClr>
              <a:buSzPct val="75000"/>
              <a:buFont typeface="Wingdings" pitchFamily="2" charset="2"/>
              <a:buChar char="Ø"/>
            </a:pPr>
            <a:r>
              <a:rPr lang="en-US" sz="2000" b="0" dirty="0"/>
              <a:t> Entry and exit altitude will NOT be the same on Figure 9’s.</a:t>
            </a:r>
          </a:p>
        </p:txBody>
      </p:sp>
      <p:sp>
        <p:nvSpPr>
          <p:cNvPr id="22535" name="Rectangle 5"/>
          <p:cNvSpPr>
            <a:spLocks noChangeArrowheads="1"/>
          </p:cNvSpPr>
          <p:nvPr/>
        </p:nvSpPr>
        <p:spPr bwMode="auto">
          <a:xfrm>
            <a:off x="5638800" y="1752600"/>
            <a:ext cx="2844625" cy="691665"/>
          </a:xfrm>
          <a:prstGeom prst="rect">
            <a:avLst/>
          </a:prstGeom>
          <a:noFill/>
          <a:ln w="9525">
            <a:noFill/>
            <a:miter lim="800000"/>
            <a:headEnd/>
            <a:tailEnd/>
          </a:ln>
        </p:spPr>
        <p:txBody>
          <a:bodyPr wrap="none" lIns="92075" tIns="46038" rIns="92075" bIns="46038">
            <a:spAutoFit/>
          </a:bodyPr>
          <a:lstStyle/>
          <a:p>
            <a:pPr eaLnBrk="0" hangingPunct="0">
              <a:spcBef>
                <a:spcPct val="30000"/>
              </a:spcBef>
            </a:pPr>
            <a:r>
              <a:rPr lang="en-US" sz="2000" dirty="0" smtClean="0"/>
              <a:t>  </a:t>
            </a:r>
            <a:r>
              <a:rPr lang="en-US" sz="2000" dirty="0"/>
              <a:t>Figure 9’s (8.43 - 8.44) </a:t>
            </a:r>
          </a:p>
          <a:p>
            <a:pPr eaLnBrk="0" hangingPunct="0">
              <a:lnSpc>
                <a:spcPct val="60000"/>
              </a:lnSpc>
              <a:spcBef>
                <a:spcPct val="30000"/>
              </a:spcBef>
            </a:pPr>
            <a:r>
              <a:rPr lang="en-US" sz="2000" dirty="0" smtClean="0"/>
              <a:t>  </a:t>
            </a:r>
            <a:r>
              <a:rPr lang="en-US" sz="2000" dirty="0"/>
              <a:t>Teardrops  (8.57 - 8.72)</a:t>
            </a:r>
          </a:p>
        </p:txBody>
      </p:sp>
      <p:sp>
        <p:nvSpPr>
          <p:cNvPr id="22536" name="Rectangle 7"/>
          <p:cNvSpPr>
            <a:spLocks noChangeArrowheads="1"/>
          </p:cNvSpPr>
          <p:nvPr/>
        </p:nvSpPr>
        <p:spPr bwMode="auto">
          <a:xfrm>
            <a:off x="228600" y="1827213"/>
            <a:ext cx="1673225"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8 - </a:t>
            </a:r>
          </a:p>
          <a:p>
            <a:pPr eaLnBrk="0" hangingPunct="0"/>
            <a:r>
              <a:rPr lang="en-US" sz="2000" b="0">
                <a:latin typeface="Arial" pitchFamily="34" charset="0"/>
              </a:rPr>
              <a:t>(Continued)</a:t>
            </a:r>
          </a:p>
        </p:txBody>
      </p:sp>
      <p:graphicFrame>
        <p:nvGraphicFramePr>
          <p:cNvPr id="22530" name="Object 9"/>
          <p:cNvGraphicFramePr>
            <a:graphicFrameLocks noChangeAspect="1"/>
          </p:cNvGraphicFramePr>
          <p:nvPr/>
        </p:nvGraphicFramePr>
        <p:xfrm>
          <a:off x="2133600" y="1828800"/>
          <a:ext cx="3051175" cy="985838"/>
        </p:xfrm>
        <a:graphic>
          <a:graphicData uri="http://schemas.openxmlformats.org/presentationml/2006/ole">
            <p:oleObj spid="_x0000_s22530" name="Visio" r:id="rId5" imgW="4271400" imgH="1380960" progId="">
              <p:embed/>
            </p:oleObj>
          </a:graphicData>
        </a:graphic>
      </p:graphicFrame>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calcmode="lin" valueType="num">
                                      <p:cBhvr additive="base">
                                        <p:cTn id="7" dur="500" fill="hold"/>
                                        <p:tgtEl>
                                          <p:spTgt spid="224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42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4259">
                                            <p:txEl>
                                              <p:pRg st="1" end="1"/>
                                            </p:txEl>
                                          </p:spTgt>
                                        </p:tgtEl>
                                        <p:attrNameLst>
                                          <p:attrName>style.visibility</p:attrName>
                                        </p:attrNameLst>
                                      </p:cBhvr>
                                      <p:to>
                                        <p:strVal val="visible"/>
                                      </p:to>
                                    </p:set>
                                    <p:anim calcmode="lin" valueType="num">
                                      <p:cBhvr additive="base">
                                        <p:cTn id="13" dur="500" fill="hold"/>
                                        <p:tgtEl>
                                          <p:spTgt spid="224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42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4259">
                                            <p:txEl>
                                              <p:pRg st="2" end="2"/>
                                            </p:txEl>
                                          </p:spTgt>
                                        </p:tgtEl>
                                        <p:attrNameLst>
                                          <p:attrName>style.visibility</p:attrName>
                                        </p:attrNameLst>
                                      </p:cBhvr>
                                      <p:to>
                                        <p:strVal val="visible"/>
                                      </p:to>
                                    </p:set>
                                    <p:anim calcmode="lin" valueType="num">
                                      <p:cBhvr additive="base">
                                        <p:cTn id="19" dur="500" fill="hold"/>
                                        <p:tgtEl>
                                          <p:spTgt spid="2242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42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4259">
                                            <p:txEl>
                                              <p:pRg st="3" end="3"/>
                                            </p:txEl>
                                          </p:spTgt>
                                        </p:tgtEl>
                                        <p:attrNameLst>
                                          <p:attrName>style.visibility</p:attrName>
                                        </p:attrNameLst>
                                      </p:cBhvr>
                                      <p:to>
                                        <p:strVal val="visible"/>
                                      </p:to>
                                    </p:set>
                                    <p:anim calcmode="lin" valueType="num">
                                      <p:cBhvr additive="base">
                                        <p:cTn id="25" dur="500" fill="hold"/>
                                        <p:tgtEl>
                                          <p:spTgt spid="2242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42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4259">
                                            <p:txEl>
                                              <p:pRg st="4" end="4"/>
                                            </p:txEl>
                                          </p:spTgt>
                                        </p:tgtEl>
                                        <p:attrNameLst>
                                          <p:attrName>style.visibility</p:attrName>
                                        </p:attrNameLst>
                                      </p:cBhvr>
                                      <p:to>
                                        <p:strVal val="visible"/>
                                      </p:to>
                                    </p:set>
                                    <p:anim calcmode="lin" valueType="num">
                                      <p:cBhvr additive="base">
                                        <p:cTn id="31" dur="500" fill="hold"/>
                                        <p:tgtEl>
                                          <p:spTgt spid="2242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42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4259">
                                            <p:txEl>
                                              <p:pRg st="5" end="5"/>
                                            </p:txEl>
                                          </p:spTgt>
                                        </p:tgtEl>
                                        <p:attrNameLst>
                                          <p:attrName>style.visibility</p:attrName>
                                        </p:attrNameLst>
                                      </p:cBhvr>
                                      <p:to>
                                        <p:strVal val="visible"/>
                                      </p:to>
                                    </p:set>
                                    <p:anim calcmode="lin" valueType="num">
                                      <p:cBhvr additive="base">
                                        <p:cTn id="37" dur="500" fill="hold"/>
                                        <p:tgtEl>
                                          <p:spTgt spid="2242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42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2"/>
          <p:cNvSpPr>
            <a:spLocks noGrp="1"/>
          </p:cNvSpPr>
          <p:nvPr>
            <p:ph type="sldNum" sz="quarter" idx="10"/>
          </p:nvPr>
        </p:nvSpPr>
        <p:spPr/>
        <p:txBody>
          <a:bodyPr/>
          <a:lstStyle/>
          <a:p>
            <a:pPr>
              <a:defRPr/>
            </a:pPr>
            <a:r>
              <a:rPr lang="en-US"/>
              <a:t>J-</a:t>
            </a:r>
            <a:fld id="{2B5C2099-0832-4C5A-8394-CCC16FB6F237}" type="slidenum">
              <a:rPr lang="en-US"/>
              <a:pPr>
                <a:defRPr/>
              </a:pPr>
              <a:t>34</a:t>
            </a:fld>
            <a:endParaRPr lang="en-US"/>
          </a:p>
        </p:txBody>
      </p:sp>
      <p:sp>
        <p:nvSpPr>
          <p:cNvPr id="23556" name="Footer Placeholder 3"/>
          <p:cNvSpPr>
            <a:spLocks noGrp="1"/>
          </p:cNvSpPr>
          <p:nvPr>
            <p:ph type="ftr" sz="quarter" idx="12"/>
          </p:nvPr>
        </p:nvSpPr>
        <p:spPr/>
        <p:txBody>
          <a:bodyPr/>
          <a:lstStyle/>
          <a:p>
            <a:pPr>
              <a:defRPr/>
            </a:pPr>
            <a:r>
              <a:rPr lang="en-US" dirty="0"/>
              <a:t>Scale Aerobatics Judging Seminar</a:t>
            </a:r>
          </a:p>
        </p:txBody>
      </p:sp>
      <p:sp>
        <p:nvSpPr>
          <p:cNvPr id="23557" name="Rectangle 2"/>
          <p:cNvSpPr>
            <a:spLocks noChangeArrowheads="1"/>
          </p:cNvSpPr>
          <p:nvPr/>
        </p:nvSpPr>
        <p:spPr bwMode="auto">
          <a:xfrm>
            <a:off x="1981200" y="1981200"/>
            <a:ext cx="6400800" cy="396875"/>
          </a:xfrm>
          <a:prstGeom prst="rect">
            <a:avLst/>
          </a:prstGeom>
          <a:noFill/>
          <a:ln w="12700">
            <a:noFill/>
            <a:miter lim="800000"/>
            <a:headEnd/>
            <a:tailEnd/>
          </a:ln>
        </p:spPr>
        <p:txBody>
          <a:bodyPr>
            <a:spAutoFit/>
          </a:bodyPr>
          <a:lstStyle/>
          <a:p>
            <a:pPr algn="r" eaLnBrk="0" hangingPunct="0">
              <a:spcBef>
                <a:spcPct val="50000"/>
              </a:spcBef>
            </a:pPr>
            <a:r>
              <a:rPr lang="en-US" sz="2000" dirty="0" smtClean="0"/>
              <a:t>  </a:t>
            </a:r>
            <a:r>
              <a:rPr lang="en-US" sz="2000" dirty="0"/>
              <a:t>Multiple looping combinations(8.49-8.50 &amp; 8.55-8.56) </a:t>
            </a:r>
          </a:p>
        </p:txBody>
      </p:sp>
      <p:sp>
        <p:nvSpPr>
          <p:cNvPr id="23558" name="Rectangle 3"/>
          <p:cNvSpPr>
            <a:spLocks noChangeArrowheads="1"/>
          </p:cNvSpPr>
          <p:nvPr/>
        </p:nvSpPr>
        <p:spPr bwMode="auto">
          <a:xfrm>
            <a:off x="304800" y="1905000"/>
            <a:ext cx="1676400" cy="762000"/>
          </a:xfrm>
          <a:prstGeom prst="rect">
            <a:avLst/>
          </a:prstGeom>
          <a:noFill/>
          <a:ln w="12700">
            <a:noFill/>
            <a:miter lim="800000"/>
            <a:headEnd/>
            <a:tailEnd/>
          </a:ln>
        </p:spPr>
        <p:txBody>
          <a:bodyPr>
            <a:spAutoFit/>
          </a:bodyPr>
          <a:lstStyle/>
          <a:p>
            <a:pPr algn="r" eaLnBrk="0" hangingPunct="0">
              <a:spcBef>
                <a:spcPct val="50000"/>
              </a:spcBef>
            </a:pPr>
            <a:r>
              <a:rPr lang="en-US" sz="2400">
                <a:latin typeface="Arial" pitchFamily="34" charset="0"/>
              </a:rPr>
              <a:t>Family 8 -</a:t>
            </a:r>
            <a:r>
              <a:rPr lang="en-US" sz="2000" b="0">
                <a:latin typeface="Arial" pitchFamily="34" charset="0"/>
              </a:rPr>
              <a:t>(Continued)</a:t>
            </a:r>
          </a:p>
        </p:txBody>
      </p:sp>
      <p:graphicFrame>
        <p:nvGraphicFramePr>
          <p:cNvPr id="23554" name="Object 4"/>
          <p:cNvGraphicFramePr>
            <a:graphicFrameLocks noChangeAspect="1"/>
          </p:cNvGraphicFramePr>
          <p:nvPr/>
        </p:nvGraphicFramePr>
        <p:xfrm>
          <a:off x="2819400" y="2362200"/>
          <a:ext cx="2971800" cy="2092325"/>
        </p:xfrm>
        <a:graphic>
          <a:graphicData uri="http://schemas.openxmlformats.org/presentationml/2006/ole">
            <p:oleObj spid="_x0000_s23554" name="Visio" r:id="rId4" imgW="4120920" imgH="2880360" progId="">
              <p:embed/>
            </p:oleObj>
          </a:graphicData>
        </a:graphic>
      </p:graphicFrame>
      <p:sp>
        <p:nvSpPr>
          <p:cNvPr id="250886" name="Rectangle 6"/>
          <p:cNvSpPr>
            <a:spLocks noChangeArrowheads="1"/>
          </p:cNvSpPr>
          <p:nvPr/>
        </p:nvSpPr>
        <p:spPr bwMode="auto">
          <a:xfrm>
            <a:off x="685800" y="4419600"/>
            <a:ext cx="8001000" cy="1091775"/>
          </a:xfrm>
          <a:prstGeom prst="rect">
            <a:avLst/>
          </a:prstGeom>
          <a:noFill/>
          <a:ln w="9525">
            <a:noFill/>
            <a:miter lim="800000"/>
            <a:headEnd/>
            <a:tailEnd/>
          </a:ln>
        </p:spPr>
        <p:txBody>
          <a:bodyPr lIns="92075" tIns="46038" rIns="92075" bIns="46038">
            <a:spAutoFit/>
          </a:bodyPr>
          <a:lstStyle/>
          <a:p>
            <a:pPr eaLnBrk="0" hangingPunct="0">
              <a:buClr>
                <a:srgbClr val="FF0000"/>
              </a:buClr>
              <a:buSzPct val="75000"/>
              <a:buFont typeface="Wingdings" pitchFamily="2" charset="2"/>
              <a:buChar char="Ø"/>
            </a:pPr>
            <a:r>
              <a:rPr lang="en-US" sz="2000" b="0" dirty="0"/>
              <a:t> Radii of “JOINED” Multiple part loops must be equal. </a:t>
            </a:r>
          </a:p>
          <a:p>
            <a:pPr eaLnBrk="0" hangingPunct="0">
              <a:buClr>
                <a:srgbClr val="FF0000"/>
              </a:buClr>
              <a:buSzPct val="75000"/>
              <a:buFont typeface="Wingdings" pitchFamily="2" charset="2"/>
              <a:buChar char="Ø"/>
            </a:pPr>
            <a:r>
              <a:rPr lang="en-US" sz="2000" b="0" dirty="0"/>
              <a:t> Radii of “EXIT” ¼ loop need not match.   - Loop rules apply</a:t>
            </a:r>
          </a:p>
          <a:p>
            <a:pPr eaLnBrk="0" hangingPunct="0">
              <a:lnSpc>
                <a:spcPct val="140000"/>
              </a:lnSpc>
              <a:buClr>
                <a:srgbClr val="FF0000"/>
              </a:buClr>
              <a:buSzPct val="75000"/>
              <a:buFont typeface="Wingdings" pitchFamily="2" charset="2"/>
              <a:buChar char="Ø"/>
            </a:pPr>
            <a:r>
              <a:rPr lang="en-US" sz="2000" b="0" dirty="0"/>
              <a:t> NO LINE between “JOINED” loops:  2 point deduction if visible line.</a:t>
            </a:r>
          </a:p>
        </p:txBody>
      </p:sp>
      <p:sp>
        <p:nvSpPr>
          <p:cNvPr id="9"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0"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0886">
                                            <p:txEl>
                                              <p:pRg st="0" end="0"/>
                                            </p:txEl>
                                          </p:spTgt>
                                        </p:tgtEl>
                                        <p:attrNameLst>
                                          <p:attrName>style.visibility</p:attrName>
                                        </p:attrNameLst>
                                      </p:cBhvr>
                                      <p:to>
                                        <p:strVal val="visible"/>
                                      </p:to>
                                    </p:set>
                                    <p:anim calcmode="lin" valueType="num">
                                      <p:cBhvr additive="base">
                                        <p:cTn id="7" dur="500" fill="hold"/>
                                        <p:tgtEl>
                                          <p:spTgt spid="2508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08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0886">
                                            <p:txEl>
                                              <p:pRg st="1" end="1"/>
                                            </p:txEl>
                                          </p:spTgt>
                                        </p:tgtEl>
                                        <p:attrNameLst>
                                          <p:attrName>style.visibility</p:attrName>
                                        </p:attrNameLst>
                                      </p:cBhvr>
                                      <p:to>
                                        <p:strVal val="visible"/>
                                      </p:to>
                                    </p:set>
                                    <p:anim calcmode="lin" valueType="num">
                                      <p:cBhvr additive="base">
                                        <p:cTn id="13" dur="500" fill="hold"/>
                                        <p:tgtEl>
                                          <p:spTgt spid="25088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088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0886">
                                            <p:txEl>
                                              <p:pRg st="2" end="2"/>
                                            </p:txEl>
                                          </p:spTgt>
                                        </p:tgtEl>
                                        <p:attrNameLst>
                                          <p:attrName>style.visibility</p:attrName>
                                        </p:attrNameLst>
                                      </p:cBhvr>
                                      <p:to>
                                        <p:strVal val="visible"/>
                                      </p:to>
                                    </p:set>
                                    <p:anim calcmode="lin" valueType="num">
                                      <p:cBhvr additive="base">
                                        <p:cTn id="19" dur="500" fill="hold"/>
                                        <p:tgtEl>
                                          <p:spTgt spid="25088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088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0"/>
          </p:nvPr>
        </p:nvSpPr>
        <p:spPr/>
        <p:txBody>
          <a:bodyPr/>
          <a:lstStyle/>
          <a:p>
            <a:pPr>
              <a:defRPr/>
            </a:pPr>
            <a:r>
              <a:rPr lang="en-US"/>
              <a:t>J-</a:t>
            </a:r>
            <a:fld id="{1CEE41B9-189B-49C0-86B0-E4395A77302C}" type="slidenum">
              <a:rPr lang="en-US"/>
              <a:pPr>
                <a:defRPr/>
              </a:pPr>
              <a:t>35</a:t>
            </a:fld>
            <a:endParaRPr lang="en-US"/>
          </a:p>
        </p:txBody>
      </p:sp>
      <p:sp>
        <p:nvSpPr>
          <p:cNvPr id="24580" name="Footer Placeholder 4"/>
          <p:cNvSpPr>
            <a:spLocks noGrp="1"/>
          </p:cNvSpPr>
          <p:nvPr>
            <p:ph type="ftr" sz="quarter" idx="12"/>
          </p:nvPr>
        </p:nvSpPr>
        <p:spPr/>
        <p:txBody>
          <a:bodyPr/>
          <a:lstStyle/>
          <a:p>
            <a:pPr>
              <a:defRPr/>
            </a:pPr>
            <a:r>
              <a:rPr lang="en-US" dirty="0"/>
              <a:t>Scale Aerobatics Judging Seminar</a:t>
            </a:r>
          </a:p>
        </p:txBody>
      </p:sp>
      <p:sp>
        <p:nvSpPr>
          <p:cNvPr id="24581" name="Rectangle 5"/>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92514" name="Rectangle 2"/>
          <p:cNvSpPr>
            <a:spLocks noChangeArrowheads="1"/>
          </p:cNvSpPr>
          <p:nvPr/>
        </p:nvSpPr>
        <p:spPr bwMode="auto">
          <a:xfrm>
            <a:off x="1295400" y="2743200"/>
            <a:ext cx="7391400" cy="2924175"/>
          </a:xfrm>
          <a:prstGeom prst="rect">
            <a:avLst/>
          </a:prstGeom>
          <a:noFill/>
          <a:ln w="9525">
            <a:noFill/>
            <a:miter lim="800000"/>
            <a:headEnd/>
            <a:tailEnd/>
          </a:ln>
        </p:spPr>
        <p:txBody>
          <a:bodyPr lIns="92075" tIns="46038" rIns="92075" bIns="46038">
            <a:spAutoFit/>
          </a:bodyPr>
          <a:lstStyle/>
          <a:p>
            <a:pPr eaLnBrk="0" hangingPunct="0">
              <a:spcBef>
                <a:spcPct val="30000"/>
              </a:spcBef>
              <a:buClr>
                <a:srgbClr val="FF0000"/>
              </a:buClr>
              <a:buSzPct val="75000"/>
              <a:buFont typeface="Wingdings" pitchFamily="2" charset="2"/>
              <a:buChar char="Ø"/>
            </a:pPr>
            <a:r>
              <a:rPr lang="en-US" sz="2000" b="0" dirty="0"/>
              <a:t>The rate of roll must be constant:  - 1point </a:t>
            </a:r>
            <a:r>
              <a:rPr lang="en-US" sz="2000" b="0" i="1" dirty="0"/>
              <a:t>per occurrence</a:t>
            </a:r>
            <a:endParaRPr lang="en-US" sz="2000" b="0" dirty="0"/>
          </a:p>
          <a:p>
            <a:pPr eaLnBrk="0" hangingPunct="0">
              <a:spcBef>
                <a:spcPct val="30000"/>
              </a:spcBef>
              <a:buClr>
                <a:srgbClr val="FF0000"/>
              </a:buClr>
              <a:buSzPct val="75000"/>
              <a:buFont typeface="Wingdings" pitchFamily="2" charset="2"/>
              <a:buChar char="Ø"/>
            </a:pPr>
            <a:r>
              <a:rPr lang="en-US" sz="2000" b="0" dirty="0"/>
              <a:t> Aircraft must maintain heading and prescribed plane and direction of flight during the roll: - ½ point per 5°</a:t>
            </a:r>
          </a:p>
          <a:p>
            <a:pPr eaLnBrk="0" hangingPunct="0">
              <a:spcBef>
                <a:spcPct val="30000"/>
              </a:spcBef>
              <a:buClr>
                <a:srgbClr val="FF0000"/>
              </a:buClr>
              <a:buSzPct val="75000"/>
              <a:buFont typeface="Wingdings" pitchFamily="2" charset="2"/>
              <a:buChar char="Ø"/>
            </a:pPr>
            <a:r>
              <a:rPr lang="en-US" sz="2000" b="0" dirty="0"/>
              <a:t> Aircraft must stop precisely after stated number of rotations:                                                         - ½ point per 5°</a:t>
            </a:r>
          </a:p>
          <a:p>
            <a:pPr eaLnBrk="0" hangingPunct="0">
              <a:spcBef>
                <a:spcPct val="30000"/>
              </a:spcBef>
              <a:buClr>
                <a:srgbClr val="FF0000"/>
              </a:buClr>
              <a:buSzPct val="75000"/>
              <a:buFont typeface="Wingdings" pitchFamily="2" charset="2"/>
              <a:buChar char="Ø"/>
            </a:pPr>
            <a:r>
              <a:rPr lang="en-US" sz="2000" b="0" dirty="0"/>
              <a:t> Linked rolls must be flown as one continuous figure.</a:t>
            </a:r>
          </a:p>
          <a:p>
            <a:pPr eaLnBrk="0" hangingPunct="0">
              <a:spcBef>
                <a:spcPct val="30000"/>
              </a:spcBef>
              <a:buClr>
                <a:srgbClr val="FF0000"/>
              </a:buClr>
              <a:buSzPct val="75000"/>
              <a:buFont typeface="Wingdings" pitchFamily="2" charset="2"/>
              <a:buChar char="Ø"/>
            </a:pPr>
            <a:r>
              <a:rPr lang="en-US" sz="2000" b="0" dirty="0"/>
              <a:t> Unlinked and opposite rolls must have a brief, minimal pause between the rolls.</a:t>
            </a:r>
          </a:p>
        </p:txBody>
      </p:sp>
      <p:sp>
        <p:nvSpPr>
          <p:cNvPr id="24583" name="Rectangle 3"/>
          <p:cNvSpPr>
            <a:spLocks noChangeArrowheads="1"/>
          </p:cNvSpPr>
          <p:nvPr/>
        </p:nvSpPr>
        <p:spPr bwMode="auto">
          <a:xfrm>
            <a:off x="5105400" y="1752600"/>
            <a:ext cx="3508974" cy="400752"/>
          </a:xfrm>
          <a:prstGeom prst="rect">
            <a:avLst/>
          </a:prstGeom>
          <a:noFill/>
          <a:ln w="9525">
            <a:noFill/>
            <a:miter lim="800000"/>
            <a:headEnd/>
            <a:tailEnd/>
          </a:ln>
        </p:spPr>
        <p:txBody>
          <a:bodyPr wrap="none" lIns="92075" tIns="46038" rIns="92075" bIns="46038">
            <a:spAutoFit/>
          </a:bodyPr>
          <a:lstStyle/>
          <a:p>
            <a:pPr eaLnBrk="0" hangingPunct="0"/>
            <a:r>
              <a:rPr lang="en-US" sz="2000" dirty="0" smtClean="0"/>
              <a:t> </a:t>
            </a:r>
            <a:r>
              <a:rPr lang="en-US" sz="2000" dirty="0"/>
              <a:t>Rolls and Point Rolls (9.1-9.8)</a:t>
            </a:r>
          </a:p>
        </p:txBody>
      </p:sp>
      <p:sp>
        <p:nvSpPr>
          <p:cNvPr id="24584" name="Rectangle 6"/>
          <p:cNvSpPr>
            <a:spLocks noChangeArrowheads="1"/>
          </p:cNvSpPr>
          <p:nvPr/>
        </p:nvSpPr>
        <p:spPr bwMode="auto">
          <a:xfrm>
            <a:off x="304800" y="1827213"/>
            <a:ext cx="2146300" cy="822325"/>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9 -</a:t>
            </a:r>
            <a:endParaRPr lang="en-US" sz="2400" b="0"/>
          </a:p>
          <a:p>
            <a:pPr eaLnBrk="0" hangingPunct="0"/>
            <a:r>
              <a:rPr lang="en-US" sz="2400">
                <a:latin typeface="Arial" pitchFamily="34" charset="0"/>
              </a:rPr>
              <a:t>Rolls &amp; Spins</a:t>
            </a:r>
            <a:endParaRPr lang="en-US" sz="2400" b="0"/>
          </a:p>
        </p:txBody>
      </p:sp>
      <p:graphicFrame>
        <p:nvGraphicFramePr>
          <p:cNvPr id="24578" name="Object 8"/>
          <p:cNvGraphicFramePr>
            <a:graphicFrameLocks noChangeAspect="1"/>
          </p:cNvGraphicFramePr>
          <p:nvPr/>
        </p:nvGraphicFramePr>
        <p:xfrm>
          <a:off x="2514600" y="2133600"/>
          <a:ext cx="4781550" cy="622300"/>
        </p:xfrm>
        <a:graphic>
          <a:graphicData uri="http://schemas.openxmlformats.org/presentationml/2006/ole">
            <p:oleObj spid="_x0000_s24578" name="Visio" r:id="rId5" imgW="4781880" imgH="621720" progId="">
              <p:embed/>
            </p:oleObj>
          </a:graphicData>
        </a:graphic>
      </p:graphicFrame>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2514">
                                            <p:txEl>
                                              <p:pRg st="0" end="0"/>
                                            </p:txEl>
                                          </p:spTgt>
                                        </p:tgtEl>
                                        <p:attrNameLst>
                                          <p:attrName>style.visibility</p:attrName>
                                        </p:attrNameLst>
                                      </p:cBhvr>
                                      <p:to>
                                        <p:strVal val="visible"/>
                                      </p:to>
                                    </p:set>
                                    <p:anim calcmode="lin" valueType="num">
                                      <p:cBhvr additive="base">
                                        <p:cTn id="7" dur="500" fill="hold"/>
                                        <p:tgtEl>
                                          <p:spTgt spid="1925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25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2514">
                                            <p:txEl>
                                              <p:pRg st="1" end="1"/>
                                            </p:txEl>
                                          </p:spTgt>
                                        </p:tgtEl>
                                        <p:attrNameLst>
                                          <p:attrName>style.visibility</p:attrName>
                                        </p:attrNameLst>
                                      </p:cBhvr>
                                      <p:to>
                                        <p:strVal val="visible"/>
                                      </p:to>
                                    </p:set>
                                    <p:anim calcmode="lin" valueType="num">
                                      <p:cBhvr additive="base">
                                        <p:cTn id="13" dur="500" fill="hold"/>
                                        <p:tgtEl>
                                          <p:spTgt spid="1925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251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2514">
                                            <p:txEl>
                                              <p:pRg st="2" end="2"/>
                                            </p:txEl>
                                          </p:spTgt>
                                        </p:tgtEl>
                                        <p:attrNameLst>
                                          <p:attrName>style.visibility</p:attrName>
                                        </p:attrNameLst>
                                      </p:cBhvr>
                                      <p:to>
                                        <p:strVal val="visible"/>
                                      </p:to>
                                    </p:set>
                                    <p:anim calcmode="lin" valueType="num">
                                      <p:cBhvr additive="base">
                                        <p:cTn id="19" dur="500" fill="hold"/>
                                        <p:tgtEl>
                                          <p:spTgt spid="1925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251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2514">
                                            <p:txEl>
                                              <p:pRg st="3" end="3"/>
                                            </p:txEl>
                                          </p:spTgt>
                                        </p:tgtEl>
                                        <p:attrNameLst>
                                          <p:attrName>style.visibility</p:attrName>
                                        </p:attrNameLst>
                                      </p:cBhvr>
                                      <p:to>
                                        <p:strVal val="visible"/>
                                      </p:to>
                                    </p:set>
                                    <p:anim calcmode="lin" valueType="num">
                                      <p:cBhvr additive="base">
                                        <p:cTn id="25" dur="500" fill="hold"/>
                                        <p:tgtEl>
                                          <p:spTgt spid="1925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251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2514">
                                            <p:txEl>
                                              <p:pRg st="4" end="4"/>
                                            </p:txEl>
                                          </p:spTgt>
                                        </p:tgtEl>
                                        <p:attrNameLst>
                                          <p:attrName>style.visibility</p:attrName>
                                        </p:attrNameLst>
                                      </p:cBhvr>
                                      <p:to>
                                        <p:strVal val="visible"/>
                                      </p:to>
                                    </p:set>
                                    <p:anim calcmode="lin" valueType="num">
                                      <p:cBhvr additive="base">
                                        <p:cTn id="31" dur="500" fill="hold"/>
                                        <p:tgtEl>
                                          <p:spTgt spid="1925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251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a:spLocks noGrp="1"/>
          </p:cNvSpPr>
          <p:nvPr>
            <p:ph type="sldNum" sz="quarter" idx="10"/>
          </p:nvPr>
        </p:nvSpPr>
        <p:spPr/>
        <p:txBody>
          <a:bodyPr/>
          <a:lstStyle/>
          <a:p>
            <a:pPr>
              <a:defRPr/>
            </a:pPr>
            <a:r>
              <a:rPr lang="en-US"/>
              <a:t>J-</a:t>
            </a:r>
            <a:fld id="{42AD9932-882D-448A-AD19-91E11FAA2387}" type="slidenum">
              <a:rPr lang="en-US"/>
              <a:pPr>
                <a:defRPr/>
              </a:pPr>
              <a:t>36</a:t>
            </a:fld>
            <a:endParaRPr lang="en-US"/>
          </a:p>
        </p:txBody>
      </p:sp>
      <p:sp>
        <p:nvSpPr>
          <p:cNvPr id="25604" name="Footer Placeholder 4"/>
          <p:cNvSpPr>
            <a:spLocks noGrp="1"/>
          </p:cNvSpPr>
          <p:nvPr>
            <p:ph type="ftr" sz="quarter" idx="12"/>
          </p:nvPr>
        </p:nvSpPr>
        <p:spPr/>
        <p:txBody>
          <a:bodyPr/>
          <a:lstStyle/>
          <a:p>
            <a:pPr>
              <a:defRPr/>
            </a:pPr>
            <a:r>
              <a:rPr lang="en-US" dirty="0"/>
              <a:t>Scale Aerobatics Judging Seminar</a:t>
            </a:r>
          </a:p>
        </p:txBody>
      </p:sp>
      <p:sp>
        <p:nvSpPr>
          <p:cNvPr id="25605" name="Rectangle 5"/>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94563" name="Rectangle 3"/>
          <p:cNvSpPr>
            <a:spLocks noChangeArrowheads="1"/>
          </p:cNvSpPr>
          <p:nvPr/>
        </p:nvSpPr>
        <p:spPr bwMode="auto">
          <a:xfrm>
            <a:off x="609600" y="2638425"/>
            <a:ext cx="8001000" cy="3000375"/>
          </a:xfrm>
          <a:prstGeom prst="rect">
            <a:avLst/>
          </a:prstGeom>
          <a:noFill/>
          <a:ln w="9525">
            <a:noFill/>
            <a:miter lim="800000"/>
            <a:headEnd/>
            <a:tailEnd/>
          </a:ln>
        </p:spPr>
        <p:txBody>
          <a:bodyPr lIns="92075" tIns="46038" rIns="92075" bIns="46038">
            <a:spAutoFit/>
          </a:bodyPr>
          <a:lstStyle/>
          <a:p>
            <a:pPr eaLnBrk="0" hangingPunct="0">
              <a:buClr>
                <a:srgbClr val="FF0000"/>
              </a:buClr>
              <a:buSzPct val="75000"/>
              <a:buFont typeface="Wingdings" pitchFamily="2" charset="2"/>
              <a:buChar char="Ø"/>
            </a:pPr>
            <a:r>
              <a:rPr lang="en-US" sz="2000" b="0" dirty="0"/>
              <a:t> Roll rate is NOT a grading criterion     (No 3 second rule)</a:t>
            </a:r>
          </a:p>
          <a:p>
            <a:pPr eaLnBrk="0" hangingPunct="0">
              <a:lnSpc>
                <a:spcPct val="160000"/>
              </a:lnSpc>
              <a:buClr>
                <a:srgbClr val="FF0000"/>
              </a:buClr>
              <a:buSzPct val="75000"/>
              <a:buFont typeface="Wingdings" pitchFamily="2" charset="2"/>
              <a:buChar char="Ø"/>
            </a:pPr>
            <a:r>
              <a:rPr lang="en-US" sz="2000" b="0" dirty="0"/>
              <a:t> An over / under rotation of greater than 90° will be zeroed.</a:t>
            </a:r>
          </a:p>
          <a:p>
            <a:pPr eaLnBrk="0" hangingPunct="0">
              <a:lnSpc>
                <a:spcPct val="140000"/>
              </a:lnSpc>
              <a:buClr>
                <a:srgbClr val="FF0000"/>
              </a:buClr>
              <a:buSzPct val="75000"/>
              <a:buFont typeface="Wingdings" pitchFamily="2" charset="2"/>
              <a:buChar char="Ø"/>
            </a:pPr>
            <a:r>
              <a:rPr lang="en-US" sz="2000" b="0" dirty="0"/>
              <a:t> No stoppage if (9.1.x) - zero if can be considered a hesitation</a:t>
            </a:r>
          </a:p>
          <a:p>
            <a:pPr eaLnBrk="0" hangingPunct="0">
              <a:lnSpc>
                <a:spcPct val="80000"/>
              </a:lnSpc>
              <a:buClr>
                <a:srgbClr val="FF0000"/>
              </a:buClr>
              <a:buSzPct val="75000"/>
              <a:buFont typeface="Wingdings" pitchFamily="2" charset="2"/>
              <a:buNone/>
            </a:pPr>
            <a:r>
              <a:rPr lang="en-US" sz="2000" b="0" dirty="0"/>
              <a:t>     roll.</a:t>
            </a:r>
          </a:p>
          <a:p>
            <a:pPr eaLnBrk="0" hangingPunct="0">
              <a:lnSpc>
                <a:spcPct val="130000"/>
              </a:lnSpc>
              <a:buClr>
                <a:srgbClr val="FF0000"/>
              </a:buClr>
              <a:buSzPct val="75000"/>
              <a:buFont typeface="Wingdings" pitchFamily="2" charset="2"/>
              <a:buChar char="Ø"/>
            </a:pPr>
            <a:r>
              <a:rPr lang="en-US" sz="2000" b="0" dirty="0"/>
              <a:t> Hesitation for points should be distinct.  Rate of roll &amp; the rhythm of the points MUST be constant: - 1 point if different; zero if absent</a:t>
            </a:r>
          </a:p>
          <a:p>
            <a:pPr eaLnBrk="0" hangingPunct="0">
              <a:lnSpc>
                <a:spcPct val="140000"/>
              </a:lnSpc>
              <a:buClr>
                <a:srgbClr val="FF0000"/>
              </a:buClr>
              <a:buSzPct val="75000"/>
              <a:buFont typeface="Wingdings" pitchFamily="2" charset="2"/>
              <a:buChar char="Ø"/>
            </a:pPr>
            <a:r>
              <a:rPr lang="en-US" sz="2000" b="0" dirty="0"/>
              <a:t> Nose must roll on a point, not describe a circle (barreling).</a:t>
            </a:r>
          </a:p>
          <a:p>
            <a:pPr eaLnBrk="0" hangingPunct="0">
              <a:lnSpc>
                <a:spcPct val="60000"/>
              </a:lnSpc>
              <a:buClr>
                <a:srgbClr val="FF0000"/>
              </a:buClr>
              <a:buSzPct val="75000"/>
              <a:buFont typeface="Wingdings" pitchFamily="2" charset="2"/>
              <a:buNone/>
            </a:pPr>
            <a:r>
              <a:rPr lang="en-US" sz="2000" b="0" dirty="0"/>
              <a:t>   - ½ point per 5°</a:t>
            </a:r>
          </a:p>
        </p:txBody>
      </p:sp>
      <p:sp>
        <p:nvSpPr>
          <p:cNvPr id="25607" name="Rectangle 6"/>
          <p:cNvSpPr>
            <a:spLocks noChangeArrowheads="1"/>
          </p:cNvSpPr>
          <p:nvPr/>
        </p:nvSpPr>
        <p:spPr bwMode="auto">
          <a:xfrm>
            <a:off x="304800" y="1752600"/>
            <a:ext cx="1589088"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9 -</a:t>
            </a:r>
            <a:endParaRPr lang="en-US" sz="2400" b="0"/>
          </a:p>
          <a:p>
            <a:pPr eaLnBrk="0" hangingPunct="0"/>
            <a:r>
              <a:rPr lang="en-US" sz="2000" b="0">
                <a:latin typeface="Arial" pitchFamily="34" charset="0"/>
              </a:rPr>
              <a:t>(Continued)</a:t>
            </a:r>
            <a:endParaRPr lang="en-US" sz="2400">
              <a:latin typeface="Arial" pitchFamily="34" charset="0"/>
            </a:endParaRPr>
          </a:p>
        </p:txBody>
      </p:sp>
      <p:sp>
        <p:nvSpPr>
          <p:cNvPr id="25608" name="Rectangle 7"/>
          <p:cNvSpPr>
            <a:spLocks noChangeArrowheads="1"/>
          </p:cNvSpPr>
          <p:nvPr/>
        </p:nvSpPr>
        <p:spPr bwMode="auto">
          <a:xfrm>
            <a:off x="5177522" y="1828800"/>
            <a:ext cx="3507691" cy="400110"/>
          </a:xfrm>
          <a:prstGeom prst="rect">
            <a:avLst/>
          </a:prstGeom>
          <a:noFill/>
          <a:ln w="12700">
            <a:noFill/>
            <a:miter lim="800000"/>
            <a:headEnd type="none" w="sm" len="sm"/>
            <a:tailEnd type="none" w="sm" len="sm"/>
          </a:ln>
        </p:spPr>
        <p:txBody>
          <a:bodyPr wrap="none">
            <a:spAutoFit/>
          </a:bodyPr>
          <a:lstStyle/>
          <a:p>
            <a:pPr algn="r" eaLnBrk="0" hangingPunct="0"/>
            <a:r>
              <a:rPr lang="en-US" sz="2000" dirty="0" smtClean="0"/>
              <a:t> </a:t>
            </a:r>
            <a:r>
              <a:rPr lang="en-US" sz="2000" dirty="0"/>
              <a:t>Rolls and Point Rolls (9.1-9.8)</a:t>
            </a:r>
          </a:p>
        </p:txBody>
      </p:sp>
      <p:graphicFrame>
        <p:nvGraphicFramePr>
          <p:cNvPr id="25602" name="Object 8"/>
          <p:cNvGraphicFramePr>
            <a:graphicFrameLocks noChangeAspect="1"/>
          </p:cNvGraphicFramePr>
          <p:nvPr/>
        </p:nvGraphicFramePr>
        <p:xfrm>
          <a:off x="2133600" y="2057400"/>
          <a:ext cx="4781550" cy="622300"/>
        </p:xfrm>
        <a:graphic>
          <a:graphicData uri="http://schemas.openxmlformats.org/presentationml/2006/ole">
            <p:oleObj spid="_x0000_s25602" name="Visio" r:id="rId5" imgW="4781880" imgH="621720" progId="">
              <p:embed/>
            </p:oleObj>
          </a:graphicData>
        </a:graphic>
      </p:graphicFrame>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 calcmode="lin" valueType="num">
                                      <p:cBhvr additive="base">
                                        <p:cTn id="19" dur="500" fill="hold"/>
                                        <p:tgtEl>
                                          <p:spTgt spid="194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63">
                                            <p:txEl>
                                              <p:pRg st="3" end="3"/>
                                            </p:txEl>
                                          </p:spTgt>
                                        </p:tgtEl>
                                        <p:attrNameLst>
                                          <p:attrName>style.visibility</p:attrName>
                                        </p:attrNameLst>
                                      </p:cBhvr>
                                      <p:to>
                                        <p:strVal val="visible"/>
                                      </p:to>
                                    </p:set>
                                    <p:anim calcmode="lin" valueType="num">
                                      <p:cBhvr additive="base">
                                        <p:cTn id="25" dur="500" fill="hold"/>
                                        <p:tgtEl>
                                          <p:spTgt spid="194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563">
                                            <p:txEl>
                                              <p:pRg st="4" end="4"/>
                                            </p:txEl>
                                          </p:spTgt>
                                        </p:tgtEl>
                                        <p:attrNameLst>
                                          <p:attrName>style.visibility</p:attrName>
                                        </p:attrNameLst>
                                      </p:cBhvr>
                                      <p:to>
                                        <p:strVal val="visible"/>
                                      </p:to>
                                    </p:set>
                                    <p:anim calcmode="lin" valueType="num">
                                      <p:cBhvr additive="base">
                                        <p:cTn id="31" dur="500" fill="hold"/>
                                        <p:tgtEl>
                                          <p:spTgt spid="194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563">
                                            <p:txEl>
                                              <p:pRg st="5" end="5"/>
                                            </p:txEl>
                                          </p:spTgt>
                                        </p:tgtEl>
                                        <p:attrNameLst>
                                          <p:attrName>style.visibility</p:attrName>
                                        </p:attrNameLst>
                                      </p:cBhvr>
                                      <p:to>
                                        <p:strVal val="visible"/>
                                      </p:to>
                                    </p:set>
                                    <p:anim calcmode="lin" valueType="num">
                                      <p:cBhvr additive="base">
                                        <p:cTn id="37" dur="500" fill="hold"/>
                                        <p:tgtEl>
                                          <p:spTgt spid="1945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5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563">
                                            <p:txEl>
                                              <p:pRg st="6" end="6"/>
                                            </p:txEl>
                                          </p:spTgt>
                                        </p:tgtEl>
                                        <p:attrNameLst>
                                          <p:attrName>style.visibility</p:attrName>
                                        </p:attrNameLst>
                                      </p:cBhvr>
                                      <p:to>
                                        <p:strVal val="visible"/>
                                      </p:to>
                                    </p:set>
                                    <p:anim calcmode="lin" valueType="num">
                                      <p:cBhvr additive="base">
                                        <p:cTn id="43" dur="500" fill="hold"/>
                                        <p:tgtEl>
                                          <p:spTgt spid="1945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5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p:txBody>
          <a:bodyPr/>
          <a:lstStyle/>
          <a:p>
            <a:pPr>
              <a:defRPr/>
            </a:pPr>
            <a:r>
              <a:rPr lang="en-US"/>
              <a:t>J-</a:t>
            </a:r>
            <a:fld id="{FEB6A593-7D91-4FDC-A0F0-95F199967DC7}" type="slidenum">
              <a:rPr lang="en-US"/>
              <a:pPr>
                <a:defRPr/>
              </a:pPr>
              <a:t>37</a:t>
            </a:fld>
            <a:endParaRPr lang="en-US"/>
          </a:p>
        </p:txBody>
      </p:sp>
      <p:sp>
        <p:nvSpPr>
          <p:cNvPr id="40963" name="Footer Placeholder 4"/>
          <p:cNvSpPr>
            <a:spLocks noGrp="1"/>
          </p:cNvSpPr>
          <p:nvPr>
            <p:ph type="ftr" sz="quarter" idx="12"/>
          </p:nvPr>
        </p:nvSpPr>
        <p:spPr/>
        <p:txBody>
          <a:bodyPr/>
          <a:lstStyle/>
          <a:p>
            <a:pPr>
              <a:defRPr/>
            </a:pPr>
            <a:r>
              <a:rPr lang="en-US" dirty="0"/>
              <a:t>Scale Aerobatics Judging Seminar</a:t>
            </a:r>
          </a:p>
        </p:txBody>
      </p:sp>
      <p:sp>
        <p:nvSpPr>
          <p:cNvPr id="44036" name="Rectangle 5"/>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pic>
        <p:nvPicPr>
          <p:cNvPr id="44037" name="Picture 7" descr="C:\IMAC\SCAT 2001\Flightpath6.BMP"/>
          <p:cNvPicPr>
            <a:picLocks noChangeAspect="1" noChangeArrowheads="1"/>
          </p:cNvPicPr>
          <p:nvPr/>
        </p:nvPicPr>
        <p:blipFill>
          <a:blip r:embed="rId4" cstate="print"/>
          <a:srcRect/>
          <a:stretch>
            <a:fillRect/>
          </a:stretch>
        </p:blipFill>
        <p:spPr bwMode="auto">
          <a:xfrm>
            <a:off x="1981200" y="2133600"/>
            <a:ext cx="5105400" cy="2352675"/>
          </a:xfrm>
          <a:prstGeom prst="rect">
            <a:avLst/>
          </a:prstGeom>
          <a:noFill/>
          <a:ln w="9525">
            <a:noFill/>
            <a:miter lim="800000"/>
            <a:headEnd/>
            <a:tailEnd/>
          </a:ln>
        </p:spPr>
      </p:pic>
      <p:sp>
        <p:nvSpPr>
          <p:cNvPr id="196610" name="Rectangle 2"/>
          <p:cNvSpPr>
            <a:spLocks noChangeArrowheads="1"/>
          </p:cNvSpPr>
          <p:nvPr/>
        </p:nvSpPr>
        <p:spPr bwMode="auto">
          <a:xfrm>
            <a:off x="1219200" y="4343400"/>
            <a:ext cx="7086600" cy="1430329"/>
          </a:xfrm>
          <a:prstGeom prst="rect">
            <a:avLst/>
          </a:prstGeom>
          <a:noFill/>
          <a:ln w="9525">
            <a:noFill/>
            <a:miter lim="800000"/>
            <a:headEnd/>
            <a:tailEnd/>
          </a:ln>
        </p:spPr>
        <p:txBody>
          <a:bodyPr lIns="92075" tIns="46038" rIns="92075" bIns="46038">
            <a:spAutoFit/>
          </a:bodyPr>
          <a:lstStyle/>
          <a:p>
            <a:pPr eaLnBrk="0" hangingPunct="0">
              <a:buClr>
                <a:srgbClr val="FF0000"/>
              </a:buClr>
              <a:buSzPct val="75000"/>
              <a:buFont typeface="Wingdings" pitchFamily="2" charset="2"/>
              <a:buChar char="Ø"/>
            </a:pPr>
            <a:r>
              <a:rPr lang="en-US" sz="2400" b="0" dirty="0"/>
              <a:t> </a:t>
            </a:r>
            <a:r>
              <a:rPr lang="en-US" sz="2000" b="0" dirty="0"/>
              <a:t>Nose must depart flight path in the correct direction.</a:t>
            </a:r>
          </a:p>
          <a:p>
            <a:pPr eaLnBrk="0" hangingPunct="0">
              <a:lnSpc>
                <a:spcPct val="80000"/>
              </a:lnSpc>
              <a:buClr>
                <a:srgbClr val="FF0000"/>
              </a:buClr>
              <a:buSzPct val="75000"/>
              <a:buFont typeface="Wingdings" pitchFamily="2" charset="2"/>
              <a:buNone/>
            </a:pPr>
            <a:r>
              <a:rPr lang="en-US" sz="2000" b="0" dirty="0"/>
              <a:t>    - Zero if either no pitch observed or pitch in wrong direction </a:t>
            </a:r>
          </a:p>
          <a:p>
            <a:pPr eaLnBrk="0" hangingPunct="0">
              <a:lnSpc>
                <a:spcPct val="170000"/>
              </a:lnSpc>
              <a:buClr>
                <a:srgbClr val="FF0000"/>
              </a:buClr>
              <a:buSzPct val="75000"/>
              <a:buFont typeface="Wingdings" pitchFamily="2" charset="2"/>
              <a:buChar char="Ø"/>
            </a:pPr>
            <a:r>
              <a:rPr lang="en-US" sz="2000" b="0" dirty="0"/>
              <a:t> Autorotation must be initiated.</a:t>
            </a:r>
          </a:p>
          <a:p>
            <a:pPr eaLnBrk="0" hangingPunct="0">
              <a:lnSpc>
                <a:spcPct val="60000"/>
              </a:lnSpc>
              <a:buClr>
                <a:srgbClr val="FF0000"/>
              </a:buClr>
              <a:buSzPct val="75000"/>
              <a:buFont typeface="Wingdings" pitchFamily="2" charset="2"/>
              <a:buNone/>
            </a:pPr>
            <a:r>
              <a:rPr lang="en-US" sz="2000" b="0" dirty="0"/>
              <a:t>    - Zero if no autorotation, roll is barreled or “</a:t>
            </a:r>
            <a:r>
              <a:rPr lang="en-US" sz="2000" b="0" dirty="0" err="1"/>
              <a:t>aileronned</a:t>
            </a:r>
            <a:r>
              <a:rPr lang="en-US" sz="2000" b="0" dirty="0"/>
              <a:t>”</a:t>
            </a:r>
            <a:endParaRPr lang="en-US" sz="2400" b="0" dirty="0"/>
          </a:p>
        </p:txBody>
      </p:sp>
      <p:sp>
        <p:nvSpPr>
          <p:cNvPr id="44039" name="Rectangle 4"/>
          <p:cNvSpPr>
            <a:spLocks noChangeArrowheads="1"/>
          </p:cNvSpPr>
          <p:nvPr/>
        </p:nvSpPr>
        <p:spPr bwMode="auto">
          <a:xfrm>
            <a:off x="5943600" y="1828800"/>
            <a:ext cx="2577629" cy="400752"/>
          </a:xfrm>
          <a:prstGeom prst="rect">
            <a:avLst/>
          </a:prstGeom>
          <a:noFill/>
          <a:ln w="9525">
            <a:noFill/>
            <a:miter lim="800000"/>
            <a:headEnd/>
            <a:tailEnd/>
          </a:ln>
        </p:spPr>
        <p:txBody>
          <a:bodyPr wrap="none" lIns="92075" tIns="46038" rIns="92075" bIns="46038">
            <a:spAutoFit/>
          </a:bodyPr>
          <a:lstStyle/>
          <a:p>
            <a:pPr eaLnBrk="0" hangingPunct="0"/>
            <a:r>
              <a:rPr lang="en-US" sz="2000" dirty="0" smtClean="0"/>
              <a:t> </a:t>
            </a:r>
            <a:r>
              <a:rPr lang="en-US" sz="2000" dirty="0"/>
              <a:t>Snap Rolls (9.9 -9.10)</a:t>
            </a:r>
          </a:p>
        </p:txBody>
      </p:sp>
      <p:sp>
        <p:nvSpPr>
          <p:cNvPr id="44040" name="Rectangle 6"/>
          <p:cNvSpPr>
            <a:spLocks noChangeArrowheads="1"/>
          </p:cNvSpPr>
          <p:nvPr/>
        </p:nvSpPr>
        <p:spPr bwMode="auto">
          <a:xfrm>
            <a:off x="304800" y="1752600"/>
            <a:ext cx="1589088"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9 -</a:t>
            </a:r>
            <a:endParaRPr lang="en-US" sz="2400" b="0"/>
          </a:p>
          <a:p>
            <a:pPr eaLnBrk="0" hangingPunct="0"/>
            <a:r>
              <a:rPr lang="en-US" sz="2000" b="0">
                <a:latin typeface="Arial" pitchFamily="34" charset="0"/>
              </a:rPr>
              <a:t>(Continued)</a:t>
            </a:r>
          </a:p>
        </p:txBody>
      </p:sp>
      <p:sp>
        <p:nvSpPr>
          <p:cNvPr id="44041" name="Text Box 8"/>
          <p:cNvSpPr txBox="1">
            <a:spLocks noChangeArrowheads="1"/>
          </p:cNvSpPr>
          <p:nvPr/>
        </p:nvSpPr>
        <p:spPr bwMode="auto">
          <a:xfrm>
            <a:off x="457200" y="2819400"/>
            <a:ext cx="2438400" cy="6096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b="0"/>
              <a:t>Positive  Snap-</a:t>
            </a:r>
          </a:p>
          <a:p>
            <a:pPr eaLnBrk="0" hangingPunct="0">
              <a:lnSpc>
                <a:spcPct val="20000"/>
              </a:lnSpc>
              <a:spcBef>
                <a:spcPct val="50000"/>
              </a:spcBef>
            </a:pPr>
            <a:r>
              <a:rPr lang="en-US" sz="2000" b="0"/>
              <a:t>Pitch toward Canopy</a:t>
            </a:r>
          </a:p>
        </p:txBody>
      </p:sp>
      <p:sp>
        <p:nvSpPr>
          <p:cNvPr id="44042" name="Text Box 9"/>
          <p:cNvSpPr txBox="1">
            <a:spLocks noChangeArrowheads="1"/>
          </p:cNvSpPr>
          <p:nvPr/>
        </p:nvSpPr>
        <p:spPr bwMode="auto">
          <a:xfrm>
            <a:off x="6477000" y="2895600"/>
            <a:ext cx="2286000" cy="6096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b="0"/>
              <a:t>Negative  Snap-</a:t>
            </a:r>
          </a:p>
          <a:p>
            <a:pPr eaLnBrk="0" hangingPunct="0">
              <a:lnSpc>
                <a:spcPct val="20000"/>
              </a:lnSpc>
              <a:spcBef>
                <a:spcPct val="50000"/>
              </a:spcBef>
            </a:pPr>
            <a:r>
              <a:rPr lang="en-US" sz="2000" b="0"/>
              <a:t>Pitch toward Gear</a:t>
            </a:r>
          </a:p>
        </p:txBody>
      </p:sp>
      <p:sp>
        <p:nvSpPr>
          <p:cNvPr id="11"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6610">
                                            <p:txEl>
                                              <p:pRg st="0" end="0"/>
                                            </p:txEl>
                                          </p:spTgt>
                                        </p:tgtEl>
                                        <p:attrNameLst>
                                          <p:attrName>style.visibility</p:attrName>
                                        </p:attrNameLst>
                                      </p:cBhvr>
                                      <p:to>
                                        <p:strVal val="visible"/>
                                      </p:to>
                                    </p:set>
                                    <p:anim calcmode="lin" valueType="num">
                                      <p:cBhvr additive="base">
                                        <p:cTn id="7" dur="500" fill="hold"/>
                                        <p:tgtEl>
                                          <p:spTgt spid="1966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66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6610">
                                            <p:txEl>
                                              <p:pRg st="1" end="1"/>
                                            </p:txEl>
                                          </p:spTgt>
                                        </p:tgtEl>
                                        <p:attrNameLst>
                                          <p:attrName>style.visibility</p:attrName>
                                        </p:attrNameLst>
                                      </p:cBhvr>
                                      <p:to>
                                        <p:strVal val="visible"/>
                                      </p:to>
                                    </p:set>
                                    <p:anim calcmode="lin" valueType="num">
                                      <p:cBhvr additive="base">
                                        <p:cTn id="13" dur="500" fill="hold"/>
                                        <p:tgtEl>
                                          <p:spTgt spid="1966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661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6610">
                                            <p:txEl>
                                              <p:pRg st="2" end="2"/>
                                            </p:txEl>
                                          </p:spTgt>
                                        </p:tgtEl>
                                        <p:attrNameLst>
                                          <p:attrName>style.visibility</p:attrName>
                                        </p:attrNameLst>
                                      </p:cBhvr>
                                      <p:to>
                                        <p:strVal val="visible"/>
                                      </p:to>
                                    </p:set>
                                    <p:anim calcmode="lin" valueType="num">
                                      <p:cBhvr additive="base">
                                        <p:cTn id="19" dur="500" fill="hold"/>
                                        <p:tgtEl>
                                          <p:spTgt spid="1966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661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6610">
                                            <p:txEl>
                                              <p:pRg st="3" end="3"/>
                                            </p:txEl>
                                          </p:spTgt>
                                        </p:tgtEl>
                                        <p:attrNameLst>
                                          <p:attrName>style.visibility</p:attrName>
                                        </p:attrNameLst>
                                      </p:cBhvr>
                                      <p:to>
                                        <p:strVal val="visible"/>
                                      </p:to>
                                    </p:set>
                                    <p:anim calcmode="lin" valueType="num">
                                      <p:cBhvr additive="base">
                                        <p:cTn id="25" dur="500" fill="hold"/>
                                        <p:tgtEl>
                                          <p:spTgt spid="1966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661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0"/>
          </p:nvPr>
        </p:nvSpPr>
        <p:spPr/>
        <p:txBody>
          <a:bodyPr/>
          <a:lstStyle/>
          <a:p>
            <a:pPr>
              <a:defRPr/>
            </a:pPr>
            <a:r>
              <a:rPr lang="en-US"/>
              <a:t>J-</a:t>
            </a:r>
            <a:fld id="{A8586EA4-2708-4F32-BE05-CB982ECD4DBE}" type="slidenum">
              <a:rPr lang="en-US"/>
              <a:pPr>
                <a:defRPr/>
              </a:pPr>
              <a:t>38</a:t>
            </a:fld>
            <a:endParaRPr lang="en-US"/>
          </a:p>
        </p:txBody>
      </p:sp>
      <p:sp>
        <p:nvSpPr>
          <p:cNvPr id="26629" name="Footer Placeholder 4"/>
          <p:cNvSpPr>
            <a:spLocks noGrp="1"/>
          </p:cNvSpPr>
          <p:nvPr>
            <p:ph type="ftr" sz="quarter" idx="12"/>
          </p:nvPr>
        </p:nvSpPr>
        <p:spPr/>
        <p:txBody>
          <a:bodyPr/>
          <a:lstStyle/>
          <a:p>
            <a:pPr>
              <a:defRPr/>
            </a:pPr>
            <a:r>
              <a:rPr lang="en-US" dirty="0"/>
              <a:t>Scale Aerobatics Judging Seminar</a:t>
            </a:r>
          </a:p>
        </p:txBody>
      </p:sp>
      <p:sp>
        <p:nvSpPr>
          <p:cNvPr id="26630" name="Rectangle 5"/>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98658" name="Rectangle 2"/>
          <p:cNvSpPr>
            <a:spLocks noChangeArrowheads="1"/>
          </p:cNvSpPr>
          <p:nvPr/>
        </p:nvSpPr>
        <p:spPr bwMode="auto">
          <a:xfrm>
            <a:off x="228600" y="2438400"/>
            <a:ext cx="6781800" cy="2955925"/>
          </a:xfrm>
          <a:prstGeom prst="rect">
            <a:avLst/>
          </a:prstGeom>
          <a:noFill/>
          <a:ln w="9525">
            <a:noFill/>
            <a:miter lim="800000"/>
            <a:headEnd/>
            <a:tailEnd/>
          </a:ln>
        </p:spPr>
        <p:txBody>
          <a:bodyPr lIns="92075" tIns="46038" rIns="92075" bIns="46038">
            <a:spAutoFit/>
          </a:bodyPr>
          <a:lstStyle/>
          <a:p>
            <a:pPr eaLnBrk="0" hangingPunct="0">
              <a:buClr>
                <a:srgbClr val="FF0000"/>
              </a:buClr>
              <a:buSzPct val="75000"/>
              <a:buFont typeface="Wingdings" pitchFamily="2" charset="2"/>
              <a:buChar char="Ø"/>
            </a:pPr>
            <a:r>
              <a:rPr lang="en-US" sz="2000" b="0" dirty="0"/>
              <a:t> Aircraft </a:t>
            </a:r>
            <a:r>
              <a:rPr lang="en-US" sz="2000" b="0" i="1" dirty="0"/>
              <a:t>must </a:t>
            </a:r>
            <a:r>
              <a:rPr lang="en-US" sz="2000" b="0" dirty="0"/>
              <a:t>Stall wings level. </a:t>
            </a:r>
          </a:p>
          <a:p>
            <a:pPr eaLnBrk="0" hangingPunct="0">
              <a:lnSpc>
                <a:spcPct val="80000"/>
              </a:lnSpc>
              <a:buClr>
                <a:srgbClr val="FF0000"/>
              </a:buClr>
              <a:buSzPct val="75000"/>
              <a:buFont typeface="Wingdings" pitchFamily="2" charset="2"/>
              <a:buNone/>
            </a:pPr>
            <a:r>
              <a:rPr lang="en-US" sz="2000" b="0" dirty="0"/>
              <a:t> - Zero for no stall (</a:t>
            </a:r>
            <a:r>
              <a:rPr lang="en-US" sz="2000" b="0" dirty="0" err="1"/>
              <a:t>aileroning</a:t>
            </a:r>
            <a:r>
              <a:rPr lang="en-US" sz="2000" b="0" dirty="0"/>
              <a:t> or snapping) </a:t>
            </a:r>
          </a:p>
          <a:p>
            <a:pPr eaLnBrk="0" hangingPunct="0">
              <a:lnSpc>
                <a:spcPct val="90000"/>
              </a:lnSpc>
              <a:buClr>
                <a:srgbClr val="FF0000"/>
              </a:buClr>
              <a:buSzPct val="75000"/>
              <a:buFont typeface="Wingdings" pitchFamily="2" charset="2"/>
              <a:buNone/>
            </a:pPr>
            <a:r>
              <a:rPr lang="en-US" sz="2000" b="0" dirty="0"/>
              <a:t> - ½ point per 5° if wings not level on entry.</a:t>
            </a:r>
          </a:p>
          <a:p>
            <a:pPr eaLnBrk="0" hangingPunct="0">
              <a:lnSpc>
                <a:spcPct val="130000"/>
              </a:lnSpc>
              <a:buClr>
                <a:srgbClr val="FF0000"/>
              </a:buClr>
              <a:buSzPct val="75000"/>
              <a:buFont typeface="Wingdings" pitchFamily="2" charset="2"/>
              <a:buChar char="Ø"/>
            </a:pPr>
            <a:r>
              <a:rPr lang="en-US" sz="2000" b="0" dirty="0"/>
              <a:t> Track and Altitude maintained before stall.</a:t>
            </a:r>
          </a:p>
          <a:p>
            <a:pPr eaLnBrk="0" hangingPunct="0">
              <a:lnSpc>
                <a:spcPct val="80000"/>
              </a:lnSpc>
              <a:buClr>
                <a:srgbClr val="FF0000"/>
              </a:buClr>
              <a:buSzPct val="75000"/>
              <a:buFont typeface="Wingdings" pitchFamily="2" charset="2"/>
              <a:buNone/>
            </a:pPr>
            <a:r>
              <a:rPr lang="en-US" sz="2000" b="0" dirty="0"/>
              <a:t> - ½ point per 5° of track or altitude change.</a:t>
            </a:r>
          </a:p>
          <a:p>
            <a:pPr eaLnBrk="0" hangingPunct="0">
              <a:lnSpc>
                <a:spcPct val="80000"/>
              </a:lnSpc>
              <a:buClr>
                <a:srgbClr val="FF0000"/>
              </a:buClr>
              <a:buSzPct val="75000"/>
              <a:buFont typeface="Wingdings" pitchFamily="2" charset="2"/>
              <a:buChar char="Ø"/>
            </a:pPr>
            <a:r>
              <a:rPr lang="en-US" sz="2000" b="0" dirty="0"/>
              <a:t> Nose &amp; wing should simultaneously drop in spin </a:t>
            </a:r>
          </a:p>
          <a:p>
            <a:pPr eaLnBrk="0" hangingPunct="0">
              <a:lnSpc>
                <a:spcPct val="80000"/>
              </a:lnSpc>
              <a:buClr>
                <a:srgbClr val="FF0000"/>
              </a:buClr>
              <a:buSzPct val="75000"/>
            </a:pPr>
            <a:r>
              <a:rPr lang="en-US" sz="2000" b="0" dirty="0"/>
              <a:t>direction:  -½ point per 5° for error.</a:t>
            </a:r>
          </a:p>
          <a:p>
            <a:pPr eaLnBrk="0" hangingPunct="0">
              <a:lnSpc>
                <a:spcPct val="110000"/>
              </a:lnSpc>
              <a:buClr>
                <a:srgbClr val="FF0000"/>
              </a:buClr>
              <a:buSzPct val="75000"/>
              <a:buFont typeface="Wingdings" pitchFamily="2" charset="2"/>
              <a:buChar char="Ø"/>
            </a:pPr>
            <a:r>
              <a:rPr lang="en-US" sz="2000" b="0" dirty="0"/>
              <a:t> Aircraft </a:t>
            </a:r>
            <a:r>
              <a:rPr lang="en-US" sz="2000" b="0" i="1" dirty="0"/>
              <a:t>must </a:t>
            </a:r>
            <a:r>
              <a:rPr lang="en-US" sz="2000" b="0" dirty="0"/>
              <a:t>auto-rotate during spin (no spiral dive).</a:t>
            </a:r>
          </a:p>
          <a:p>
            <a:pPr eaLnBrk="0" hangingPunct="0">
              <a:lnSpc>
                <a:spcPct val="110000"/>
              </a:lnSpc>
              <a:buClr>
                <a:srgbClr val="FF0000"/>
              </a:buClr>
              <a:buSzPct val="75000"/>
              <a:buFont typeface="Wingdings" pitchFamily="2" charset="2"/>
              <a:buChar char="Ø"/>
            </a:pPr>
            <a:r>
              <a:rPr lang="en-US" sz="2000" b="0" dirty="0"/>
              <a:t> Aircraft </a:t>
            </a:r>
            <a:r>
              <a:rPr lang="en-US" sz="2000" b="0" i="1" dirty="0"/>
              <a:t>must </a:t>
            </a:r>
            <a:r>
              <a:rPr lang="en-US" sz="2000" b="0" dirty="0"/>
              <a:t>establish 90° down-line after spin.</a:t>
            </a:r>
          </a:p>
          <a:p>
            <a:pPr eaLnBrk="0" hangingPunct="0">
              <a:lnSpc>
                <a:spcPct val="70000"/>
              </a:lnSpc>
              <a:buClr>
                <a:srgbClr val="FF0000"/>
              </a:buClr>
              <a:buSzPct val="75000"/>
              <a:buFont typeface="Wingdings" pitchFamily="2" charset="2"/>
              <a:buNone/>
            </a:pPr>
            <a:r>
              <a:rPr lang="en-US" sz="2000" b="0" dirty="0"/>
              <a:t> -½ point per 5° for error</a:t>
            </a:r>
          </a:p>
        </p:txBody>
      </p:sp>
      <p:sp>
        <p:nvSpPr>
          <p:cNvPr id="26632" name="Rectangle 3"/>
          <p:cNvSpPr>
            <a:spLocks noChangeArrowheads="1"/>
          </p:cNvSpPr>
          <p:nvPr/>
        </p:nvSpPr>
        <p:spPr bwMode="auto">
          <a:xfrm>
            <a:off x="6096000" y="1828800"/>
            <a:ext cx="2441630" cy="400752"/>
          </a:xfrm>
          <a:prstGeom prst="rect">
            <a:avLst/>
          </a:prstGeom>
          <a:noFill/>
          <a:ln w="9525">
            <a:noFill/>
            <a:miter lim="800000"/>
            <a:headEnd/>
            <a:tailEnd/>
          </a:ln>
        </p:spPr>
        <p:txBody>
          <a:bodyPr wrap="none" lIns="92075" tIns="46038" rIns="92075" bIns="46038">
            <a:spAutoFit/>
          </a:bodyPr>
          <a:lstStyle/>
          <a:p>
            <a:pPr eaLnBrk="0" hangingPunct="0"/>
            <a:r>
              <a:rPr lang="en-US" sz="2000" dirty="0" smtClean="0"/>
              <a:t> </a:t>
            </a:r>
            <a:r>
              <a:rPr lang="en-US" sz="2000" dirty="0"/>
              <a:t>Spins  (9.11. - 9.12.)</a:t>
            </a:r>
          </a:p>
        </p:txBody>
      </p:sp>
      <p:sp>
        <p:nvSpPr>
          <p:cNvPr id="26633" name="Rectangle 6"/>
          <p:cNvSpPr>
            <a:spLocks noChangeArrowheads="1"/>
          </p:cNvSpPr>
          <p:nvPr/>
        </p:nvSpPr>
        <p:spPr bwMode="auto">
          <a:xfrm>
            <a:off x="304800" y="1752600"/>
            <a:ext cx="1589088"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9 -</a:t>
            </a:r>
            <a:endParaRPr lang="en-US" sz="2400" b="0"/>
          </a:p>
          <a:p>
            <a:pPr eaLnBrk="0" hangingPunct="0"/>
            <a:r>
              <a:rPr lang="en-US" sz="2000" b="0">
                <a:latin typeface="Arial" pitchFamily="34" charset="0"/>
              </a:rPr>
              <a:t>(Continued)</a:t>
            </a:r>
          </a:p>
        </p:txBody>
      </p:sp>
      <p:graphicFrame>
        <p:nvGraphicFramePr>
          <p:cNvPr id="26626" name="Object 8"/>
          <p:cNvGraphicFramePr>
            <a:graphicFrameLocks noChangeAspect="1"/>
          </p:cNvGraphicFramePr>
          <p:nvPr/>
        </p:nvGraphicFramePr>
        <p:xfrm>
          <a:off x="6248400" y="2386013"/>
          <a:ext cx="2571750" cy="2719387"/>
        </p:xfrm>
        <a:graphic>
          <a:graphicData uri="http://schemas.openxmlformats.org/presentationml/2006/ole">
            <p:oleObj spid="_x0000_s26626" name="Visio" r:id="rId5" imgW="2674440" imgH="2809080" progId="">
              <p:embed/>
            </p:oleObj>
          </a:graphicData>
        </a:graphic>
      </p:graphicFrame>
      <p:graphicFrame>
        <p:nvGraphicFramePr>
          <p:cNvPr id="26627" name="Object 9"/>
          <p:cNvGraphicFramePr>
            <a:graphicFrameLocks noChangeAspect="1"/>
          </p:cNvGraphicFramePr>
          <p:nvPr/>
        </p:nvGraphicFramePr>
        <p:xfrm>
          <a:off x="5257800" y="2057400"/>
          <a:ext cx="965200" cy="1400175"/>
        </p:xfrm>
        <a:graphic>
          <a:graphicData uri="http://schemas.openxmlformats.org/presentationml/2006/ole">
            <p:oleObj spid="_x0000_s26627" name="Visio" r:id="rId6" imgW="860400" imgH="1247400" progId="">
              <p:embed/>
            </p:oleObj>
          </a:graphicData>
        </a:graphic>
      </p:graphicFrame>
      <p:sp>
        <p:nvSpPr>
          <p:cNvPr id="10"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8658">
                                            <p:txEl>
                                              <p:pRg st="1" end="1"/>
                                            </p:txEl>
                                          </p:spTgt>
                                        </p:tgtEl>
                                        <p:attrNameLst>
                                          <p:attrName>style.visibility</p:attrName>
                                        </p:attrNameLst>
                                      </p:cBhvr>
                                      <p:to>
                                        <p:strVal val="visible"/>
                                      </p:to>
                                    </p:set>
                                    <p:anim calcmode="lin" valueType="num">
                                      <p:cBhvr additive="base">
                                        <p:cTn id="13" dur="500" fill="hold"/>
                                        <p:tgtEl>
                                          <p:spTgt spid="1986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865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8658">
                                            <p:txEl>
                                              <p:pRg st="2" end="2"/>
                                            </p:txEl>
                                          </p:spTgt>
                                        </p:tgtEl>
                                        <p:attrNameLst>
                                          <p:attrName>style.visibility</p:attrName>
                                        </p:attrNameLst>
                                      </p:cBhvr>
                                      <p:to>
                                        <p:strVal val="visible"/>
                                      </p:to>
                                    </p:set>
                                    <p:anim calcmode="lin" valueType="num">
                                      <p:cBhvr additive="base">
                                        <p:cTn id="19" dur="500" fill="hold"/>
                                        <p:tgtEl>
                                          <p:spTgt spid="1986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86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8658">
                                            <p:txEl>
                                              <p:pRg st="3" end="3"/>
                                            </p:txEl>
                                          </p:spTgt>
                                        </p:tgtEl>
                                        <p:attrNameLst>
                                          <p:attrName>style.visibility</p:attrName>
                                        </p:attrNameLst>
                                      </p:cBhvr>
                                      <p:to>
                                        <p:strVal val="visible"/>
                                      </p:to>
                                    </p:set>
                                    <p:anim calcmode="lin" valueType="num">
                                      <p:cBhvr additive="base">
                                        <p:cTn id="25" dur="500" fill="hold"/>
                                        <p:tgtEl>
                                          <p:spTgt spid="19865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865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8658">
                                            <p:txEl>
                                              <p:pRg st="4" end="4"/>
                                            </p:txEl>
                                          </p:spTgt>
                                        </p:tgtEl>
                                        <p:attrNameLst>
                                          <p:attrName>style.visibility</p:attrName>
                                        </p:attrNameLst>
                                      </p:cBhvr>
                                      <p:to>
                                        <p:strVal val="visible"/>
                                      </p:to>
                                    </p:set>
                                    <p:anim calcmode="lin" valueType="num">
                                      <p:cBhvr additive="base">
                                        <p:cTn id="31" dur="500" fill="hold"/>
                                        <p:tgtEl>
                                          <p:spTgt spid="19865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865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8658">
                                            <p:txEl>
                                              <p:pRg st="5" end="5"/>
                                            </p:txEl>
                                          </p:spTgt>
                                        </p:tgtEl>
                                        <p:attrNameLst>
                                          <p:attrName>style.visibility</p:attrName>
                                        </p:attrNameLst>
                                      </p:cBhvr>
                                      <p:to>
                                        <p:strVal val="visible"/>
                                      </p:to>
                                    </p:set>
                                    <p:anim calcmode="lin" valueType="num">
                                      <p:cBhvr additive="base">
                                        <p:cTn id="37" dur="500" fill="hold"/>
                                        <p:tgtEl>
                                          <p:spTgt spid="19865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865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8658">
                                            <p:txEl>
                                              <p:pRg st="6" end="6"/>
                                            </p:txEl>
                                          </p:spTgt>
                                        </p:tgtEl>
                                        <p:attrNameLst>
                                          <p:attrName>style.visibility</p:attrName>
                                        </p:attrNameLst>
                                      </p:cBhvr>
                                      <p:to>
                                        <p:strVal val="visible"/>
                                      </p:to>
                                    </p:set>
                                    <p:anim calcmode="lin" valueType="num">
                                      <p:cBhvr additive="base">
                                        <p:cTn id="43" dur="500" fill="hold"/>
                                        <p:tgtEl>
                                          <p:spTgt spid="19865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865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8658">
                                            <p:txEl>
                                              <p:pRg st="7" end="7"/>
                                            </p:txEl>
                                          </p:spTgt>
                                        </p:tgtEl>
                                        <p:attrNameLst>
                                          <p:attrName>style.visibility</p:attrName>
                                        </p:attrNameLst>
                                      </p:cBhvr>
                                      <p:to>
                                        <p:strVal val="visible"/>
                                      </p:to>
                                    </p:set>
                                    <p:anim calcmode="lin" valueType="num">
                                      <p:cBhvr additive="base">
                                        <p:cTn id="49" dur="500" fill="hold"/>
                                        <p:tgtEl>
                                          <p:spTgt spid="19865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9865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8658">
                                            <p:txEl>
                                              <p:pRg st="8" end="8"/>
                                            </p:txEl>
                                          </p:spTgt>
                                        </p:tgtEl>
                                        <p:attrNameLst>
                                          <p:attrName>style.visibility</p:attrName>
                                        </p:attrNameLst>
                                      </p:cBhvr>
                                      <p:to>
                                        <p:strVal val="visible"/>
                                      </p:to>
                                    </p:set>
                                    <p:anim calcmode="lin" valueType="num">
                                      <p:cBhvr additive="base">
                                        <p:cTn id="55" dur="500" fill="hold"/>
                                        <p:tgtEl>
                                          <p:spTgt spid="19865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9865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98658">
                                            <p:txEl>
                                              <p:pRg st="9" end="9"/>
                                            </p:txEl>
                                          </p:spTgt>
                                        </p:tgtEl>
                                        <p:attrNameLst>
                                          <p:attrName>style.visibility</p:attrName>
                                        </p:attrNameLst>
                                      </p:cBhvr>
                                      <p:to>
                                        <p:strVal val="visible"/>
                                      </p:to>
                                    </p:set>
                                    <p:anim calcmode="lin" valueType="num">
                                      <p:cBhvr additive="base">
                                        <p:cTn id="61" dur="500" fill="hold"/>
                                        <p:tgtEl>
                                          <p:spTgt spid="198658">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9865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p:txBody>
          <a:bodyPr/>
          <a:lstStyle/>
          <a:p>
            <a:pPr>
              <a:defRPr/>
            </a:pPr>
            <a:r>
              <a:rPr lang="en-US"/>
              <a:t>J-</a:t>
            </a:r>
            <a:fld id="{6FF92E1A-968F-4388-B534-1771CB412ED4}" type="slidenum">
              <a:rPr lang="en-US"/>
              <a:pPr>
                <a:defRPr/>
              </a:pPr>
              <a:t>39</a:t>
            </a:fld>
            <a:endParaRPr lang="en-US"/>
          </a:p>
        </p:txBody>
      </p:sp>
      <p:sp>
        <p:nvSpPr>
          <p:cNvPr id="41987" name="Footer Placeholder 4"/>
          <p:cNvSpPr>
            <a:spLocks noGrp="1"/>
          </p:cNvSpPr>
          <p:nvPr>
            <p:ph type="ftr" sz="quarter" idx="12"/>
          </p:nvPr>
        </p:nvSpPr>
        <p:spPr/>
        <p:txBody>
          <a:bodyPr/>
          <a:lstStyle/>
          <a:p>
            <a:pPr>
              <a:defRPr/>
            </a:pPr>
            <a:r>
              <a:rPr lang="en-US" dirty="0"/>
              <a:t>Scale Aerobatics Judging Seminar</a:t>
            </a:r>
          </a:p>
        </p:txBody>
      </p:sp>
      <p:sp>
        <p:nvSpPr>
          <p:cNvPr id="45060" name="Rectangle 2050"/>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206851" name="Rectangle 2051"/>
          <p:cNvSpPr>
            <a:spLocks noChangeArrowheads="1"/>
          </p:cNvSpPr>
          <p:nvPr/>
        </p:nvSpPr>
        <p:spPr bwMode="auto">
          <a:xfrm>
            <a:off x="1066800" y="2133600"/>
            <a:ext cx="7467600" cy="4229100"/>
          </a:xfrm>
          <a:prstGeom prst="rect">
            <a:avLst/>
          </a:prstGeom>
          <a:noFill/>
          <a:ln w="9525">
            <a:noFill/>
            <a:miter lim="800000"/>
            <a:headEnd/>
            <a:tailEnd/>
          </a:ln>
        </p:spPr>
        <p:txBody>
          <a:bodyPr lIns="92075" tIns="46038" rIns="92075" bIns="46038">
            <a:spAutoFit/>
          </a:bodyPr>
          <a:lstStyle/>
          <a:p>
            <a:pPr eaLnBrk="0" hangingPunct="0">
              <a:lnSpc>
                <a:spcPct val="120000"/>
              </a:lnSpc>
              <a:buClr>
                <a:srgbClr val="FF0000"/>
              </a:buClr>
              <a:buSzPct val="75000"/>
              <a:buFont typeface="Wingdings" pitchFamily="2" charset="2"/>
              <a:buChar char="Ø"/>
            </a:pPr>
            <a:r>
              <a:rPr lang="en-US" sz="2400" b="0" dirty="0"/>
              <a:t> </a:t>
            </a:r>
            <a:r>
              <a:rPr lang="en-US" sz="2000" b="0" dirty="0"/>
              <a:t>Omitting a programmed figure.</a:t>
            </a:r>
          </a:p>
          <a:p>
            <a:pPr eaLnBrk="0" hangingPunct="0">
              <a:lnSpc>
                <a:spcPct val="120000"/>
              </a:lnSpc>
              <a:buClr>
                <a:srgbClr val="FF0000"/>
              </a:buClr>
              <a:buSzPct val="75000"/>
              <a:buFont typeface="Wingdings" pitchFamily="2" charset="2"/>
              <a:buChar char="Ø"/>
            </a:pPr>
            <a:r>
              <a:rPr lang="en-US" sz="2000" b="0" dirty="0"/>
              <a:t> Flying a figure that deviates from the </a:t>
            </a:r>
            <a:r>
              <a:rPr lang="en-US" sz="2000" b="0" dirty="0" err="1"/>
              <a:t>Aresti</a:t>
            </a:r>
            <a:r>
              <a:rPr lang="en-US" sz="2000" b="0" dirty="0"/>
              <a:t>.</a:t>
            </a:r>
          </a:p>
          <a:p>
            <a:pPr eaLnBrk="0" hangingPunct="0">
              <a:lnSpc>
                <a:spcPct val="120000"/>
              </a:lnSpc>
              <a:buClr>
                <a:srgbClr val="FF0000"/>
              </a:buClr>
              <a:buSzPct val="75000"/>
              <a:buFont typeface="Wingdings" pitchFamily="2" charset="2"/>
              <a:buChar char="Ø"/>
            </a:pPr>
            <a:r>
              <a:rPr lang="en-US" sz="2000" b="0" dirty="0"/>
              <a:t> Adding a figure to the program except when necessary to reposition  (Break Penalty will be assessed)</a:t>
            </a:r>
          </a:p>
          <a:p>
            <a:pPr eaLnBrk="0" hangingPunct="0">
              <a:lnSpc>
                <a:spcPct val="120000"/>
              </a:lnSpc>
              <a:buClr>
                <a:srgbClr val="FF0000"/>
              </a:buClr>
              <a:buSzPct val="75000"/>
              <a:buFont typeface="Wingdings" pitchFamily="2" charset="2"/>
              <a:buChar char="Ø"/>
            </a:pPr>
            <a:r>
              <a:rPr lang="en-US" sz="2000" b="0" dirty="0"/>
              <a:t> BREAK in the sequence. (Disorientation etc)</a:t>
            </a:r>
          </a:p>
          <a:p>
            <a:pPr eaLnBrk="0" hangingPunct="0">
              <a:lnSpc>
                <a:spcPct val="120000"/>
              </a:lnSpc>
              <a:buClr>
                <a:srgbClr val="FF0000"/>
              </a:buClr>
              <a:buSzPct val="75000"/>
              <a:buFont typeface="Wingdings" pitchFamily="2" charset="2"/>
              <a:buChar char="Ø"/>
            </a:pPr>
            <a:r>
              <a:rPr lang="en-US" sz="2000" b="0" dirty="0"/>
              <a:t> Flying a figure in wrong direction (X-axis). Y-axis is non directional.</a:t>
            </a:r>
          </a:p>
          <a:p>
            <a:pPr eaLnBrk="0" hangingPunct="0">
              <a:lnSpc>
                <a:spcPct val="120000"/>
              </a:lnSpc>
              <a:buClr>
                <a:srgbClr val="FF0000"/>
              </a:buClr>
              <a:buSzPct val="75000"/>
              <a:buFont typeface="Wingdings" pitchFamily="2" charset="2"/>
              <a:buChar char="Ø"/>
            </a:pPr>
            <a:r>
              <a:rPr lang="en-US" sz="2000" b="0" dirty="0"/>
              <a:t> Cumulative deviation on roll, pitch or yaw axis &gt; 90°.</a:t>
            </a:r>
          </a:p>
          <a:p>
            <a:pPr eaLnBrk="0" hangingPunct="0">
              <a:lnSpc>
                <a:spcPct val="120000"/>
              </a:lnSpc>
              <a:buClr>
                <a:srgbClr val="FF0000"/>
              </a:buClr>
              <a:buSzPct val="75000"/>
              <a:buFont typeface="Wingdings" pitchFamily="2" charset="2"/>
              <a:buChar char="Ø"/>
            </a:pPr>
            <a:r>
              <a:rPr lang="en-US" sz="2000" b="0" dirty="0"/>
              <a:t> Any maneuver flown, even partially, behind the deadline.</a:t>
            </a:r>
          </a:p>
          <a:p>
            <a:pPr eaLnBrk="0" hangingPunct="0">
              <a:lnSpc>
                <a:spcPct val="120000"/>
              </a:lnSpc>
              <a:buClr>
                <a:srgbClr val="FF0000"/>
              </a:buClr>
              <a:buSzPct val="75000"/>
              <a:buFont typeface="Wingdings" pitchFamily="2" charset="2"/>
              <a:buChar char="Ø"/>
            </a:pPr>
            <a:r>
              <a:rPr lang="en-US" sz="2000" b="0" dirty="0"/>
              <a:t> Hammerhead fly over – pivot &gt; 4 wingspans</a:t>
            </a:r>
          </a:p>
          <a:p>
            <a:pPr eaLnBrk="0" hangingPunct="0">
              <a:lnSpc>
                <a:spcPct val="120000"/>
              </a:lnSpc>
              <a:buClr>
                <a:srgbClr val="FF0000"/>
              </a:buClr>
              <a:buSzPct val="75000"/>
              <a:buFont typeface="Wingdings" pitchFamily="2" charset="2"/>
              <a:buChar char="Ø"/>
            </a:pPr>
            <a:r>
              <a:rPr lang="en-US" sz="2000" b="0" dirty="0"/>
              <a:t> No stall (break) in snap rolls</a:t>
            </a:r>
          </a:p>
          <a:p>
            <a:pPr eaLnBrk="0" hangingPunct="0">
              <a:lnSpc>
                <a:spcPct val="120000"/>
              </a:lnSpc>
              <a:buClr>
                <a:srgbClr val="FF0000"/>
              </a:buClr>
              <a:buSzPct val="75000"/>
              <a:buFont typeface="Wingdings" pitchFamily="2" charset="2"/>
              <a:buChar char="Ø"/>
            </a:pPr>
            <a:r>
              <a:rPr lang="en-US" sz="2000" b="0" dirty="0"/>
              <a:t> No stall on spin entry</a:t>
            </a:r>
          </a:p>
        </p:txBody>
      </p:sp>
      <p:sp>
        <p:nvSpPr>
          <p:cNvPr id="45062" name="Rectangle 2052"/>
          <p:cNvSpPr>
            <a:spLocks noChangeArrowheads="1"/>
          </p:cNvSpPr>
          <p:nvPr/>
        </p:nvSpPr>
        <p:spPr bwMode="auto">
          <a:xfrm>
            <a:off x="304800" y="1752600"/>
            <a:ext cx="2741613" cy="4572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Mechanical Zeros</a:t>
            </a:r>
            <a:endParaRPr lang="en-US" sz="2000" b="0">
              <a:latin typeface="Arial" pitchFamily="34" charset="0"/>
            </a:endParaRPr>
          </a:p>
        </p:txBody>
      </p:sp>
      <p:sp>
        <p:nvSpPr>
          <p:cNvPr id="7"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 calcmode="lin" valueType="num">
                                      <p:cBhvr additive="base">
                                        <p:cTn id="7" dur="500" fill="hold"/>
                                        <p:tgtEl>
                                          <p:spTgt spid="206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68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851">
                                            <p:txEl>
                                              <p:pRg st="1" end="1"/>
                                            </p:txEl>
                                          </p:spTgt>
                                        </p:tgtEl>
                                        <p:attrNameLst>
                                          <p:attrName>style.visibility</p:attrName>
                                        </p:attrNameLst>
                                      </p:cBhvr>
                                      <p:to>
                                        <p:strVal val="visible"/>
                                      </p:to>
                                    </p:set>
                                    <p:anim calcmode="lin" valueType="num">
                                      <p:cBhvr additive="base">
                                        <p:cTn id="13" dur="500" fill="hold"/>
                                        <p:tgtEl>
                                          <p:spTgt spid="206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6851">
                                            <p:txEl>
                                              <p:pRg st="2" end="2"/>
                                            </p:txEl>
                                          </p:spTgt>
                                        </p:tgtEl>
                                        <p:attrNameLst>
                                          <p:attrName>style.visibility</p:attrName>
                                        </p:attrNameLst>
                                      </p:cBhvr>
                                      <p:to>
                                        <p:strVal val="visible"/>
                                      </p:to>
                                    </p:set>
                                    <p:anim calcmode="lin" valueType="num">
                                      <p:cBhvr additive="base">
                                        <p:cTn id="19" dur="500" fill="hold"/>
                                        <p:tgtEl>
                                          <p:spTgt spid="206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6851">
                                            <p:txEl>
                                              <p:pRg st="3" end="3"/>
                                            </p:txEl>
                                          </p:spTgt>
                                        </p:tgtEl>
                                        <p:attrNameLst>
                                          <p:attrName>style.visibility</p:attrName>
                                        </p:attrNameLst>
                                      </p:cBhvr>
                                      <p:to>
                                        <p:strVal val="visible"/>
                                      </p:to>
                                    </p:set>
                                    <p:anim calcmode="lin" valueType="num">
                                      <p:cBhvr additive="base">
                                        <p:cTn id="25" dur="500" fill="hold"/>
                                        <p:tgtEl>
                                          <p:spTgt spid="2068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68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6851">
                                            <p:txEl>
                                              <p:pRg st="4" end="4"/>
                                            </p:txEl>
                                          </p:spTgt>
                                        </p:tgtEl>
                                        <p:attrNameLst>
                                          <p:attrName>style.visibility</p:attrName>
                                        </p:attrNameLst>
                                      </p:cBhvr>
                                      <p:to>
                                        <p:strVal val="visible"/>
                                      </p:to>
                                    </p:set>
                                    <p:anim calcmode="lin" valueType="num">
                                      <p:cBhvr additive="base">
                                        <p:cTn id="31" dur="500" fill="hold"/>
                                        <p:tgtEl>
                                          <p:spTgt spid="2068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68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6851">
                                            <p:txEl>
                                              <p:pRg st="5" end="5"/>
                                            </p:txEl>
                                          </p:spTgt>
                                        </p:tgtEl>
                                        <p:attrNameLst>
                                          <p:attrName>style.visibility</p:attrName>
                                        </p:attrNameLst>
                                      </p:cBhvr>
                                      <p:to>
                                        <p:strVal val="visible"/>
                                      </p:to>
                                    </p:set>
                                    <p:anim calcmode="lin" valueType="num">
                                      <p:cBhvr additive="base">
                                        <p:cTn id="37" dur="500" fill="hold"/>
                                        <p:tgtEl>
                                          <p:spTgt spid="2068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685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6851">
                                            <p:txEl>
                                              <p:pRg st="6" end="6"/>
                                            </p:txEl>
                                          </p:spTgt>
                                        </p:tgtEl>
                                        <p:attrNameLst>
                                          <p:attrName>style.visibility</p:attrName>
                                        </p:attrNameLst>
                                      </p:cBhvr>
                                      <p:to>
                                        <p:strVal val="visible"/>
                                      </p:to>
                                    </p:set>
                                    <p:anim calcmode="lin" valueType="num">
                                      <p:cBhvr additive="base">
                                        <p:cTn id="43" dur="500" fill="hold"/>
                                        <p:tgtEl>
                                          <p:spTgt spid="2068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685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6851">
                                            <p:txEl>
                                              <p:pRg st="7" end="7"/>
                                            </p:txEl>
                                          </p:spTgt>
                                        </p:tgtEl>
                                        <p:attrNameLst>
                                          <p:attrName>style.visibility</p:attrName>
                                        </p:attrNameLst>
                                      </p:cBhvr>
                                      <p:to>
                                        <p:strVal val="visible"/>
                                      </p:to>
                                    </p:set>
                                    <p:anim calcmode="lin" valueType="num">
                                      <p:cBhvr additive="base">
                                        <p:cTn id="49" dur="500" fill="hold"/>
                                        <p:tgtEl>
                                          <p:spTgt spid="2068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0685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6851">
                                            <p:txEl>
                                              <p:pRg st="8" end="8"/>
                                            </p:txEl>
                                          </p:spTgt>
                                        </p:tgtEl>
                                        <p:attrNameLst>
                                          <p:attrName>style.visibility</p:attrName>
                                        </p:attrNameLst>
                                      </p:cBhvr>
                                      <p:to>
                                        <p:strVal val="visible"/>
                                      </p:to>
                                    </p:set>
                                    <p:anim calcmode="lin" valueType="num">
                                      <p:cBhvr additive="base">
                                        <p:cTn id="55" dur="500" fill="hold"/>
                                        <p:tgtEl>
                                          <p:spTgt spid="20685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0685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06851">
                                            <p:txEl>
                                              <p:pRg st="9" end="9"/>
                                            </p:txEl>
                                          </p:spTgt>
                                        </p:tgtEl>
                                        <p:attrNameLst>
                                          <p:attrName>style.visibility</p:attrName>
                                        </p:attrNameLst>
                                      </p:cBhvr>
                                      <p:to>
                                        <p:strVal val="visible"/>
                                      </p:to>
                                    </p:set>
                                    <p:anim calcmode="lin" valueType="num">
                                      <p:cBhvr additive="base">
                                        <p:cTn id="61" dur="500" fill="hold"/>
                                        <p:tgtEl>
                                          <p:spTgt spid="20685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0685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0"/>
          </p:nvPr>
        </p:nvSpPr>
        <p:spPr/>
        <p:txBody>
          <a:bodyPr/>
          <a:lstStyle/>
          <a:p>
            <a:pPr>
              <a:defRPr/>
            </a:pPr>
            <a:r>
              <a:rPr lang="en-US"/>
              <a:t>J-</a:t>
            </a:r>
            <a:fld id="{5177BCC8-0C12-443B-9969-6E17ADEB8BFE}" type="slidenum">
              <a:rPr lang="en-US"/>
              <a:pPr>
                <a:defRPr/>
              </a:pPr>
              <a:t>4</a:t>
            </a:fld>
            <a:endParaRPr lang="en-US"/>
          </a:p>
        </p:txBody>
      </p:sp>
      <p:sp>
        <p:nvSpPr>
          <p:cNvPr id="2052" name="Footer Placeholder 4"/>
          <p:cNvSpPr>
            <a:spLocks noGrp="1"/>
          </p:cNvSpPr>
          <p:nvPr>
            <p:ph type="ftr" sz="quarter" idx="12"/>
          </p:nvPr>
        </p:nvSpPr>
        <p:spPr/>
        <p:txBody>
          <a:bodyPr/>
          <a:lstStyle/>
          <a:p>
            <a:pPr>
              <a:defRPr/>
            </a:pPr>
            <a:r>
              <a:rPr lang="en-US" dirty="0"/>
              <a:t>Scale Aerobatics Judging Seminar</a:t>
            </a:r>
          </a:p>
        </p:txBody>
      </p:sp>
      <p:sp>
        <p:nvSpPr>
          <p:cNvPr id="2053" name="Rectangle 5"/>
          <p:cNvSpPr>
            <a:spLocks noGrp="1" noChangeArrowheads="1"/>
          </p:cNvSpPr>
          <p:nvPr>
            <p:ph type="title" idx="4294967295"/>
          </p:nvPr>
        </p:nvSpPr>
        <p:spPr>
          <a:xfrm>
            <a:off x="4800600" y="0"/>
            <a:ext cx="4343400" cy="1600200"/>
          </a:xfrm>
        </p:spPr>
        <p:txBody>
          <a:bodyPr lIns="92075" tIns="46038" rIns="92075" bIns="46038" anchor="ctr"/>
          <a:lstStyle/>
          <a:p>
            <a:pPr algn="r"/>
            <a:r>
              <a:rPr lang="en-US" sz="4400" b="1" dirty="0" smtClean="0"/>
              <a:t>Judging Criteria</a:t>
            </a:r>
          </a:p>
        </p:txBody>
      </p:sp>
      <p:sp>
        <p:nvSpPr>
          <p:cNvPr id="159746" name="Rectangle 2"/>
          <p:cNvSpPr>
            <a:spLocks noChangeArrowheads="1"/>
          </p:cNvSpPr>
          <p:nvPr/>
        </p:nvSpPr>
        <p:spPr bwMode="auto">
          <a:xfrm>
            <a:off x="609600" y="3657600"/>
            <a:ext cx="7483475" cy="1939925"/>
          </a:xfrm>
          <a:prstGeom prst="rect">
            <a:avLst/>
          </a:prstGeom>
          <a:noFill/>
          <a:ln w="9525">
            <a:noFill/>
            <a:miter lim="800000"/>
            <a:headEnd/>
            <a:tailEnd/>
          </a:ln>
        </p:spPr>
        <p:txBody>
          <a:bodyPr lIns="92075" tIns="46038" rIns="92075" bIns="46038">
            <a:spAutoFit/>
          </a:bodyPr>
          <a:lstStyle/>
          <a:p>
            <a:pPr eaLnBrk="0" hangingPunct="0">
              <a:lnSpc>
                <a:spcPct val="150000"/>
              </a:lnSpc>
              <a:buClr>
                <a:srgbClr val="FF0000"/>
              </a:buClr>
              <a:buSzPct val="75000"/>
              <a:buFont typeface="Wingdings" pitchFamily="2" charset="2"/>
              <a:buChar char="Ø"/>
            </a:pPr>
            <a:r>
              <a:rPr lang="en-US" sz="2000" b="0" dirty="0"/>
              <a:t> Radii need </a:t>
            </a:r>
            <a:r>
              <a:rPr lang="en-US" sz="2000" b="0" u="sng" dirty="0"/>
              <a:t>NOT </a:t>
            </a:r>
            <a:r>
              <a:rPr lang="en-US" sz="2000" b="0" dirty="0"/>
              <a:t> be equal  -- NO downgrade if not equal.</a:t>
            </a:r>
          </a:p>
          <a:p>
            <a:pPr eaLnBrk="0" hangingPunct="0">
              <a:lnSpc>
                <a:spcPct val="150000"/>
              </a:lnSpc>
              <a:buClr>
                <a:srgbClr val="FF0000"/>
              </a:buClr>
              <a:buSzPct val="75000"/>
              <a:buFont typeface="Wingdings" pitchFamily="2" charset="2"/>
              <a:buChar char="Ø"/>
            </a:pPr>
            <a:r>
              <a:rPr lang="en-US" sz="2000" b="0" dirty="0"/>
              <a:t> Lines judged on flight path, - ½ point per 5°.</a:t>
            </a:r>
          </a:p>
          <a:p>
            <a:pPr eaLnBrk="0" hangingPunct="0">
              <a:lnSpc>
                <a:spcPct val="150000"/>
              </a:lnSpc>
              <a:buClr>
                <a:srgbClr val="FF0000"/>
              </a:buClr>
              <a:buSzPct val="75000"/>
              <a:buFont typeface="Wingdings" pitchFamily="2" charset="2"/>
              <a:buChar char="Ø"/>
            </a:pPr>
            <a:r>
              <a:rPr lang="en-US" sz="2000" b="0" dirty="0"/>
              <a:t> If present, rolls must be centered, - 1 to  - 4 points max.</a:t>
            </a:r>
          </a:p>
          <a:p>
            <a:pPr eaLnBrk="0" hangingPunct="0">
              <a:lnSpc>
                <a:spcPct val="150000"/>
              </a:lnSpc>
              <a:buClr>
                <a:srgbClr val="FF0000"/>
              </a:buClr>
              <a:buSzPct val="75000"/>
              <a:buFont typeface="Wingdings" pitchFamily="2" charset="2"/>
              <a:buChar char="Ø"/>
            </a:pPr>
            <a:r>
              <a:rPr lang="en-US" sz="2000" b="0" dirty="0"/>
              <a:t> Exit altitude may be higher or lower than entry altitude.</a:t>
            </a:r>
          </a:p>
        </p:txBody>
      </p:sp>
      <p:sp>
        <p:nvSpPr>
          <p:cNvPr id="2055" name="Rectangle 3"/>
          <p:cNvSpPr>
            <a:spLocks noChangeArrowheads="1"/>
          </p:cNvSpPr>
          <p:nvPr/>
        </p:nvSpPr>
        <p:spPr bwMode="auto">
          <a:xfrm>
            <a:off x="2438400" y="1981200"/>
            <a:ext cx="3213100" cy="400050"/>
          </a:xfrm>
          <a:prstGeom prst="rect">
            <a:avLst/>
          </a:prstGeom>
          <a:noFill/>
          <a:ln w="9525">
            <a:noFill/>
            <a:miter lim="800000"/>
            <a:headEnd/>
            <a:tailEnd/>
          </a:ln>
        </p:spPr>
        <p:txBody>
          <a:bodyPr wrap="none" lIns="92075" tIns="46038" rIns="92075" bIns="46038">
            <a:spAutoFit/>
          </a:bodyPr>
          <a:lstStyle/>
          <a:p>
            <a:pPr eaLnBrk="0" hangingPunct="0"/>
            <a:r>
              <a:rPr lang="en-US" sz="2000" b="0" u="sng"/>
              <a:t>Enter / Exit radii, line lengths</a:t>
            </a:r>
          </a:p>
        </p:txBody>
      </p:sp>
      <p:sp>
        <p:nvSpPr>
          <p:cNvPr id="2056" name="Rectangle 6"/>
          <p:cNvSpPr>
            <a:spLocks noChangeArrowheads="1"/>
          </p:cNvSpPr>
          <p:nvPr/>
        </p:nvSpPr>
        <p:spPr bwMode="auto">
          <a:xfrm>
            <a:off x="304800" y="1828800"/>
            <a:ext cx="1511300"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1</a:t>
            </a:r>
          </a:p>
          <a:p>
            <a:pPr eaLnBrk="0" hangingPunct="0"/>
            <a:r>
              <a:rPr lang="en-US" sz="2000" b="0">
                <a:latin typeface="Arial" pitchFamily="34" charset="0"/>
              </a:rPr>
              <a:t>(Continued)</a:t>
            </a:r>
            <a:endParaRPr lang="en-US" sz="2000">
              <a:latin typeface="Arial" pitchFamily="34" charset="0"/>
            </a:endParaRPr>
          </a:p>
        </p:txBody>
      </p:sp>
      <p:sp>
        <p:nvSpPr>
          <p:cNvPr id="2057" name="Text Box 7"/>
          <p:cNvSpPr txBox="1">
            <a:spLocks noChangeArrowheads="1"/>
          </p:cNvSpPr>
          <p:nvPr/>
        </p:nvSpPr>
        <p:spPr bwMode="auto">
          <a:xfrm>
            <a:off x="5867400" y="3352800"/>
            <a:ext cx="2057400" cy="457200"/>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2400" b="0"/>
              <a:t>a &lt;&gt; b &lt;&gt; c</a:t>
            </a:r>
          </a:p>
        </p:txBody>
      </p:sp>
      <p:graphicFrame>
        <p:nvGraphicFramePr>
          <p:cNvPr id="2050" name="Object 8"/>
          <p:cNvGraphicFramePr>
            <a:graphicFrameLocks noChangeAspect="1"/>
          </p:cNvGraphicFramePr>
          <p:nvPr/>
        </p:nvGraphicFramePr>
        <p:xfrm>
          <a:off x="6324600" y="1447800"/>
          <a:ext cx="2578100" cy="3810000"/>
        </p:xfrm>
        <a:graphic>
          <a:graphicData uri="http://schemas.openxmlformats.org/presentationml/2006/ole">
            <p:oleObj spid="_x0000_s2050" name="Visio" r:id="rId5" imgW="2399400" imgH="3520800" progId="">
              <p:embed/>
            </p:oleObj>
          </a:graphicData>
        </a:graphic>
      </p:graphicFrame>
      <p:sp>
        <p:nvSpPr>
          <p:cNvPr id="10"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9746">
                                            <p:txEl>
                                              <p:pRg st="0" end="0"/>
                                            </p:txEl>
                                          </p:spTgt>
                                        </p:tgtEl>
                                        <p:attrNameLst>
                                          <p:attrName>style.visibility</p:attrName>
                                        </p:attrNameLst>
                                      </p:cBhvr>
                                      <p:to>
                                        <p:strVal val="visible"/>
                                      </p:to>
                                    </p:set>
                                    <p:anim calcmode="lin" valueType="num">
                                      <p:cBhvr additive="base">
                                        <p:cTn id="7" dur="500" fill="hold"/>
                                        <p:tgtEl>
                                          <p:spTgt spid="1597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97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9746">
                                            <p:txEl>
                                              <p:pRg st="1" end="1"/>
                                            </p:txEl>
                                          </p:spTgt>
                                        </p:tgtEl>
                                        <p:attrNameLst>
                                          <p:attrName>style.visibility</p:attrName>
                                        </p:attrNameLst>
                                      </p:cBhvr>
                                      <p:to>
                                        <p:strVal val="visible"/>
                                      </p:to>
                                    </p:set>
                                    <p:anim calcmode="lin" valueType="num">
                                      <p:cBhvr additive="base">
                                        <p:cTn id="13" dur="500" fill="hold"/>
                                        <p:tgtEl>
                                          <p:spTgt spid="15974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974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9746">
                                            <p:txEl>
                                              <p:pRg st="2" end="2"/>
                                            </p:txEl>
                                          </p:spTgt>
                                        </p:tgtEl>
                                        <p:attrNameLst>
                                          <p:attrName>style.visibility</p:attrName>
                                        </p:attrNameLst>
                                      </p:cBhvr>
                                      <p:to>
                                        <p:strVal val="visible"/>
                                      </p:to>
                                    </p:set>
                                    <p:anim calcmode="lin" valueType="num">
                                      <p:cBhvr additive="base">
                                        <p:cTn id="19" dur="500" fill="hold"/>
                                        <p:tgtEl>
                                          <p:spTgt spid="15974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974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9746">
                                            <p:txEl>
                                              <p:pRg st="3" end="3"/>
                                            </p:txEl>
                                          </p:spTgt>
                                        </p:tgtEl>
                                        <p:attrNameLst>
                                          <p:attrName>style.visibility</p:attrName>
                                        </p:attrNameLst>
                                      </p:cBhvr>
                                      <p:to>
                                        <p:strVal val="visible"/>
                                      </p:to>
                                    </p:set>
                                    <p:anim calcmode="lin" valueType="num">
                                      <p:cBhvr additive="base">
                                        <p:cTn id="25" dur="500" fill="hold"/>
                                        <p:tgtEl>
                                          <p:spTgt spid="15974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974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a:spLocks noGrp="1"/>
          </p:cNvSpPr>
          <p:nvPr>
            <p:ph type="sldNum" sz="quarter" idx="10"/>
          </p:nvPr>
        </p:nvSpPr>
        <p:spPr/>
        <p:txBody>
          <a:bodyPr/>
          <a:lstStyle/>
          <a:p>
            <a:pPr>
              <a:defRPr/>
            </a:pPr>
            <a:r>
              <a:rPr lang="en-US"/>
              <a:t>J-</a:t>
            </a:r>
            <a:fld id="{5606602E-620F-46F8-82B3-5C4C87F56EC1}" type="slidenum">
              <a:rPr lang="en-US"/>
              <a:pPr>
                <a:defRPr/>
              </a:pPr>
              <a:t>40</a:t>
            </a:fld>
            <a:endParaRPr lang="en-US"/>
          </a:p>
        </p:txBody>
      </p:sp>
      <p:sp>
        <p:nvSpPr>
          <p:cNvPr id="43011" name="Footer Placeholder 3"/>
          <p:cNvSpPr>
            <a:spLocks noGrp="1"/>
          </p:cNvSpPr>
          <p:nvPr>
            <p:ph type="ftr" sz="quarter" idx="12"/>
          </p:nvPr>
        </p:nvSpPr>
        <p:spPr/>
        <p:txBody>
          <a:bodyPr/>
          <a:lstStyle/>
          <a:p>
            <a:pPr>
              <a:defRPr/>
            </a:pPr>
            <a:r>
              <a:rPr lang="en-US" dirty="0"/>
              <a:t>Scale Aerobatics Judging Seminar</a:t>
            </a:r>
          </a:p>
        </p:txBody>
      </p:sp>
      <p:sp>
        <p:nvSpPr>
          <p:cNvPr id="268290" name="Rectangle 2"/>
          <p:cNvSpPr>
            <a:spLocks noChangeArrowheads="1"/>
          </p:cNvSpPr>
          <p:nvPr/>
        </p:nvSpPr>
        <p:spPr bwMode="auto">
          <a:xfrm>
            <a:off x="381000" y="2311400"/>
            <a:ext cx="8458200" cy="2894013"/>
          </a:xfrm>
          <a:prstGeom prst="rect">
            <a:avLst/>
          </a:prstGeom>
          <a:noFill/>
          <a:ln w="9525">
            <a:noFill/>
            <a:miter lim="800000"/>
            <a:headEnd/>
            <a:tailEnd/>
          </a:ln>
        </p:spPr>
        <p:txBody>
          <a:bodyPr lIns="92075" tIns="46038" rIns="92075" bIns="46038" anchor="ctr">
            <a:spAutoFit/>
          </a:bodyPr>
          <a:lstStyle/>
          <a:p>
            <a:pPr eaLnBrk="0" hangingPunct="0">
              <a:lnSpc>
                <a:spcPct val="130000"/>
              </a:lnSpc>
              <a:buClr>
                <a:srgbClr val="FF0000"/>
              </a:buClr>
              <a:buSzPct val="75000"/>
              <a:buFont typeface="Wingdings" pitchFamily="2" charset="2"/>
              <a:buChar char="Ø"/>
            </a:pPr>
            <a:r>
              <a:rPr lang="en-US" sz="2000" b="0" dirty="0"/>
              <a:t> Judges should not communicate to each other during a sequence.</a:t>
            </a:r>
          </a:p>
          <a:p>
            <a:pPr eaLnBrk="0" hangingPunct="0">
              <a:lnSpc>
                <a:spcPct val="130000"/>
              </a:lnSpc>
              <a:buClr>
                <a:srgbClr val="FF0000"/>
              </a:buClr>
              <a:buSzPct val="75000"/>
              <a:buFont typeface="Wingdings" pitchFamily="2" charset="2"/>
              <a:buChar char="Ø"/>
            </a:pPr>
            <a:r>
              <a:rPr lang="en-US" sz="2000" b="0" dirty="0"/>
              <a:t> It is OK to confer about a maneuvers, just remember, you do not have to agree on zeros (0). </a:t>
            </a:r>
          </a:p>
          <a:p>
            <a:pPr eaLnBrk="0" hangingPunct="0">
              <a:lnSpc>
                <a:spcPct val="130000"/>
              </a:lnSpc>
              <a:buClr>
                <a:srgbClr val="FF0000"/>
              </a:buClr>
              <a:buSzPct val="75000"/>
              <a:buFont typeface="Wingdings" pitchFamily="2" charset="2"/>
              <a:buChar char="Ø"/>
            </a:pPr>
            <a:r>
              <a:rPr lang="en-US" sz="2000" b="0" dirty="0"/>
              <a:t> If you miss a maneuver or a part of maneuver, after the sequence, use other judge’s score.</a:t>
            </a:r>
          </a:p>
          <a:p>
            <a:pPr eaLnBrk="0" hangingPunct="0">
              <a:lnSpc>
                <a:spcPct val="130000"/>
              </a:lnSpc>
              <a:buClr>
                <a:srgbClr val="FF0000"/>
              </a:buClr>
              <a:buSzPct val="75000"/>
              <a:buFont typeface="Wingdings" pitchFamily="2" charset="2"/>
              <a:buChar char="Ø"/>
            </a:pPr>
            <a:r>
              <a:rPr lang="en-US" sz="2000" b="0" dirty="0"/>
              <a:t> If both judges miss a maneuver then the pilot is asked to re-fly that maneuver, but the pilot must fly the preceding maneuver before flying the missed maneuver.</a:t>
            </a:r>
          </a:p>
        </p:txBody>
      </p:sp>
      <p:sp>
        <p:nvSpPr>
          <p:cNvPr id="6"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7"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8290">
                                            <p:txEl>
                                              <p:pRg st="0" end="0"/>
                                            </p:txEl>
                                          </p:spTgt>
                                        </p:tgtEl>
                                        <p:attrNameLst>
                                          <p:attrName>style.visibility</p:attrName>
                                        </p:attrNameLst>
                                      </p:cBhvr>
                                      <p:to>
                                        <p:strVal val="visible"/>
                                      </p:to>
                                    </p:set>
                                    <p:anim calcmode="lin" valueType="num">
                                      <p:cBhvr additive="base">
                                        <p:cTn id="7" dur="500" fill="hold"/>
                                        <p:tgtEl>
                                          <p:spTgt spid="2682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82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8290">
                                            <p:txEl>
                                              <p:pRg st="1" end="1"/>
                                            </p:txEl>
                                          </p:spTgt>
                                        </p:tgtEl>
                                        <p:attrNameLst>
                                          <p:attrName>style.visibility</p:attrName>
                                        </p:attrNameLst>
                                      </p:cBhvr>
                                      <p:to>
                                        <p:strVal val="visible"/>
                                      </p:to>
                                    </p:set>
                                    <p:anim calcmode="lin" valueType="num">
                                      <p:cBhvr additive="base">
                                        <p:cTn id="13" dur="500" fill="hold"/>
                                        <p:tgtEl>
                                          <p:spTgt spid="26829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829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8290">
                                            <p:txEl>
                                              <p:pRg st="2" end="2"/>
                                            </p:txEl>
                                          </p:spTgt>
                                        </p:tgtEl>
                                        <p:attrNameLst>
                                          <p:attrName>style.visibility</p:attrName>
                                        </p:attrNameLst>
                                      </p:cBhvr>
                                      <p:to>
                                        <p:strVal val="visible"/>
                                      </p:to>
                                    </p:set>
                                    <p:anim calcmode="lin" valueType="num">
                                      <p:cBhvr additive="base">
                                        <p:cTn id="19" dur="500" fill="hold"/>
                                        <p:tgtEl>
                                          <p:spTgt spid="26829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829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8290">
                                            <p:txEl>
                                              <p:pRg st="3" end="3"/>
                                            </p:txEl>
                                          </p:spTgt>
                                        </p:tgtEl>
                                        <p:attrNameLst>
                                          <p:attrName>style.visibility</p:attrName>
                                        </p:attrNameLst>
                                      </p:cBhvr>
                                      <p:to>
                                        <p:strVal val="visible"/>
                                      </p:to>
                                    </p:set>
                                    <p:anim calcmode="lin" valueType="num">
                                      <p:cBhvr additive="base">
                                        <p:cTn id="25" dur="500" fill="hold"/>
                                        <p:tgtEl>
                                          <p:spTgt spid="26829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829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2209800" y="0"/>
            <a:ext cx="6934200" cy="1600200"/>
          </a:xfrm>
        </p:spPr>
        <p:txBody>
          <a:bodyPr lIns="92075" tIns="46038" rIns="92075" bIns="46038" anchor="ctr">
            <a:normAutofit/>
          </a:bodyPr>
          <a:lstStyle/>
          <a:p>
            <a:pPr algn="r">
              <a:defRPr/>
            </a:pPr>
            <a:r>
              <a:rPr lang="en-US" sz="4400" b="1" dirty="0" smtClean="0"/>
              <a:t>Judging Criteria</a:t>
            </a:r>
            <a:r>
              <a:rPr lang="en-US" sz="4400" dirty="0" smtClean="0"/>
              <a:t> </a:t>
            </a:r>
          </a:p>
        </p:txBody>
      </p:sp>
      <p:sp>
        <p:nvSpPr>
          <p:cNvPr id="44035" name="Footer Placeholder 4"/>
          <p:cNvSpPr>
            <a:spLocks noGrp="1"/>
          </p:cNvSpPr>
          <p:nvPr>
            <p:ph type="ftr" sz="quarter" idx="11"/>
          </p:nvPr>
        </p:nvSpPr>
        <p:spPr/>
        <p:txBody>
          <a:bodyPr/>
          <a:lstStyle/>
          <a:p>
            <a:pPr>
              <a:defRPr/>
            </a:pPr>
            <a:r>
              <a:rPr lang="en-US"/>
              <a:t>Scale Aerobatics Judging Seminar</a:t>
            </a:r>
          </a:p>
        </p:txBody>
      </p:sp>
      <p:sp>
        <p:nvSpPr>
          <p:cNvPr id="44034" name="Slide Number Placeholder 3"/>
          <p:cNvSpPr>
            <a:spLocks noGrp="1"/>
          </p:cNvSpPr>
          <p:nvPr>
            <p:ph type="sldNum" sz="quarter" idx="12"/>
          </p:nvPr>
        </p:nvSpPr>
        <p:spPr/>
        <p:txBody>
          <a:bodyPr/>
          <a:lstStyle/>
          <a:p>
            <a:pPr>
              <a:defRPr/>
            </a:pPr>
            <a:r>
              <a:rPr lang="en-US"/>
              <a:t>J-</a:t>
            </a:r>
            <a:fld id="{043E9F4B-585D-4454-A3DB-E4C1E8AB8E51}" type="slidenum">
              <a:rPr lang="en-US"/>
              <a:pPr>
                <a:defRPr/>
              </a:pPr>
              <a:t>41</a:t>
            </a:fld>
            <a:endParaRPr lang="en-US"/>
          </a:p>
        </p:txBody>
      </p:sp>
      <p:sp>
        <p:nvSpPr>
          <p:cNvPr id="226307" name="Rectangle 3"/>
          <p:cNvSpPr>
            <a:spLocks noChangeArrowheads="1"/>
          </p:cNvSpPr>
          <p:nvPr/>
        </p:nvSpPr>
        <p:spPr bwMode="auto">
          <a:xfrm>
            <a:off x="457200" y="2362200"/>
            <a:ext cx="8686800" cy="2847975"/>
          </a:xfrm>
          <a:prstGeom prst="rect">
            <a:avLst/>
          </a:prstGeom>
          <a:noFill/>
          <a:ln w="9525">
            <a:noFill/>
            <a:miter lim="800000"/>
            <a:headEnd/>
            <a:tailEnd/>
          </a:ln>
        </p:spPr>
        <p:txBody>
          <a:bodyPr lIns="92075" tIns="46038" rIns="92075" bIns="46038">
            <a:spAutoFit/>
          </a:bodyPr>
          <a:lstStyle/>
          <a:p>
            <a:pPr eaLnBrk="0" hangingPunct="0">
              <a:buClr>
                <a:srgbClr val="FF0000"/>
              </a:buClr>
              <a:buSzPct val="75000"/>
              <a:buFont typeface="Wingdings" pitchFamily="2" charset="2"/>
              <a:buChar char="Ø"/>
            </a:pPr>
            <a:r>
              <a:rPr lang="en-US" sz="2000" b="0" dirty="0"/>
              <a:t> No Aerobatics prior to entering the Aerobatic Airspace. </a:t>
            </a:r>
          </a:p>
          <a:p>
            <a:pPr eaLnBrk="0" hangingPunct="0">
              <a:buClr>
                <a:srgbClr val="FF0000"/>
              </a:buClr>
              <a:buSzPct val="75000"/>
            </a:pPr>
            <a:r>
              <a:rPr lang="en-US" sz="2000" b="0" dirty="0"/>
              <a:t> (Only basic turnaround figures).</a:t>
            </a:r>
          </a:p>
          <a:p>
            <a:pPr eaLnBrk="0" hangingPunct="0">
              <a:lnSpc>
                <a:spcPct val="105000"/>
              </a:lnSpc>
              <a:spcBef>
                <a:spcPct val="30000"/>
              </a:spcBef>
              <a:spcAft>
                <a:spcPct val="30000"/>
              </a:spcAft>
              <a:buClr>
                <a:srgbClr val="FF0000"/>
              </a:buClr>
              <a:buSzPct val="75000"/>
              <a:buFont typeface="Wingdings" pitchFamily="2" charset="2"/>
              <a:buChar char="Ø"/>
            </a:pPr>
            <a:r>
              <a:rPr lang="en-US" sz="2000" b="0" dirty="0"/>
              <a:t> </a:t>
            </a:r>
            <a:r>
              <a:rPr lang="en-US" sz="2000" b="0" u="sng" dirty="0"/>
              <a:t>Breaks</a:t>
            </a:r>
            <a:r>
              <a:rPr lang="en-US" sz="2000" b="0" dirty="0"/>
              <a:t> - Pilot repositions and resumes with the next figure in sequence.   figure is zeroed.</a:t>
            </a:r>
          </a:p>
          <a:p>
            <a:pPr eaLnBrk="0" hangingPunct="0">
              <a:lnSpc>
                <a:spcPct val="105000"/>
              </a:lnSpc>
              <a:spcBef>
                <a:spcPct val="30000"/>
              </a:spcBef>
              <a:spcAft>
                <a:spcPct val="30000"/>
              </a:spcAft>
              <a:buClr>
                <a:srgbClr val="FF0000"/>
              </a:buClr>
              <a:buSzPct val="75000"/>
              <a:buFont typeface="Wingdings" pitchFamily="2" charset="2"/>
              <a:buChar char="Ø"/>
            </a:pPr>
            <a:r>
              <a:rPr lang="en-US" sz="2000" b="0" dirty="0"/>
              <a:t> </a:t>
            </a:r>
            <a:r>
              <a:rPr lang="en-US" sz="2000" u="sng" dirty="0"/>
              <a:t>Break Penalty</a:t>
            </a:r>
            <a:r>
              <a:rPr lang="en-US" sz="2000" b="0" dirty="0"/>
              <a:t>  assessed on exit in wrong direction or 180° deviation  in roll.</a:t>
            </a:r>
          </a:p>
          <a:p>
            <a:pPr eaLnBrk="0" hangingPunct="0">
              <a:lnSpc>
                <a:spcPct val="130000"/>
              </a:lnSpc>
              <a:buClr>
                <a:srgbClr val="FF0000"/>
              </a:buClr>
              <a:buSzPct val="75000"/>
              <a:buFont typeface="Wingdings" pitchFamily="2" charset="2"/>
              <a:buChar char="Ø"/>
            </a:pPr>
            <a:r>
              <a:rPr lang="en-US" sz="2000" b="0" dirty="0"/>
              <a:t> </a:t>
            </a:r>
            <a:r>
              <a:rPr lang="en-US" sz="2000" b="0" u="sng" dirty="0"/>
              <a:t>Dead Sticks</a:t>
            </a:r>
            <a:r>
              <a:rPr lang="en-US" sz="2000" b="0" dirty="0"/>
              <a:t> – Remainder of sequence Zero unless unusual circumstance.  (Contest Jury, CD, etc.)	</a:t>
            </a:r>
          </a:p>
        </p:txBody>
      </p:sp>
      <p:sp>
        <p:nvSpPr>
          <p:cNvPr id="47110" name="Rectangle 4"/>
          <p:cNvSpPr>
            <a:spLocks noChangeArrowheads="1"/>
          </p:cNvSpPr>
          <p:nvPr/>
        </p:nvSpPr>
        <p:spPr bwMode="auto">
          <a:xfrm>
            <a:off x="304800" y="1828800"/>
            <a:ext cx="2185988" cy="457200"/>
          </a:xfrm>
          <a:prstGeom prst="rect">
            <a:avLst/>
          </a:prstGeom>
          <a:noFill/>
          <a:ln w="12700">
            <a:noFill/>
            <a:miter lim="800000"/>
            <a:headEnd type="none" w="sm" len="sm"/>
            <a:tailEnd type="none" w="sm" len="sm"/>
          </a:ln>
        </p:spPr>
        <p:txBody>
          <a:bodyPr>
            <a:spAutoFit/>
          </a:bodyPr>
          <a:lstStyle/>
          <a:p>
            <a:pPr eaLnBrk="0" hangingPunct="0"/>
            <a:r>
              <a:rPr lang="en-US" sz="2000" b="0">
                <a:latin typeface="Arial" pitchFamily="34" charset="0"/>
              </a:rPr>
              <a:t>Procedural Items</a:t>
            </a:r>
            <a:r>
              <a:rPr lang="en-US" sz="2400">
                <a:latin typeface="Arial" pitchFamily="34" charset="0"/>
              </a:rPr>
              <a:t> </a:t>
            </a:r>
            <a:endParaRPr lang="en-US" sz="2400" i="1">
              <a:latin typeface="Arial" pitchFamily="34" charset="0"/>
            </a:endParaRPr>
          </a:p>
        </p:txBody>
      </p:sp>
      <p:sp>
        <p:nvSpPr>
          <p:cNvPr id="47111" name="Rectangle 5"/>
          <p:cNvSpPr>
            <a:spLocks noChangeArrowheads="1"/>
          </p:cNvSpPr>
          <p:nvPr/>
        </p:nvSpPr>
        <p:spPr bwMode="auto">
          <a:xfrm>
            <a:off x="6958013" y="5562600"/>
            <a:ext cx="184150" cy="519113"/>
          </a:xfrm>
          <a:prstGeom prst="rect">
            <a:avLst/>
          </a:prstGeom>
          <a:noFill/>
          <a:ln w="12700">
            <a:noFill/>
            <a:miter lim="800000"/>
            <a:headEnd type="none" w="sm" len="sm"/>
            <a:tailEnd type="none" w="sm" len="sm"/>
          </a:ln>
        </p:spPr>
        <p:txBody>
          <a:bodyPr wrap="none">
            <a:spAutoFit/>
          </a:bodyPr>
          <a:lstStyle/>
          <a:p>
            <a:pPr algn="r" eaLnBrk="0" hangingPunct="0"/>
            <a:endParaRPr lang="en-US" sz="2800"/>
          </a:p>
        </p:txBody>
      </p:sp>
      <p:sp>
        <p:nvSpPr>
          <p:cNvPr id="8"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 calcmode="lin" valueType="num">
                                      <p:cBhvr additive="base">
                                        <p:cTn id="7" dur="500" fill="hold"/>
                                        <p:tgtEl>
                                          <p:spTgt spid="226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6307">
                                            <p:txEl>
                                              <p:pRg st="1" end="1"/>
                                            </p:txEl>
                                          </p:spTgt>
                                        </p:tgtEl>
                                        <p:attrNameLst>
                                          <p:attrName>style.visibility</p:attrName>
                                        </p:attrNameLst>
                                      </p:cBhvr>
                                      <p:to>
                                        <p:strVal val="visible"/>
                                      </p:to>
                                    </p:set>
                                    <p:anim calcmode="lin" valueType="num">
                                      <p:cBhvr additive="base">
                                        <p:cTn id="13" dur="500" fill="hold"/>
                                        <p:tgtEl>
                                          <p:spTgt spid="226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63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6307">
                                            <p:txEl>
                                              <p:pRg st="2" end="2"/>
                                            </p:txEl>
                                          </p:spTgt>
                                        </p:tgtEl>
                                        <p:attrNameLst>
                                          <p:attrName>style.visibility</p:attrName>
                                        </p:attrNameLst>
                                      </p:cBhvr>
                                      <p:to>
                                        <p:strVal val="visible"/>
                                      </p:to>
                                    </p:set>
                                    <p:anim calcmode="lin" valueType="num">
                                      <p:cBhvr additive="base">
                                        <p:cTn id="19" dur="500" fill="hold"/>
                                        <p:tgtEl>
                                          <p:spTgt spid="2263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63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6307">
                                            <p:txEl>
                                              <p:pRg st="3" end="3"/>
                                            </p:txEl>
                                          </p:spTgt>
                                        </p:tgtEl>
                                        <p:attrNameLst>
                                          <p:attrName>style.visibility</p:attrName>
                                        </p:attrNameLst>
                                      </p:cBhvr>
                                      <p:to>
                                        <p:strVal val="visible"/>
                                      </p:to>
                                    </p:set>
                                    <p:anim calcmode="lin" valueType="num">
                                      <p:cBhvr additive="base">
                                        <p:cTn id="25" dur="500" fill="hold"/>
                                        <p:tgtEl>
                                          <p:spTgt spid="2263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63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6307">
                                            <p:txEl>
                                              <p:pRg st="4" end="4"/>
                                            </p:txEl>
                                          </p:spTgt>
                                        </p:tgtEl>
                                        <p:attrNameLst>
                                          <p:attrName>style.visibility</p:attrName>
                                        </p:attrNameLst>
                                      </p:cBhvr>
                                      <p:to>
                                        <p:strVal val="visible"/>
                                      </p:to>
                                    </p:set>
                                    <p:anim calcmode="lin" valueType="num">
                                      <p:cBhvr additive="base">
                                        <p:cTn id="31" dur="500" fill="hold"/>
                                        <p:tgtEl>
                                          <p:spTgt spid="2263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63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0"/>
          </p:nvPr>
        </p:nvSpPr>
        <p:spPr/>
        <p:txBody>
          <a:bodyPr/>
          <a:lstStyle/>
          <a:p>
            <a:pPr>
              <a:defRPr/>
            </a:pPr>
            <a:r>
              <a:rPr lang="en-US"/>
              <a:t>J-</a:t>
            </a:r>
            <a:fld id="{8DB3F5B2-8792-4174-A0A0-85E03C455D8B}" type="slidenum">
              <a:rPr lang="en-US"/>
              <a:pPr>
                <a:defRPr/>
              </a:pPr>
              <a:t>42</a:t>
            </a:fld>
            <a:endParaRPr lang="en-US"/>
          </a:p>
        </p:txBody>
      </p:sp>
      <p:sp>
        <p:nvSpPr>
          <p:cNvPr id="45059" name="Footer Placeholder 3"/>
          <p:cNvSpPr>
            <a:spLocks noGrp="1"/>
          </p:cNvSpPr>
          <p:nvPr>
            <p:ph type="ftr" sz="quarter" idx="12"/>
          </p:nvPr>
        </p:nvSpPr>
        <p:spPr/>
        <p:txBody>
          <a:bodyPr/>
          <a:lstStyle/>
          <a:p>
            <a:pPr>
              <a:defRPr/>
            </a:pPr>
            <a:r>
              <a:rPr lang="en-US" dirty="0"/>
              <a:t>Scale Aerobatics Judging Seminar</a:t>
            </a:r>
          </a:p>
        </p:txBody>
      </p:sp>
      <p:sp>
        <p:nvSpPr>
          <p:cNvPr id="48132" name="Rectangle 2"/>
          <p:cNvSpPr>
            <a:spLocks noChangeArrowheads="1"/>
          </p:cNvSpPr>
          <p:nvPr/>
        </p:nvSpPr>
        <p:spPr bwMode="auto">
          <a:xfrm>
            <a:off x="304800" y="1905000"/>
            <a:ext cx="8229600" cy="2432050"/>
          </a:xfrm>
          <a:prstGeom prst="rect">
            <a:avLst/>
          </a:prstGeom>
          <a:noFill/>
          <a:ln w="12700">
            <a:noFill/>
            <a:miter lim="800000"/>
            <a:headEnd/>
            <a:tailEnd/>
          </a:ln>
        </p:spPr>
        <p:txBody>
          <a:bodyPr>
            <a:spAutoFit/>
          </a:bodyPr>
          <a:lstStyle/>
          <a:p>
            <a:pPr>
              <a:lnSpc>
                <a:spcPct val="80000"/>
              </a:lnSpc>
              <a:spcBef>
                <a:spcPct val="50000"/>
              </a:spcBef>
              <a:buFontTx/>
              <a:buChar char="•"/>
            </a:pPr>
            <a:r>
              <a:rPr lang="en-US" sz="2000" b="0">
                <a:latin typeface="Arial" pitchFamily="34" charset="0"/>
              </a:rPr>
              <a:t> Must prepare – review / know the sequence.</a:t>
            </a:r>
          </a:p>
          <a:p>
            <a:pPr>
              <a:lnSpc>
                <a:spcPct val="80000"/>
              </a:lnSpc>
              <a:spcBef>
                <a:spcPct val="50000"/>
              </a:spcBef>
              <a:buFontTx/>
              <a:buChar char="•"/>
            </a:pPr>
            <a:r>
              <a:rPr lang="en-US" sz="2000" b="0">
                <a:latin typeface="Arial" pitchFamily="34" charset="0"/>
              </a:rPr>
              <a:t> Have a scribe – the seq. is probably unusual to you &amp; you shouldn’t look away to write scores.</a:t>
            </a:r>
          </a:p>
          <a:p>
            <a:pPr>
              <a:lnSpc>
                <a:spcPct val="80000"/>
              </a:lnSpc>
              <a:spcBef>
                <a:spcPct val="50000"/>
              </a:spcBef>
              <a:buFontTx/>
              <a:buChar char="•"/>
            </a:pPr>
            <a:r>
              <a:rPr lang="en-US" sz="2000" b="0">
                <a:latin typeface="Arial" pitchFamily="34" charset="0"/>
              </a:rPr>
              <a:t> If in Adv or Unlit’d. a knowledgeable scribe can call the Aresti for you – again, avoid looking away from aircraft.</a:t>
            </a:r>
          </a:p>
          <a:p>
            <a:pPr>
              <a:lnSpc>
                <a:spcPct val="80000"/>
              </a:lnSpc>
              <a:spcBef>
                <a:spcPct val="50000"/>
              </a:spcBef>
              <a:buFontTx/>
              <a:buChar char="•"/>
            </a:pPr>
            <a:r>
              <a:rPr lang="en-US" sz="2000" b="0">
                <a:latin typeface="Arial" pitchFamily="34" charset="0"/>
              </a:rPr>
              <a:t> If judging above “your” class, guard against the halo bias.</a:t>
            </a:r>
          </a:p>
          <a:p>
            <a:pPr>
              <a:lnSpc>
                <a:spcPct val="80000"/>
              </a:lnSpc>
              <a:spcBef>
                <a:spcPct val="50000"/>
              </a:spcBef>
              <a:buFontTx/>
              <a:buChar char="•"/>
            </a:pPr>
            <a:r>
              <a:rPr lang="en-US" sz="2000" b="0">
                <a:latin typeface="Arial" pitchFamily="34" charset="0"/>
              </a:rPr>
              <a:t> Don’t judge higher than your current judging capabilities.</a:t>
            </a:r>
          </a:p>
        </p:txBody>
      </p:sp>
      <p:sp>
        <p:nvSpPr>
          <p:cNvPr id="48133" name="Rectangle 3"/>
          <p:cNvSpPr>
            <a:spLocks noChangeArrowheads="1"/>
          </p:cNvSpPr>
          <p:nvPr/>
        </p:nvSpPr>
        <p:spPr bwMode="auto">
          <a:xfrm>
            <a:off x="2743200" y="5867400"/>
            <a:ext cx="5084763" cy="519113"/>
          </a:xfrm>
          <a:prstGeom prst="rect">
            <a:avLst/>
          </a:prstGeom>
          <a:noFill/>
          <a:ln w="12700">
            <a:noFill/>
            <a:miter lim="800000"/>
            <a:headEnd/>
            <a:tailEnd/>
          </a:ln>
        </p:spPr>
        <p:txBody>
          <a:bodyPr wrap="none">
            <a:spAutoFit/>
          </a:bodyPr>
          <a:lstStyle/>
          <a:p>
            <a:pPr algn="r"/>
            <a:r>
              <a:rPr lang="en-US" sz="2800" dirty="0">
                <a:solidFill>
                  <a:schemeClr val="tx2"/>
                </a:solidFill>
              </a:rPr>
              <a:t>End of Judging Criteria Module</a:t>
            </a:r>
          </a:p>
        </p:txBody>
      </p:sp>
      <p:sp>
        <p:nvSpPr>
          <p:cNvPr id="7" name="Rectangle 4"/>
          <p:cNvSpPr txBox="1">
            <a:spLocks noChangeArrowheads="1"/>
          </p:cNvSpPr>
          <p:nvPr/>
        </p:nvSpPr>
        <p:spPr bwMode="auto">
          <a:xfrm>
            <a:off x="4648200" y="0"/>
            <a:ext cx="4495800" cy="1600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2"/>
                </a:solidFill>
                <a:effectLst/>
                <a:uLnTx/>
                <a:uFillTx/>
                <a:latin typeface="+mj-lt"/>
                <a:ea typeface="+mj-ea"/>
                <a:cs typeface="+mj-cs"/>
              </a:rPr>
              <a:t>Judging Criteria</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8"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p:txBody>
          <a:bodyPr/>
          <a:lstStyle/>
          <a:p>
            <a:pPr>
              <a:defRPr/>
            </a:pPr>
            <a:r>
              <a:rPr lang="en-US"/>
              <a:t>J-</a:t>
            </a:r>
            <a:fld id="{302FA60C-49E8-4A67-9C87-BFA7068C6173}" type="slidenum">
              <a:rPr lang="en-US"/>
              <a:pPr>
                <a:defRPr/>
              </a:pPr>
              <a:t>5</a:t>
            </a:fld>
            <a:endParaRPr lang="en-US"/>
          </a:p>
        </p:txBody>
      </p:sp>
      <p:sp>
        <p:nvSpPr>
          <p:cNvPr id="31747" name="Footer Placeholder 4"/>
          <p:cNvSpPr>
            <a:spLocks noGrp="1"/>
          </p:cNvSpPr>
          <p:nvPr>
            <p:ph type="ftr" sz="quarter" idx="12"/>
          </p:nvPr>
        </p:nvSpPr>
        <p:spPr/>
        <p:txBody>
          <a:bodyPr/>
          <a:lstStyle/>
          <a:p>
            <a:pPr>
              <a:defRPr/>
            </a:pPr>
            <a:r>
              <a:rPr lang="en-US" dirty="0"/>
              <a:t>Scale Aerobatics Judging Seminar</a:t>
            </a:r>
          </a:p>
        </p:txBody>
      </p:sp>
      <p:sp>
        <p:nvSpPr>
          <p:cNvPr id="34820" name="Rectangle 4"/>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34821" name="Rectangle 2"/>
          <p:cNvSpPr>
            <a:spLocks noChangeArrowheads="1"/>
          </p:cNvSpPr>
          <p:nvPr/>
        </p:nvSpPr>
        <p:spPr bwMode="auto">
          <a:xfrm>
            <a:off x="3352800" y="2133600"/>
            <a:ext cx="1295400" cy="604838"/>
          </a:xfrm>
          <a:prstGeom prst="rect">
            <a:avLst/>
          </a:prstGeom>
          <a:noFill/>
          <a:ln w="9525">
            <a:noFill/>
            <a:miter lim="800000"/>
            <a:headEnd/>
            <a:tailEnd/>
          </a:ln>
        </p:spPr>
        <p:txBody>
          <a:bodyPr lIns="92075" tIns="46038" rIns="92075" bIns="46038">
            <a:spAutoFit/>
          </a:bodyPr>
          <a:lstStyle/>
          <a:p>
            <a:pPr eaLnBrk="0" hangingPunct="0">
              <a:lnSpc>
                <a:spcPct val="120000"/>
              </a:lnSpc>
            </a:pPr>
            <a:r>
              <a:rPr lang="en-US" sz="2800" b="0" u="sng"/>
              <a:t>Review</a:t>
            </a:r>
            <a:endParaRPr lang="en-US" sz="2400" b="0" u="sng"/>
          </a:p>
        </p:txBody>
      </p:sp>
      <p:sp>
        <p:nvSpPr>
          <p:cNvPr id="155651" name="Rectangle 3"/>
          <p:cNvSpPr>
            <a:spLocks noChangeArrowheads="1"/>
          </p:cNvSpPr>
          <p:nvPr/>
        </p:nvSpPr>
        <p:spPr bwMode="auto">
          <a:xfrm>
            <a:off x="1295400" y="2895600"/>
            <a:ext cx="6629400" cy="2678113"/>
          </a:xfrm>
          <a:prstGeom prst="rect">
            <a:avLst/>
          </a:prstGeom>
          <a:noFill/>
          <a:ln w="9525">
            <a:noFill/>
            <a:miter lim="800000"/>
            <a:headEnd/>
            <a:tailEnd/>
          </a:ln>
        </p:spPr>
        <p:txBody>
          <a:bodyPr lIns="92075" tIns="46038" rIns="92075" bIns="46038">
            <a:spAutoFit/>
          </a:bodyPr>
          <a:lstStyle/>
          <a:p>
            <a:pPr eaLnBrk="0" hangingPunct="0">
              <a:lnSpc>
                <a:spcPct val="140000"/>
              </a:lnSpc>
              <a:buClr>
                <a:srgbClr val="FF0000"/>
              </a:buClr>
              <a:buSzPct val="75000"/>
              <a:buFont typeface="Wingdings" pitchFamily="2" charset="2"/>
              <a:buChar char="Ø"/>
            </a:pPr>
            <a:r>
              <a:rPr lang="en-US" sz="2000" b="0" dirty="0"/>
              <a:t> Track (Heading) deviation .</a:t>
            </a:r>
          </a:p>
          <a:p>
            <a:pPr eaLnBrk="0" hangingPunct="0">
              <a:lnSpc>
                <a:spcPct val="140000"/>
              </a:lnSpc>
              <a:buClr>
                <a:srgbClr val="FF0000"/>
              </a:buClr>
              <a:buSzPct val="75000"/>
              <a:buFont typeface="Wingdings" pitchFamily="2" charset="2"/>
              <a:buChar char="Ø"/>
            </a:pPr>
            <a:r>
              <a:rPr lang="en-US" sz="2000" b="0" dirty="0"/>
              <a:t> Roll elements centered.</a:t>
            </a:r>
          </a:p>
          <a:p>
            <a:pPr eaLnBrk="0" hangingPunct="0">
              <a:lnSpc>
                <a:spcPct val="140000"/>
              </a:lnSpc>
              <a:buClr>
                <a:srgbClr val="FF0000"/>
              </a:buClr>
              <a:buSzPct val="75000"/>
              <a:buFont typeface="Wingdings" pitchFamily="2" charset="2"/>
              <a:buChar char="Ø"/>
            </a:pPr>
            <a:r>
              <a:rPr lang="en-US" sz="2000" b="0" dirty="0"/>
              <a:t> Distinct horizontal lines between figures.</a:t>
            </a:r>
          </a:p>
          <a:p>
            <a:pPr eaLnBrk="0" hangingPunct="0">
              <a:lnSpc>
                <a:spcPct val="140000"/>
              </a:lnSpc>
              <a:buClr>
                <a:srgbClr val="FF0000"/>
              </a:buClr>
              <a:buSzPct val="75000"/>
              <a:buFont typeface="Wingdings" pitchFamily="2" charset="2"/>
              <a:buChar char="Ø"/>
            </a:pPr>
            <a:r>
              <a:rPr lang="en-US" sz="2000" b="0" dirty="0"/>
              <a:t> Figure part loops do NOT have to be same radius.</a:t>
            </a:r>
          </a:p>
          <a:p>
            <a:pPr eaLnBrk="0" hangingPunct="0">
              <a:lnSpc>
                <a:spcPct val="140000"/>
              </a:lnSpc>
              <a:buClr>
                <a:srgbClr val="FF0000"/>
              </a:buClr>
              <a:buSzPct val="75000"/>
              <a:buFont typeface="Wingdings" pitchFamily="2" charset="2"/>
              <a:buChar char="Ø"/>
            </a:pPr>
            <a:r>
              <a:rPr lang="en-US" sz="2000" b="0" dirty="0"/>
              <a:t> Cumulative grading criteria of each component.</a:t>
            </a:r>
          </a:p>
          <a:p>
            <a:pPr eaLnBrk="0" hangingPunct="0">
              <a:lnSpc>
                <a:spcPct val="140000"/>
              </a:lnSpc>
              <a:buClr>
                <a:srgbClr val="FF0000"/>
              </a:buClr>
              <a:buSzPct val="75000"/>
              <a:buFont typeface="Wingdings" pitchFamily="2" charset="2"/>
              <a:buChar char="Ø"/>
            </a:pPr>
            <a:r>
              <a:rPr lang="en-US" sz="2000" b="0" dirty="0"/>
              <a:t> Any deviation of  90° or more will result in a zero.</a:t>
            </a:r>
          </a:p>
        </p:txBody>
      </p:sp>
      <p:sp>
        <p:nvSpPr>
          <p:cNvPr id="34823" name="Rectangle 5"/>
          <p:cNvSpPr>
            <a:spLocks noChangeArrowheads="1"/>
          </p:cNvSpPr>
          <p:nvPr/>
        </p:nvSpPr>
        <p:spPr bwMode="auto">
          <a:xfrm>
            <a:off x="304800" y="1828800"/>
            <a:ext cx="1511300"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1-</a:t>
            </a:r>
          </a:p>
          <a:p>
            <a:pPr eaLnBrk="0" hangingPunct="0"/>
            <a:r>
              <a:rPr lang="en-US" sz="2000" b="0">
                <a:latin typeface="Arial" pitchFamily="34" charset="0"/>
              </a:rPr>
              <a:t>(Continued)</a:t>
            </a:r>
            <a:endParaRPr lang="en-US" sz="2000">
              <a:latin typeface="Arial" pitchFamily="34" charset="0"/>
            </a:endParaRPr>
          </a:p>
        </p:txBody>
      </p:sp>
      <p:sp>
        <p:nvSpPr>
          <p:cNvPr id="8"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 calcmode="lin" valueType="num">
                                      <p:cBhvr additive="base">
                                        <p:cTn id="7" dur="500" fill="hold"/>
                                        <p:tgtEl>
                                          <p:spTgt spid="155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56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5651">
                                            <p:txEl>
                                              <p:pRg st="1" end="1"/>
                                            </p:txEl>
                                          </p:spTgt>
                                        </p:tgtEl>
                                        <p:attrNameLst>
                                          <p:attrName>style.visibility</p:attrName>
                                        </p:attrNameLst>
                                      </p:cBhvr>
                                      <p:to>
                                        <p:strVal val="visible"/>
                                      </p:to>
                                    </p:set>
                                    <p:anim calcmode="lin" valueType="num">
                                      <p:cBhvr additive="base">
                                        <p:cTn id="13" dur="500" fill="hold"/>
                                        <p:tgtEl>
                                          <p:spTgt spid="155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56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5651">
                                            <p:txEl>
                                              <p:pRg st="2" end="2"/>
                                            </p:txEl>
                                          </p:spTgt>
                                        </p:tgtEl>
                                        <p:attrNameLst>
                                          <p:attrName>style.visibility</p:attrName>
                                        </p:attrNameLst>
                                      </p:cBhvr>
                                      <p:to>
                                        <p:strVal val="visible"/>
                                      </p:to>
                                    </p:set>
                                    <p:anim calcmode="lin" valueType="num">
                                      <p:cBhvr additive="base">
                                        <p:cTn id="19" dur="500" fill="hold"/>
                                        <p:tgtEl>
                                          <p:spTgt spid="155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56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5651">
                                            <p:txEl>
                                              <p:pRg st="3" end="3"/>
                                            </p:txEl>
                                          </p:spTgt>
                                        </p:tgtEl>
                                        <p:attrNameLst>
                                          <p:attrName>style.visibility</p:attrName>
                                        </p:attrNameLst>
                                      </p:cBhvr>
                                      <p:to>
                                        <p:strVal val="visible"/>
                                      </p:to>
                                    </p:set>
                                    <p:anim calcmode="lin" valueType="num">
                                      <p:cBhvr additive="base">
                                        <p:cTn id="25" dur="500" fill="hold"/>
                                        <p:tgtEl>
                                          <p:spTgt spid="155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56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5651">
                                            <p:txEl>
                                              <p:pRg st="4" end="4"/>
                                            </p:txEl>
                                          </p:spTgt>
                                        </p:tgtEl>
                                        <p:attrNameLst>
                                          <p:attrName>style.visibility</p:attrName>
                                        </p:attrNameLst>
                                      </p:cBhvr>
                                      <p:to>
                                        <p:strVal val="visible"/>
                                      </p:to>
                                    </p:set>
                                    <p:anim calcmode="lin" valueType="num">
                                      <p:cBhvr additive="base">
                                        <p:cTn id="31" dur="500" fill="hold"/>
                                        <p:tgtEl>
                                          <p:spTgt spid="1556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56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5651">
                                            <p:txEl>
                                              <p:pRg st="5" end="5"/>
                                            </p:txEl>
                                          </p:spTgt>
                                        </p:tgtEl>
                                        <p:attrNameLst>
                                          <p:attrName>style.visibility</p:attrName>
                                        </p:attrNameLst>
                                      </p:cBhvr>
                                      <p:to>
                                        <p:strVal val="visible"/>
                                      </p:to>
                                    </p:set>
                                    <p:anim calcmode="lin" valueType="num">
                                      <p:cBhvr additive="base">
                                        <p:cTn id="37" dur="500" fill="hold"/>
                                        <p:tgtEl>
                                          <p:spTgt spid="1556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565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p:txBody>
          <a:bodyPr/>
          <a:lstStyle/>
          <a:p>
            <a:pPr>
              <a:defRPr/>
            </a:pPr>
            <a:r>
              <a:rPr lang="en-US"/>
              <a:t>J-</a:t>
            </a:r>
            <a:fld id="{F3672DD0-0AC4-44BE-BB40-7751DF22988F}" type="slidenum">
              <a:rPr lang="en-US"/>
              <a:pPr>
                <a:defRPr/>
              </a:pPr>
              <a:t>6</a:t>
            </a:fld>
            <a:endParaRPr lang="en-US"/>
          </a:p>
        </p:txBody>
      </p:sp>
      <p:sp>
        <p:nvSpPr>
          <p:cNvPr id="32771" name="Footer Placeholder 4"/>
          <p:cNvSpPr>
            <a:spLocks noGrp="1"/>
          </p:cNvSpPr>
          <p:nvPr>
            <p:ph type="ftr" sz="quarter" idx="12"/>
          </p:nvPr>
        </p:nvSpPr>
        <p:spPr/>
        <p:txBody>
          <a:bodyPr/>
          <a:lstStyle/>
          <a:p>
            <a:pPr>
              <a:defRPr/>
            </a:pPr>
            <a:r>
              <a:rPr lang="en-US" dirty="0"/>
              <a:t>Scale Aerobatics Judging Seminar</a:t>
            </a:r>
          </a:p>
        </p:txBody>
      </p:sp>
      <p:sp>
        <p:nvSpPr>
          <p:cNvPr id="35844" name="Rectangle 3"/>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35845" name="Rectangle 2"/>
          <p:cNvSpPr>
            <a:spLocks noChangeArrowheads="1"/>
          </p:cNvSpPr>
          <p:nvPr/>
        </p:nvSpPr>
        <p:spPr bwMode="auto">
          <a:xfrm>
            <a:off x="990600" y="2819400"/>
            <a:ext cx="7467600" cy="2303463"/>
          </a:xfrm>
          <a:prstGeom prst="rect">
            <a:avLst/>
          </a:prstGeom>
          <a:noFill/>
          <a:ln w="9525">
            <a:noFill/>
            <a:miter lim="800000"/>
            <a:headEnd/>
            <a:tailEnd/>
          </a:ln>
        </p:spPr>
        <p:txBody>
          <a:bodyPr lIns="92075" tIns="46038" rIns="92075" bIns="46038">
            <a:spAutoFit/>
          </a:bodyPr>
          <a:lstStyle/>
          <a:p>
            <a:pPr eaLnBrk="0" hangingPunct="0"/>
            <a:endParaRPr lang="en-US" sz="2400" b="0" dirty="0"/>
          </a:p>
          <a:p>
            <a:pPr eaLnBrk="0" hangingPunct="0">
              <a:lnSpc>
                <a:spcPct val="190000"/>
              </a:lnSpc>
              <a:buClr>
                <a:srgbClr val="FF0000"/>
              </a:buClr>
              <a:buSzPct val="75000"/>
              <a:buFont typeface="Wingdings" pitchFamily="2" charset="2"/>
              <a:buChar char="Ø"/>
            </a:pPr>
            <a:r>
              <a:rPr lang="en-US" sz="2000" b="0" dirty="0"/>
              <a:t> Length of lines is </a:t>
            </a:r>
            <a:r>
              <a:rPr lang="en-US" sz="2000" dirty="0"/>
              <a:t>NOT</a:t>
            </a:r>
            <a:r>
              <a:rPr lang="en-US" sz="2000" b="0" dirty="0"/>
              <a:t> a grading criterion.</a:t>
            </a:r>
          </a:p>
          <a:p>
            <a:pPr eaLnBrk="0" hangingPunct="0">
              <a:lnSpc>
                <a:spcPct val="190000"/>
              </a:lnSpc>
              <a:buClr>
                <a:srgbClr val="FF0000"/>
              </a:buClr>
              <a:buSzPct val="75000"/>
              <a:buFont typeface="Wingdings" pitchFamily="2" charset="2"/>
              <a:buChar char="Ø"/>
            </a:pPr>
            <a:r>
              <a:rPr lang="en-US" sz="2000" b="0" dirty="0"/>
              <a:t> Size of loops and part loops is </a:t>
            </a:r>
            <a:r>
              <a:rPr lang="en-US" sz="2000" dirty="0"/>
              <a:t>NOT</a:t>
            </a:r>
            <a:r>
              <a:rPr lang="en-US" sz="2000" b="0" dirty="0"/>
              <a:t> a grading criterion</a:t>
            </a:r>
            <a:r>
              <a:rPr lang="en-US" sz="2400" b="0" dirty="0"/>
              <a:t>. </a:t>
            </a:r>
          </a:p>
          <a:p>
            <a:pPr eaLnBrk="0" hangingPunct="0">
              <a:lnSpc>
                <a:spcPct val="150000"/>
              </a:lnSpc>
              <a:buClr>
                <a:schemeClr val="accent2"/>
              </a:buClr>
              <a:buSzPct val="150000"/>
              <a:buFont typeface="Monotype Sorts"/>
              <a:buChar char="'"/>
            </a:pPr>
            <a:endParaRPr lang="en-US" sz="2400" b="0" dirty="0"/>
          </a:p>
        </p:txBody>
      </p:sp>
      <p:sp>
        <p:nvSpPr>
          <p:cNvPr id="35846" name="Rectangle 4"/>
          <p:cNvSpPr>
            <a:spLocks noChangeArrowheads="1"/>
          </p:cNvSpPr>
          <p:nvPr/>
        </p:nvSpPr>
        <p:spPr bwMode="auto">
          <a:xfrm>
            <a:off x="381000" y="1827213"/>
            <a:ext cx="1511300"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1-</a:t>
            </a:r>
          </a:p>
          <a:p>
            <a:pPr eaLnBrk="0" hangingPunct="0"/>
            <a:r>
              <a:rPr lang="en-US" sz="2000" b="0">
                <a:latin typeface="Arial" pitchFamily="34" charset="0"/>
              </a:rPr>
              <a:t>(Continued)</a:t>
            </a:r>
          </a:p>
        </p:txBody>
      </p:sp>
      <p:sp>
        <p:nvSpPr>
          <p:cNvPr id="35847" name="Rectangle 5"/>
          <p:cNvSpPr>
            <a:spLocks noChangeArrowheads="1"/>
          </p:cNvSpPr>
          <p:nvPr/>
        </p:nvSpPr>
        <p:spPr bwMode="auto">
          <a:xfrm>
            <a:off x="2743200" y="2209800"/>
            <a:ext cx="2697163" cy="519113"/>
          </a:xfrm>
          <a:prstGeom prst="rect">
            <a:avLst/>
          </a:prstGeom>
          <a:noFill/>
          <a:ln w="12700">
            <a:noFill/>
            <a:miter lim="800000"/>
            <a:headEnd type="none" w="sm" len="sm"/>
            <a:tailEnd type="none" w="sm" len="sm"/>
          </a:ln>
        </p:spPr>
        <p:txBody>
          <a:bodyPr wrap="none">
            <a:spAutoFit/>
          </a:bodyPr>
          <a:lstStyle/>
          <a:p>
            <a:pPr algn="r" eaLnBrk="0" hangingPunct="0"/>
            <a:r>
              <a:rPr lang="en-US" sz="2400" b="0" u="sng"/>
              <a:t> </a:t>
            </a:r>
            <a:r>
              <a:rPr lang="en-US" sz="2800" b="0" u="sng"/>
              <a:t>Review</a:t>
            </a:r>
            <a:r>
              <a:rPr lang="en-US" sz="2400" b="0"/>
              <a:t>, continued</a:t>
            </a:r>
            <a:endParaRPr lang="en-US" sz="2400" b="0" u="sng"/>
          </a:p>
        </p:txBody>
      </p:sp>
      <p:sp>
        <p:nvSpPr>
          <p:cNvPr id="8"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Slide Number Placeholder 2"/>
          <p:cNvSpPr>
            <a:spLocks noGrp="1"/>
          </p:cNvSpPr>
          <p:nvPr>
            <p:ph type="sldNum" sz="quarter" idx="10"/>
          </p:nvPr>
        </p:nvSpPr>
        <p:spPr/>
        <p:txBody>
          <a:bodyPr/>
          <a:lstStyle/>
          <a:p>
            <a:pPr>
              <a:defRPr/>
            </a:pPr>
            <a:r>
              <a:rPr lang="en-US"/>
              <a:t>J-</a:t>
            </a:r>
            <a:fld id="{8E991B96-3542-4DF1-BD74-7F026010C554}" type="slidenum">
              <a:rPr lang="en-US"/>
              <a:pPr>
                <a:defRPr/>
              </a:pPr>
              <a:t>7</a:t>
            </a:fld>
            <a:endParaRPr lang="en-US"/>
          </a:p>
        </p:txBody>
      </p:sp>
      <p:sp>
        <p:nvSpPr>
          <p:cNvPr id="3083" name="Footer Placeholder 3"/>
          <p:cNvSpPr>
            <a:spLocks noGrp="1"/>
          </p:cNvSpPr>
          <p:nvPr>
            <p:ph type="ftr" sz="quarter" idx="12"/>
          </p:nvPr>
        </p:nvSpPr>
        <p:spPr/>
        <p:txBody>
          <a:bodyPr/>
          <a:lstStyle/>
          <a:p>
            <a:pPr>
              <a:defRPr/>
            </a:pPr>
            <a:r>
              <a:rPr lang="en-US" dirty="0"/>
              <a:t>Scale Aerobatics Judging Seminar</a:t>
            </a:r>
          </a:p>
        </p:txBody>
      </p:sp>
      <p:graphicFrame>
        <p:nvGraphicFramePr>
          <p:cNvPr id="3074" name="Object 2"/>
          <p:cNvGraphicFramePr>
            <a:graphicFrameLocks noChangeAspect="1"/>
          </p:cNvGraphicFramePr>
          <p:nvPr/>
        </p:nvGraphicFramePr>
        <p:xfrm>
          <a:off x="914400" y="2895600"/>
          <a:ext cx="844550" cy="760413"/>
        </p:xfrm>
        <a:graphic>
          <a:graphicData uri="http://schemas.openxmlformats.org/presentationml/2006/ole">
            <p:oleObj spid="_x0000_s3074" name="VISIO" r:id="rId4" imgW="844920" imgH="761040" progId="">
              <p:embed/>
            </p:oleObj>
          </a:graphicData>
        </a:graphic>
      </p:graphicFrame>
      <p:graphicFrame>
        <p:nvGraphicFramePr>
          <p:cNvPr id="3075" name="Object 3"/>
          <p:cNvGraphicFramePr>
            <a:graphicFrameLocks noChangeAspect="1"/>
          </p:cNvGraphicFramePr>
          <p:nvPr/>
        </p:nvGraphicFramePr>
        <p:xfrm>
          <a:off x="2971800" y="2895600"/>
          <a:ext cx="1025525" cy="642938"/>
        </p:xfrm>
        <a:graphic>
          <a:graphicData uri="http://schemas.openxmlformats.org/presentationml/2006/ole">
            <p:oleObj spid="_x0000_s3075" name="VISIO" r:id="rId5" imgW="1024920" imgH="642240" progId="">
              <p:embed/>
            </p:oleObj>
          </a:graphicData>
        </a:graphic>
      </p:graphicFrame>
      <p:graphicFrame>
        <p:nvGraphicFramePr>
          <p:cNvPr id="3076" name="Object 4"/>
          <p:cNvGraphicFramePr>
            <a:graphicFrameLocks noChangeAspect="1"/>
          </p:cNvGraphicFramePr>
          <p:nvPr/>
        </p:nvGraphicFramePr>
        <p:xfrm>
          <a:off x="5029200" y="3048000"/>
          <a:ext cx="1025525" cy="587375"/>
        </p:xfrm>
        <a:graphic>
          <a:graphicData uri="http://schemas.openxmlformats.org/presentationml/2006/ole">
            <p:oleObj spid="_x0000_s3076" name="VISIO" r:id="rId6" imgW="1024920" imgH="587160" progId="">
              <p:embed/>
            </p:oleObj>
          </a:graphicData>
        </a:graphic>
      </p:graphicFrame>
      <p:graphicFrame>
        <p:nvGraphicFramePr>
          <p:cNvPr id="3077" name="Object 5"/>
          <p:cNvGraphicFramePr>
            <a:graphicFrameLocks noChangeAspect="1"/>
          </p:cNvGraphicFramePr>
          <p:nvPr/>
        </p:nvGraphicFramePr>
        <p:xfrm>
          <a:off x="7162800" y="2971800"/>
          <a:ext cx="1198563" cy="573088"/>
        </p:xfrm>
        <a:graphic>
          <a:graphicData uri="http://schemas.openxmlformats.org/presentationml/2006/ole">
            <p:oleObj spid="_x0000_s3077" name="VISIO" r:id="rId7" imgW="1198800" imgH="573480" progId="">
              <p:embed/>
            </p:oleObj>
          </a:graphicData>
        </a:graphic>
      </p:graphicFrame>
      <p:graphicFrame>
        <p:nvGraphicFramePr>
          <p:cNvPr id="3078" name="Object 6"/>
          <p:cNvGraphicFramePr>
            <a:graphicFrameLocks noChangeAspect="1"/>
          </p:cNvGraphicFramePr>
          <p:nvPr/>
        </p:nvGraphicFramePr>
        <p:xfrm>
          <a:off x="838200" y="4419600"/>
          <a:ext cx="1000125" cy="754063"/>
        </p:xfrm>
        <a:graphic>
          <a:graphicData uri="http://schemas.openxmlformats.org/presentationml/2006/ole">
            <p:oleObj spid="_x0000_s3078" name="VISIO" r:id="rId8" imgW="999720" imgH="753480" progId="">
              <p:embed/>
            </p:oleObj>
          </a:graphicData>
        </a:graphic>
      </p:graphicFrame>
      <p:graphicFrame>
        <p:nvGraphicFramePr>
          <p:cNvPr id="3079" name="Object 7"/>
          <p:cNvGraphicFramePr>
            <a:graphicFrameLocks noChangeAspect="1"/>
          </p:cNvGraphicFramePr>
          <p:nvPr/>
        </p:nvGraphicFramePr>
        <p:xfrm>
          <a:off x="2743200" y="4419600"/>
          <a:ext cx="1108075" cy="690563"/>
        </p:xfrm>
        <a:graphic>
          <a:graphicData uri="http://schemas.openxmlformats.org/presentationml/2006/ole">
            <p:oleObj spid="_x0000_s3079" name="VISIO" r:id="rId9" imgW="1107720" imgH="691200" progId="">
              <p:embed/>
            </p:oleObj>
          </a:graphicData>
        </a:graphic>
      </p:graphicFrame>
      <p:graphicFrame>
        <p:nvGraphicFramePr>
          <p:cNvPr id="3080" name="Object 8"/>
          <p:cNvGraphicFramePr>
            <a:graphicFrameLocks noChangeAspect="1"/>
          </p:cNvGraphicFramePr>
          <p:nvPr/>
        </p:nvGraphicFramePr>
        <p:xfrm>
          <a:off x="4724400" y="4419600"/>
          <a:ext cx="1593850" cy="623888"/>
        </p:xfrm>
        <a:graphic>
          <a:graphicData uri="http://schemas.openxmlformats.org/presentationml/2006/ole">
            <p:oleObj spid="_x0000_s3080" name="VISIO" r:id="rId10" imgW="1593720" imgH="624600" progId="">
              <p:embed/>
            </p:oleObj>
          </a:graphicData>
        </a:graphic>
      </p:graphicFrame>
      <p:graphicFrame>
        <p:nvGraphicFramePr>
          <p:cNvPr id="3081" name="Object 9"/>
          <p:cNvGraphicFramePr>
            <a:graphicFrameLocks noChangeAspect="1"/>
          </p:cNvGraphicFramePr>
          <p:nvPr/>
        </p:nvGraphicFramePr>
        <p:xfrm>
          <a:off x="7239000" y="4343400"/>
          <a:ext cx="1198563" cy="790575"/>
        </p:xfrm>
        <a:graphic>
          <a:graphicData uri="http://schemas.openxmlformats.org/presentationml/2006/ole">
            <p:oleObj spid="_x0000_s3081" name="VISIO" r:id="rId11" imgW="1198800" imgH="789840" progId="">
              <p:embed/>
            </p:oleObj>
          </a:graphicData>
        </a:graphic>
      </p:graphicFrame>
      <p:sp>
        <p:nvSpPr>
          <p:cNvPr id="3084" name="Rectangle 10"/>
          <p:cNvSpPr>
            <a:spLocks noChangeArrowheads="1"/>
          </p:cNvSpPr>
          <p:nvPr/>
        </p:nvSpPr>
        <p:spPr bwMode="auto">
          <a:xfrm>
            <a:off x="304800" y="1827213"/>
            <a:ext cx="6096000" cy="457200"/>
          </a:xfrm>
          <a:prstGeom prst="rect">
            <a:avLst/>
          </a:prstGeom>
          <a:noFill/>
          <a:ln w="12700">
            <a:noFill/>
            <a:miter lim="800000"/>
            <a:headEnd type="none" w="sm" len="sm"/>
            <a:tailEnd type="none" w="sm" len="sm"/>
          </a:ln>
        </p:spPr>
        <p:txBody>
          <a:bodyPr>
            <a:spAutoFit/>
          </a:bodyPr>
          <a:lstStyle/>
          <a:p>
            <a:pPr eaLnBrk="0" hangingPunct="0"/>
            <a:r>
              <a:rPr lang="en-US" sz="2400">
                <a:latin typeface="Arial" pitchFamily="34" charset="0"/>
              </a:rPr>
              <a:t>Family 2 - Turns and Rolling Turns</a:t>
            </a:r>
            <a:endParaRPr lang="en-US" sz="2400" b="0"/>
          </a:p>
        </p:txBody>
      </p:sp>
      <p:sp>
        <p:nvSpPr>
          <p:cNvPr id="3085" name="Rectangle 11"/>
          <p:cNvSpPr>
            <a:spLocks noChangeArrowheads="1"/>
          </p:cNvSpPr>
          <p:nvPr/>
        </p:nvSpPr>
        <p:spPr bwMode="auto">
          <a:xfrm>
            <a:off x="2209800" y="0"/>
            <a:ext cx="6934200" cy="1600200"/>
          </a:xfrm>
          <a:prstGeom prst="rect">
            <a:avLst/>
          </a:prstGeom>
          <a:noFill/>
          <a:ln w="9525">
            <a:noFill/>
            <a:miter lim="800000"/>
            <a:headEnd/>
            <a:tailEnd/>
          </a:ln>
        </p:spPr>
        <p:txBody>
          <a:bodyPr lIns="92075" tIns="46038" rIns="92075" bIns="46038" anchor="ctr"/>
          <a:lstStyle/>
          <a:p>
            <a:pPr algn="r" eaLnBrk="0" hangingPunct="0"/>
            <a:r>
              <a:rPr lang="en-US" sz="4400" dirty="0">
                <a:solidFill>
                  <a:schemeClr val="tx2"/>
                </a:solidFill>
                <a:latin typeface="Calibri" pitchFamily="34" charset="0"/>
              </a:rPr>
              <a:t>Judging Criteria</a:t>
            </a:r>
          </a:p>
        </p:txBody>
      </p:sp>
      <p:sp>
        <p:nvSpPr>
          <p:cNvPr id="14"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0"/>
          </p:nvPr>
        </p:nvSpPr>
        <p:spPr/>
        <p:txBody>
          <a:bodyPr/>
          <a:lstStyle/>
          <a:p>
            <a:pPr>
              <a:defRPr/>
            </a:pPr>
            <a:r>
              <a:rPr lang="en-US"/>
              <a:t>J-</a:t>
            </a:r>
            <a:fld id="{BF8A2C17-32D3-4360-9A97-497307F8FBCA}" type="slidenum">
              <a:rPr lang="en-US"/>
              <a:pPr>
                <a:defRPr/>
              </a:pPr>
              <a:t>8</a:t>
            </a:fld>
            <a:endParaRPr lang="en-US"/>
          </a:p>
        </p:txBody>
      </p:sp>
      <p:sp>
        <p:nvSpPr>
          <p:cNvPr id="4100" name="Footer Placeholder 4"/>
          <p:cNvSpPr>
            <a:spLocks noGrp="1"/>
          </p:cNvSpPr>
          <p:nvPr>
            <p:ph type="ftr" sz="quarter" idx="12"/>
          </p:nvPr>
        </p:nvSpPr>
        <p:spPr/>
        <p:txBody>
          <a:bodyPr/>
          <a:lstStyle/>
          <a:p>
            <a:pPr>
              <a:defRPr/>
            </a:pPr>
            <a:r>
              <a:rPr lang="en-US" dirty="0"/>
              <a:t>Scale Aerobatics Judging Seminar</a:t>
            </a:r>
          </a:p>
        </p:txBody>
      </p:sp>
      <p:sp>
        <p:nvSpPr>
          <p:cNvPr id="4101" name="Rectangle 4"/>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61794" name="Rectangle 2"/>
          <p:cNvSpPr>
            <a:spLocks noChangeArrowheads="1"/>
          </p:cNvSpPr>
          <p:nvPr/>
        </p:nvSpPr>
        <p:spPr bwMode="auto">
          <a:xfrm>
            <a:off x="990600" y="2971800"/>
            <a:ext cx="7864475" cy="2647950"/>
          </a:xfrm>
          <a:prstGeom prst="rect">
            <a:avLst/>
          </a:prstGeom>
          <a:noFill/>
          <a:ln w="9525">
            <a:noFill/>
            <a:miter lim="800000"/>
            <a:headEnd/>
            <a:tailEnd/>
          </a:ln>
        </p:spPr>
        <p:txBody>
          <a:bodyPr lIns="92075" tIns="46038" rIns="92075" bIns="46038">
            <a:spAutoFit/>
          </a:bodyPr>
          <a:lstStyle/>
          <a:p>
            <a:pPr eaLnBrk="0" hangingPunct="0">
              <a:lnSpc>
                <a:spcPct val="110000"/>
              </a:lnSpc>
              <a:buClr>
                <a:srgbClr val="FF0000"/>
              </a:buClr>
              <a:buSzPct val="75000"/>
              <a:buFont typeface="Wingdings" pitchFamily="2" charset="2"/>
              <a:buChar char="Ø"/>
            </a:pPr>
            <a:r>
              <a:rPr lang="en-US" sz="2000" b="0" dirty="0"/>
              <a:t> Minimum bank angle of 60°, maximum of  90° .</a:t>
            </a:r>
          </a:p>
          <a:p>
            <a:pPr eaLnBrk="0" hangingPunct="0">
              <a:lnSpc>
                <a:spcPct val="130000"/>
              </a:lnSpc>
              <a:buClr>
                <a:srgbClr val="FF0000"/>
              </a:buClr>
              <a:buSzPct val="75000"/>
              <a:buFont typeface="Wingdings" pitchFamily="2" charset="2"/>
              <a:buChar char="Ø"/>
            </a:pPr>
            <a:r>
              <a:rPr lang="en-US" sz="2000" b="0" dirty="0"/>
              <a:t> Roll first, turn to heading, roll back to horizontal. </a:t>
            </a:r>
          </a:p>
          <a:p>
            <a:pPr eaLnBrk="0" hangingPunct="0">
              <a:lnSpc>
                <a:spcPct val="70000"/>
              </a:lnSpc>
              <a:buClr>
                <a:srgbClr val="FF0000"/>
              </a:buClr>
              <a:buSzPct val="75000"/>
              <a:buFont typeface="Wingdings" pitchFamily="2" charset="2"/>
              <a:buNone/>
            </a:pPr>
            <a:r>
              <a:rPr lang="en-US" sz="2000" b="0" dirty="0"/>
              <a:t>   (Bank then yank).</a:t>
            </a:r>
          </a:p>
          <a:p>
            <a:pPr eaLnBrk="0" hangingPunct="0">
              <a:lnSpc>
                <a:spcPct val="130000"/>
              </a:lnSpc>
              <a:buClr>
                <a:srgbClr val="FF0000"/>
              </a:buClr>
              <a:buSzPct val="75000"/>
              <a:buFont typeface="Wingdings" pitchFamily="2" charset="2"/>
              <a:buChar char="Ø"/>
            </a:pPr>
            <a:r>
              <a:rPr lang="en-US" sz="2000" b="0" dirty="0"/>
              <a:t> Rate of roll in determines rate of roll out: - 1 point per error.</a:t>
            </a:r>
          </a:p>
          <a:p>
            <a:pPr eaLnBrk="0" hangingPunct="0">
              <a:lnSpc>
                <a:spcPct val="130000"/>
              </a:lnSpc>
              <a:buClr>
                <a:srgbClr val="FF0000"/>
              </a:buClr>
              <a:buSzPct val="75000"/>
              <a:buFont typeface="Wingdings" pitchFamily="2" charset="2"/>
              <a:buChar char="Ø"/>
            </a:pPr>
            <a:r>
              <a:rPr lang="en-US" sz="2000" b="0" dirty="0"/>
              <a:t> Constant rate of turn: - 1 point per variation.</a:t>
            </a:r>
          </a:p>
          <a:p>
            <a:pPr eaLnBrk="0" hangingPunct="0">
              <a:lnSpc>
                <a:spcPct val="130000"/>
              </a:lnSpc>
              <a:buClr>
                <a:srgbClr val="FF0000"/>
              </a:buClr>
              <a:buSzPct val="75000"/>
              <a:buFont typeface="Wingdings" pitchFamily="2" charset="2"/>
              <a:buChar char="Ø"/>
            </a:pPr>
            <a:r>
              <a:rPr lang="en-US" sz="2000" b="0" dirty="0"/>
              <a:t> Constant altitude: - ½ point per 5°.</a:t>
            </a:r>
          </a:p>
          <a:p>
            <a:pPr eaLnBrk="0" hangingPunct="0">
              <a:lnSpc>
                <a:spcPct val="130000"/>
              </a:lnSpc>
              <a:buClr>
                <a:srgbClr val="FF0000"/>
              </a:buClr>
              <a:buSzPct val="75000"/>
              <a:buFont typeface="Wingdings" pitchFamily="2" charset="2"/>
              <a:buChar char="Ø"/>
            </a:pPr>
            <a:r>
              <a:rPr lang="en-US" sz="2000" b="0" dirty="0"/>
              <a:t>  More***refer to the Flying &amp; Judging Guide for complete criteria</a:t>
            </a:r>
          </a:p>
        </p:txBody>
      </p:sp>
      <p:sp>
        <p:nvSpPr>
          <p:cNvPr id="4103" name="Rectangle 5"/>
          <p:cNvSpPr>
            <a:spLocks noChangeArrowheads="1"/>
          </p:cNvSpPr>
          <p:nvPr/>
        </p:nvSpPr>
        <p:spPr bwMode="auto">
          <a:xfrm>
            <a:off x="304800" y="1827213"/>
            <a:ext cx="3379788" cy="822325"/>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2-</a:t>
            </a:r>
          </a:p>
          <a:p>
            <a:pPr eaLnBrk="0" hangingPunct="0"/>
            <a:r>
              <a:rPr lang="en-US" sz="2400">
                <a:latin typeface="Arial" pitchFamily="34" charset="0"/>
              </a:rPr>
              <a:t>Turns &amp; Rolling Turns</a:t>
            </a:r>
            <a:endParaRPr lang="en-US" sz="2400" b="0"/>
          </a:p>
        </p:txBody>
      </p:sp>
      <p:sp>
        <p:nvSpPr>
          <p:cNvPr id="4104" name="Rectangle 6"/>
          <p:cNvSpPr>
            <a:spLocks noChangeArrowheads="1"/>
          </p:cNvSpPr>
          <p:nvPr/>
        </p:nvSpPr>
        <p:spPr bwMode="auto">
          <a:xfrm>
            <a:off x="4267200" y="1905000"/>
            <a:ext cx="895350" cy="457200"/>
          </a:xfrm>
          <a:prstGeom prst="rect">
            <a:avLst/>
          </a:prstGeom>
          <a:noFill/>
          <a:ln w="12700">
            <a:noFill/>
            <a:miter lim="800000"/>
            <a:headEnd type="none" w="sm" len="sm"/>
            <a:tailEnd type="none" w="sm" len="sm"/>
          </a:ln>
        </p:spPr>
        <p:txBody>
          <a:bodyPr wrap="none">
            <a:spAutoFit/>
          </a:bodyPr>
          <a:lstStyle/>
          <a:p>
            <a:pPr algn="r" eaLnBrk="0" hangingPunct="0"/>
            <a:r>
              <a:rPr lang="en-US" sz="2400" b="0" u="sng"/>
              <a:t>Turns</a:t>
            </a:r>
          </a:p>
        </p:txBody>
      </p:sp>
      <p:graphicFrame>
        <p:nvGraphicFramePr>
          <p:cNvPr id="4098" name="Object 7"/>
          <p:cNvGraphicFramePr>
            <a:graphicFrameLocks noChangeAspect="1"/>
          </p:cNvGraphicFramePr>
          <p:nvPr/>
        </p:nvGraphicFramePr>
        <p:xfrm>
          <a:off x="7086600" y="1828800"/>
          <a:ext cx="1600200" cy="1146175"/>
        </p:xfrm>
        <a:graphic>
          <a:graphicData uri="http://schemas.openxmlformats.org/presentationml/2006/ole">
            <p:oleObj spid="_x0000_s4098" name="VISIO" r:id="rId5" imgW="856440" imgH="612360" progId="">
              <p:embed/>
            </p:oleObj>
          </a:graphicData>
        </a:graphic>
      </p:graphicFrame>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1794">
                                            <p:txEl>
                                              <p:pRg st="0" end="0"/>
                                            </p:txEl>
                                          </p:spTgt>
                                        </p:tgtEl>
                                        <p:attrNameLst>
                                          <p:attrName>style.visibility</p:attrName>
                                        </p:attrNameLst>
                                      </p:cBhvr>
                                      <p:to>
                                        <p:strVal val="visible"/>
                                      </p:to>
                                    </p:set>
                                    <p:anim calcmode="lin" valueType="num">
                                      <p:cBhvr additive="base">
                                        <p:cTn id="7" dur="500" fill="hold"/>
                                        <p:tgtEl>
                                          <p:spTgt spid="1617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179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4">
                                            <p:txEl>
                                              <p:pRg st="1" end="1"/>
                                            </p:txEl>
                                          </p:spTgt>
                                        </p:tgtEl>
                                        <p:attrNameLst>
                                          <p:attrName>style.visibility</p:attrName>
                                        </p:attrNameLst>
                                      </p:cBhvr>
                                      <p:to>
                                        <p:strVal val="visible"/>
                                      </p:to>
                                    </p:set>
                                    <p:anim calcmode="lin" valueType="num">
                                      <p:cBhvr additive="base">
                                        <p:cTn id="13" dur="500" fill="hold"/>
                                        <p:tgtEl>
                                          <p:spTgt spid="16179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179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4">
                                            <p:txEl>
                                              <p:pRg st="2" end="2"/>
                                            </p:txEl>
                                          </p:spTgt>
                                        </p:tgtEl>
                                        <p:attrNameLst>
                                          <p:attrName>style.visibility</p:attrName>
                                        </p:attrNameLst>
                                      </p:cBhvr>
                                      <p:to>
                                        <p:strVal val="visible"/>
                                      </p:to>
                                    </p:set>
                                    <p:anim calcmode="lin" valueType="num">
                                      <p:cBhvr additive="base">
                                        <p:cTn id="19" dur="500" fill="hold"/>
                                        <p:tgtEl>
                                          <p:spTgt spid="16179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179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4">
                                            <p:txEl>
                                              <p:pRg st="3" end="3"/>
                                            </p:txEl>
                                          </p:spTgt>
                                        </p:tgtEl>
                                        <p:attrNameLst>
                                          <p:attrName>style.visibility</p:attrName>
                                        </p:attrNameLst>
                                      </p:cBhvr>
                                      <p:to>
                                        <p:strVal val="visible"/>
                                      </p:to>
                                    </p:set>
                                    <p:anim calcmode="lin" valueType="num">
                                      <p:cBhvr additive="base">
                                        <p:cTn id="25" dur="500" fill="hold"/>
                                        <p:tgtEl>
                                          <p:spTgt spid="16179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179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1794">
                                            <p:txEl>
                                              <p:pRg st="4" end="4"/>
                                            </p:txEl>
                                          </p:spTgt>
                                        </p:tgtEl>
                                        <p:attrNameLst>
                                          <p:attrName>style.visibility</p:attrName>
                                        </p:attrNameLst>
                                      </p:cBhvr>
                                      <p:to>
                                        <p:strVal val="visible"/>
                                      </p:to>
                                    </p:set>
                                    <p:anim calcmode="lin" valueType="num">
                                      <p:cBhvr additive="base">
                                        <p:cTn id="31" dur="500" fill="hold"/>
                                        <p:tgtEl>
                                          <p:spTgt spid="16179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179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1794">
                                            <p:txEl>
                                              <p:pRg st="5" end="5"/>
                                            </p:txEl>
                                          </p:spTgt>
                                        </p:tgtEl>
                                        <p:attrNameLst>
                                          <p:attrName>style.visibility</p:attrName>
                                        </p:attrNameLst>
                                      </p:cBhvr>
                                      <p:to>
                                        <p:strVal val="visible"/>
                                      </p:to>
                                    </p:set>
                                    <p:anim calcmode="lin" valueType="num">
                                      <p:cBhvr additive="base">
                                        <p:cTn id="37" dur="500" fill="hold"/>
                                        <p:tgtEl>
                                          <p:spTgt spid="16179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179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1794">
                                            <p:txEl>
                                              <p:pRg st="6" end="6"/>
                                            </p:txEl>
                                          </p:spTgt>
                                        </p:tgtEl>
                                        <p:attrNameLst>
                                          <p:attrName>style.visibility</p:attrName>
                                        </p:attrNameLst>
                                      </p:cBhvr>
                                      <p:to>
                                        <p:strVal val="visible"/>
                                      </p:to>
                                    </p:set>
                                    <p:anim calcmode="lin" valueType="num">
                                      <p:cBhvr additive="base">
                                        <p:cTn id="43" dur="500" fill="hold"/>
                                        <p:tgtEl>
                                          <p:spTgt spid="16179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179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0"/>
          </p:nvPr>
        </p:nvSpPr>
        <p:spPr/>
        <p:txBody>
          <a:bodyPr/>
          <a:lstStyle/>
          <a:p>
            <a:pPr>
              <a:defRPr/>
            </a:pPr>
            <a:r>
              <a:rPr lang="en-US"/>
              <a:t>J-</a:t>
            </a:r>
            <a:fld id="{C2DE221E-CC89-4256-9DD6-FBBA89EC3FBE}" type="slidenum">
              <a:rPr lang="en-US"/>
              <a:pPr>
                <a:defRPr/>
              </a:pPr>
              <a:t>9</a:t>
            </a:fld>
            <a:endParaRPr lang="en-US"/>
          </a:p>
        </p:txBody>
      </p:sp>
      <p:sp>
        <p:nvSpPr>
          <p:cNvPr id="5124" name="Footer Placeholder 4"/>
          <p:cNvSpPr>
            <a:spLocks noGrp="1"/>
          </p:cNvSpPr>
          <p:nvPr>
            <p:ph type="ftr" sz="quarter" idx="12"/>
          </p:nvPr>
        </p:nvSpPr>
        <p:spPr/>
        <p:txBody>
          <a:bodyPr/>
          <a:lstStyle/>
          <a:p>
            <a:pPr>
              <a:defRPr/>
            </a:pPr>
            <a:r>
              <a:rPr lang="en-US" dirty="0"/>
              <a:t>Scale Aerobatics Judging Seminar</a:t>
            </a:r>
          </a:p>
        </p:txBody>
      </p:sp>
      <p:sp>
        <p:nvSpPr>
          <p:cNvPr id="5125" name="Rectangle 4"/>
          <p:cNvSpPr>
            <a:spLocks noGrp="1" noChangeArrowheads="1"/>
          </p:cNvSpPr>
          <p:nvPr>
            <p:ph type="title" idx="4294967295"/>
          </p:nvPr>
        </p:nvSpPr>
        <p:spPr>
          <a:xfrm>
            <a:off x="2209800" y="0"/>
            <a:ext cx="6934200" cy="1600200"/>
          </a:xfrm>
        </p:spPr>
        <p:txBody>
          <a:bodyPr lIns="92075" tIns="46038" rIns="92075" bIns="46038" anchor="ctr"/>
          <a:lstStyle/>
          <a:p>
            <a:pPr algn="r"/>
            <a:r>
              <a:rPr lang="en-US" sz="4400" b="1" dirty="0" smtClean="0"/>
              <a:t>Judging Criteria</a:t>
            </a:r>
          </a:p>
        </p:txBody>
      </p:sp>
      <p:sp>
        <p:nvSpPr>
          <p:cNvPr id="163842" name="Rectangle 2"/>
          <p:cNvSpPr>
            <a:spLocks noChangeArrowheads="1"/>
          </p:cNvSpPr>
          <p:nvPr/>
        </p:nvSpPr>
        <p:spPr bwMode="auto">
          <a:xfrm>
            <a:off x="1219200" y="2895600"/>
            <a:ext cx="7924800" cy="2462213"/>
          </a:xfrm>
          <a:prstGeom prst="rect">
            <a:avLst/>
          </a:prstGeom>
          <a:noFill/>
          <a:ln w="9525">
            <a:noFill/>
            <a:miter lim="800000"/>
            <a:headEnd/>
            <a:tailEnd/>
          </a:ln>
        </p:spPr>
        <p:txBody>
          <a:bodyPr lIns="92075" tIns="46038" rIns="92075" bIns="46038">
            <a:spAutoFit/>
          </a:bodyPr>
          <a:lstStyle/>
          <a:p>
            <a:pPr eaLnBrk="0" hangingPunct="0">
              <a:lnSpc>
                <a:spcPct val="110000"/>
              </a:lnSpc>
              <a:buClr>
                <a:srgbClr val="FF0000"/>
              </a:buClr>
              <a:buSzPct val="75000"/>
              <a:buFont typeface="Wingdings" pitchFamily="2" charset="2"/>
              <a:buChar char="Ø"/>
            </a:pPr>
            <a:r>
              <a:rPr lang="en-US" sz="2000" b="0" dirty="0"/>
              <a:t> Constant rate of roll: - 1 point per occurrence.</a:t>
            </a:r>
          </a:p>
          <a:p>
            <a:pPr eaLnBrk="0" hangingPunct="0">
              <a:lnSpc>
                <a:spcPct val="110000"/>
              </a:lnSpc>
              <a:buClr>
                <a:srgbClr val="FF0000"/>
              </a:buClr>
              <a:buSzPct val="75000"/>
              <a:buFont typeface="Wingdings" pitchFamily="2" charset="2"/>
              <a:buChar char="Ø"/>
            </a:pPr>
            <a:r>
              <a:rPr lang="en-US" sz="2000" b="0" dirty="0"/>
              <a:t> No stoppage: - 1 point per occurrence.</a:t>
            </a:r>
          </a:p>
          <a:p>
            <a:pPr eaLnBrk="0" hangingPunct="0">
              <a:lnSpc>
                <a:spcPct val="110000"/>
              </a:lnSpc>
              <a:buClr>
                <a:srgbClr val="FF0000"/>
              </a:buClr>
              <a:buSzPct val="75000"/>
              <a:buFont typeface="Wingdings" pitchFamily="2" charset="2"/>
              <a:buChar char="Ø"/>
            </a:pPr>
            <a:r>
              <a:rPr lang="en-US" sz="2000" b="0" dirty="0"/>
              <a:t> Constant rate of turn: - 1 point per occurrence.</a:t>
            </a:r>
          </a:p>
          <a:p>
            <a:pPr eaLnBrk="0" hangingPunct="0">
              <a:lnSpc>
                <a:spcPct val="110000"/>
              </a:lnSpc>
              <a:buClr>
                <a:srgbClr val="FF0000"/>
              </a:buClr>
              <a:buSzPct val="75000"/>
              <a:buFont typeface="Wingdings" pitchFamily="2" charset="2"/>
              <a:buChar char="Ø"/>
            </a:pPr>
            <a:r>
              <a:rPr lang="en-US" sz="2000" b="0" dirty="0"/>
              <a:t> Constant altitude : - ½ point per 5°.</a:t>
            </a:r>
          </a:p>
          <a:p>
            <a:pPr eaLnBrk="0" hangingPunct="0">
              <a:lnSpc>
                <a:spcPct val="110000"/>
              </a:lnSpc>
              <a:buClr>
                <a:srgbClr val="FF0000"/>
              </a:buClr>
              <a:buSzPct val="75000"/>
              <a:buFont typeface="Wingdings" pitchFamily="2" charset="2"/>
              <a:buChar char="Ø"/>
            </a:pPr>
            <a:r>
              <a:rPr lang="en-US" sz="2000" b="0" dirty="0"/>
              <a:t> In opposite rolls, roll must be completed before reversal.</a:t>
            </a:r>
          </a:p>
          <a:p>
            <a:pPr eaLnBrk="0" hangingPunct="0">
              <a:lnSpc>
                <a:spcPct val="110000"/>
              </a:lnSpc>
              <a:buClr>
                <a:srgbClr val="FF0000"/>
              </a:buClr>
              <a:buSzPct val="75000"/>
              <a:buFont typeface="Wingdings" pitchFamily="2" charset="2"/>
              <a:buChar char="Ø"/>
            </a:pPr>
            <a:r>
              <a:rPr lang="en-US" sz="2000" b="0" dirty="0"/>
              <a:t> Minimal pause, as in hesitation rolls, between opposite rolls.</a:t>
            </a:r>
          </a:p>
          <a:p>
            <a:pPr eaLnBrk="0" hangingPunct="0">
              <a:lnSpc>
                <a:spcPct val="110000"/>
              </a:lnSpc>
              <a:buClr>
                <a:srgbClr val="FF0000"/>
              </a:buClr>
              <a:buSzPct val="75000"/>
              <a:buFont typeface="Wingdings" pitchFamily="2" charset="2"/>
              <a:buChar char="Ø"/>
            </a:pPr>
            <a:r>
              <a:rPr lang="en-US" sz="2000" b="0" dirty="0"/>
              <a:t> Correct number and direction of rolls --- Zero if incorrect.</a:t>
            </a:r>
          </a:p>
        </p:txBody>
      </p:sp>
      <p:sp>
        <p:nvSpPr>
          <p:cNvPr id="5127" name="Rectangle 3"/>
          <p:cNvSpPr>
            <a:spLocks noChangeArrowheads="1"/>
          </p:cNvSpPr>
          <p:nvPr/>
        </p:nvSpPr>
        <p:spPr bwMode="auto">
          <a:xfrm>
            <a:off x="3810000" y="1828800"/>
            <a:ext cx="1884363" cy="457200"/>
          </a:xfrm>
          <a:prstGeom prst="rect">
            <a:avLst/>
          </a:prstGeom>
          <a:noFill/>
          <a:ln w="9525">
            <a:noFill/>
            <a:miter lim="800000"/>
            <a:headEnd/>
            <a:tailEnd/>
          </a:ln>
        </p:spPr>
        <p:txBody>
          <a:bodyPr wrap="none" lIns="92075" tIns="46038" rIns="92075" bIns="46038">
            <a:spAutoFit/>
          </a:bodyPr>
          <a:lstStyle/>
          <a:p>
            <a:pPr eaLnBrk="0" hangingPunct="0"/>
            <a:r>
              <a:rPr lang="en-US" sz="2400" b="0" u="sng"/>
              <a:t>Rolling Turns</a:t>
            </a:r>
          </a:p>
        </p:txBody>
      </p:sp>
      <p:sp>
        <p:nvSpPr>
          <p:cNvPr id="5128" name="Rectangle 5"/>
          <p:cNvSpPr>
            <a:spLocks noChangeArrowheads="1"/>
          </p:cNvSpPr>
          <p:nvPr/>
        </p:nvSpPr>
        <p:spPr bwMode="auto">
          <a:xfrm>
            <a:off x="228600" y="1827213"/>
            <a:ext cx="1511300" cy="762000"/>
          </a:xfrm>
          <a:prstGeom prst="rect">
            <a:avLst/>
          </a:prstGeom>
          <a:noFill/>
          <a:ln w="12700">
            <a:noFill/>
            <a:miter lim="800000"/>
            <a:headEnd type="none" w="sm" len="sm"/>
            <a:tailEnd type="none" w="sm" len="sm"/>
          </a:ln>
        </p:spPr>
        <p:txBody>
          <a:bodyPr wrap="none">
            <a:spAutoFit/>
          </a:bodyPr>
          <a:lstStyle/>
          <a:p>
            <a:pPr eaLnBrk="0" hangingPunct="0"/>
            <a:r>
              <a:rPr lang="en-US" sz="2400">
                <a:latin typeface="Arial" pitchFamily="34" charset="0"/>
              </a:rPr>
              <a:t>Family 2-</a:t>
            </a:r>
          </a:p>
          <a:p>
            <a:pPr eaLnBrk="0" hangingPunct="0"/>
            <a:r>
              <a:rPr lang="en-US" sz="2000" b="0">
                <a:latin typeface="Arial" pitchFamily="34" charset="0"/>
              </a:rPr>
              <a:t>(Continued)</a:t>
            </a:r>
          </a:p>
        </p:txBody>
      </p:sp>
      <p:graphicFrame>
        <p:nvGraphicFramePr>
          <p:cNvPr id="5122" name="Object 6"/>
          <p:cNvGraphicFramePr>
            <a:graphicFrameLocks noChangeAspect="1"/>
          </p:cNvGraphicFramePr>
          <p:nvPr/>
        </p:nvGraphicFramePr>
        <p:xfrm>
          <a:off x="6248400" y="1811338"/>
          <a:ext cx="2362200" cy="1339850"/>
        </p:xfrm>
        <a:graphic>
          <a:graphicData uri="http://schemas.openxmlformats.org/presentationml/2006/ole">
            <p:oleObj spid="_x0000_s5122" name="VISIO" r:id="rId5" imgW="1188360" imgH="674280" progId="">
              <p:embed/>
            </p:oleObj>
          </a:graphicData>
        </a:graphic>
      </p:graphicFrame>
      <p:sp>
        <p:nvSpPr>
          <p:cNvPr id="9" name="Date Placeholder 1"/>
          <p:cNvSpPr>
            <a:spLocks noGrp="1"/>
          </p:cNvSpPr>
          <p:nvPr>
            <p:ph type="dt" sz="quarter" idx="11"/>
          </p:nvPr>
        </p:nvSpPr>
        <p:spPr>
          <a:xfrm>
            <a:off x="533400" y="6492875"/>
            <a:ext cx="2133600" cy="365125"/>
          </a:xfrm>
        </p:spPr>
        <p:txBody>
          <a:bodyPr/>
          <a:lstStyle/>
          <a:p>
            <a:pPr>
              <a:defRPr/>
            </a:pPr>
            <a:r>
              <a:rPr lang="en-US" dirty="0" smtClean="0"/>
              <a:t>01/30/2010</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 calcmode="lin" valueType="num">
                                      <p:cBhvr additive="base">
                                        <p:cTn id="7" dur="500" fill="hold"/>
                                        <p:tgtEl>
                                          <p:spTgt spid="1638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42">
                                            <p:txEl>
                                              <p:pRg st="1" end="1"/>
                                            </p:txEl>
                                          </p:spTgt>
                                        </p:tgtEl>
                                        <p:attrNameLst>
                                          <p:attrName>style.visibility</p:attrName>
                                        </p:attrNameLst>
                                      </p:cBhvr>
                                      <p:to>
                                        <p:strVal val="visible"/>
                                      </p:to>
                                    </p:set>
                                    <p:anim calcmode="lin" valueType="num">
                                      <p:cBhvr additive="base">
                                        <p:cTn id="13" dur="500" fill="hold"/>
                                        <p:tgtEl>
                                          <p:spTgt spid="1638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4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42">
                                            <p:txEl>
                                              <p:pRg st="2" end="2"/>
                                            </p:txEl>
                                          </p:spTgt>
                                        </p:tgtEl>
                                        <p:attrNameLst>
                                          <p:attrName>style.visibility</p:attrName>
                                        </p:attrNameLst>
                                      </p:cBhvr>
                                      <p:to>
                                        <p:strVal val="visible"/>
                                      </p:to>
                                    </p:set>
                                    <p:anim calcmode="lin" valueType="num">
                                      <p:cBhvr additive="base">
                                        <p:cTn id="19" dur="500" fill="hold"/>
                                        <p:tgtEl>
                                          <p:spTgt spid="1638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4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42">
                                            <p:txEl>
                                              <p:pRg st="3" end="3"/>
                                            </p:txEl>
                                          </p:spTgt>
                                        </p:tgtEl>
                                        <p:attrNameLst>
                                          <p:attrName>style.visibility</p:attrName>
                                        </p:attrNameLst>
                                      </p:cBhvr>
                                      <p:to>
                                        <p:strVal val="visible"/>
                                      </p:to>
                                    </p:set>
                                    <p:anim calcmode="lin" valueType="num">
                                      <p:cBhvr additive="base">
                                        <p:cTn id="25" dur="500" fill="hold"/>
                                        <p:tgtEl>
                                          <p:spTgt spid="1638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4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42">
                                            <p:txEl>
                                              <p:pRg st="4" end="4"/>
                                            </p:txEl>
                                          </p:spTgt>
                                        </p:tgtEl>
                                        <p:attrNameLst>
                                          <p:attrName>style.visibility</p:attrName>
                                        </p:attrNameLst>
                                      </p:cBhvr>
                                      <p:to>
                                        <p:strVal val="visible"/>
                                      </p:to>
                                    </p:set>
                                    <p:anim calcmode="lin" valueType="num">
                                      <p:cBhvr additive="base">
                                        <p:cTn id="31" dur="500" fill="hold"/>
                                        <p:tgtEl>
                                          <p:spTgt spid="16384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4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42">
                                            <p:txEl>
                                              <p:pRg st="5" end="5"/>
                                            </p:txEl>
                                          </p:spTgt>
                                        </p:tgtEl>
                                        <p:attrNameLst>
                                          <p:attrName>style.visibility</p:attrName>
                                        </p:attrNameLst>
                                      </p:cBhvr>
                                      <p:to>
                                        <p:strVal val="visible"/>
                                      </p:to>
                                    </p:set>
                                    <p:anim calcmode="lin" valueType="num">
                                      <p:cBhvr additive="base">
                                        <p:cTn id="37" dur="500" fill="hold"/>
                                        <p:tgtEl>
                                          <p:spTgt spid="16384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4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3842">
                                            <p:txEl>
                                              <p:pRg st="6" end="6"/>
                                            </p:txEl>
                                          </p:spTgt>
                                        </p:tgtEl>
                                        <p:attrNameLst>
                                          <p:attrName>style.visibility</p:attrName>
                                        </p:attrNameLst>
                                      </p:cBhvr>
                                      <p:to>
                                        <p:strVal val="visible"/>
                                      </p:to>
                                    </p:set>
                                    <p:anim calcmode="lin" valueType="num">
                                      <p:cBhvr additive="base">
                                        <p:cTn id="43" dur="500" fill="hold"/>
                                        <p:tgtEl>
                                          <p:spTgt spid="16384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384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0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 Template</Template>
  <TotalTime>493</TotalTime>
  <Pages>29</Pages>
  <Words>7323</Words>
  <Application>Microsoft Office PowerPoint</Application>
  <PresentationFormat>Letter Paper (8.5x11 in)</PresentationFormat>
  <Paragraphs>961</Paragraphs>
  <Slides>42</Slides>
  <Notes>35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42</vt:i4>
      </vt:variant>
    </vt:vector>
  </HeadingPairs>
  <TitlesOfParts>
    <vt:vector size="46" baseType="lpstr">
      <vt:lpstr>2010 Template</vt:lpstr>
      <vt:lpstr>Custom Design</vt:lpstr>
      <vt:lpstr>VISIO</vt:lpstr>
      <vt:lpstr>Visio</vt:lpstr>
      <vt:lpstr>Slide 1</vt:lpstr>
      <vt:lpstr>Slide 2</vt:lpstr>
      <vt:lpstr>Judging Criteria</vt:lpstr>
      <vt:lpstr>Judging Criteria</vt:lpstr>
      <vt:lpstr>Judging Criteria</vt:lpstr>
      <vt:lpstr>Judging Criteria</vt:lpstr>
      <vt:lpstr>Slide 7</vt:lpstr>
      <vt:lpstr>Judging Criteria</vt:lpstr>
      <vt:lpstr>Judging Criteria</vt:lpstr>
      <vt:lpstr>Slide 10</vt:lpstr>
      <vt:lpstr>Judging Criteria</vt:lpstr>
      <vt:lpstr>Slide 12</vt:lpstr>
      <vt:lpstr>Judging Criteria</vt:lpstr>
      <vt:lpstr>Slide 14</vt:lpstr>
      <vt:lpstr>Slide 15</vt:lpstr>
      <vt:lpstr>Judging Criteria</vt:lpstr>
      <vt:lpstr>Slide 17</vt:lpstr>
      <vt:lpstr>Slide 18</vt:lpstr>
      <vt:lpstr>Judging Criteria</vt:lpstr>
      <vt:lpstr>Slide 20</vt:lpstr>
      <vt:lpstr>Slide 21</vt:lpstr>
      <vt:lpstr>Slide 22</vt:lpstr>
      <vt:lpstr>Judging Criteria</vt:lpstr>
      <vt:lpstr>Judging Criteria</vt:lpstr>
      <vt:lpstr>Judging Criteria</vt:lpstr>
      <vt:lpstr>Judging Criteria</vt:lpstr>
      <vt:lpstr>Slide 27</vt:lpstr>
      <vt:lpstr>Judging Criteria</vt:lpstr>
      <vt:lpstr>Slide 29</vt:lpstr>
      <vt:lpstr>Slide 30</vt:lpstr>
      <vt:lpstr>Judging Criteria</vt:lpstr>
      <vt:lpstr>Judging Criteria</vt:lpstr>
      <vt:lpstr>Judging Criteria</vt:lpstr>
      <vt:lpstr>Slide 34</vt:lpstr>
      <vt:lpstr>Judging Criteria</vt:lpstr>
      <vt:lpstr>Judging Criteria</vt:lpstr>
      <vt:lpstr>Judging Criteria</vt:lpstr>
      <vt:lpstr>Judging Criteria</vt:lpstr>
      <vt:lpstr>Judging Criteria</vt:lpstr>
      <vt:lpstr>Slide 40</vt:lpstr>
      <vt:lpstr>Judging Criteria </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IMAC  2003 Judging Seminar</dc:title>
  <dc:subject>IMAC</dc:subject>
  <dc:creator>Fred Johnson</dc:creator>
  <cp:keywords/>
  <dc:description/>
  <cp:lastModifiedBy>david</cp:lastModifiedBy>
  <cp:revision>321</cp:revision>
  <cp:lastPrinted>2000-01-23T22:24:24Z</cp:lastPrinted>
  <dcterms:created xsi:type="dcterms:W3CDTF">1996-10-12T22:14:38Z</dcterms:created>
  <dcterms:modified xsi:type="dcterms:W3CDTF">2010-03-07T15:03:07Z</dcterms:modified>
</cp:coreProperties>
</file>