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4"/>
  </p:notesMasterIdLst>
  <p:sldIdLst>
    <p:sldId id="256" r:id="rId3"/>
    <p:sldId id="257" r:id="rId4"/>
    <p:sldId id="264" r:id="rId5"/>
    <p:sldId id="259" r:id="rId6"/>
    <p:sldId id="260" r:id="rId7"/>
    <p:sldId id="261"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935" autoAdjust="0"/>
  </p:normalViewPr>
  <p:slideViewPr>
    <p:cSldViewPr>
      <p:cViewPr>
        <p:scale>
          <a:sx n="80" d="100"/>
          <a:sy n="80" d="100"/>
        </p:scale>
        <p:origin x="-12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A7638EA-C71E-4C28-A290-EF4E9D446704}" type="datetimeFigureOut">
              <a:rPr lang="en-US"/>
              <a:pPr>
                <a:defRPr/>
              </a:pPr>
              <a:t>3/26/2011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F590B1D-1AE9-40B6-948B-1295962252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INTRODUCTION</a:t>
            </a:r>
          </a:p>
          <a:p>
            <a:pPr eaLnBrk="1" hangingPunct="1">
              <a:spcBef>
                <a:spcPct val="0"/>
              </a:spcBef>
            </a:pPr>
            <a:r>
              <a:rPr lang="en-US" dirty="0" smtClean="0">
                <a:latin typeface="Times New Roman" pitchFamily="18" charset="0"/>
              </a:rPr>
              <a:t>Introduce yourself.</a:t>
            </a:r>
          </a:p>
          <a:p>
            <a:pPr eaLnBrk="1" hangingPunct="1">
              <a:spcBef>
                <a:spcPct val="0"/>
              </a:spcBef>
            </a:pPr>
            <a:r>
              <a:rPr lang="en-US" dirty="0" smtClean="0">
                <a:latin typeface="Times New Roman" pitchFamily="18" charset="0"/>
              </a:rPr>
              <a:t>Welcome everyone</a:t>
            </a:r>
          </a:p>
          <a:p>
            <a:pPr eaLnBrk="1" hangingPunct="1">
              <a:spcBef>
                <a:spcPct val="0"/>
              </a:spcBef>
            </a:pPr>
            <a:r>
              <a:rPr lang="en-US" dirty="0" smtClean="0">
                <a:latin typeface="Times New Roman" pitchFamily="18" charset="0"/>
              </a:rPr>
              <a:t>Explain where any restrooms  are located.</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Give the students some of your background.  This helps them to know what is "expected" when it is their turn to introduce themselves. </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If there is time,  have each student introduce themselves.  This will give you a good idea of the experience level of the class and will break the ice.</a:t>
            </a:r>
          </a:p>
          <a:p>
            <a:pPr eaLnBrk="1" hangingPunct="1">
              <a:spcBef>
                <a:spcPct val="0"/>
              </a:spcBef>
            </a:pPr>
            <a:endParaRPr lang="en-US" dirty="0" smtClean="0">
              <a:latin typeface="Times New Roman" pitchFamily="18" charset="0"/>
            </a:endParaRPr>
          </a:p>
          <a:p>
            <a:pPr eaLnBrk="1" hangingPunct="1">
              <a:spcBef>
                <a:spcPct val="0"/>
              </a:spcBef>
            </a:pPr>
            <a:endParaRPr lang="en-US" dirty="0"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227E3A-F256-47A0-9E78-73EE95C49684}"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Times New Roman" pitchFamily="18" charset="0"/>
              </a:rPr>
              <a:t>Introduce the course presenters.</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E21A120-5AB9-47B9-BD82-F89ED02A78E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Times New Roman" pitchFamily="18" charset="0"/>
              </a:rPr>
              <a:t>Introduce the course presenters.</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E21A120-5AB9-47B9-BD82-F89ED02A78E5}"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8" charset="0"/>
              </a:rPr>
              <a:t>COURSE OVERVIEW</a:t>
            </a:r>
          </a:p>
          <a:p>
            <a:endParaRPr lang="en-US" smtClean="0">
              <a:latin typeface="Times New Roman" pitchFamily="18" charset="0"/>
            </a:endParaRPr>
          </a:p>
          <a:p>
            <a:r>
              <a:rPr lang="en-US" smtClean="0">
                <a:latin typeface="Times New Roman" pitchFamily="18" charset="0"/>
              </a:rPr>
              <a:t>Give an overview of the course.  </a:t>
            </a:r>
          </a:p>
          <a:p>
            <a:r>
              <a:rPr lang="en-US" smtClean="0">
                <a:latin typeface="Times New Roman" pitchFamily="18" charset="0"/>
              </a:rPr>
              <a:t>Be sure that everyone has the proper hand-out materials</a:t>
            </a:r>
          </a:p>
          <a:p>
            <a:endParaRPr lang="en-US" smtClean="0">
              <a:latin typeface="Times New Roman" pitchFamily="18" charset="0"/>
            </a:endParaRPr>
          </a:p>
          <a:p>
            <a:r>
              <a:rPr lang="en-US" smtClean="0">
                <a:latin typeface="Times New Roman" pitchFamily="18" charset="0"/>
              </a:rPr>
              <a:t>Tell the students how many breaks you plan.</a:t>
            </a:r>
          </a:p>
          <a:p>
            <a:endParaRPr lang="en-US" smtClean="0">
              <a:latin typeface="Times New Roman" pitchFamily="18" charset="0"/>
            </a:endParaRPr>
          </a:p>
          <a:p>
            <a:r>
              <a:rPr lang="en-US" smtClean="0">
                <a:latin typeface="Times New Roman" pitchFamily="18" charset="0"/>
              </a:rPr>
              <a:t>If food is offered then explain how the meal break will be handled.</a:t>
            </a:r>
          </a:p>
          <a:p>
            <a:endParaRPr lang="en-US" smtClean="0">
              <a:latin typeface="Times New Roman" pitchFamily="18" charset="0"/>
            </a:endParaRPr>
          </a:p>
          <a:p>
            <a:r>
              <a:rPr lang="en-US" smtClean="0">
                <a:latin typeface="Times New Roman" pitchFamily="18" charset="0"/>
              </a:rPr>
              <a:t>Explain  how questions will be taken - on demand, or hold until the end of the module.</a:t>
            </a:r>
          </a:p>
          <a:p>
            <a:endParaRPr lang="en-US"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8" charset="0"/>
              </a:rPr>
              <a:t>COURSE OVERVIEW</a:t>
            </a:r>
          </a:p>
          <a:p>
            <a:endParaRPr lang="en-US" smtClean="0">
              <a:latin typeface="Times New Roman" pitchFamily="18" charset="0"/>
            </a:endParaRPr>
          </a:p>
          <a:p>
            <a:r>
              <a:rPr lang="en-US" smtClean="0">
                <a:latin typeface="Times New Roman" pitchFamily="18" charset="0"/>
              </a:rPr>
              <a:t>Give an overview of the course.  </a:t>
            </a:r>
          </a:p>
          <a:p>
            <a:r>
              <a:rPr lang="en-US" smtClean="0">
                <a:latin typeface="Times New Roman" pitchFamily="18" charset="0"/>
              </a:rPr>
              <a:t>Be sure that everyone has the proper hand-out materials</a:t>
            </a:r>
          </a:p>
          <a:p>
            <a:endParaRPr lang="en-US" smtClean="0">
              <a:latin typeface="Times New Roman" pitchFamily="18" charset="0"/>
            </a:endParaRPr>
          </a:p>
          <a:p>
            <a:r>
              <a:rPr lang="en-US" smtClean="0">
                <a:latin typeface="Times New Roman" pitchFamily="18" charset="0"/>
              </a:rPr>
              <a:t>Tell the students how many breaks you plan.</a:t>
            </a:r>
          </a:p>
          <a:p>
            <a:endParaRPr lang="en-US" smtClean="0">
              <a:latin typeface="Times New Roman" pitchFamily="18" charset="0"/>
            </a:endParaRPr>
          </a:p>
          <a:p>
            <a:r>
              <a:rPr lang="en-US" smtClean="0">
                <a:latin typeface="Times New Roman" pitchFamily="18" charset="0"/>
              </a:rPr>
              <a:t>If food is offered then explain how the meal break will be handled.</a:t>
            </a:r>
          </a:p>
          <a:p>
            <a:endParaRPr lang="en-US" smtClean="0">
              <a:latin typeface="Times New Roman" pitchFamily="18" charset="0"/>
            </a:endParaRPr>
          </a:p>
          <a:p>
            <a:r>
              <a:rPr lang="en-US" smtClean="0">
                <a:latin typeface="Times New Roman" pitchFamily="18" charset="0"/>
              </a:rPr>
              <a:t>Explain  how questions will be taken - on demand, or hold until the end of the module.</a:t>
            </a:r>
          </a:p>
          <a:p>
            <a:endParaRPr lang="en-US"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56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59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60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8" charset="0"/>
              </a:rPr>
              <a:t>COURSE OVERVIEW</a:t>
            </a:r>
          </a:p>
          <a:p>
            <a:endParaRPr lang="en-US" smtClean="0">
              <a:latin typeface="Times New Roman" pitchFamily="18" charset="0"/>
            </a:endParaRPr>
          </a:p>
          <a:p>
            <a:r>
              <a:rPr lang="en-US" smtClean="0">
                <a:latin typeface="Times New Roman" pitchFamily="18" charset="0"/>
              </a:rPr>
              <a:t>Give an overview of the course.  </a:t>
            </a:r>
          </a:p>
          <a:p>
            <a:r>
              <a:rPr lang="en-US" smtClean="0">
                <a:latin typeface="Times New Roman" pitchFamily="18" charset="0"/>
              </a:rPr>
              <a:t>Be sure that everyone has the proper hand-out materials</a:t>
            </a:r>
          </a:p>
          <a:p>
            <a:endParaRPr lang="en-US" smtClean="0">
              <a:latin typeface="Times New Roman" pitchFamily="18" charset="0"/>
            </a:endParaRPr>
          </a:p>
          <a:p>
            <a:r>
              <a:rPr lang="en-US" smtClean="0">
                <a:latin typeface="Times New Roman" pitchFamily="18" charset="0"/>
              </a:rPr>
              <a:t>Tell the students how many breaks you plan.</a:t>
            </a:r>
          </a:p>
          <a:p>
            <a:endParaRPr lang="en-US" smtClean="0">
              <a:latin typeface="Times New Roman" pitchFamily="18" charset="0"/>
            </a:endParaRPr>
          </a:p>
          <a:p>
            <a:r>
              <a:rPr lang="en-US" smtClean="0">
                <a:latin typeface="Times New Roman" pitchFamily="18" charset="0"/>
              </a:rPr>
              <a:t>If food is offered then explain how the meal break will be handled.</a:t>
            </a:r>
          </a:p>
          <a:p>
            <a:endParaRPr lang="en-US" smtClean="0">
              <a:latin typeface="Times New Roman" pitchFamily="18" charset="0"/>
            </a:endParaRPr>
          </a:p>
          <a:p>
            <a:r>
              <a:rPr lang="en-US" smtClean="0">
                <a:latin typeface="Times New Roman" pitchFamily="18" charset="0"/>
              </a:rPr>
              <a:t>Explain  how questions will be taken - on demand, or hold until the end of the module.</a:t>
            </a:r>
          </a:p>
          <a:p>
            <a:endParaRPr lang="en-US"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COURSE OVERVIEW</a:t>
            </a:r>
          </a:p>
          <a:p>
            <a:endParaRPr lang="en-US" dirty="0" smtClean="0">
              <a:latin typeface="Times New Roman" pitchFamily="18" charset="0"/>
            </a:endParaRPr>
          </a:p>
          <a:p>
            <a:r>
              <a:rPr lang="en-US" dirty="0" smtClean="0">
                <a:latin typeface="Times New Roman" pitchFamily="18" charset="0"/>
              </a:rPr>
              <a:t>Give an overview of the course.  </a:t>
            </a:r>
          </a:p>
          <a:p>
            <a:r>
              <a:rPr lang="en-US" dirty="0" smtClean="0">
                <a:latin typeface="Times New Roman" pitchFamily="18" charset="0"/>
              </a:rPr>
              <a:t>Be sure that everyone has the proper hand-out materials</a:t>
            </a:r>
          </a:p>
          <a:p>
            <a:endParaRPr lang="en-US" dirty="0" smtClean="0">
              <a:latin typeface="Times New Roman" pitchFamily="18" charset="0"/>
            </a:endParaRPr>
          </a:p>
          <a:p>
            <a:r>
              <a:rPr lang="en-US" dirty="0" smtClean="0">
                <a:latin typeface="Times New Roman" pitchFamily="18" charset="0"/>
              </a:rPr>
              <a:t>Tell the students how many breaks you plan.</a:t>
            </a:r>
          </a:p>
          <a:p>
            <a:endParaRPr lang="en-US" dirty="0" smtClean="0">
              <a:latin typeface="Times New Roman" pitchFamily="18" charset="0"/>
            </a:endParaRPr>
          </a:p>
          <a:p>
            <a:r>
              <a:rPr lang="en-US" dirty="0" smtClean="0">
                <a:latin typeface="Times New Roman" pitchFamily="18" charset="0"/>
              </a:rPr>
              <a:t>If food is offered then explain how the meal break will be handled.</a:t>
            </a:r>
          </a:p>
          <a:p>
            <a:endParaRPr lang="en-US" dirty="0" smtClean="0">
              <a:latin typeface="Times New Roman" pitchFamily="18" charset="0"/>
            </a:endParaRPr>
          </a:p>
          <a:p>
            <a:r>
              <a:rPr lang="en-US" dirty="0" smtClean="0">
                <a:latin typeface="Times New Roman" pitchFamily="18" charset="0"/>
              </a:rPr>
              <a:t>Explain  how questions will be taken - on demand, or hold until the end of the module.</a:t>
            </a:r>
          </a:p>
          <a:p>
            <a:endParaRPr lang="en-US" dirty="0" smtClean="0"/>
          </a:p>
        </p:txBody>
      </p:sp>
      <p:sp>
        <p:nvSpPr>
          <p:cNvPr id="4" name="Slide Number Placeholder 3"/>
          <p:cNvSpPr>
            <a:spLocks noGrp="1"/>
          </p:cNvSpPr>
          <p:nvPr>
            <p:ph type="sldNum" sz="quarter" idx="5"/>
          </p:nvPr>
        </p:nvSpPr>
        <p:spPr/>
        <p:txBody>
          <a:bodyPr/>
          <a:lstStyle/>
          <a:p>
            <a:pPr>
              <a:defRPr/>
            </a:pPr>
            <a:fld id="{83A31E71-FE8D-4EB7-8D47-61E5E59CC76A}"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6B68380C-A488-4F2C-99B0-7B55F769A2D5}" type="datetimeFigureOut">
              <a:rPr lang="en-US"/>
              <a:pPr>
                <a:defRPr/>
              </a:pPr>
              <a:t>3/26/2011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EB55053-A663-4658-BD89-397BACD879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D7539E1-B7A9-41E7-9965-5678292362BD}" type="datetimeFigureOut">
              <a:rPr lang="en-US"/>
              <a:pPr>
                <a:defRPr/>
              </a:pPr>
              <a:t>3/26/2011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F55EC52-D12F-4948-9685-35EAFA3AE2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4"/>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4"/>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251929B-949E-4F97-BC93-84B329F64B04}" type="datetimeFigureOut">
              <a:rPr lang="en-US"/>
              <a:pPr>
                <a:defRPr/>
              </a:pPr>
              <a:t>3/26/2011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C4766A2-303C-4F71-9E6C-5D15043A7CA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C6A9926-4504-4D50-BA37-EFB006E306C2}" type="datetimeFigureOut">
              <a:rPr lang="en-US"/>
              <a:pPr>
                <a:defRPr/>
              </a:pPr>
              <a:t>3/26/2011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07351B-829D-45C4-9DD1-30836D74029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137E4A-2D1B-49FE-9D52-D7E8D92CEF68}" type="datetimeFigureOut">
              <a:rPr lang="en-US"/>
              <a:pPr>
                <a:defRPr/>
              </a:pPr>
              <a:t>3/26/2011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61B15B-A8E1-4E4F-AF1A-1271D7BD17C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2EBE7D-4F83-4730-827C-6C5F6D8B27C1}" type="datetimeFigureOut">
              <a:rPr lang="en-US"/>
              <a:pPr>
                <a:defRPr/>
              </a:pPr>
              <a:t>3/26/2011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574965-2726-4042-8332-0C68E3E0F0D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710A05-D5EB-4231-8756-20A926D2B145}" type="datetimeFigureOut">
              <a:rPr lang="en-US"/>
              <a:pPr>
                <a:defRPr/>
              </a:pPr>
              <a:t>3/26/2011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B15C30-373E-4F95-A819-AB6FC3676BD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48E439-5EBC-493C-B49F-AF72B6C14199}" type="datetimeFigureOut">
              <a:rPr lang="en-US"/>
              <a:pPr>
                <a:defRPr/>
              </a:pPr>
              <a:t>3/26/2011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E44BDBD-E512-4D38-9A54-75E1AA60620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6FCC7D-68EE-4A28-8187-AE26A595B50A}" type="datetimeFigureOut">
              <a:rPr lang="en-US"/>
              <a:pPr>
                <a:defRPr/>
              </a:pPr>
              <a:t>3/26/2011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454EF0-050D-4D5C-8770-AB50CDCD1C3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1A90C9-D6CD-4BE2-B26B-39F9E549CB63}" type="datetimeFigureOut">
              <a:rPr lang="en-US"/>
              <a:pPr>
                <a:defRPr/>
              </a:pPr>
              <a:t>3/26/2011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DEF586-D16F-45D5-BE53-A4C22159241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8F5250-6632-4930-95D5-A93BFB50C0A6}" type="datetimeFigureOut">
              <a:rPr lang="en-US"/>
              <a:pPr>
                <a:defRPr/>
              </a:pPr>
              <a:t>3/26/2011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5F43C6-F14D-4D4D-8E1B-E19C7B6627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63F423-D05F-4342-BD36-34B558883D80}" type="datetimeFigureOut">
              <a:rPr lang="en-US"/>
              <a:pPr>
                <a:defRPr/>
              </a:pPr>
              <a:t>3/26/2011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19565DF-9DCC-49B4-8591-160B7FCA223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CDEECA-3A55-457D-9F26-860C09132E2E}" type="datetimeFigureOut">
              <a:rPr lang="en-US"/>
              <a:pPr>
                <a:defRPr/>
              </a:pPr>
              <a:t>3/26/2011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0C461A-3847-40DA-A975-CD234FF42D8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ACB023-4ED6-4B3A-A6CE-8F50A831340E}" type="datetimeFigureOut">
              <a:rPr lang="en-US"/>
              <a:pPr>
                <a:defRPr/>
              </a:pPr>
              <a:t>3/26/2011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F79F25-FCD1-4E82-8B91-D3E5A89C8B0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75D9E5-E310-44B8-BEBE-DC9008C7900E}" type="datetimeFigureOut">
              <a:rPr lang="en-US"/>
              <a:pPr>
                <a:defRPr/>
              </a:pPr>
              <a:t>3/26/2011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CDFE51-6333-4616-949F-9D6C53ED94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BA3711F9-6B9E-4CC2-A16B-4414C5EA7B93}" type="datetimeFigureOut">
              <a:rPr lang="en-US"/>
              <a:pPr>
                <a:defRPr/>
              </a:pPr>
              <a:t>3/26/2011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513B963-9246-4BC3-BD60-61582794F6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860376B-86DB-4AD0-B621-DD0AFC5BEF1D}" type="datetimeFigureOut">
              <a:rPr lang="en-US"/>
              <a:pPr>
                <a:defRPr/>
              </a:pPr>
              <a:t>3/26/2011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59FC3D7-72A9-469D-85D9-71BFCC9774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9"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3"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9"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7EBB920-472B-4AC8-B44D-EA0CFDD25891}" type="datetimeFigureOut">
              <a:rPr lang="en-US"/>
              <a:pPr>
                <a:defRPr/>
              </a:pPr>
              <a:t>3/26/2011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E90EDA2-FAE7-4B12-A1CB-C3F2D85179F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C1CA2E2-2D00-4381-B5DD-0FCAC7FC1721}" type="datetimeFigureOut">
              <a:rPr lang="en-US"/>
              <a:pPr>
                <a:defRPr/>
              </a:pPr>
              <a:t>3/26/2011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3B9BDE3-80B9-4FA7-B5AA-D0BC580747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rot="21372674">
            <a:off x="2141538" y="317500"/>
            <a:ext cx="390525" cy="266700"/>
          </a:xfrm>
          <a:prstGeom prst="rect">
            <a:avLst/>
          </a:prstGeom>
          <a:noFill/>
          <a:ln w="9525">
            <a:noFill/>
            <a:miter lim="800000"/>
            <a:headEnd/>
            <a:tailEnd/>
          </a:ln>
        </p:spPr>
      </p:pic>
      <p:pic>
        <p:nvPicPr>
          <p:cNvPr id="3" name="Picture 13" descr="IMAC New logo trans.gif"/>
          <p:cNvPicPr>
            <a:picLocks noChangeAspect="1"/>
          </p:cNvPicPr>
          <p:nvPr userDrawn="1"/>
        </p:nvPicPr>
        <p:blipFill>
          <a:blip r:embed="rId3" cstate="print"/>
          <a:srcRect/>
          <a:stretch>
            <a:fillRect/>
          </a:stretch>
        </p:blipFill>
        <p:spPr bwMode="auto">
          <a:xfrm>
            <a:off x="0" y="0"/>
            <a:ext cx="2133600" cy="1058863"/>
          </a:xfrm>
          <a:prstGeom prst="rect">
            <a:avLst/>
          </a:prstGeom>
          <a:noFill/>
          <a:ln w="9525">
            <a:noFill/>
            <a:miter lim="800000"/>
            <a:headEnd/>
            <a:tailEnd/>
          </a:ln>
        </p:spPr>
      </p:pic>
      <p:sp>
        <p:nvSpPr>
          <p:cNvPr id="4" name="Slide Number Placeholder 3"/>
          <p:cNvSpPr>
            <a:spLocks noGrp="1"/>
          </p:cNvSpPr>
          <p:nvPr>
            <p:ph type="sldNum" sz="quarter" idx="10"/>
          </p:nvPr>
        </p:nvSpPr>
        <p:spPr>
          <a:xfrm>
            <a:off x="8001000" y="6492875"/>
            <a:ext cx="762000" cy="365125"/>
          </a:xfrm>
        </p:spPr>
        <p:txBody>
          <a:bodyPr/>
          <a:lstStyle>
            <a:lvl1pPr>
              <a:defRPr/>
            </a:lvl1pPr>
          </a:lstStyle>
          <a:p>
            <a:pPr>
              <a:defRPr/>
            </a:pPr>
            <a:fld id="{E685ADA0-4544-42D0-9F96-8F98DAE0043C}" type="slidenum">
              <a:rPr lang="en-US"/>
              <a:pPr>
                <a:defRPr/>
              </a:pPr>
              <a:t>‹#›</a:t>
            </a:fld>
            <a:endParaRPr lang="en-US"/>
          </a:p>
        </p:txBody>
      </p:sp>
      <p:sp>
        <p:nvSpPr>
          <p:cNvPr id="5" name="Date Placeholder 4"/>
          <p:cNvSpPr>
            <a:spLocks noGrp="1"/>
          </p:cNvSpPr>
          <p:nvPr>
            <p:ph type="dt" sz="half" idx="11"/>
          </p:nvPr>
        </p:nvSpPr>
        <p:spPr>
          <a:xfrm>
            <a:off x="533400" y="6492875"/>
            <a:ext cx="2133600" cy="365125"/>
          </a:xfrm>
        </p:spPr>
        <p:txBody>
          <a:bodyPr/>
          <a:lstStyle>
            <a:lvl1pPr>
              <a:defRPr/>
            </a:lvl1pPr>
          </a:lstStyle>
          <a:p>
            <a:pPr>
              <a:defRPr/>
            </a:pPr>
            <a:r>
              <a:rPr lang="en-US"/>
              <a:t>Jan 30, 2010</a:t>
            </a:r>
          </a:p>
        </p:txBody>
      </p:sp>
      <p:sp>
        <p:nvSpPr>
          <p:cNvPr id="6" name="Footer Placeholder 5"/>
          <p:cNvSpPr>
            <a:spLocks noGrp="1"/>
          </p:cNvSpPr>
          <p:nvPr>
            <p:ph type="ftr" sz="quarter" idx="12"/>
          </p:nvPr>
        </p:nvSpPr>
        <p:spPr>
          <a:xfrm>
            <a:off x="3352800" y="6492875"/>
            <a:ext cx="3352800" cy="365125"/>
          </a:xfrm>
        </p:spPr>
        <p:txBody>
          <a:bodyPr/>
          <a:lstStyle>
            <a:lvl1pPr>
              <a:defRPr/>
            </a:lvl1pPr>
          </a:lstStyle>
          <a:p>
            <a:pPr>
              <a:defRPr/>
            </a:pPr>
            <a:r>
              <a:rPr lang="en-US"/>
              <a:t>Scale Aerobatics Judging Seminar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3"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5CCC960-8397-4E31-9269-D16430CFFC3D}" type="datetimeFigureOut">
              <a:rPr lang="en-US"/>
              <a:pPr>
                <a:defRPr/>
              </a:pPr>
              <a:t>3/26/2011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6991B2C-9447-48EE-A2A5-F3A4EA7F10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BD4535C-3C58-4888-841F-425618A59FA6}" type="datetimeFigureOut">
              <a:rPr lang="en-US"/>
              <a:pPr>
                <a:defRPr/>
              </a:pPr>
              <a:t>3/26/2011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7C1C38E-612D-4285-A1F1-6DD5FC1575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7C59FBB-5E62-427B-B573-22690B3700ED}" type="datetimeFigureOut">
              <a:rPr lang="en-US"/>
              <a:pPr>
                <a:defRPr/>
              </a:pPr>
              <a:t>3/26/2011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236DE617-0E14-45AB-9F4B-258343315034}"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26" r:id="rId7"/>
    <p:sldLayoutId id="2147483812" r:id="rId8"/>
    <p:sldLayoutId id="2147483827" r:id="rId9"/>
    <p:sldLayoutId id="2147483813" r:id="rId10"/>
    <p:sldLayoutId id="214748381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69696"/>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69696"/>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808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6FC5B1-6A12-475F-9653-706C9D29EF0C}" type="datetimeFigureOut">
              <a:rPr lang="en-US"/>
              <a:pPr>
                <a:defRPr/>
              </a:pPr>
              <a:t>3/26/2011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E2AFBF0-C36E-4C16-9617-C89835B167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3" name="Slide Number Placeholder 4"/>
          <p:cNvSpPr>
            <a:spLocks noGrp="1"/>
          </p:cNvSpPr>
          <p:nvPr>
            <p:ph type="sldNum" sz="quarter" idx="10"/>
          </p:nvPr>
        </p:nvSpPr>
        <p:spPr>
          <a:xfrm>
            <a:off x="8153400" y="6553200"/>
            <a:ext cx="304800" cy="304800"/>
          </a:xfrm>
        </p:spPr>
        <p:txBody>
          <a:bodyPr/>
          <a:lstStyle/>
          <a:p>
            <a:pPr>
              <a:defRPr/>
            </a:pPr>
            <a:r>
              <a:rPr lang="en-US" dirty="0"/>
              <a:t>I-</a:t>
            </a:r>
            <a:fld id="{312D7770-7EBB-4902-BFC4-B98EB687D7FE}" type="slidenum">
              <a:rPr lang="en-US"/>
              <a:pPr>
                <a:defRPr/>
              </a:pPr>
              <a:t>1</a:t>
            </a:fld>
            <a:endParaRPr lang="en-US" dirty="0"/>
          </a:p>
        </p:txBody>
      </p:sp>
      <p:sp>
        <p:nvSpPr>
          <p:cNvPr id="1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15" name="Rectangle 2"/>
          <p:cNvSpPr txBox="1">
            <a:spLocks noChangeArrowheads="1"/>
          </p:cNvSpPr>
          <p:nvPr/>
        </p:nvSpPr>
        <p:spPr bwMode="auto">
          <a:xfrm>
            <a:off x="533400" y="914400"/>
            <a:ext cx="8382000" cy="4953000"/>
          </a:xfrm>
          <a:prstGeom prst="rect">
            <a:avLst/>
          </a:prstGeom>
          <a:noFill/>
          <a:ln>
            <a:miter lim="800000"/>
            <a:headEnd/>
            <a:tailEnd/>
          </a:ln>
        </p:spPr>
        <p:txBody>
          <a:bodyPr lIns="92075" tIns="46038" rIns="92075" bIns="46038"/>
          <a:lstStyle/>
          <a:p>
            <a:pPr marL="274320" indent="-274320" algn="ctr" fontAlgn="auto">
              <a:spcBef>
                <a:spcPct val="20000"/>
              </a:spcBef>
              <a:spcAft>
                <a:spcPts val="0"/>
              </a:spcAft>
              <a:buClr>
                <a:schemeClr val="accent3"/>
              </a:buClr>
              <a:buSzPct val="95000"/>
              <a:buFont typeface="Monotype Sorts"/>
              <a:buNone/>
              <a:defRPr/>
            </a:pPr>
            <a:r>
              <a:rPr lang="en-US" sz="2600" b="1" dirty="0">
                <a:solidFill>
                  <a:srgbClr val="FF0000"/>
                </a:solidFill>
              </a:rPr>
              <a:t>Welcome to the </a:t>
            </a:r>
          </a:p>
          <a:p>
            <a:pPr marL="274320" indent="-274320" algn="ctr" fontAlgn="auto">
              <a:spcBef>
                <a:spcPct val="20000"/>
              </a:spcBef>
              <a:spcAft>
                <a:spcPts val="0"/>
              </a:spcAft>
              <a:buClr>
                <a:schemeClr val="accent3"/>
              </a:buClr>
              <a:buSzPct val="95000"/>
              <a:buFont typeface="Monotype Sorts"/>
              <a:buNone/>
              <a:defRPr/>
            </a:pPr>
            <a:endParaRPr lang="en-US" sz="2600" b="1" dirty="0">
              <a:solidFill>
                <a:schemeClr val="accent2"/>
              </a:solidFill>
            </a:endParaRPr>
          </a:p>
          <a:p>
            <a:pPr marL="274320" indent="-274320" algn="ctr" fontAlgn="auto">
              <a:spcBef>
                <a:spcPct val="20000"/>
              </a:spcBef>
              <a:spcAft>
                <a:spcPts val="0"/>
              </a:spcAft>
              <a:buClr>
                <a:schemeClr val="accent3"/>
              </a:buClr>
              <a:buSzPct val="95000"/>
              <a:buFont typeface="Monotype Sorts"/>
              <a:buNone/>
              <a:defRPr/>
            </a:pPr>
            <a:endParaRPr lang="en-US" sz="2600" b="1" dirty="0">
              <a:solidFill>
                <a:schemeClr val="accent2"/>
              </a:solidFill>
            </a:endParaRPr>
          </a:p>
          <a:p>
            <a:pPr marL="274320" indent="-274320" algn="ctr" fontAlgn="auto">
              <a:spcBef>
                <a:spcPct val="20000"/>
              </a:spcBef>
              <a:spcAft>
                <a:spcPts val="0"/>
              </a:spcAft>
              <a:buClr>
                <a:schemeClr val="accent3"/>
              </a:buClr>
              <a:buSzPct val="95000"/>
              <a:buFont typeface="Monotype Sorts"/>
              <a:buNone/>
              <a:defRPr/>
            </a:pPr>
            <a:r>
              <a:rPr lang="en-US" sz="4000" b="1" dirty="0">
                <a:solidFill>
                  <a:schemeClr val="tx2"/>
                </a:solidFill>
              </a:rPr>
              <a:t/>
            </a:r>
            <a:br>
              <a:rPr lang="en-US" sz="4000" b="1" dirty="0">
                <a:solidFill>
                  <a:schemeClr val="tx2"/>
                </a:solidFill>
              </a:rPr>
            </a:br>
            <a:r>
              <a:rPr lang="en-US" sz="4000" b="1" dirty="0">
                <a:solidFill>
                  <a:schemeClr val="tx2"/>
                </a:solidFill>
              </a:rPr>
              <a:t>Judging  Seminar</a:t>
            </a:r>
          </a:p>
          <a:p>
            <a:pPr marL="274320" indent="-274320" algn="ctr" fontAlgn="auto">
              <a:spcBef>
                <a:spcPct val="20000"/>
              </a:spcBef>
              <a:spcAft>
                <a:spcPts val="0"/>
              </a:spcAft>
              <a:buClr>
                <a:schemeClr val="accent3"/>
              </a:buClr>
              <a:buSzPct val="95000"/>
              <a:buFont typeface="Monotype Sorts"/>
              <a:buNone/>
              <a:defRPr/>
            </a:pPr>
            <a:endParaRPr lang="en-US" sz="1600" b="1" dirty="0">
              <a:solidFill>
                <a:schemeClr val="tx2"/>
              </a:solidFill>
            </a:endParaRPr>
          </a:p>
          <a:p>
            <a:pPr marL="274320" indent="-274320" algn="ctr" fontAlgn="auto">
              <a:spcBef>
                <a:spcPct val="20000"/>
              </a:spcBef>
              <a:spcAft>
                <a:spcPts val="0"/>
              </a:spcAft>
              <a:buClr>
                <a:schemeClr val="accent3"/>
              </a:buClr>
              <a:buSzPct val="95000"/>
              <a:buFont typeface="Monotype Sorts"/>
              <a:buNone/>
              <a:defRPr/>
            </a:pPr>
            <a:endParaRPr lang="en-US" sz="1600" b="1" dirty="0">
              <a:solidFill>
                <a:schemeClr val="tx2"/>
              </a:solidFill>
            </a:endParaRPr>
          </a:p>
          <a:p>
            <a:pPr marL="274320" indent="-274320" algn="ctr" fontAlgn="auto">
              <a:spcBef>
                <a:spcPct val="20000"/>
              </a:spcBef>
              <a:spcAft>
                <a:spcPts val="0"/>
              </a:spcAft>
              <a:buClr>
                <a:schemeClr val="accent3"/>
              </a:buClr>
              <a:buSzPct val="95000"/>
              <a:buFont typeface="Monotype Sorts"/>
              <a:buNone/>
              <a:defRPr/>
            </a:pPr>
            <a:r>
              <a:rPr lang="en-US" b="1" dirty="0">
                <a:cs typeface="Arial" pitchFamily="34" charset="0"/>
              </a:rPr>
              <a:t>JUDGE EACH MANEUVER AS IF IT’S THE </a:t>
            </a:r>
            <a:r>
              <a:rPr lang="en-US" b="1" u="sng" dirty="0">
                <a:cs typeface="Arial" pitchFamily="34" charset="0"/>
              </a:rPr>
              <a:t>ONLY ONE</a:t>
            </a:r>
            <a:r>
              <a:rPr lang="en-US" b="1" dirty="0">
                <a:cs typeface="Arial" pitchFamily="34" charset="0"/>
              </a:rPr>
              <a:t> BEING FLOWN.</a:t>
            </a:r>
            <a:r>
              <a:rPr lang="en-US" sz="4000" b="1" dirty="0">
                <a:latin typeface="+mn-lt"/>
              </a:rPr>
              <a:t/>
            </a:r>
            <a:br>
              <a:rPr lang="en-US" sz="4000" b="1" dirty="0">
                <a:latin typeface="+mn-lt"/>
              </a:rPr>
            </a:br>
            <a:endParaRPr lang="en-US" sz="4000" b="1" dirty="0">
              <a:solidFill>
                <a:srgbClr val="FF0000"/>
              </a:solidFill>
              <a:cs typeface="Arial" pitchFamily="34" charset="0"/>
            </a:endParaRPr>
          </a:p>
        </p:txBody>
      </p:sp>
      <p:pic>
        <p:nvPicPr>
          <p:cNvPr id="5126" name="Picture 3" descr="\\Busybee2\my documents\Wayne's Old Documents\IMAC\ScaleCurl.JPG"/>
          <p:cNvPicPr>
            <a:picLocks noChangeAspect="1" noChangeArrowheads="1"/>
          </p:cNvPicPr>
          <p:nvPr/>
        </p:nvPicPr>
        <p:blipFill>
          <a:blip r:embed="rId3" cstate="print"/>
          <a:srcRect/>
          <a:stretch>
            <a:fillRect/>
          </a:stretch>
        </p:blipFill>
        <p:spPr bwMode="auto">
          <a:xfrm>
            <a:off x="3048000" y="1447800"/>
            <a:ext cx="3162300" cy="15811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dirty="0" smtClean="0">
                <a:solidFill>
                  <a:srgbClr val="FF0000"/>
                </a:solidFill>
              </a:rPr>
              <a:t> </a:t>
            </a:r>
            <a:r>
              <a:rPr lang="en-US" b="1" dirty="0" smtClean="0">
                <a:solidFill>
                  <a:srgbClr val="FF0000"/>
                </a:solidFill>
              </a:rPr>
              <a:t>10.1.3:</a:t>
            </a:r>
            <a:r>
              <a:rPr lang="en-US" dirty="0" smtClean="0">
                <a:solidFill>
                  <a:srgbClr val="FF0000"/>
                </a:solidFill>
              </a:rPr>
              <a:t> If a Known sequence in progress cannot be completed due to mechanical problems with the aircraft (including but not limited to engine failure, radio malfunction, etc...) the contestant will receive zeros for each un-scored maneuver in that sequence.  If the second sequence is yet to be flown and the aircraft can be made ready to fly the contestant may attempt the second sequence.  </a:t>
            </a:r>
            <a:r>
              <a:rPr lang="en-US" dirty="0" smtClean="0">
                <a:solidFill>
                  <a:srgbClr val="00B050"/>
                </a:solidFill>
              </a:rPr>
              <a:t>In such cases, the contestant will be positioned last in the round and be subject to whatever time constraints may be in force at the contest. When the contestant is again airborne they will fly the second sequence.  In this case, no penalty will be imposed for repositioning to the end of the round rotation.</a:t>
            </a:r>
          </a:p>
          <a:p>
            <a:endParaRPr lang="en-US" dirty="0" smtClean="0">
              <a:solidFill>
                <a:srgbClr val="FF0000"/>
              </a:solidFill>
            </a:endParaRPr>
          </a:p>
          <a:p>
            <a:r>
              <a:rPr lang="en-US" b="1" dirty="0" smtClean="0"/>
              <a:t>10.2:</a:t>
            </a:r>
            <a:r>
              <a:rPr lang="en-US" dirty="0" smtClean="0"/>
              <a:t> Official flight for unknown program.</a:t>
            </a:r>
          </a:p>
          <a:p>
            <a:r>
              <a:rPr lang="en-US" dirty="0" smtClean="0"/>
              <a:t>	</a:t>
            </a:r>
            <a:r>
              <a:rPr lang="en-US" b="1" dirty="0" smtClean="0"/>
              <a:t>10.2.1:</a:t>
            </a:r>
            <a:r>
              <a:rPr lang="en-US" dirty="0" smtClean="0"/>
              <a:t> An official flight (round) for the unknown program is defined as one (1) sequence.  Contestants shall have one attempt to complete the sequence.  An attempt is made when the pilot or caller announces that he/she is entering the aerobatic airspace or the aircraft rocks the wings at entry.</a:t>
            </a:r>
          </a:p>
          <a:p>
            <a:endParaRPr lang="en-US" dirty="0" smtClean="0">
              <a:solidFill>
                <a:srgbClr val="FF0000"/>
              </a:solidFill>
            </a:endParaRPr>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10</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dirty="0" smtClean="0">
                <a:solidFill>
                  <a:srgbClr val="FF0000"/>
                </a:solidFill>
              </a:rPr>
              <a:t> </a:t>
            </a:r>
            <a:r>
              <a:rPr lang="en-US" b="1" dirty="0" smtClean="0">
                <a:solidFill>
                  <a:srgbClr val="FF0000"/>
                </a:solidFill>
              </a:rPr>
              <a:t>10.2:</a:t>
            </a:r>
            <a:r>
              <a:rPr lang="en-US" dirty="0" smtClean="0">
                <a:solidFill>
                  <a:srgbClr val="FF0000"/>
                </a:solidFill>
              </a:rPr>
              <a:t> Official flight for unknown program.</a:t>
            </a:r>
          </a:p>
          <a:p>
            <a:r>
              <a:rPr lang="en-US" dirty="0" smtClean="0">
                <a:solidFill>
                  <a:srgbClr val="FF0000"/>
                </a:solidFill>
              </a:rPr>
              <a:t>	</a:t>
            </a:r>
            <a:r>
              <a:rPr lang="en-US" b="1" dirty="0" smtClean="0">
                <a:solidFill>
                  <a:srgbClr val="FF0000"/>
                </a:solidFill>
              </a:rPr>
              <a:t>10.2.1:</a:t>
            </a:r>
            <a:r>
              <a:rPr lang="en-US" dirty="0" smtClean="0">
                <a:solidFill>
                  <a:srgbClr val="FF0000"/>
                </a:solidFill>
              </a:rPr>
              <a:t> An official flight (round) for the unknown program is defined as one (1) sequence.  Contestants shall have one attempt to complete the sequence. </a:t>
            </a:r>
            <a:r>
              <a:rPr lang="en-US" dirty="0" smtClean="0">
                <a:solidFill>
                  <a:srgbClr val="00B050"/>
                </a:solidFill>
              </a:rPr>
              <a:t>An attempt begins when the pilot or caller calls “In the box” or "Entering."  This specific vocal signal is mandatory to initiate the attempt.  If this vocal declaration is not made the pilot becomes subject to the other standard constraints stipulated in these rules, e.g., time limit for entering, no aerobatics before entering, etc.</a:t>
            </a:r>
            <a:br>
              <a:rPr lang="en-US" dirty="0" smtClean="0">
                <a:solidFill>
                  <a:srgbClr val="00B050"/>
                </a:solidFill>
              </a:rPr>
            </a:br>
            <a:r>
              <a:rPr lang="en-US" dirty="0" smtClean="0">
                <a:solidFill>
                  <a:srgbClr val="00B050"/>
                </a:solidFill>
              </a:rPr>
              <a:t>              Once the attempt is made by means of the vocal declaration, judging will begin as soon as the aircraft departs from the wings-level horizontal entry line and enters the first maneuver of the sequence. The horizontal entry line to the first maneuver of a sequence is not judged.</a:t>
            </a:r>
          </a:p>
          <a:p>
            <a:endParaRPr lang="en-US" dirty="0" smtClean="0">
              <a:solidFill>
                <a:srgbClr val="FF0000"/>
              </a:solidFill>
            </a:endParaRPr>
          </a:p>
          <a:p>
            <a:r>
              <a:rPr lang="en-US" b="1" dirty="0" smtClean="0"/>
              <a:t>10.2.2:</a:t>
            </a:r>
            <a:r>
              <a:rPr lang="en-US" dirty="0" smtClean="0"/>
              <a:t> If an unknown sequence in progress is determined by the judges to have been interrupted by a circumstance beyond the control of the contestant, the contestant may resume the sequence with the next </a:t>
            </a:r>
            <a:r>
              <a:rPr lang="en-US" dirty="0" err="1" smtClean="0"/>
              <a:t>unscored</a:t>
            </a:r>
            <a:r>
              <a:rPr lang="en-US" dirty="0" smtClean="0"/>
              <a:t> maneuver.</a:t>
            </a:r>
          </a:p>
          <a:p>
            <a:endParaRPr lang="en-US" dirty="0" smtClean="0">
              <a:solidFill>
                <a:srgbClr val="FF0000"/>
              </a:solidFill>
            </a:endParaRPr>
          </a:p>
          <a:p>
            <a:endParaRPr lang="en-US" dirty="0" smtClean="0">
              <a:solidFill>
                <a:srgbClr val="FF0000"/>
              </a:solidFill>
            </a:endParaRPr>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11</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solidFill>
                  <a:srgbClr val="FF0000"/>
                </a:solidFill>
              </a:rPr>
              <a:t>10.2.2:</a:t>
            </a:r>
            <a:r>
              <a:rPr lang="en-US" dirty="0" smtClean="0">
                <a:solidFill>
                  <a:srgbClr val="FF0000"/>
                </a:solidFill>
              </a:rPr>
              <a:t> If an Unknown sequence in progress is determined by the judges to have been interrupted by a circumstance beyond the control of the contestant, the contestant may resume the sequence </a:t>
            </a:r>
            <a:r>
              <a:rPr lang="en-US" dirty="0" smtClean="0">
                <a:solidFill>
                  <a:srgbClr val="00B050"/>
                </a:solidFill>
              </a:rPr>
              <a:t>with the figure prior to the interruption.  This figure will not be judged.  Judging will resume after completion of said prior figure.  Note that a mid-air collision is considered to be “beyond the control of the contestant”.  If a mid-air occurs, each pilot, if still flying, must land and pass a safety inspection by the CD before continuing. The pilot has the option of continuing with a different plane.</a:t>
            </a:r>
          </a:p>
          <a:p>
            <a:r>
              <a:rPr lang="en-US" dirty="0" smtClean="0">
                <a:solidFill>
                  <a:srgbClr val="FF0000"/>
                </a:solidFill>
              </a:rPr>
              <a:t> </a:t>
            </a:r>
          </a:p>
          <a:p>
            <a:r>
              <a:rPr lang="en-US" dirty="0" smtClean="0">
                <a:solidFill>
                  <a:srgbClr val="FF0000"/>
                </a:solidFill>
              </a:rPr>
              <a:t>              </a:t>
            </a:r>
            <a:r>
              <a:rPr lang="en-US" dirty="0" smtClean="0">
                <a:solidFill>
                  <a:srgbClr val="00B050"/>
                </a:solidFill>
              </a:rPr>
              <a:t>After the mid-air, each pilot involved will declare his/her intention to complete the round or not. If the contestant chooses to continue, they will be positioned last in the round and be subject to whatever time constraints may be in force at the contest.  In this case, no penalty will be imposed for repositioning to the end of the round rotation.  When the contestant is again airborne they will resume the round with the figure prior to that in which the interruption occurred.  This figure will not be judged.  Judging will resume after the completion of said prior figure. If the contestant chooses not to continue the round, they will receive zeros for all maneuvers not yet scored at the time of the mid-air.</a:t>
            </a:r>
          </a:p>
          <a:p>
            <a:endParaRPr lang="en-US" dirty="0" smtClean="0">
              <a:solidFill>
                <a:srgbClr val="FF0000"/>
              </a:solidFill>
            </a:endParaRPr>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12</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t>13.5:</a:t>
            </a:r>
            <a:r>
              <a:rPr lang="en-US" dirty="0" smtClean="0"/>
              <a:t> Prior to entering the aerobatic airspace, pilots shall be allowed to perform only the following trim and positioning maneuvers; turns; ½ Cubans (or reverse), with only a single ½ roll on the 45 line; ½ loops, up or down, with only a single ½ roll on entry or exit; single ½ roll to inverted immediately prior to entering the aerobatic airspace.  Such maneuvers may not be performed at low altitude or directly in front of the judges.  No other aerobatic maneuvers are allowed immediately following the airplane breaking ground (except for the Four Minute Freestyle).  Upon exiting the aerobatic airspace pilots shall be allowed to perform only the following positioning maneuvers; turns, ½ loops down, with only a single ½ roll on entry or exit; single ½ roll to upright; in preparation for executing a safe landing.  No other aerobatic maneuvers are allowed.  Any infraction shall result in a penalty of zeroing the round.</a:t>
            </a:r>
            <a:endParaRPr lang="en-US" dirty="0" smtClean="0">
              <a:solidFill>
                <a:srgbClr val="FF0000"/>
              </a:solidFill>
            </a:endParaRPr>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13</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solidFill>
                  <a:srgbClr val="FF0000"/>
                </a:solidFill>
              </a:rPr>
              <a:t>13.5:</a:t>
            </a:r>
            <a:r>
              <a:rPr lang="en-US" dirty="0" smtClean="0">
                <a:solidFill>
                  <a:srgbClr val="FF0000"/>
                </a:solidFill>
              </a:rPr>
              <a:t> Prior to entering the aerobatic airspace</a:t>
            </a:r>
            <a:r>
              <a:rPr lang="en-US" dirty="0" smtClean="0">
                <a:solidFill>
                  <a:srgbClr val="00B050"/>
                </a:solidFill>
              </a:rPr>
              <a:t>, between sequences, and prior to landing,</a:t>
            </a:r>
            <a:r>
              <a:rPr lang="en-US" dirty="0" smtClean="0">
                <a:solidFill>
                  <a:srgbClr val="FF0000"/>
                </a:solidFill>
              </a:rPr>
              <a:t> pilots shall only be allowed to perform the following trim and positioning maneuvers: </a:t>
            </a:r>
            <a:br>
              <a:rPr lang="en-US" dirty="0" smtClean="0">
                <a:solidFill>
                  <a:srgbClr val="FF0000"/>
                </a:solidFill>
              </a:rPr>
            </a:br>
            <a:r>
              <a:rPr lang="en-US" dirty="0" smtClean="0">
                <a:solidFill>
                  <a:srgbClr val="FF0000"/>
                </a:solidFill>
              </a:rPr>
              <a:t>- Turns;</a:t>
            </a:r>
            <a:br>
              <a:rPr lang="en-US" dirty="0" smtClean="0">
                <a:solidFill>
                  <a:srgbClr val="FF0000"/>
                </a:solidFill>
              </a:rPr>
            </a:br>
            <a:r>
              <a:rPr lang="en-US" dirty="0" smtClean="0">
                <a:solidFill>
                  <a:srgbClr val="FF0000"/>
                </a:solidFill>
              </a:rPr>
              <a:t>- Half Cubans with only a single ½ roll on the 45 down line;</a:t>
            </a:r>
            <a:br>
              <a:rPr lang="en-US" dirty="0" smtClean="0">
                <a:solidFill>
                  <a:srgbClr val="FF0000"/>
                </a:solidFill>
              </a:rPr>
            </a:br>
            <a:r>
              <a:rPr lang="en-US" dirty="0" smtClean="0">
                <a:solidFill>
                  <a:srgbClr val="FF0000"/>
                </a:solidFill>
              </a:rPr>
              <a:t>- Reverse Half Cubans with only a single ½ roll on the 45 up line;</a:t>
            </a:r>
            <a:br>
              <a:rPr lang="en-US" dirty="0" smtClean="0">
                <a:solidFill>
                  <a:srgbClr val="FF0000"/>
                </a:solidFill>
              </a:rPr>
            </a:br>
            <a:r>
              <a:rPr lang="en-US" dirty="0" smtClean="0">
                <a:solidFill>
                  <a:srgbClr val="FF0000"/>
                </a:solidFill>
              </a:rPr>
              <a:t>- Half loops up or down (</a:t>
            </a:r>
            <a:r>
              <a:rPr lang="en-US" dirty="0" err="1" smtClean="0">
                <a:solidFill>
                  <a:srgbClr val="FF0000"/>
                </a:solidFill>
              </a:rPr>
              <a:t>Immelman</a:t>
            </a:r>
            <a:r>
              <a:rPr lang="en-US" dirty="0" smtClean="0">
                <a:solidFill>
                  <a:srgbClr val="FF0000"/>
                </a:solidFill>
              </a:rPr>
              <a:t> or Split S) with only one half roll on entry or exit; </a:t>
            </a:r>
          </a:p>
          <a:p>
            <a:pPr>
              <a:buFontTx/>
              <a:buChar char="-"/>
            </a:pPr>
            <a:r>
              <a:rPr lang="en-US" dirty="0" smtClean="0">
                <a:solidFill>
                  <a:srgbClr val="FF0000"/>
                </a:solidFill>
              </a:rPr>
              <a:t>Single half roll to inverted immediately prior to entering the aerobatic airspace </a:t>
            </a:r>
            <a:r>
              <a:rPr lang="en-US" dirty="0" smtClean="0">
                <a:solidFill>
                  <a:srgbClr val="00B050"/>
                </a:solidFill>
              </a:rPr>
              <a:t>for the case in which an inverted entry to the first maneuver is required; </a:t>
            </a:r>
            <a:r>
              <a:rPr lang="en-US" dirty="0" smtClean="0">
                <a:solidFill>
                  <a:srgbClr val="FF0000"/>
                </a:solidFill>
              </a:rPr>
              <a:t/>
            </a:r>
            <a:br>
              <a:rPr lang="en-US" dirty="0" smtClean="0">
                <a:solidFill>
                  <a:srgbClr val="FF0000"/>
                </a:solidFill>
              </a:rPr>
            </a:br>
            <a:r>
              <a:rPr lang="en-US" dirty="0" smtClean="0">
                <a:solidFill>
                  <a:srgbClr val="00B050"/>
                </a:solidFill>
              </a:rPr>
              <a:t>- A vertical up or down line with a simple push/pull for entry and exit. A single 1/2 roll is allowed on this vertical line only if required to orient the aircraft properly for entry to the first maneuver.</a:t>
            </a:r>
            <a:br>
              <a:rPr lang="en-US" dirty="0" smtClean="0">
                <a:solidFill>
                  <a:srgbClr val="00B050"/>
                </a:solidFill>
              </a:rPr>
            </a:br>
            <a:r>
              <a:rPr lang="en-US" dirty="0" smtClean="0">
                <a:solidFill>
                  <a:srgbClr val="00B050"/>
                </a:solidFill>
              </a:rPr>
              <a:t>             Exceptions to this limitation may only be directed by the CD or line boss in the normal course of safely managing the airspace. Pilots will follow such directions and no penalty will apply.</a:t>
            </a:r>
          </a:p>
          <a:p>
            <a:r>
              <a:rPr lang="en-US" dirty="0" smtClean="0">
                <a:solidFill>
                  <a:srgbClr val="00B050"/>
                </a:solidFill>
              </a:rPr>
              <a:t>            Turnaround</a:t>
            </a:r>
            <a:r>
              <a:rPr lang="en-US" dirty="0" smtClean="0">
                <a:solidFill>
                  <a:srgbClr val="FF0000"/>
                </a:solidFill>
              </a:rPr>
              <a:t> maneuvers may not be performed at low altitude or directly in front of the judges</a:t>
            </a:r>
            <a:r>
              <a:rPr lang="en-US" dirty="0" smtClean="0"/>
              <a:t>. </a:t>
            </a:r>
            <a:endParaRPr lang="en-US" dirty="0" smtClean="0">
              <a:solidFill>
                <a:srgbClr val="FF0000"/>
              </a:solidFill>
            </a:endParaRPr>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14</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solidFill>
                  <a:srgbClr val="FF0000"/>
                </a:solidFill>
              </a:rPr>
              <a:t>13.5: Cont’d. </a:t>
            </a:r>
            <a:r>
              <a:rPr lang="en-US" dirty="0" smtClean="0">
                <a:solidFill>
                  <a:srgbClr val="FF0000"/>
                </a:solidFill>
              </a:rPr>
              <a:t>No other aerobatic maneuvers are allowed immediately following the airplane breaking ground except for the Four Minute Freestyle. Any infraction shall result in a penalty of zeroing the round. </a:t>
            </a:r>
            <a:br>
              <a:rPr lang="en-US" dirty="0" smtClean="0">
                <a:solidFill>
                  <a:srgbClr val="FF0000"/>
                </a:solidFill>
              </a:rPr>
            </a:br>
            <a:r>
              <a:rPr lang="en-US" dirty="0" smtClean="0">
                <a:solidFill>
                  <a:srgbClr val="00B050"/>
                </a:solidFill>
              </a:rPr>
              <a:t>             The intent here is to prevent anything that may be viewed as “practice” and hence give one competitor an advantage over another.  Therefore, snaps, spins, point rolls, </a:t>
            </a:r>
            <a:r>
              <a:rPr lang="en-US" dirty="0" err="1" smtClean="0">
                <a:solidFill>
                  <a:srgbClr val="00B050"/>
                </a:solidFill>
              </a:rPr>
              <a:t>Humptys</a:t>
            </a:r>
            <a:r>
              <a:rPr lang="en-US" dirty="0" smtClean="0">
                <a:solidFill>
                  <a:srgbClr val="00B050"/>
                </a:solidFill>
              </a:rPr>
              <a:t>, </a:t>
            </a:r>
            <a:r>
              <a:rPr lang="en-US" dirty="0" err="1" smtClean="0">
                <a:solidFill>
                  <a:srgbClr val="00B050"/>
                </a:solidFill>
              </a:rPr>
              <a:t>Tailslides</a:t>
            </a:r>
            <a:r>
              <a:rPr lang="en-US" dirty="0" smtClean="0">
                <a:solidFill>
                  <a:srgbClr val="00B050"/>
                </a:solidFill>
              </a:rPr>
              <a:t>, etc, etc.... may never be executed after breaking ground and before entering the sequence, between sequences or after completing the sequence(s) and prior to landing.</a:t>
            </a:r>
          </a:p>
          <a:p>
            <a:endParaRPr lang="en-US" dirty="0" smtClean="0">
              <a:solidFill>
                <a:srgbClr val="FF0000"/>
              </a:solidFill>
              <a:latin typeface="+mn-lt"/>
            </a:endParaRPr>
          </a:p>
          <a:p>
            <a:r>
              <a:rPr lang="en-US" b="1" dirty="0" smtClean="0"/>
              <a:t>SCALE AEROBATICS OFFICIAL FLYING AND JUDGING GUIDE</a:t>
            </a:r>
          </a:p>
          <a:p>
            <a:endParaRPr lang="en-US" b="1" dirty="0" smtClean="0"/>
          </a:p>
          <a:p>
            <a:r>
              <a:rPr lang="en-US" b="1" dirty="0" smtClean="0"/>
              <a:t>4.2:</a:t>
            </a:r>
            <a:r>
              <a:rPr lang="en-US" dirty="0" smtClean="0"/>
              <a:t> </a:t>
            </a:r>
            <a:r>
              <a:rPr lang="en-US" b="1" dirty="0" smtClean="0"/>
              <a:t>Deadline.</a:t>
            </a:r>
            <a:r>
              <a:rPr lang="en-US" dirty="0" smtClean="0"/>
              <a:t>  </a:t>
            </a:r>
          </a:p>
          <a:p>
            <a:r>
              <a:rPr lang="en-US" dirty="0" smtClean="0"/>
              <a:t>	The “Deadline” is located 100 feet (30.5 meters) in front of the contestant.  This line delimits the “no-fly” zone for safety reasons.  The judges shall zero (0) any maneuver where the aircraft completely crosses this deadline.</a:t>
            </a:r>
          </a:p>
          <a:p>
            <a:endParaRPr lang="en-US" b="1" dirty="0" smtClean="0"/>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15</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t>SCALE AEROBATICS OFFICIAL FLYING AND JUDGING GUIDE</a:t>
            </a:r>
          </a:p>
          <a:p>
            <a:endParaRPr lang="en-US" b="1" dirty="0" smtClean="0"/>
          </a:p>
          <a:p>
            <a:r>
              <a:rPr lang="en-US" b="1" dirty="0" smtClean="0">
                <a:solidFill>
                  <a:srgbClr val="FF0000"/>
                </a:solidFill>
              </a:rPr>
              <a:t>4.2:</a:t>
            </a:r>
            <a:r>
              <a:rPr lang="en-US" dirty="0" smtClean="0">
                <a:solidFill>
                  <a:srgbClr val="FF0000"/>
                </a:solidFill>
              </a:rPr>
              <a:t> </a:t>
            </a:r>
            <a:r>
              <a:rPr lang="en-US" b="1" dirty="0" smtClean="0">
                <a:solidFill>
                  <a:srgbClr val="FF0000"/>
                </a:solidFill>
              </a:rPr>
              <a:t>Deadline.</a:t>
            </a:r>
            <a:r>
              <a:rPr lang="en-US" dirty="0" smtClean="0">
                <a:solidFill>
                  <a:srgbClr val="FF0000"/>
                </a:solidFill>
              </a:rPr>
              <a:t>  </a:t>
            </a:r>
          </a:p>
          <a:p>
            <a:r>
              <a:rPr lang="en-US" dirty="0" smtClean="0">
                <a:solidFill>
                  <a:srgbClr val="FF0000"/>
                </a:solidFill>
              </a:rPr>
              <a:t>             The “Deadline” is located 100 feet (30.5 meters) in front of the contestant. This line delimits the “no-fly” zone for safety reasons </a:t>
            </a:r>
            <a:r>
              <a:rPr lang="en-US" dirty="0" smtClean="0">
                <a:solidFill>
                  <a:srgbClr val="00B050"/>
                </a:solidFill>
              </a:rPr>
              <a:t>and the aircraft must at all times remain on the side of the deadline away from the contestant, pits and spectators.</a:t>
            </a:r>
            <a:r>
              <a:rPr lang="en-US" dirty="0" smtClean="0">
                <a:solidFill>
                  <a:srgbClr val="FF0000"/>
                </a:solidFill>
              </a:rPr>
              <a:t> The judges shall zero (0) any maneuver where the aircraft </a:t>
            </a:r>
            <a:r>
              <a:rPr lang="en-US" dirty="0" smtClean="0">
                <a:solidFill>
                  <a:srgbClr val="00B050"/>
                </a:solidFill>
              </a:rPr>
              <a:t>completely or partially</a:t>
            </a:r>
            <a:r>
              <a:rPr lang="en-US" dirty="0" smtClean="0">
                <a:solidFill>
                  <a:srgbClr val="FF0000"/>
                </a:solidFill>
              </a:rPr>
              <a:t> crosses the deadline.  </a:t>
            </a:r>
            <a:r>
              <a:rPr lang="en-US" dirty="0" smtClean="0">
                <a:solidFill>
                  <a:srgbClr val="00B050"/>
                </a:solidFill>
              </a:rPr>
              <a:t>For repeated deadline violations by a contestant during a flight, the CD may ground the flight in progress and zero the round.  If a contestant repeatedly violates the deadline, the CD may disqualify the contestant from further competition at the event.</a:t>
            </a:r>
          </a:p>
          <a:p>
            <a:r>
              <a:rPr lang="en-US" dirty="0" smtClean="0">
                <a:solidFill>
                  <a:srgbClr val="00B050"/>
                </a:solidFill>
              </a:rPr>
              <a:t>             If there is no natural barrier or demarcation at or beyond 100' that can be used to clearly mark the deadline, the CD must set up clearly visible markers at the deadline distance for the judges to use in enforcing deadline observance.</a:t>
            </a:r>
          </a:p>
          <a:p>
            <a:endParaRPr lang="en-US" b="1" dirty="0" smtClean="0"/>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16</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endParaRPr lang="en-US" b="1" dirty="0" smtClean="0"/>
          </a:p>
          <a:p>
            <a:r>
              <a:rPr lang="en-US" b="1" dirty="0" smtClean="0"/>
              <a:t>6.2:</a:t>
            </a:r>
            <a:r>
              <a:rPr lang="en-US" dirty="0" smtClean="0"/>
              <a:t> </a:t>
            </a:r>
            <a:r>
              <a:rPr lang="en-US" b="1" dirty="0" smtClean="0"/>
              <a:t>Beginning and ending of a figure.</a:t>
            </a:r>
            <a:r>
              <a:rPr lang="en-US" dirty="0" smtClean="0"/>
              <a:t> The first figure of a sequence begins at the moment the aircraft departs from its wings-level, horizontal flight path.</a:t>
            </a:r>
            <a:br>
              <a:rPr lang="en-US" dirty="0" smtClean="0"/>
            </a:br>
            <a:r>
              <a:rPr lang="en-US" dirty="0" smtClean="0"/>
              <a:t>              A figure is complete at the moment the aircraft returns to a wings-level, horizontal flight path.  The only exception to this is the exit lines in FAI “</a:t>
            </a:r>
            <a:r>
              <a:rPr lang="en-US" dirty="0" err="1" smtClean="0"/>
              <a:t>Aresti</a:t>
            </a:r>
            <a:r>
              <a:rPr lang="en-US" dirty="0" smtClean="0"/>
              <a:t> System Condensed”, Families 7.7 and 7.8 (Square Loops).  Once a horizontal flight path is established at the end of a figure, the beginning of the next figure is deemed to have occurred (Fig. 8).  If an aircraft does not return to wings-level, horizontal flight before commencing the next figures the one (1) point per figure deduction will be applied.  Ref. Rule 7.1</a:t>
            </a:r>
          </a:p>
          <a:p>
            <a:r>
              <a:rPr lang="en-US" dirty="0" smtClean="0"/>
              <a:t>	If the competitor corrects any errors in exit flight path, bank angle, or heading before initiating the subsequent figure, only the first figure shall be downgraded.  Failure to correct such errors shall result in a downgrade to both figures.</a:t>
            </a:r>
          </a:p>
          <a:p>
            <a:endParaRPr lang="en-US" b="1" dirty="0" smtClean="0"/>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17</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endParaRPr lang="en-US" b="1" dirty="0" smtClean="0"/>
          </a:p>
          <a:p>
            <a:r>
              <a:rPr lang="en-US" b="1" dirty="0" smtClean="0">
                <a:solidFill>
                  <a:srgbClr val="FF0000"/>
                </a:solidFill>
              </a:rPr>
              <a:t>6.2:</a:t>
            </a:r>
            <a:r>
              <a:rPr lang="en-US" dirty="0" smtClean="0">
                <a:solidFill>
                  <a:srgbClr val="FF0000"/>
                </a:solidFill>
              </a:rPr>
              <a:t> </a:t>
            </a:r>
            <a:r>
              <a:rPr lang="en-US" b="1" dirty="0" smtClean="0">
                <a:solidFill>
                  <a:srgbClr val="FF0000"/>
                </a:solidFill>
              </a:rPr>
              <a:t>Beginning and ending of a figure.</a:t>
            </a:r>
            <a:r>
              <a:rPr lang="en-US" dirty="0" smtClean="0">
                <a:solidFill>
                  <a:srgbClr val="FF0000"/>
                </a:solidFill>
              </a:rPr>
              <a:t> The first figure of a sequence begins at the moment the aircraft departs from its wings-level, horizontal flight path.</a:t>
            </a:r>
            <a:br>
              <a:rPr lang="en-US" dirty="0" smtClean="0">
                <a:solidFill>
                  <a:srgbClr val="FF0000"/>
                </a:solidFill>
              </a:rPr>
            </a:br>
            <a:r>
              <a:rPr lang="en-US" dirty="0" smtClean="0">
                <a:solidFill>
                  <a:srgbClr val="FF0000"/>
                </a:solidFill>
              </a:rPr>
              <a:t>           A figure is complete at the moment the aircraft returns to a wings-level, horizontal flight path </a:t>
            </a:r>
            <a:r>
              <a:rPr lang="en-US" dirty="0" smtClean="0">
                <a:solidFill>
                  <a:srgbClr val="00B050"/>
                </a:solidFill>
              </a:rPr>
              <a:t>of one fuselage plane length</a:t>
            </a:r>
            <a:r>
              <a:rPr lang="en-US" dirty="0" smtClean="0">
                <a:solidFill>
                  <a:srgbClr val="FF0000"/>
                </a:solidFill>
              </a:rPr>
              <a:t>. The only exception to this are the exit lines in FAI “</a:t>
            </a:r>
            <a:r>
              <a:rPr lang="en-US" dirty="0" err="1" smtClean="0">
                <a:solidFill>
                  <a:srgbClr val="FF0000"/>
                </a:solidFill>
              </a:rPr>
              <a:t>Aresti</a:t>
            </a:r>
            <a:r>
              <a:rPr lang="en-US" dirty="0" smtClean="0">
                <a:solidFill>
                  <a:srgbClr val="FF0000"/>
                </a:solidFill>
              </a:rPr>
              <a:t> System Condensed”, Families 7.7, 7.8 (Square Loops) and 7.10 (Octagon Loops). Once a horizontal flight path </a:t>
            </a:r>
            <a:r>
              <a:rPr lang="en-US" dirty="0" smtClean="0">
                <a:solidFill>
                  <a:srgbClr val="00B050"/>
                </a:solidFill>
              </a:rPr>
              <a:t>of one fuselage plane length </a:t>
            </a:r>
            <a:r>
              <a:rPr lang="en-US" dirty="0" smtClean="0">
                <a:solidFill>
                  <a:srgbClr val="FF0000"/>
                </a:solidFill>
              </a:rPr>
              <a:t>is established at the end of a figure, the beginning of the next figure is deemed to have occurred (Fig. 8). If an aircraft does not return to wings-level, horizontal flight before commencing the next figures the one (1) point per figure deduction will be applied.  Ref. Rule 7. If the competitor corrects any errors in exit flight path, bank angle, or heading before initiating the subsequent figure, only the first figure shall be downgraded.  Failure to correct such errors shall result in a downgrade to both figures.</a:t>
            </a:r>
          </a:p>
          <a:p>
            <a:endParaRPr lang="en-US" b="1" dirty="0" smtClean="0"/>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18</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t>6.3: Zero</a:t>
            </a:r>
            <a:r>
              <a:rPr lang="en-US" dirty="0" smtClean="0"/>
              <a:t>. A zero will be given for:</a:t>
            </a:r>
          </a:p>
          <a:p>
            <a:r>
              <a:rPr lang="en-US" dirty="0" smtClean="0"/>
              <a:t>	</a:t>
            </a:r>
            <a:r>
              <a:rPr lang="en-US" b="1" dirty="0" smtClean="0"/>
              <a:t>a:</a:t>
            </a:r>
            <a:r>
              <a:rPr lang="en-US" dirty="0" smtClean="0"/>
              <a:t> Omitting a figure in the program. In this case, only the omitted figure will be zeroed. For instance, if the pilot omits the center maneuver and flies straight to do the end box maneuver, only the center maneuver will receive a zero and the end box maneuver will be scored normally.</a:t>
            </a:r>
          </a:p>
          <a:p>
            <a:r>
              <a:rPr lang="en-US" dirty="0" smtClean="0"/>
              <a:t>	</a:t>
            </a:r>
            <a:r>
              <a:rPr lang="en-US" b="1" dirty="0" smtClean="0"/>
              <a:t>b:</a:t>
            </a:r>
            <a:r>
              <a:rPr lang="en-US" dirty="0" smtClean="0"/>
              <a:t> Flying a figure that deviates from the </a:t>
            </a:r>
            <a:r>
              <a:rPr lang="en-US" dirty="0" err="1" smtClean="0"/>
              <a:t>Aresti</a:t>
            </a:r>
            <a:r>
              <a:rPr lang="en-US" dirty="0" smtClean="0"/>
              <a:t> drawing held by the judges for scoring purposes. For instance, if the pilot flies a Humpty Bump instead of a Hammerhead, the maneuver will be zeroed.</a:t>
            </a:r>
          </a:p>
          <a:p>
            <a:r>
              <a:rPr lang="en-US" dirty="0" smtClean="0"/>
              <a:t>	</a:t>
            </a:r>
            <a:r>
              <a:rPr lang="en-US" b="1" dirty="0" smtClean="0"/>
              <a:t>c:</a:t>
            </a:r>
            <a:r>
              <a:rPr lang="en-US" dirty="0" smtClean="0"/>
              <a:t> Adding a figure to a program will zero the next following correct figure </a:t>
            </a:r>
            <a:r>
              <a:rPr lang="en-US" b="1" dirty="0" smtClean="0"/>
              <a:t>except</a:t>
            </a:r>
            <a:r>
              <a:rPr lang="en-US" dirty="0" smtClean="0"/>
              <a:t> when it is necessary to reposition the aircraft direction or attitude due to the previous maneuver not being completed as per the program. The correction maneuver can only be a turn of 270 degrees or less and a roll of no more than 180 degrees. In this case, a break penalty will be assessed against the competitor’s raw score prior to normalizing. A zero will be given to the figure immediately following any other added figure, even if the following figure is performed correctly.</a:t>
            </a:r>
          </a:p>
          <a:p>
            <a:r>
              <a:rPr lang="en-US" dirty="0" smtClean="0"/>
              <a:t>For instance:</a:t>
            </a:r>
          </a:p>
          <a:p>
            <a:r>
              <a:rPr lang="en-US" dirty="0" smtClean="0"/>
              <a:t>	</a:t>
            </a:r>
            <a:r>
              <a:rPr lang="en-US" b="1" dirty="0" smtClean="0"/>
              <a:t>1:</a:t>
            </a:r>
            <a:r>
              <a:rPr lang="en-US" dirty="0" smtClean="0"/>
              <a:t> If the exit of a maneuver is done upright instead of inverted (the pilot forgot to perform a ½ roll on the </a:t>
            </a:r>
            <a:r>
              <a:rPr lang="en-US" dirty="0" err="1" smtClean="0"/>
              <a:t>downline</a:t>
            </a:r>
            <a:r>
              <a:rPr lang="en-US" dirty="0" smtClean="0"/>
              <a:t>), and corrects this by doing ½ roll immediately after the exit, on the horizontal line, the original</a:t>
            </a:r>
          </a:p>
          <a:p>
            <a:endParaRPr lang="en-US" dirty="0" smtClean="0">
              <a:solidFill>
                <a:srgbClr val="FF0000"/>
              </a:solidFill>
            </a:endParaRPr>
          </a:p>
          <a:p>
            <a:endParaRPr lang="en-US" b="1" dirty="0" smtClean="0"/>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19</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371600"/>
            <a:ext cx="8458200" cy="3886200"/>
          </a:xfrm>
          <a:prstGeom prst="rect">
            <a:avLst/>
          </a:prstGeom>
          <a:noFill/>
          <a:ln w="9525">
            <a:noFill/>
            <a:miter lim="800000"/>
            <a:headEnd/>
            <a:tailEnd/>
          </a:ln>
        </p:spPr>
        <p:txBody>
          <a:bodyPr lIns="92075" tIns="46038" rIns="92075" bIns="46038"/>
          <a:lstStyle/>
          <a:p>
            <a:pPr marL="273050" indent="-273050">
              <a:lnSpc>
                <a:spcPct val="130000"/>
              </a:lnSpc>
              <a:spcBef>
                <a:spcPct val="20000"/>
              </a:spcBef>
              <a:buClr>
                <a:schemeClr val="accent2"/>
              </a:buClr>
              <a:buSzPct val="95000"/>
              <a:buFont typeface="Monotype Sorts"/>
              <a:buNone/>
            </a:pPr>
            <a:endParaRPr lang="en-US" sz="2800" dirty="0">
              <a:latin typeface="Constantia" pitchFamily="18" charset="0"/>
            </a:endParaRPr>
          </a:p>
          <a:p>
            <a:pPr marL="342900" indent="-342900">
              <a:buAutoNum type="arabicPeriod"/>
            </a:pPr>
            <a:r>
              <a:rPr lang="en-US" b="1" dirty="0" smtClean="0"/>
              <a:t>Objective:</a:t>
            </a:r>
            <a:r>
              <a:rPr lang="en-US" dirty="0" smtClean="0"/>
              <a:t> To duplicate full-scale aerobatics with miniature radio controlled aircraft in a realistic manner that is challenging for the contestants as well as interesting for the spectators.</a:t>
            </a:r>
          </a:p>
          <a:p>
            <a:pPr marL="342900" indent="-342900">
              <a:buAutoNum type="arabicPeriod"/>
            </a:pPr>
            <a:endParaRPr lang="en-US" dirty="0" smtClean="0"/>
          </a:p>
          <a:p>
            <a:pPr marL="342900" indent="-342900"/>
            <a:endParaRPr lang="en-US" b="1" dirty="0" smtClean="0"/>
          </a:p>
          <a:p>
            <a:pPr marL="342900" indent="-342900"/>
            <a:r>
              <a:rPr lang="en-US" b="1" dirty="0" smtClean="0"/>
              <a:t>1. Objective:</a:t>
            </a:r>
            <a:r>
              <a:rPr lang="en-US" dirty="0" smtClean="0"/>
              <a:t> </a:t>
            </a:r>
            <a:r>
              <a:rPr lang="en-US" dirty="0" smtClean="0">
                <a:solidFill>
                  <a:srgbClr val="00B050"/>
                </a:solidFill>
              </a:rPr>
              <a:t>Inspired by full-scale aerobatics, we strive to fly scale aerobatic model aircraft in a competitive and </a:t>
            </a:r>
            <a:r>
              <a:rPr lang="en-US" dirty="0" smtClean="0">
                <a:solidFill>
                  <a:srgbClr val="FF0000"/>
                </a:solidFill>
              </a:rPr>
              <a:t>realistic manner that is challenging for the contestants as well as interesting for spectators. </a:t>
            </a:r>
            <a:br>
              <a:rPr lang="en-US" dirty="0" smtClean="0">
                <a:solidFill>
                  <a:srgbClr val="FF0000"/>
                </a:solidFill>
              </a:rPr>
            </a:br>
            <a:endParaRPr lang="en-US" dirty="0" smtClean="0">
              <a:solidFill>
                <a:srgbClr val="FF0000"/>
              </a:solidFill>
            </a:endParaRPr>
          </a:p>
          <a:p>
            <a:pPr marL="342900" indent="-342900">
              <a:buAutoNum type="arabicPeriod"/>
            </a:pPr>
            <a:endParaRPr lang="en-US" dirty="0" smtClean="0"/>
          </a:p>
          <a:p>
            <a:r>
              <a:rPr lang="en-US" sz="2800" dirty="0" smtClean="0"/>
              <a:t> </a:t>
            </a:r>
          </a:p>
          <a:p>
            <a:pPr marL="273050" indent="-273050">
              <a:lnSpc>
                <a:spcPct val="130000"/>
              </a:lnSpc>
              <a:spcBef>
                <a:spcPct val="20000"/>
              </a:spcBef>
              <a:buClr>
                <a:srgbClr val="FF0000"/>
              </a:buClr>
              <a:buSzPct val="95000"/>
            </a:pPr>
            <a:endParaRPr lang="en-US" sz="2800" dirty="0">
              <a:latin typeface="Constantia" pitchFamily="18" charset="0"/>
            </a:endParaRPr>
          </a:p>
        </p:txBody>
      </p:sp>
      <p:sp>
        <p:nvSpPr>
          <p:cNvPr id="6147" name="Rectangle 2"/>
          <p:cNvSpPr>
            <a:spLocks noChangeArrowheads="1"/>
          </p:cNvSpPr>
          <p:nvPr/>
        </p:nvSpPr>
        <p:spPr bwMode="auto">
          <a:xfrm>
            <a:off x="6248400" y="0"/>
            <a:ext cx="2895600" cy="769938"/>
          </a:xfrm>
          <a:prstGeom prst="rect">
            <a:avLst/>
          </a:prstGeom>
          <a:noFill/>
          <a:ln w="9525">
            <a:noFill/>
            <a:miter lim="800000"/>
            <a:headEnd/>
            <a:tailEnd/>
          </a:ln>
        </p:spPr>
        <p:txBody>
          <a:bodyPr>
            <a:spAutoFit/>
          </a:bodyPr>
          <a:lstStyle/>
          <a:p>
            <a:pPr algn="r" eaLnBrk="0" hangingPunct="0"/>
            <a:r>
              <a:rPr lang="en-US" sz="4400" dirty="0" smtClean="0">
                <a:solidFill>
                  <a:srgbClr val="FF0000"/>
                </a:solidFill>
                <a:latin typeface="Times New Roman" pitchFamily="18" charset="0"/>
              </a:rPr>
              <a:t>Changes</a:t>
            </a:r>
            <a:endParaRPr lang="en-US" sz="4400" dirty="0">
              <a:solidFill>
                <a:srgbClr val="FF0000"/>
              </a:solidFill>
              <a:latin typeface="Times New Roman" pitchFamily="18" charset="0"/>
            </a:endParaRPr>
          </a:p>
        </p:txBody>
      </p:sp>
      <p:sp>
        <p:nvSpPr>
          <p:cNvPr id="4" name="Slide Number Placeholder 4"/>
          <p:cNvSpPr>
            <a:spLocks noGrp="1"/>
          </p:cNvSpPr>
          <p:nvPr>
            <p:ph type="sldNum" sz="quarter" idx="10"/>
          </p:nvPr>
        </p:nvSpPr>
        <p:spPr>
          <a:xfrm>
            <a:off x="8153400" y="6477000"/>
            <a:ext cx="304800" cy="381000"/>
          </a:xfrm>
        </p:spPr>
        <p:txBody>
          <a:bodyPr/>
          <a:lstStyle/>
          <a:p>
            <a:pPr>
              <a:defRPr/>
            </a:pPr>
            <a:r>
              <a:rPr lang="en-US" dirty="0"/>
              <a:t>I-</a:t>
            </a:r>
            <a:fld id="{DB345378-C956-4CDE-A121-47E8CBFFF729}" type="slidenum">
              <a:rPr lang="en-US"/>
              <a:pPr>
                <a:defRPr/>
              </a:pPr>
              <a:t>2</a:t>
            </a:fld>
            <a:endParaRPr lang="en-US" dirty="0"/>
          </a:p>
        </p:txBody>
      </p:sp>
      <p:sp>
        <p:nvSpPr>
          <p:cNvPr id="5"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6"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pic>
        <p:nvPicPr>
          <p:cNvPr id="7" name="Picture 6" descr="Extra 300 2.jpg"/>
          <p:cNvPicPr>
            <a:picLocks noChangeAspect="1"/>
          </p:cNvPicPr>
          <p:nvPr/>
        </p:nvPicPr>
        <p:blipFill>
          <a:blip r:embed="rId3" cstate="print"/>
          <a:stretch>
            <a:fillRect/>
          </a:stretch>
        </p:blipFill>
        <p:spPr>
          <a:xfrm>
            <a:off x="2971800" y="4495800"/>
            <a:ext cx="3028950" cy="1785938"/>
          </a:xfrm>
          <a:prstGeom prst="rect">
            <a:avLst/>
          </a:prstGeom>
        </p:spPr>
      </p:pic>
      <p:pic>
        <p:nvPicPr>
          <p:cNvPr id="8" name="Picture 7" descr="300 NewT Jam2.jpg"/>
          <p:cNvPicPr>
            <a:picLocks noChangeAspect="1"/>
          </p:cNvPicPr>
          <p:nvPr/>
        </p:nvPicPr>
        <p:blipFill>
          <a:blip r:embed="rId4" cstate="print"/>
          <a:stretch>
            <a:fillRect/>
          </a:stretch>
        </p:blipFill>
        <p:spPr>
          <a:xfrm>
            <a:off x="304800" y="4495800"/>
            <a:ext cx="2438400" cy="1828801"/>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6172200" y="4953000"/>
            <a:ext cx="2819400" cy="13074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t>6.3: Zero (Cont’d)</a:t>
            </a:r>
            <a:r>
              <a:rPr lang="en-US" dirty="0" smtClean="0"/>
              <a:t> maneuver will be zeroed because the ½ roll was omitted on the </a:t>
            </a:r>
            <a:r>
              <a:rPr lang="en-US" dirty="0" err="1" smtClean="0"/>
              <a:t>downline</a:t>
            </a:r>
            <a:r>
              <a:rPr lang="en-US" dirty="0" smtClean="0"/>
              <a:t>, however the following maneuver will be scored because this ½ roll was added only to correct the attitude of the aircraft for the beginning of that next maneuver.  (Fig. 9). A break penalty will be applied, see Rule 6.3 (d).</a:t>
            </a:r>
          </a:p>
          <a:p>
            <a:r>
              <a:rPr lang="en-US" b="1" dirty="0" smtClean="0"/>
              <a:t>              2:</a:t>
            </a:r>
            <a:r>
              <a:rPr lang="en-US" dirty="0" smtClean="0"/>
              <a:t> If the pilot exits the maneuver in the wrong direction on the X-axis (pull instead of push at the bottom of a figure), then adds a 180 degree turn and a 180 degree roll to correct the mistake and comes back to the correct flight direction he/she will be assessed a break penalty, see Rule 6.3 (d). The original maneuver will be zeroed because the exit ¼ loop was not performed per the </a:t>
            </a:r>
            <a:r>
              <a:rPr lang="en-US" dirty="0" err="1" smtClean="0"/>
              <a:t>Aresti</a:t>
            </a:r>
            <a:r>
              <a:rPr lang="en-US" dirty="0" smtClean="0"/>
              <a:t>, and the following maneuver will be scored from wings level after the completion of the 180-degree turn.</a:t>
            </a:r>
          </a:p>
          <a:p>
            <a:r>
              <a:rPr lang="en-US" dirty="0" smtClean="0"/>
              <a:t>	</a:t>
            </a:r>
            <a:r>
              <a:rPr lang="en-US" b="1" dirty="0" smtClean="0"/>
              <a:t>d:</a:t>
            </a:r>
            <a:r>
              <a:rPr lang="en-US" dirty="0" smtClean="0"/>
              <a:t> Break in the sequence. A break in the sequence is characterized by a total departure from the sequence to be flown. For instance, a pilot that becomes disoriented aborts the maneuver and circles around a couple times before resuming the sequence again. Another example might be a pilot that aborts a maneuver thinking that the aircraft has equipment problems, makes a couple of fly-bys in order to confirm that everything is operating normal, and then decides to resume the sequence. </a:t>
            </a:r>
            <a:endParaRPr lang="en-US" dirty="0" smtClean="0">
              <a:solidFill>
                <a:srgbClr val="FF0000"/>
              </a:solidFill>
            </a:endParaRPr>
          </a:p>
          <a:p>
            <a:endParaRPr lang="en-US" b="1" dirty="0" smtClean="0"/>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20</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t>6.3: Zero (Cont’d)</a:t>
            </a:r>
            <a:r>
              <a:rPr lang="en-US" dirty="0" smtClean="0"/>
              <a:t>. A “</a:t>
            </a:r>
            <a:r>
              <a:rPr lang="en-US" dirty="0" err="1" smtClean="0"/>
              <a:t>deadstick</a:t>
            </a:r>
            <a:r>
              <a:rPr lang="en-US" dirty="0" smtClean="0"/>
              <a:t>” or a landing during the sequence shall not be considered as a break and all remaining maneuvers that were not flown will be zeroed. </a:t>
            </a:r>
            <a:br>
              <a:rPr lang="en-US" dirty="0" smtClean="0"/>
            </a:br>
            <a:r>
              <a:rPr lang="en-US" dirty="0" smtClean="0"/>
              <a:t>	When the break occurs, the maneuver in progress might be scored if the pilot doesn't omit anything and is able to establish a wings-level horizontal flight before breaking the sequence. If the break occurs at any time during the figure, or even during the horizontal line before the wings depart from their horizontal level attitude, only the figure in progress should be zeroed, but not the following prescribed maneuver. (Fig.10)</a:t>
            </a:r>
          </a:p>
          <a:p>
            <a:r>
              <a:rPr lang="en-US" dirty="0" smtClean="0"/>
              <a:t>The pilot or the caller should verbally indicate to the judges his intention to resume the sequence. He should then first establish a wing-level horizontal line, call the restart of the sequence to get the judges' attention, perform the last maneuver that is to be zeroed and continue the sequence from there on. Normal judging will resume after the completion of the zeroed.</a:t>
            </a:r>
          </a:p>
          <a:p>
            <a:r>
              <a:rPr lang="en-US" dirty="0" smtClean="0"/>
              <a:t>	A break in the sequence related to safety, weather, for collision avoidance or by request from the judges or the Contest Director should not be penalized.</a:t>
            </a:r>
          </a:p>
          <a:p>
            <a:r>
              <a:rPr lang="en-US" dirty="0" smtClean="0"/>
              <a:t>	</a:t>
            </a:r>
            <a:r>
              <a:rPr lang="en-US" b="1" dirty="0" smtClean="0"/>
              <a:t>e:</a:t>
            </a:r>
            <a:r>
              <a:rPr lang="en-US" dirty="0" smtClean="0"/>
              <a:t> Flying a figure in the wrong direction on the X-axis. The Y-axis is non-directional.</a:t>
            </a:r>
          </a:p>
          <a:p>
            <a:r>
              <a:rPr lang="en-US" dirty="0" smtClean="0"/>
              <a:t>	</a:t>
            </a:r>
            <a:endParaRPr lang="en-US" dirty="0" smtClean="0">
              <a:solidFill>
                <a:srgbClr val="FF0000"/>
              </a:solidFill>
            </a:endParaRPr>
          </a:p>
          <a:p>
            <a:endParaRPr lang="en-US" b="1" dirty="0" smtClean="0"/>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21</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t>6.3: Zero (Cont’d)</a:t>
            </a:r>
            <a:r>
              <a:rPr lang="en-US" dirty="0" smtClean="0"/>
              <a:t>. </a:t>
            </a:r>
          </a:p>
          <a:p>
            <a:r>
              <a:rPr lang="en-US" b="1" dirty="0" smtClean="0"/>
              <a:t>               f:</a:t>
            </a:r>
            <a:r>
              <a:rPr lang="en-US" dirty="0" smtClean="0"/>
              <a:t> Any cumulative deviation in excess of 90 degrees in the roll, pitch or yaw axes that are not related to wind corrections.</a:t>
            </a:r>
          </a:p>
          <a:p>
            <a:r>
              <a:rPr lang="en-US" dirty="0" smtClean="0"/>
              <a:t>	</a:t>
            </a:r>
            <a:r>
              <a:rPr lang="en-US" b="1" dirty="0" smtClean="0"/>
              <a:t>g:</a:t>
            </a:r>
            <a:r>
              <a:rPr lang="en-US" dirty="0" smtClean="0"/>
              <a:t> Any figure or figures started and flown completely outside the Aerobatic Airspace.</a:t>
            </a:r>
          </a:p>
          <a:p>
            <a:r>
              <a:rPr lang="en-US" dirty="0" smtClean="0"/>
              <a:t>	</a:t>
            </a:r>
            <a:r>
              <a:rPr lang="en-US" b="1" dirty="0" smtClean="0"/>
              <a:t>h:</a:t>
            </a:r>
            <a:r>
              <a:rPr lang="en-US" dirty="0" smtClean="0"/>
              <a:t> Any figure started or flown even partially behind the dead line. The aircraft must clearly infringe dead line to receive a zero.</a:t>
            </a:r>
          </a:p>
          <a:p>
            <a:r>
              <a:rPr lang="en-US" dirty="0" smtClean="0"/>
              <a:t>              Judges should not communicate to each other during the judging of the sequence, and score each figure independently.  Once the sequence is complete, the judges may confer and review any figure receiving a zero but need not agree on the score. </a:t>
            </a:r>
          </a:p>
          <a:p>
            <a:r>
              <a:rPr lang="en-US" dirty="0" smtClean="0"/>
              <a:t>              If a judge misses one or more figure or any part of a figure such that a grade cannot be given with full confidence, the judge should then leave the score sheet space(s) empty until the sequence is complete.  He/she should then confer with the other judge and use his score for the missing figure(s).  If both (or all) judges, for any reason, are not able to grade a figure with full confidence, they can ask the pilot to re-fly the missed figure beginning with the figure prior to the missed figure.  Only the missed figure will be scored in this case.</a:t>
            </a:r>
          </a:p>
          <a:p>
            <a:r>
              <a:rPr lang="en-US" dirty="0" smtClean="0"/>
              <a:t> </a:t>
            </a:r>
          </a:p>
          <a:p>
            <a:r>
              <a:rPr lang="en-US" dirty="0" smtClean="0"/>
              <a:t>	</a:t>
            </a:r>
            <a:endParaRPr lang="en-US" dirty="0" smtClean="0">
              <a:solidFill>
                <a:srgbClr val="FF0000"/>
              </a:solidFill>
            </a:endParaRPr>
          </a:p>
          <a:p>
            <a:endParaRPr lang="en-US" b="1" dirty="0" smtClean="0"/>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22</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solidFill>
                  <a:srgbClr val="FF0000"/>
                </a:solidFill>
              </a:rPr>
              <a:t>6.3: Zero</a:t>
            </a:r>
            <a:r>
              <a:rPr lang="en-US" dirty="0" smtClean="0">
                <a:solidFill>
                  <a:srgbClr val="FF0000"/>
                </a:solidFill>
              </a:rPr>
              <a:t>. </a:t>
            </a:r>
            <a:br>
              <a:rPr lang="en-US" dirty="0" smtClean="0">
                <a:solidFill>
                  <a:srgbClr val="FF0000"/>
                </a:solidFill>
              </a:rPr>
            </a:br>
            <a:r>
              <a:rPr lang="en-US" dirty="0" smtClean="0">
                <a:solidFill>
                  <a:srgbClr val="FF0000"/>
                </a:solidFill>
              </a:rPr>
              <a:t>              Zero. A zero will be given for: </a:t>
            </a:r>
          </a:p>
          <a:p>
            <a:r>
              <a:rPr lang="en-US" b="1" dirty="0" smtClean="0">
                <a:solidFill>
                  <a:srgbClr val="FF0000"/>
                </a:solidFill>
              </a:rPr>
              <a:t>a: </a:t>
            </a:r>
            <a:r>
              <a:rPr lang="en-US" dirty="0" smtClean="0">
                <a:solidFill>
                  <a:srgbClr val="FF0000"/>
                </a:solidFill>
              </a:rPr>
              <a:t>Omitting a figure in the program. In this case, only the omitted figure will be zeroed. For instance, if the pilot omits the center maneuver and flies straight to do the end box maneuver, only the center maneuver will receive a zero and the end box maneuver will be scored normally. </a:t>
            </a:r>
          </a:p>
          <a:p>
            <a:r>
              <a:rPr lang="en-US" b="1" dirty="0" smtClean="0">
                <a:solidFill>
                  <a:srgbClr val="FF0000"/>
                </a:solidFill>
              </a:rPr>
              <a:t>b: </a:t>
            </a:r>
            <a:r>
              <a:rPr lang="en-US" dirty="0" smtClean="0">
                <a:solidFill>
                  <a:srgbClr val="FF0000"/>
                </a:solidFill>
              </a:rPr>
              <a:t>Flying a figure that deviates from the </a:t>
            </a:r>
            <a:r>
              <a:rPr lang="en-US" dirty="0" err="1" smtClean="0">
                <a:solidFill>
                  <a:srgbClr val="FF0000"/>
                </a:solidFill>
              </a:rPr>
              <a:t>Aresti</a:t>
            </a:r>
            <a:r>
              <a:rPr lang="en-US" dirty="0" smtClean="0">
                <a:solidFill>
                  <a:srgbClr val="FF0000"/>
                </a:solidFill>
              </a:rPr>
              <a:t> drawing held by the judges for scoring purposes. For instance, if the pilot flies a Humpty Bump instead of a Hammerhead, the maneuver will be zeroed. </a:t>
            </a:r>
          </a:p>
          <a:p>
            <a:r>
              <a:rPr lang="en-US" b="1" dirty="0" smtClean="0">
                <a:solidFill>
                  <a:srgbClr val="FF0000"/>
                </a:solidFill>
              </a:rPr>
              <a:t>c: </a:t>
            </a:r>
            <a:r>
              <a:rPr lang="en-US" dirty="0" smtClean="0">
                <a:solidFill>
                  <a:srgbClr val="FF0000"/>
                </a:solidFill>
              </a:rPr>
              <a:t>Adding a figure to a program will zero the next following correct figure </a:t>
            </a:r>
            <a:r>
              <a:rPr lang="en-US" b="1" u="sng" dirty="0" smtClean="0">
                <a:solidFill>
                  <a:srgbClr val="FF0000"/>
                </a:solidFill>
              </a:rPr>
              <a:t>except</a:t>
            </a:r>
            <a:r>
              <a:rPr lang="en-US" dirty="0" smtClean="0">
                <a:solidFill>
                  <a:srgbClr val="FF0000"/>
                </a:solidFill>
              </a:rPr>
              <a:t> when it is necessary to perform a </a:t>
            </a:r>
            <a:r>
              <a:rPr lang="en-US" dirty="0" smtClean="0">
                <a:solidFill>
                  <a:srgbClr val="00B050"/>
                </a:solidFill>
              </a:rPr>
              <a:t>Corrective Maneuver (c.1) </a:t>
            </a:r>
            <a:r>
              <a:rPr lang="en-US" dirty="0" smtClean="0">
                <a:solidFill>
                  <a:srgbClr val="FF0000"/>
                </a:solidFill>
              </a:rPr>
              <a:t>due to the previous maneuver not being completed as per the program.  A zero will be given to the figure immediately following any other added figure, even if the following figure is performed correctly</a:t>
            </a:r>
            <a:r>
              <a:rPr lang="en-US" dirty="0" smtClean="0"/>
              <a:t>. </a:t>
            </a:r>
          </a:p>
          <a:p>
            <a:r>
              <a:rPr lang="en-US" b="1" dirty="0" smtClean="0">
                <a:solidFill>
                  <a:srgbClr val="00B050"/>
                </a:solidFill>
              </a:rPr>
              <a:t>c.1:</a:t>
            </a:r>
            <a:r>
              <a:rPr lang="en-US" dirty="0" smtClean="0">
                <a:solidFill>
                  <a:srgbClr val="00B050"/>
                </a:solidFill>
              </a:rPr>
              <a:t>  A </a:t>
            </a:r>
            <a:r>
              <a:rPr lang="en-US" u="sng" dirty="0" smtClean="0">
                <a:solidFill>
                  <a:srgbClr val="00B050"/>
                </a:solidFill>
              </a:rPr>
              <a:t>Corrective Maneuver</a:t>
            </a:r>
            <a:r>
              <a:rPr lang="en-US" dirty="0" smtClean="0">
                <a:solidFill>
                  <a:srgbClr val="00B050"/>
                </a:solidFill>
              </a:rPr>
              <a:t> can only be a turn of 270 degrees or less, and /or a roll of 180 degrees or less. </a:t>
            </a:r>
            <a:r>
              <a:rPr lang="en-US" dirty="0" smtClean="0">
                <a:solidFill>
                  <a:srgbClr val="FF0000"/>
                </a:solidFill>
              </a:rPr>
              <a:t>In this case, a break penalty will be assessed against the competitor‘s raw score prior to normalizing.</a:t>
            </a:r>
          </a:p>
          <a:p>
            <a:endParaRPr lang="en-US" dirty="0" smtClean="0">
              <a:solidFill>
                <a:srgbClr val="00B050"/>
              </a:solidFill>
            </a:endParaRPr>
          </a:p>
          <a:p>
            <a:r>
              <a:rPr lang="en-US" dirty="0" smtClean="0"/>
              <a:t>	</a:t>
            </a:r>
            <a:endParaRPr lang="en-US" dirty="0" smtClean="0">
              <a:solidFill>
                <a:srgbClr val="FF0000"/>
              </a:solidFill>
            </a:endParaRPr>
          </a:p>
          <a:p>
            <a:endParaRPr lang="en-US" b="1" dirty="0" smtClean="0"/>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23</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solidFill>
                  <a:srgbClr val="FF0000"/>
                </a:solidFill>
              </a:rPr>
              <a:t>6.3: Zero</a:t>
            </a:r>
            <a:r>
              <a:rPr lang="en-US" dirty="0" smtClean="0">
                <a:solidFill>
                  <a:srgbClr val="FF0000"/>
                </a:solidFill>
              </a:rPr>
              <a:t> </a:t>
            </a:r>
            <a:r>
              <a:rPr lang="en-US" b="1" dirty="0" smtClean="0">
                <a:solidFill>
                  <a:srgbClr val="FF0000"/>
                </a:solidFill>
              </a:rPr>
              <a:t>Cont’d   </a:t>
            </a:r>
          </a:p>
          <a:p>
            <a:r>
              <a:rPr lang="en-US" dirty="0" smtClean="0">
                <a:solidFill>
                  <a:srgbClr val="FF0000"/>
                </a:solidFill>
              </a:rPr>
              <a:t>For instance: </a:t>
            </a:r>
          </a:p>
          <a:p>
            <a:r>
              <a:rPr lang="en-US" b="1" dirty="0" smtClean="0">
                <a:solidFill>
                  <a:srgbClr val="FF0000"/>
                </a:solidFill>
              </a:rPr>
              <a:t>          1: </a:t>
            </a:r>
            <a:r>
              <a:rPr lang="en-US" dirty="0" smtClean="0">
                <a:solidFill>
                  <a:srgbClr val="FF0000"/>
                </a:solidFill>
              </a:rPr>
              <a:t>If the exit of a maneuver is done upright instead of inverted (the pilot forgot to perform a ½ roll on the </a:t>
            </a:r>
            <a:r>
              <a:rPr lang="en-US" dirty="0" err="1" smtClean="0">
                <a:solidFill>
                  <a:srgbClr val="FF0000"/>
                </a:solidFill>
              </a:rPr>
              <a:t>downline</a:t>
            </a:r>
            <a:r>
              <a:rPr lang="en-US" dirty="0" smtClean="0">
                <a:solidFill>
                  <a:srgbClr val="FF0000"/>
                </a:solidFill>
              </a:rPr>
              <a:t>), and corrects this by doing ½ roll after the exit, on the horizontal line, the original maneuver will be zeroed because the ½ roll was omitted on the </a:t>
            </a:r>
            <a:r>
              <a:rPr lang="en-US" dirty="0" err="1" smtClean="0">
                <a:solidFill>
                  <a:srgbClr val="FF0000"/>
                </a:solidFill>
              </a:rPr>
              <a:t>downline</a:t>
            </a:r>
            <a:r>
              <a:rPr lang="en-US" dirty="0" smtClean="0">
                <a:solidFill>
                  <a:srgbClr val="FF0000"/>
                </a:solidFill>
              </a:rPr>
              <a:t>, however the following maneuver will be scored because this ½ roll was added only to correct the attitude of the aircraft for the beginning of that next maneuver. (Fig. 9). A break penalty will be applied, see </a:t>
            </a:r>
            <a:r>
              <a:rPr lang="en-US" b="1" dirty="0" smtClean="0">
                <a:solidFill>
                  <a:srgbClr val="00B050"/>
                </a:solidFill>
              </a:rPr>
              <a:t>Rule 6.3.c.1. </a:t>
            </a:r>
            <a:r>
              <a:rPr lang="en-US" dirty="0" smtClean="0">
                <a:solidFill>
                  <a:srgbClr val="00B050"/>
                </a:solidFill>
              </a:rPr>
              <a:t> </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b="1" dirty="0" smtClean="0">
                <a:solidFill>
                  <a:srgbClr val="FF0000"/>
                </a:solidFill>
              </a:rPr>
              <a:t>2: </a:t>
            </a:r>
            <a:r>
              <a:rPr lang="en-US" dirty="0" smtClean="0">
                <a:solidFill>
                  <a:srgbClr val="FF0000"/>
                </a:solidFill>
              </a:rPr>
              <a:t>If the pilot exits the maneuver in the wrong direction on the X-axis (pull instead of push at the bottom of a figure), then adds a 180 degree turn and a 180 degree roll to correct the mistake and comes back to the correct flight direction he/she will be assessed a break penalty, see</a:t>
            </a:r>
          </a:p>
          <a:p>
            <a:r>
              <a:rPr lang="en-US" b="1" dirty="0" smtClean="0">
                <a:solidFill>
                  <a:srgbClr val="00B050"/>
                </a:solidFill>
              </a:rPr>
              <a:t>Rule 6.3.c.1. </a:t>
            </a:r>
            <a:r>
              <a:rPr lang="en-US" dirty="0" smtClean="0">
                <a:solidFill>
                  <a:srgbClr val="FF0000"/>
                </a:solidFill>
              </a:rPr>
              <a:t>The original maneuver will be zeroed because the exit ¼ loop was not performed per the </a:t>
            </a:r>
            <a:r>
              <a:rPr lang="en-US" dirty="0" err="1" smtClean="0">
                <a:solidFill>
                  <a:srgbClr val="FF0000"/>
                </a:solidFill>
              </a:rPr>
              <a:t>Aresti</a:t>
            </a:r>
            <a:r>
              <a:rPr lang="en-US" dirty="0" smtClean="0">
                <a:solidFill>
                  <a:srgbClr val="FF0000"/>
                </a:solidFill>
              </a:rPr>
              <a:t>, and the following maneuver will be scored from wings level after the completion of the 180-degree turn. </a:t>
            </a:r>
          </a:p>
          <a:p>
            <a:r>
              <a:rPr lang="en-US" b="1" dirty="0" smtClean="0">
                <a:solidFill>
                  <a:srgbClr val="00B050"/>
                </a:solidFill>
              </a:rPr>
              <a:t>Note: Corrective actions that exceed 270 degrees of turn or 180 degrees of roll constitute a Break in Sequence.</a:t>
            </a:r>
            <a:endParaRPr lang="en-US" dirty="0" smtClean="0">
              <a:solidFill>
                <a:srgbClr val="00B050"/>
              </a:solidFill>
            </a:endParaRPr>
          </a:p>
          <a:p>
            <a:r>
              <a:rPr lang="en-US" dirty="0" smtClean="0"/>
              <a:t>	</a:t>
            </a:r>
            <a:endParaRPr lang="en-US" dirty="0" smtClean="0">
              <a:solidFill>
                <a:srgbClr val="FF0000"/>
              </a:solidFill>
            </a:endParaRPr>
          </a:p>
          <a:p>
            <a:endParaRPr lang="en-US" b="1" dirty="0" smtClean="0"/>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24</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solidFill>
                  <a:srgbClr val="FF0000"/>
                </a:solidFill>
              </a:rPr>
              <a:t>6.3: Zero</a:t>
            </a:r>
            <a:r>
              <a:rPr lang="en-US" dirty="0" smtClean="0">
                <a:solidFill>
                  <a:srgbClr val="FF0000"/>
                </a:solidFill>
              </a:rPr>
              <a:t> </a:t>
            </a:r>
            <a:r>
              <a:rPr lang="en-US" b="1" dirty="0" smtClean="0">
                <a:solidFill>
                  <a:srgbClr val="FF0000"/>
                </a:solidFill>
              </a:rPr>
              <a:t>Cont’d </a:t>
            </a:r>
          </a:p>
          <a:p>
            <a:r>
              <a:rPr lang="en-US" b="1" dirty="0" smtClean="0">
                <a:solidFill>
                  <a:srgbClr val="FF0000"/>
                </a:solidFill>
              </a:rPr>
              <a:t>           d: </a:t>
            </a:r>
            <a:r>
              <a:rPr lang="en-US" dirty="0" smtClean="0">
                <a:solidFill>
                  <a:srgbClr val="FF0000"/>
                </a:solidFill>
              </a:rPr>
              <a:t>Break in the sequence.  A break in the sequence is characterized by a total departure from the sequence to be flown. For instance, a pilot that becomes disoriented; aborts the maneuver and circles around a couple times before resuming the sequence again. Another example might be a pilot that aborts a maneuver thinking that the aircraft has equipment problems, makes a couple of fly-bys in order to confirm that everything is operating normal, and then decides to resume the sequence.  A </a:t>
            </a:r>
            <a:r>
              <a:rPr lang="en-US" dirty="0" err="1" smtClean="0">
                <a:solidFill>
                  <a:srgbClr val="FF0000"/>
                </a:solidFill>
              </a:rPr>
              <a:t>deadstick</a:t>
            </a:r>
            <a:r>
              <a:rPr lang="en-US" dirty="0" smtClean="0">
                <a:solidFill>
                  <a:srgbClr val="FF0000"/>
                </a:solidFill>
              </a:rPr>
              <a:t>, or a landing during the sequence shall not be considered as a break and all remaining maneuvers that were not flown will be zeroed. </a:t>
            </a:r>
          </a:p>
          <a:p>
            <a:r>
              <a:rPr lang="en-US" dirty="0" smtClean="0">
                <a:solidFill>
                  <a:srgbClr val="00B050"/>
                </a:solidFill>
              </a:rPr>
              <a:t>When a Break in Sequence occurs, the figure in progress (at the time of the break) should be zeroed and a break penalty will be assessed against the competitor‘s raw score prior to normalizing. Situations may occur where a pilot performs an incorrect maneuver, resulting in a zero, exits that maneuver improperly, and then performs a break in sequence.  In this instance, the pilot receives a zero for the first failed maneuver, and a zero for the next maneuver in which the Break in Sequence occurred.</a:t>
            </a:r>
          </a:p>
          <a:p>
            <a:r>
              <a:rPr lang="en-US" dirty="0" smtClean="0"/>
              <a:t>	</a:t>
            </a:r>
            <a:endParaRPr lang="en-US" dirty="0" smtClean="0">
              <a:solidFill>
                <a:srgbClr val="FF0000"/>
              </a:solidFill>
            </a:endParaRPr>
          </a:p>
          <a:p>
            <a:endParaRPr lang="en-US" b="1" dirty="0" smtClean="0"/>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25</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solidFill>
                  <a:srgbClr val="FF0000"/>
                </a:solidFill>
              </a:rPr>
              <a:t>6.3: Zero</a:t>
            </a:r>
            <a:r>
              <a:rPr lang="en-US" dirty="0" smtClean="0">
                <a:solidFill>
                  <a:srgbClr val="FF0000"/>
                </a:solidFill>
              </a:rPr>
              <a:t> </a:t>
            </a:r>
            <a:r>
              <a:rPr lang="en-US" b="1" dirty="0" smtClean="0">
                <a:solidFill>
                  <a:srgbClr val="FF0000"/>
                </a:solidFill>
              </a:rPr>
              <a:t>Cont’d </a:t>
            </a:r>
          </a:p>
          <a:p>
            <a:r>
              <a:rPr lang="en-US" b="1" dirty="0" smtClean="0">
                <a:solidFill>
                  <a:srgbClr val="00B050"/>
                </a:solidFill>
              </a:rPr>
              <a:t>Resumption of scored flight:</a:t>
            </a:r>
            <a:r>
              <a:rPr lang="en-US" dirty="0" smtClean="0">
                <a:solidFill>
                  <a:srgbClr val="00B050"/>
                </a:solidFill>
              </a:rPr>
              <a:t> </a:t>
            </a:r>
            <a:r>
              <a:rPr lang="en-US" dirty="0" smtClean="0">
                <a:solidFill>
                  <a:srgbClr val="FF0000"/>
                </a:solidFill>
              </a:rPr>
              <a:t>The pilot or the caller should verbally indicate to the judges his intention to resume the sequence. He should then first establish a wing-level horizontal line, call the restart of the sequence to get the judges' attention, perform the last </a:t>
            </a:r>
            <a:r>
              <a:rPr lang="en-US" dirty="0" smtClean="0">
                <a:solidFill>
                  <a:srgbClr val="00B050"/>
                </a:solidFill>
              </a:rPr>
              <a:t>flown</a:t>
            </a:r>
            <a:r>
              <a:rPr lang="en-US" dirty="0" smtClean="0">
                <a:solidFill>
                  <a:srgbClr val="FF0000"/>
                </a:solidFill>
              </a:rPr>
              <a:t> maneuver that is to be zeroed, and continue the sequence from there on. Normal judging will resume after the completion of the zeroed maneuver. </a:t>
            </a:r>
          </a:p>
          <a:p>
            <a:r>
              <a:rPr lang="en-US" dirty="0" smtClean="0">
                <a:solidFill>
                  <a:srgbClr val="FF0000"/>
                </a:solidFill>
              </a:rPr>
              <a:t>A break in the sequence related to safety, weather, for collision avoidance, or by request from the judges or the Contest Director will not be penalized. </a:t>
            </a:r>
            <a:r>
              <a:rPr lang="en-US" dirty="0" smtClean="0"/>
              <a:t>	</a:t>
            </a:r>
            <a:r>
              <a:rPr lang="en-US" b="1" dirty="0" smtClean="0"/>
              <a:t> </a:t>
            </a:r>
            <a:r>
              <a:rPr lang="en-US" b="1" dirty="0" smtClean="0">
                <a:solidFill>
                  <a:srgbClr val="FF0000"/>
                </a:solidFill>
              </a:rPr>
              <a:t>e: </a:t>
            </a:r>
            <a:r>
              <a:rPr lang="en-US" dirty="0" smtClean="0">
                <a:solidFill>
                  <a:srgbClr val="FF0000"/>
                </a:solidFill>
              </a:rPr>
              <a:t>Flying a figure in the wrong direction on the X-axis. The Y-axis is non-directional. </a:t>
            </a:r>
          </a:p>
          <a:p>
            <a:r>
              <a:rPr lang="en-US" b="1" dirty="0" smtClean="0">
                <a:solidFill>
                  <a:srgbClr val="FF0000"/>
                </a:solidFill>
              </a:rPr>
              <a:t>                f: </a:t>
            </a:r>
            <a:r>
              <a:rPr lang="en-US" dirty="0" smtClean="0">
                <a:solidFill>
                  <a:srgbClr val="FF0000"/>
                </a:solidFill>
              </a:rPr>
              <a:t>Any cumulative deviation in excess of 90 degrees in the roll, pitch or yaw axes that are not related to wind corrections. </a:t>
            </a:r>
          </a:p>
          <a:p>
            <a:r>
              <a:rPr lang="en-US" b="1" dirty="0" smtClean="0">
                <a:solidFill>
                  <a:srgbClr val="FF0000"/>
                </a:solidFill>
              </a:rPr>
              <a:t>                g: </a:t>
            </a:r>
            <a:r>
              <a:rPr lang="en-US" dirty="0" smtClean="0">
                <a:solidFill>
                  <a:srgbClr val="FF0000"/>
                </a:solidFill>
              </a:rPr>
              <a:t>Any figure or figures started and flown </a:t>
            </a:r>
            <a:r>
              <a:rPr lang="en-US" dirty="0" smtClean="0">
                <a:solidFill>
                  <a:srgbClr val="00B050"/>
                </a:solidFill>
              </a:rPr>
              <a:t>completely or partially on the pilot side of the deadline</a:t>
            </a:r>
            <a:r>
              <a:rPr lang="en-US" dirty="0" smtClean="0">
                <a:solidFill>
                  <a:srgbClr val="FF0000"/>
                </a:solidFill>
              </a:rPr>
              <a:t>. The aircraft must clearly </a:t>
            </a:r>
            <a:r>
              <a:rPr lang="en-US" dirty="0" smtClean="0">
                <a:solidFill>
                  <a:srgbClr val="00B050"/>
                </a:solidFill>
              </a:rPr>
              <a:t>penetrate the </a:t>
            </a:r>
            <a:r>
              <a:rPr lang="en-US" dirty="0" smtClean="0">
                <a:solidFill>
                  <a:srgbClr val="FF0000"/>
                </a:solidFill>
              </a:rPr>
              <a:t>deadline to receive a zero.</a:t>
            </a:r>
            <a:endParaRPr lang="en-US" b="1" dirty="0" smtClean="0">
              <a:solidFill>
                <a:srgbClr val="FF0000"/>
              </a:solidFill>
            </a:endParaRPr>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26</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solidFill>
                  <a:srgbClr val="FF0000"/>
                </a:solidFill>
              </a:rPr>
              <a:t>6.3: Zero</a:t>
            </a:r>
            <a:r>
              <a:rPr lang="en-US" dirty="0" smtClean="0">
                <a:solidFill>
                  <a:srgbClr val="FF0000"/>
                </a:solidFill>
              </a:rPr>
              <a:t> </a:t>
            </a:r>
            <a:r>
              <a:rPr lang="en-US" b="1" dirty="0" smtClean="0">
                <a:solidFill>
                  <a:srgbClr val="FF0000"/>
                </a:solidFill>
              </a:rPr>
              <a:t>Cont’d </a:t>
            </a:r>
          </a:p>
          <a:p>
            <a:r>
              <a:rPr lang="en-US" dirty="0" smtClean="0">
                <a:solidFill>
                  <a:srgbClr val="00B050"/>
                </a:solidFill>
              </a:rPr>
              <a:t>Judges should score each figure independently and not communicate with each other while judging of the sequence. Once the sequence is complete, the judges may, but are not required to, </a:t>
            </a:r>
            <a:r>
              <a:rPr lang="en-US" dirty="0" smtClean="0">
                <a:solidFill>
                  <a:srgbClr val="FF0000"/>
                </a:solidFill>
              </a:rPr>
              <a:t>confer and review any figure receiving a zero, but need not agree on the score.</a:t>
            </a:r>
          </a:p>
          <a:p>
            <a:r>
              <a:rPr lang="en-US" dirty="0" smtClean="0">
                <a:solidFill>
                  <a:srgbClr val="FF0000"/>
                </a:solidFill>
              </a:rPr>
              <a:t> </a:t>
            </a:r>
          </a:p>
          <a:p>
            <a:r>
              <a:rPr lang="en-US" dirty="0" smtClean="0">
                <a:solidFill>
                  <a:srgbClr val="FF0000"/>
                </a:solidFill>
              </a:rPr>
              <a:t>              If a judge misses one or more figure, or any part of a figure, such that a grade cannot be given with full confidence, the judge should then leave the score sheet space(s) empty until the sequence is complete. He/she should then confer with the other judge and use his score for the missing figure(s). If both (or all) judges, for any reason, are not able to grade a figure with full confidence, they </a:t>
            </a:r>
            <a:r>
              <a:rPr lang="en-US" dirty="0" smtClean="0">
                <a:solidFill>
                  <a:srgbClr val="00B050"/>
                </a:solidFill>
              </a:rPr>
              <a:t>shall</a:t>
            </a:r>
            <a:r>
              <a:rPr lang="en-US" dirty="0" smtClean="0">
                <a:solidFill>
                  <a:srgbClr val="FF0000"/>
                </a:solidFill>
              </a:rPr>
              <a:t> ask the pilot to re-fly the missed figure beginning with the figure prior to the missed figure. Only the missed figure will be scored in this case.</a:t>
            </a:r>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27</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t>8.2.2:</a:t>
            </a:r>
            <a:r>
              <a:rPr lang="en-US" dirty="0" smtClean="0"/>
              <a:t> </a:t>
            </a:r>
            <a:r>
              <a:rPr lang="en-US" b="1" dirty="0" smtClean="0"/>
              <a:t>Rolling Turns.</a:t>
            </a:r>
            <a:r>
              <a:rPr lang="en-US" dirty="0" smtClean="0"/>
              <a:t> The rolling turn is a figure that combines a turn of a prescribed amount with a roll or rolls integrated throughout the turn.</a:t>
            </a:r>
          </a:p>
          <a:p>
            <a:r>
              <a:rPr lang="en-US" dirty="0" smtClean="0"/>
              <a:t>These rolls may be in the same direction as the turn and are called “rolls to the inside” or may be in the opposite direction of the turn and are then called “rolls to the outside” (Fig. 18). There can also be rolls alternating in and out.  </a:t>
            </a:r>
          </a:p>
          <a:p>
            <a:r>
              <a:rPr lang="en-US" dirty="0" smtClean="0"/>
              <a:t> When we say that the rolls are integrated, we are saying that in addition to there being constant rate of turn throughout the figure, there is also a constant rate of roll throughout.  Naturally, the one exception to this constant roll rate is the pause when reversing roll direction.</a:t>
            </a:r>
          </a:p>
          <a:p>
            <a:r>
              <a:rPr lang="en-US" dirty="0" smtClean="0"/>
              <a:t>To help visualize the execution of this figure and facilitate a way for the judges to determine a constant roll rate, let’s look at an aircraft performing a 360 degree rolling turn with 4 rolls to the inside from upright (Family 2.10.1).  First, on the prescribed entry heading, the pilot executes a turn and simultaneously initiates a roll in the same direction as the turn.  The judges will expect the aircraft or be inverted at 45, 135, 225 and 315 degrees and to be upright at 90, 180, 270 and 360 degrees.  At these interim headings, the judge will NOT downgrade using the 0.5 point for 5 degree rule but will judge changes in the rate of roll, changes in the rate of turn and changes in altitude.</a:t>
            </a:r>
          </a:p>
          <a:p>
            <a:r>
              <a:rPr lang="en-US" dirty="0" smtClean="0"/>
              <a:t/>
            </a:r>
            <a:br>
              <a:rPr lang="en-US" dirty="0" smtClean="0"/>
            </a:br>
            <a:endParaRPr lang="en-US" b="1" dirty="0" smtClean="0">
              <a:solidFill>
                <a:srgbClr val="FF0000"/>
              </a:solidFill>
            </a:endParaRPr>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28</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t>8.2.2:</a:t>
            </a:r>
            <a:r>
              <a:rPr lang="en-US" dirty="0" smtClean="0"/>
              <a:t> </a:t>
            </a:r>
            <a:r>
              <a:rPr lang="en-US" b="1" dirty="0" smtClean="0"/>
              <a:t>Rolling Turns (Cont’d).</a:t>
            </a:r>
            <a:r>
              <a:rPr lang="en-US" dirty="0" smtClean="0"/>
              <a:t> At the end of the 4 rolls, the aircraft must have terminated its 360 degree turn and finish at the same point where it started, wings level and on the prescribed heading.</a:t>
            </a:r>
          </a:p>
          <a:p>
            <a:r>
              <a:rPr lang="en-US" dirty="0" smtClean="0"/>
              <a:t>When a rolling turn is performed with rolls alternating directions, the aircraft must change direction of roll at a wings level attitude.  The position of the aircraft in the turn is still only used as an aid to determine if the pilot is varying the rate of roll or turn.</a:t>
            </a:r>
          </a:p>
          <a:p>
            <a:r>
              <a:rPr lang="en-US" dirty="0" smtClean="0"/>
              <a:t/>
            </a:r>
            <a:br>
              <a:rPr lang="en-US" dirty="0" smtClean="0"/>
            </a:br>
            <a:r>
              <a:rPr lang="en-US" dirty="0" smtClean="0"/>
              <a:t>	</a:t>
            </a:r>
            <a:r>
              <a:rPr lang="en-US" b="1" dirty="0" smtClean="0"/>
              <a:t>Downgrades:</a:t>
            </a:r>
            <a:endParaRPr lang="en-US" dirty="0" smtClean="0"/>
          </a:p>
          <a:p>
            <a:r>
              <a:rPr lang="en-US" b="1" dirty="0" smtClean="0"/>
              <a:t>a:</a:t>
            </a:r>
            <a:r>
              <a:rPr lang="en-US" dirty="0" smtClean="0"/>
              <a:t> Performing more or fewer rolls than the catalog description calls for results in the figure being zeroed. </a:t>
            </a:r>
          </a:p>
          <a:p>
            <a:r>
              <a:rPr lang="en-US" b="1" dirty="0" smtClean="0"/>
              <a:t>b:</a:t>
            </a:r>
            <a:r>
              <a:rPr lang="en-US" dirty="0" smtClean="0"/>
              <a:t> All rolls in a tolling turn are standard rolls.  If a snap roll is performed, the figure is zeroed.</a:t>
            </a:r>
          </a:p>
          <a:p>
            <a:r>
              <a:rPr lang="en-US" b="1" dirty="0" smtClean="0"/>
              <a:t>c:</a:t>
            </a:r>
            <a:r>
              <a:rPr lang="en-US" dirty="0" smtClean="0"/>
              <a:t> Each stoppage of the rate of roll is a deduction of no more than one (1) point.</a:t>
            </a:r>
          </a:p>
          <a:p>
            <a:r>
              <a:rPr lang="en-US" b="1" dirty="0" smtClean="0"/>
              <a:t>d:</a:t>
            </a:r>
            <a:r>
              <a:rPr lang="en-US" dirty="0" smtClean="0"/>
              <a:t> Each variation in the rate of roll is no more than a one (1) point deduction.</a:t>
            </a:r>
          </a:p>
          <a:p>
            <a:r>
              <a:rPr lang="en-US" b="1" dirty="0" smtClean="0"/>
              <a:t>e:</a:t>
            </a:r>
            <a:r>
              <a:rPr lang="en-US" dirty="0" smtClean="0"/>
              <a:t> Each variation in the rate of turn is no more than a one (1) point deduction.</a:t>
            </a:r>
          </a:p>
          <a:p>
            <a:r>
              <a:rPr lang="en-US" dirty="0" smtClean="0"/>
              <a:t/>
            </a:r>
            <a:br>
              <a:rPr lang="en-US" dirty="0" smtClean="0"/>
            </a:br>
            <a:endParaRPr lang="en-US" b="1" dirty="0" smtClean="0">
              <a:solidFill>
                <a:srgbClr val="FF0000"/>
              </a:solidFill>
            </a:endParaRPr>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29</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81000" y="1143000"/>
            <a:ext cx="8458200" cy="5410200"/>
          </a:xfrm>
          <a:prstGeom prst="rect">
            <a:avLst/>
          </a:prstGeom>
          <a:noFill/>
          <a:ln w="9525">
            <a:noFill/>
            <a:miter lim="800000"/>
            <a:headEnd/>
            <a:tailEnd/>
          </a:ln>
        </p:spPr>
        <p:txBody>
          <a:bodyPr lIns="92075" tIns="46038" rIns="92075" bIns="46038"/>
          <a:lstStyle/>
          <a:p>
            <a:r>
              <a:rPr lang="en-US" b="1" dirty="0" smtClean="0"/>
              <a:t>5. Scale Aerobatic Sound Limits:</a:t>
            </a:r>
            <a:endParaRPr lang="en-US" dirty="0" smtClean="0"/>
          </a:p>
          <a:p>
            <a:r>
              <a:rPr lang="en-US" dirty="0" smtClean="0"/>
              <a:t>	</a:t>
            </a:r>
            <a:r>
              <a:rPr lang="en-US" b="1" dirty="0" smtClean="0"/>
              <a:t>5.1:</a:t>
            </a:r>
            <a:r>
              <a:rPr lang="en-US" dirty="0" smtClean="0"/>
              <a:t> Maximum Sound Levels. The maximum ground sound level for all classes shall be: 96dBA measured on soft surfaces and 98dBA measured on hard surfaces. Contest Directors may implement a correction factor due to unusual conditions.</a:t>
            </a:r>
          </a:p>
          <a:p>
            <a:pPr marL="342900" indent="-342900">
              <a:buAutoNum type="arabicPeriod"/>
            </a:pPr>
            <a:endParaRPr lang="en-US" dirty="0" smtClean="0"/>
          </a:p>
          <a:p>
            <a:pPr marL="342900" indent="-342900"/>
            <a:r>
              <a:rPr lang="en-US" b="1" dirty="0" smtClean="0">
                <a:solidFill>
                  <a:srgbClr val="FF0000"/>
                </a:solidFill>
              </a:rPr>
              <a:t>5.1.</a:t>
            </a:r>
            <a:r>
              <a:rPr lang="en-US" dirty="0" smtClean="0">
                <a:solidFill>
                  <a:srgbClr val="FF0000"/>
                </a:solidFill>
              </a:rPr>
              <a:t> </a:t>
            </a:r>
            <a:r>
              <a:rPr lang="en-US" b="1" dirty="0" smtClean="0">
                <a:solidFill>
                  <a:srgbClr val="FF0000"/>
                </a:solidFill>
              </a:rPr>
              <a:t>In-Flight Judging Criteria, Known and Unknown Sequences.</a:t>
            </a:r>
            <a:r>
              <a:rPr lang="en-US" dirty="0" smtClean="0">
                <a:solidFill>
                  <a:srgbClr val="FF0000"/>
                </a:solidFill>
              </a:rPr>
              <a:t> </a:t>
            </a:r>
            <a:br>
              <a:rPr lang="en-US" dirty="0" smtClean="0">
                <a:solidFill>
                  <a:srgbClr val="FF0000"/>
                </a:solidFill>
              </a:rPr>
            </a:br>
            <a:r>
              <a:rPr lang="en-US" dirty="0" smtClean="0">
                <a:solidFill>
                  <a:srgbClr val="FF0000"/>
                </a:solidFill>
              </a:rPr>
              <a:t>Judges will evaluate each individual sequence flown in its entirety for overall sound presentation. Each judged Known and Unknown sequence, shall have one “figure” added to the end of the score sheet after individually judged maneuvers. This figure shall be known as the Sound Score. The Sound Score will have a K value dependent on the class flown. Individual class K values </a:t>
            </a:r>
            <a:r>
              <a:rPr lang="en-US" dirty="0" smtClean="0">
                <a:solidFill>
                  <a:srgbClr val="00B050"/>
                </a:solidFill>
              </a:rPr>
              <a:t>are:</a:t>
            </a:r>
            <a:r>
              <a:rPr lang="en-US" dirty="0" smtClean="0">
                <a:solidFill>
                  <a:srgbClr val="FF0000"/>
                </a:solidFill>
              </a:rPr>
              <a:t> </a:t>
            </a:r>
            <a:br>
              <a:rPr lang="en-US" dirty="0" smtClean="0">
                <a:solidFill>
                  <a:srgbClr val="FF0000"/>
                </a:solidFill>
              </a:rPr>
            </a:br>
            <a:r>
              <a:rPr lang="en-US" dirty="0" smtClean="0">
                <a:solidFill>
                  <a:srgbClr val="00B050"/>
                </a:solidFill>
              </a:rPr>
              <a:t>- Unlimited 15 K, - Advanced 12K, - Intermediate 9K, - Sportsman 6K</a:t>
            </a:r>
            <a:br>
              <a:rPr lang="en-US" dirty="0" smtClean="0">
                <a:solidFill>
                  <a:srgbClr val="00B050"/>
                </a:solidFill>
              </a:rPr>
            </a:br>
            <a:r>
              <a:rPr lang="en-US" dirty="0" smtClean="0">
                <a:solidFill>
                  <a:srgbClr val="00B050"/>
                </a:solidFill>
              </a:rPr>
              <a:t>- Basic 3K. </a:t>
            </a:r>
            <a:br>
              <a:rPr lang="en-US" dirty="0" smtClean="0">
                <a:solidFill>
                  <a:srgbClr val="00B050"/>
                </a:solidFill>
              </a:rPr>
            </a:br>
            <a:r>
              <a:rPr lang="en-US" dirty="0" smtClean="0">
                <a:solidFill>
                  <a:srgbClr val="00B050"/>
                </a:solidFill>
              </a:rPr>
              <a:t>             The sound presentation will be scored on a scale of 10 to 0 with 10 denoting “Very Quiet,” and 0 denoting “Very noisy.”  Whole points will be used for scoring. This sound score will then be multiplied by the K value for the individual class and included in the total flight score for the sequence.</a:t>
            </a:r>
            <a:r>
              <a:rPr lang="en-US" dirty="0" smtClean="0">
                <a:solidFill>
                  <a:srgbClr val="FF0000"/>
                </a:solidFill>
              </a:rPr>
              <a:t>   </a:t>
            </a:r>
          </a:p>
          <a:p>
            <a:pPr marL="342900" indent="-342900">
              <a:buAutoNum type="arabicPeriod"/>
            </a:pPr>
            <a:endParaRPr lang="en-US" dirty="0" smtClean="0"/>
          </a:p>
          <a:p>
            <a:r>
              <a:rPr lang="en-US" sz="2800" dirty="0" smtClean="0"/>
              <a:t> </a:t>
            </a:r>
          </a:p>
          <a:p>
            <a:pPr marL="273050" indent="-273050">
              <a:lnSpc>
                <a:spcPct val="130000"/>
              </a:lnSpc>
              <a:spcBef>
                <a:spcPct val="20000"/>
              </a:spcBef>
              <a:buClr>
                <a:srgbClr val="FF0000"/>
              </a:buClr>
              <a:buSzPct val="95000"/>
            </a:pPr>
            <a:endParaRPr lang="en-US" sz="2800" dirty="0">
              <a:latin typeface="Constantia" pitchFamily="18" charset="0"/>
            </a:endParaRPr>
          </a:p>
        </p:txBody>
      </p:sp>
      <p:sp>
        <p:nvSpPr>
          <p:cNvPr id="6147" name="Rectangle 2"/>
          <p:cNvSpPr>
            <a:spLocks noChangeArrowheads="1"/>
          </p:cNvSpPr>
          <p:nvPr/>
        </p:nvSpPr>
        <p:spPr bwMode="auto">
          <a:xfrm>
            <a:off x="6248400" y="0"/>
            <a:ext cx="2895600" cy="769938"/>
          </a:xfrm>
          <a:prstGeom prst="rect">
            <a:avLst/>
          </a:prstGeom>
          <a:noFill/>
          <a:ln w="9525">
            <a:noFill/>
            <a:miter lim="800000"/>
            <a:headEnd/>
            <a:tailEnd/>
          </a:ln>
        </p:spPr>
        <p:txBody>
          <a:bodyPr>
            <a:spAutoFit/>
          </a:bodyPr>
          <a:lstStyle/>
          <a:p>
            <a:pPr algn="r" eaLnBrk="0" hangingPunct="0"/>
            <a:r>
              <a:rPr lang="en-US" sz="4400" dirty="0" smtClean="0">
                <a:solidFill>
                  <a:srgbClr val="FF0000"/>
                </a:solidFill>
                <a:latin typeface="Times New Roman" pitchFamily="18" charset="0"/>
              </a:rPr>
              <a:t>Changes</a:t>
            </a:r>
            <a:endParaRPr lang="en-US" sz="4400" dirty="0">
              <a:solidFill>
                <a:srgbClr val="FF0000"/>
              </a:solidFill>
              <a:latin typeface="Times New Roman" pitchFamily="18" charset="0"/>
            </a:endParaRPr>
          </a:p>
        </p:txBody>
      </p:sp>
      <p:sp>
        <p:nvSpPr>
          <p:cNvPr id="4" name="Slide Number Placeholder 4"/>
          <p:cNvSpPr>
            <a:spLocks noGrp="1"/>
          </p:cNvSpPr>
          <p:nvPr>
            <p:ph type="sldNum" sz="quarter" idx="10"/>
          </p:nvPr>
        </p:nvSpPr>
        <p:spPr>
          <a:xfrm>
            <a:off x="8153400" y="6477000"/>
            <a:ext cx="304800" cy="381000"/>
          </a:xfrm>
        </p:spPr>
        <p:txBody>
          <a:bodyPr/>
          <a:lstStyle/>
          <a:p>
            <a:pPr>
              <a:defRPr/>
            </a:pPr>
            <a:r>
              <a:rPr lang="en-US" dirty="0"/>
              <a:t>I-</a:t>
            </a:r>
            <a:fld id="{DB345378-C956-4CDE-A121-47E8CBFFF729}" type="slidenum">
              <a:rPr lang="en-US"/>
              <a:pPr>
                <a:defRPr/>
              </a:pPr>
              <a:t>3</a:t>
            </a:fld>
            <a:endParaRPr lang="en-US" dirty="0"/>
          </a:p>
        </p:txBody>
      </p:sp>
      <p:sp>
        <p:nvSpPr>
          <p:cNvPr id="5"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6"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t>8.2.2:</a:t>
            </a:r>
            <a:r>
              <a:rPr lang="en-US" dirty="0" smtClean="0"/>
              <a:t> </a:t>
            </a:r>
            <a:r>
              <a:rPr lang="en-US" b="1" dirty="0" smtClean="0"/>
              <a:t>Rolling Turns (Cont’d).</a:t>
            </a:r>
            <a:r>
              <a:rPr lang="en-US" dirty="0" smtClean="0"/>
              <a:t> </a:t>
            </a:r>
          </a:p>
          <a:p>
            <a:r>
              <a:rPr lang="en-US" b="1" dirty="0" smtClean="0"/>
              <a:t>f:</a:t>
            </a:r>
            <a:r>
              <a:rPr lang="en-US" dirty="0" smtClean="0"/>
              <a:t> Variations in altitude are deducted using 0.5 points per every 5 degrees difference.</a:t>
            </a:r>
          </a:p>
          <a:p>
            <a:r>
              <a:rPr lang="en-US" b="1" dirty="0" smtClean="0"/>
              <a:t>g:</a:t>
            </a:r>
            <a:r>
              <a:rPr lang="en-US" dirty="0" smtClean="0"/>
              <a:t> 0.5 points per every 5 degrees that the aircraft is not in level flight when reversing roll direction.</a:t>
            </a:r>
          </a:p>
          <a:p>
            <a:r>
              <a:rPr lang="en-US" b="1" dirty="0" smtClean="0"/>
              <a:t>h:</a:t>
            </a:r>
            <a:r>
              <a:rPr lang="en-US" dirty="0" smtClean="0"/>
              <a:t> 0.5 points for every 5 degrees of roll remaining when the aircraft has reached its heading.</a:t>
            </a:r>
          </a:p>
          <a:p>
            <a:r>
              <a:rPr lang="en-US" b="1" dirty="0" err="1" smtClean="0"/>
              <a:t>i</a:t>
            </a:r>
            <a:r>
              <a:rPr lang="en-US" b="1" dirty="0" smtClean="0"/>
              <a:t>:</a:t>
            </a:r>
            <a:r>
              <a:rPr lang="en-US" dirty="0" smtClean="0"/>
              <a:t> 0.5 points for every 5 degrees of turn remaining when the aircraft has completed its last roll.</a:t>
            </a:r>
          </a:p>
          <a:p>
            <a:endParaRPr lang="en-US" dirty="0" smtClean="0"/>
          </a:p>
          <a:p>
            <a:r>
              <a:rPr lang="en-US" b="1" dirty="0" smtClean="0">
                <a:solidFill>
                  <a:srgbClr val="FF0000"/>
                </a:solidFill>
              </a:rPr>
              <a:t>8.2.2:</a:t>
            </a:r>
            <a:r>
              <a:rPr lang="en-US" dirty="0" smtClean="0">
                <a:solidFill>
                  <a:srgbClr val="FF0000"/>
                </a:solidFill>
              </a:rPr>
              <a:t> </a:t>
            </a:r>
            <a:r>
              <a:rPr lang="en-US" b="1" dirty="0" smtClean="0">
                <a:solidFill>
                  <a:srgbClr val="FF0000"/>
                </a:solidFill>
              </a:rPr>
              <a:t>Rolling Turns.</a:t>
            </a:r>
            <a:r>
              <a:rPr lang="en-US" dirty="0" smtClean="0">
                <a:solidFill>
                  <a:srgbClr val="FF0000"/>
                </a:solidFill>
              </a:rPr>
              <a:t> The rolling turn is a figure that combines a turn of a prescribed amount with a roll or rolls integrated throughout the turn. </a:t>
            </a:r>
            <a:r>
              <a:rPr lang="en-US" dirty="0" smtClean="0">
                <a:solidFill>
                  <a:srgbClr val="00B050"/>
                </a:solidFill>
              </a:rPr>
              <a:t>The rolls integrated into the turn</a:t>
            </a:r>
            <a:r>
              <a:rPr lang="en-US" dirty="0" smtClean="0">
                <a:solidFill>
                  <a:srgbClr val="FF0000"/>
                </a:solidFill>
              </a:rPr>
              <a:t> may be in the same direction as the turn and are called “rolls to the inside” or may be in the opposite direction of the turn and are then called “rolls to the outside” (Fig. 18). </a:t>
            </a:r>
            <a:r>
              <a:rPr lang="en-US" dirty="0" smtClean="0"/>
              <a:t>There can also be rolls alternating in and out. </a:t>
            </a:r>
            <a:r>
              <a:rPr lang="en-US" dirty="0" smtClean="0">
                <a:solidFill>
                  <a:srgbClr val="00B050"/>
                </a:solidFill>
              </a:rPr>
              <a:t>The direction of these rolls, to the inside or to the outside, must be flown exactly as depicted in the </a:t>
            </a:r>
            <a:r>
              <a:rPr lang="en-US" dirty="0" err="1" smtClean="0">
                <a:solidFill>
                  <a:srgbClr val="00B050"/>
                </a:solidFill>
              </a:rPr>
              <a:t>Aresti</a:t>
            </a:r>
            <a:r>
              <a:rPr lang="en-US" dirty="0" smtClean="0">
                <a:solidFill>
                  <a:srgbClr val="00B050"/>
                </a:solidFill>
              </a:rPr>
              <a:t>. </a:t>
            </a:r>
          </a:p>
          <a:p>
            <a:r>
              <a:rPr lang="en-US" dirty="0" smtClean="0"/>
              <a:t/>
            </a:r>
            <a:br>
              <a:rPr lang="en-US" dirty="0" smtClean="0"/>
            </a:br>
            <a:endParaRPr lang="en-US" b="1" dirty="0" smtClean="0">
              <a:solidFill>
                <a:srgbClr val="FF0000"/>
              </a:solidFill>
            </a:endParaRPr>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30</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solidFill>
                  <a:srgbClr val="FF0000"/>
                </a:solidFill>
              </a:rPr>
              <a:t>8.2.2:</a:t>
            </a:r>
            <a:r>
              <a:rPr lang="en-US" dirty="0" smtClean="0">
                <a:solidFill>
                  <a:srgbClr val="FF0000"/>
                </a:solidFill>
              </a:rPr>
              <a:t> </a:t>
            </a:r>
            <a:r>
              <a:rPr lang="en-US" b="1" dirty="0" smtClean="0">
                <a:solidFill>
                  <a:srgbClr val="FF0000"/>
                </a:solidFill>
              </a:rPr>
              <a:t>Rolling Turns (Cont’d).</a:t>
            </a:r>
            <a:r>
              <a:rPr lang="en-US" dirty="0" smtClean="0">
                <a:solidFill>
                  <a:srgbClr val="FF0000"/>
                </a:solidFill>
              </a:rPr>
              <a:t> When we say that the rolls are integrated, we are saying that in addition to there being constant rate of turn throughout the figure, there is also a constant rate of roll throughout.  Naturally, the one exception to this constant roll rate is the pause when reversing roll direction. In addition, </a:t>
            </a:r>
            <a:r>
              <a:rPr lang="en-US" dirty="0" smtClean="0">
                <a:solidFill>
                  <a:srgbClr val="00B050"/>
                </a:solidFill>
              </a:rPr>
              <a:t>the entire maneuver is to be flown at a constant altitude.</a:t>
            </a:r>
          </a:p>
          <a:p>
            <a:r>
              <a:rPr lang="en-US" dirty="0" smtClean="0">
                <a:solidFill>
                  <a:srgbClr val="00B050"/>
                </a:solidFill>
              </a:rPr>
              <a:t>     </a:t>
            </a:r>
            <a:r>
              <a:rPr lang="en-US" dirty="0" smtClean="0">
                <a:solidFill>
                  <a:srgbClr val="FF0000"/>
                </a:solidFill>
              </a:rPr>
              <a:t>To help visualize the execution of this figure and facilitate a way for the judges to determine a constant roll rate, let’s look at an aircraft performing a 360 degree rolling turn with 4 rolls to the inside from upright (Family 2.10.1).  First, on the prescribed entry heading, the pilot executes a turn and simultaneously initiates a roll in the same direction as the turn.  The judges will expect the aircraft or be inverted at 45, 135, 225 and 315 degrees and to be upright at 90, 180, 270 and 360 degrees.  At these interim headings, the judge will NOT downgrade using the 0.5 point for 5 degree rule but will judge changes in the rate of roll, changes in the rate of turn and changes in altitude.  At the end of the 4 rolls, the aircraft must have terminated its 360 degree turn and finish at the same point where it started, wings level and on the prescribed heading.</a:t>
            </a:r>
          </a:p>
          <a:p>
            <a:endParaRPr lang="en-US" dirty="0" smtClean="0">
              <a:solidFill>
                <a:srgbClr val="00B050"/>
              </a:solidFill>
            </a:endParaRPr>
          </a:p>
          <a:p>
            <a:endParaRPr lang="en-US" dirty="0" smtClean="0">
              <a:solidFill>
                <a:srgbClr val="00B050"/>
              </a:solidFill>
            </a:endParaRPr>
          </a:p>
          <a:p>
            <a:r>
              <a:rPr lang="en-US" dirty="0" smtClean="0"/>
              <a:t/>
            </a:r>
            <a:br>
              <a:rPr lang="en-US" dirty="0" smtClean="0"/>
            </a:br>
            <a:endParaRPr lang="en-US" b="1" dirty="0" smtClean="0">
              <a:solidFill>
                <a:srgbClr val="FF0000"/>
              </a:solidFill>
            </a:endParaRPr>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31</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solidFill>
                  <a:srgbClr val="FF0000"/>
                </a:solidFill>
              </a:rPr>
              <a:t>8.2.2:</a:t>
            </a:r>
            <a:r>
              <a:rPr lang="en-US" dirty="0" smtClean="0">
                <a:solidFill>
                  <a:srgbClr val="FF0000"/>
                </a:solidFill>
              </a:rPr>
              <a:t> </a:t>
            </a:r>
            <a:r>
              <a:rPr lang="en-US" b="1" dirty="0" smtClean="0">
                <a:solidFill>
                  <a:srgbClr val="FF0000"/>
                </a:solidFill>
              </a:rPr>
              <a:t>Rolling Turns (Cont’d).</a:t>
            </a:r>
            <a:r>
              <a:rPr lang="en-US" dirty="0" smtClean="0">
                <a:solidFill>
                  <a:srgbClr val="FF0000"/>
                </a:solidFill>
              </a:rPr>
              <a:t> </a:t>
            </a:r>
          </a:p>
          <a:p>
            <a:r>
              <a:rPr lang="en-US" b="1" dirty="0" smtClean="0">
                <a:solidFill>
                  <a:srgbClr val="FF0000"/>
                </a:solidFill>
              </a:rPr>
              <a:t>     Downgrades:</a:t>
            </a:r>
            <a:endParaRPr lang="en-US" dirty="0" smtClean="0">
              <a:solidFill>
                <a:srgbClr val="FF0000"/>
              </a:solidFill>
            </a:endParaRPr>
          </a:p>
          <a:p>
            <a:r>
              <a:rPr lang="en-US" b="1" dirty="0" smtClean="0">
                <a:solidFill>
                  <a:srgbClr val="FF0000"/>
                </a:solidFill>
              </a:rPr>
              <a:t>a:</a:t>
            </a:r>
            <a:r>
              <a:rPr lang="en-US" dirty="0" smtClean="0">
                <a:solidFill>
                  <a:srgbClr val="FF0000"/>
                </a:solidFill>
              </a:rPr>
              <a:t> Performing more or fewer rolls than the </a:t>
            </a:r>
            <a:r>
              <a:rPr lang="en-US" dirty="0" err="1" smtClean="0">
                <a:solidFill>
                  <a:srgbClr val="00B050"/>
                </a:solidFill>
              </a:rPr>
              <a:t>Aresti</a:t>
            </a:r>
            <a:r>
              <a:rPr lang="en-US" dirty="0" smtClean="0">
                <a:solidFill>
                  <a:srgbClr val="FF0000"/>
                </a:solidFill>
              </a:rPr>
              <a:t> description calls for, </a:t>
            </a:r>
            <a:r>
              <a:rPr lang="en-US" dirty="0" smtClean="0">
                <a:solidFill>
                  <a:srgbClr val="00B050"/>
                </a:solidFill>
              </a:rPr>
              <a:t>or rolling in a direction different than depicted on the </a:t>
            </a:r>
            <a:r>
              <a:rPr lang="en-US" dirty="0" err="1" smtClean="0">
                <a:solidFill>
                  <a:srgbClr val="00B050"/>
                </a:solidFill>
              </a:rPr>
              <a:t>Aresti</a:t>
            </a:r>
            <a:r>
              <a:rPr lang="en-US" dirty="0" smtClean="0">
                <a:solidFill>
                  <a:srgbClr val="FF0000"/>
                </a:solidFill>
              </a:rPr>
              <a:t> results in the figure being zeroed. </a:t>
            </a:r>
          </a:p>
          <a:p>
            <a:r>
              <a:rPr lang="en-US" b="1" dirty="0" smtClean="0">
                <a:solidFill>
                  <a:srgbClr val="FF0000"/>
                </a:solidFill>
              </a:rPr>
              <a:t>b:</a:t>
            </a:r>
            <a:r>
              <a:rPr lang="en-US" dirty="0" smtClean="0">
                <a:solidFill>
                  <a:srgbClr val="FF0000"/>
                </a:solidFill>
              </a:rPr>
              <a:t> All rolls in a rolling turn are standard rolls.  If a snap roll is performed, the figure is zeroed.</a:t>
            </a:r>
          </a:p>
          <a:p>
            <a:r>
              <a:rPr lang="en-US" b="1" dirty="0" smtClean="0">
                <a:solidFill>
                  <a:srgbClr val="FF0000"/>
                </a:solidFill>
              </a:rPr>
              <a:t>c:</a:t>
            </a:r>
            <a:r>
              <a:rPr lang="en-US" dirty="0" smtClean="0">
                <a:solidFill>
                  <a:srgbClr val="FF0000"/>
                </a:solidFill>
              </a:rPr>
              <a:t> Each stoppage of the rate of roll is a deduction of one (1) point.</a:t>
            </a:r>
          </a:p>
          <a:p>
            <a:r>
              <a:rPr lang="en-US" b="1" dirty="0" smtClean="0">
                <a:solidFill>
                  <a:srgbClr val="FF0000"/>
                </a:solidFill>
              </a:rPr>
              <a:t>d:</a:t>
            </a:r>
            <a:r>
              <a:rPr lang="en-US" dirty="0" smtClean="0">
                <a:solidFill>
                  <a:srgbClr val="FF0000"/>
                </a:solidFill>
              </a:rPr>
              <a:t> Each variation in the rate of roll is a one (1) point deduction.</a:t>
            </a:r>
          </a:p>
          <a:p>
            <a:r>
              <a:rPr lang="en-US" b="1" dirty="0" smtClean="0">
                <a:solidFill>
                  <a:srgbClr val="FF0000"/>
                </a:solidFill>
              </a:rPr>
              <a:t>e:</a:t>
            </a:r>
            <a:r>
              <a:rPr lang="en-US" dirty="0" smtClean="0">
                <a:solidFill>
                  <a:srgbClr val="FF0000"/>
                </a:solidFill>
              </a:rPr>
              <a:t> Each variation in the rate of turn is a one (1) point deduction.</a:t>
            </a:r>
          </a:p>
          <a:p>
            <a:r>
              <a:rPr lang="en-US" b="1" dirty="0" smtClean="0">
                <a:solidFill>
                  <a:srgbClr val="FF0000"/>
                </a:solidFill>
              </a:rPr>
              <a:t>f:</a:t>
            </a:r>
            <a:r>
              <a:rPr lang="en-US" dirty="0" smtClean="0">
                <a:solidFill>
                  <a:srgbClr val="FF0000"/>
                </a:solidFill>
              </a:rPr>
              <a:t> Variations in altitude are deducted using 0.5 points per every 5 degrees difference.</a:t>
            </a:r>
          </a:p>
          <a:p>
            <a:r>
              <a:rPr lang="en-US" b="1" dirty="0" smtClean="0">
                <a:solidFill>
                  <a:srgbClr val="FF0000"/>
                </a:solidFill>
              </a:rPr>
              <a:t>g:</a:t>
            </a:r>
            <a:r>
              <a:rPr lang="en-US" dirty="0" smtClean="0">
                <a:solidFill>
                  <a:srgbClr val="FF0000"/>
                </a:solidFill>
              </a:rPr>
              <a:t> 0.5 points per every 5 degrees that the aircraft is not in level flight when reversing roll 	direction.</a:t>
            </a:r>
          </a:p>
          <a:p>
            <a:r>
              <a:rPr lang="en-US" b="1" dirty="0" smtClean="0">
                <a:solidFill>
                  <a:srgbClr val="FF0000"/>
                </a:solidFill>
              </a:rPr>
              <a:t>h:</a:t>
            </a:r>
            <a:r>
              <a:rPr lang="en-US" dirty="0" smtClean="0">
                <a:solidFill>
                  <a:srgbClr val="FF0000"/>
                </a:solidFill>
              </a:rPr>
              <a:t> 0.5 points for every 5 degrees of roll remaining when the aircraft has reached its heading.</a:t>
            </a:r>
          </a:p>
          <a:p>
            <a:r>
              <a:rPr lang="en-US" b="1" dirty="0" err="1" smtClean="0">
                <a:solidFill>
                  <a:srgbClr val="FF0000"/>
                </a:solidFill>
              </a:rPr>
              <a:t>i</a:t>
            </a:r>
            <a:r>
              <a:rPr lang="en-US" b="1" dirty="0" smtClean="0">
                <a:solidFill>
                  <a:srgbClr val="FF0000"/>
                </a:solidFill>
              </a:rPr>
              <a:t>:</a:t>
            </a:r>
            <a:r>
              <a:rPr lang="en-US" dirty="0" smtClean="0">
                <a:solidFill>
                  <a:srgbClr val="FF0000"/>
                </a:solidFill>
              </a:rPr>
              <a:t> 0.5 points for every 5 degrees of turn remaining when the aircraft has completed its last roll.</a:t>
            </a:r>
          </a:p>
          <a:p>
            <a:endParaRPr lang="en-US" dirty="0" smtClean="0">
              <a:solidFill>
                <a:srgbClr val="00B050"/>
              </a:solidFill>
            </a:endParaRPr>
          </a:p>
          <a:p>
            <a:r>
              <a:rPr lang="en-US" dirty="0" smtClean="0"/>
              <a:t/>
            </a:r>
            <a:br>
              <a:rPr lang="en-US" dirty="0" smtClean="0"/>
            </a:br>
            <a:endParaRPr lang="en-US" b="1" dirty="0" smtClean="0">
              <a:solidFill>
                <a:srgbClr val="FF0000"/>
              </a:solidFill>
            </a:endParaRPr>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32</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t>8.3.</a:t>
            </a:r>
            <a:r>
              <a:rPr lang="en-US" dirty="0" smtClean="0"/>
              <a:t> </a:t>
            </a:r>
            <a:r>
              <a:rPr lang="en-US" b="1" dirty="0" smtClean="0"/>
              <a:t>Family 3:  Combinations of  Lines.</a:t>
            </a:r>
            <a:r>
              <a:rPr lang="en-US" dirty="0" smtClean="0"/>
              <a:t> The transition from level flight to a 45-degree line should be at a constant and reasonable 1/8 looping radius. All lines within the figure should be equal in length. The 45-degree transitions in Family 3.1 should have a constant radius and not a sharp corner (Fig. 19).</a:t>
            </a:r>
          </a:p>
          <a:p>
            <a:endParaRPr lang="en-US" b="1" dirty="0" smtClean="0"/>
          </a:p>
          <a:p>
            <a:r>
              <a:rPr lang="en-US" b="1" dirty="0" smtClean="0">
                <a:solidFill>
                  <a:srgbClr val="FF0000"/>
                </a:solidFill>
              </a:rPr>
              <a:t>8.3.</a:t>
            </a:r>
            <a:r>
              <a:rPr lang="en-US" dirty="0" smtClean="0">
                <a:solidFill>
                  <a:srgbClr val="FF0000"/>
                </a:solidFill>
              </a:rPr>
              <a:t> </a:t>
            </a:r>
            <a:r>
              <a:rPr lang="en-US" b="1" dirty="0" smtClean="0">
                <a:solidFill>
                  <a:srgbClr val="FF0000"/>
                </a:solidFill>
              </a:rPr>
              <a:t>Family 3:  Combinations of  Lines.</a:t>
            </a:r>
            <a:r>
              <a:rPr lang="en-US" dirty="0" smtClean="0">
                <a:solidFill>
                  <a:srgbClr val="FF0000"/>
                </a:solidFill>
              </a:rPr>
              <a:t> </a:t>
            </a:r>
            <a:r>
              <a:rPr lang="en-US" dirty="0" smtClean="0">
                <a:solidFill>
                  <a:srgbClr val="00B050"/>
                </a:solidFill>
              </a:rPr>
              <a:t>For all the figures in Family 3, </a:t>
            </a:r>
            <a:r>
              <a:rPr lang="en-US" dirty="0" smtClean="0">
                <a:solidFill>
                  <a:srgbClr val="FF0000"/>
                </a:solidFill>
              </a:rPr>
              <a:t>the transition from level flight to a 45 degree line should be at a constant and reasonable one eighth (1/8) looping radius. All lines within the figure should be equal in length.  </a:t>
            </a:r>
            <a:r>
              <a:rPr lang="en-US" dirty="0" smtClean="0">
                <a:solidFill>
                  <a:srgbClr val="00B050"/>
                </a:solidFill>
              </a:rPr>
              <a:t>All part loops within the figure should be of identical radii.</a:t>
            </a:r>
            <a:r>
              <a:rPr lang="en-US" dirty="0" smtClean="0">
                <a:solidFill>
                  <a:srgbClr val="FF0000"/>
                </a:solidFill>
              </a:rPr>
              <a:t> The 45-degree transitions in Family3.1 should have a constant radius and not a sharp corner (Fig. 19).  </a:t>
            </a:r>
            <a:r>
              <a:rPr lang="en-US" dirty="0" smtClean="0">
                <a:solidFill>
                  <a:srgbClr val="00B050"/>
                </a:solidFill>
              </a:rPr>
              <a:t>The basis for judging line length is the first line flown. Refer to rule 7.1 for downgrades.</a:t>
            </a:r>
          </a:p>
          <a:p>
            <a:r>
              <a:rPr lang="en-US" dirty="0" smtClean="0">
                <a:solidFill>
                  <a:srgbClr val="00B050"/>
                </a:solidFill>
              </a:rPr>
              <a:t>- The radius of all part loops in the figure are measured against the first part loop flown in the maneuver.  Thereafter, each part loop flown within the maneuver that has a different radius than the first part loop flown receives a one (1) pt deduction.</a:t>
            </a:r>
            <a:br>
              <a:rPr lang="en-US" dirty="0" smtClean="0">
                <a:solidFill>
                  <a:srgbClr val="00B050"/>
                </a:solidFill>
              </a:rPr>
            </a:br>
            <a:r>
              <a:rPr lang="en-US" dirty="0" smtClean="0">
                <a:solidFill>
                  <a:srgbClr val="00B050"/>
                </a:solidFill>
              </a:rPr>
              <a:t>- Each part loop flown in the maneuver must have a constant radius.  Each variation of radius within a part loop receives a one (1) pt deduction. </a:t>
            </a:r>
          </a:p>
          <a:p>
            <a:r>
              <a:rPr lang="en-US" b="1" dirty="0" smtClean="0">
                <a:solidFill>
                  <a:srgbClr val="FF0000"/>
                </a:solidFill>
              </a:rPr>
              <a:t>     </a:t>
            </a:r>
            <a:endParaRPr lang="en-US" dirty="0" smtClean="0">
              <a:solidFill>
                <a:srgbClr val="00B050"/>
              </a:solidFill>
            </a:endParaRPr>
          </a:p>
          <a:p>
            <a:r>
              <a:rPr lang="en-US" dirty="0" smtClean="0"/>
              <a:t/>
            </a:r>
            <a:br>
              <a:rPr lang="en-US" dirty="0" smtClean="0"/>
            </a:br>
            <a:endParaRPr lang="en-US" b="1" dirty="0" smtClean="0">
              <a:solidFill>
                <a:srgbClr val="FF0000"/>
              </a:solidFill>
            </a:endParaRPr>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33</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t>Family 6: </a:t>
            </a:r>
            <a:r>
              <a:rPr lang="en-US" b="1" dirty="0" err="1" smtClean="0"/>
              <a:t>Tailslides</a:t>
            </a:r>
            <a:r>
              <a:rPr lang="en-US" b="1" dirty="0" smtClean="0"/>
              <a:t>.</a:t>
            </a:r>
            <a:r>
              <a:rPr lang="en-US" dirty="0" smtClean="0"/>
              <a:t> All the criteria of the Hammerhead apply to this figure except, of course, for the maneuver at the top of the vertical climb. At the point when the aircraft stops, it must slide backwards a visible amount in the vertical plane. The key here is “visible” and “vertical plane.” If the aircraft pivots directly on the top, without any clearly visible slide, the maneuver should then be zeroed (0). Following the slide backwards, the aircraft must then tip over and fall through to a diving position. Often the nose will swing back or “pendulum” past the vertical after falling through. The figure is not to be downgraded for this, nor downgraded if it does not happen. It is a function of the length of the slide and the type of aircraft, and is not to be considered in grading the figure.</a:t>
            </a:r>
          </a:p>
          <a:p>
            <a:r>
              <a:rPr lang="en-US" dirty="0" smtClean="0"/>
              <a:t> </a:t>
            </a:r>
          </a:p>
          <a:p>
            <a:r>
              <a:rPr lang="en-US" dirty="0" smtClean="0"/>
              <a:t>	There are two types of </a:t>
            </a:r>
            <a:r>
              <a:rPr lang="en-US" dirty="0" err="1" smtClean="0"/>
              <a:t>Tailslides</a:t>
            </a:r>
            <a:r>
              <a:rPr lang="en-US" dirty="0" smtClean="0"/>
              <a:t>: wheels down and wheels-up. The wheels-down </a:t>
            </a:r>
            <a:r>
              <a:rPr lang="en-US" dirty="0" err="1" smtClean="0"/>
              <a:t>Tailslide</a:t>
            </a:r>
            <a:r>
              <a:rPr lang="en-US" dirty="0" smtClean="0"/>
              <a:t> is depicted in the </a:t>
            </a:r>
            <a:r>
              <a:rPr lang="en-US" dirty="0" err="1" smtClean="0"/>
              <a:t>Aresti</a:t>
            </a:r>
            <a:r>
              <a:rPr lang="en-US" dirty="0" smtClean="0"/>
              <a:t> diagram with a curved solid line at the top of the </a:t>
            </a:r>
            <a:r>
              <a:rPr lang="en-US" dirty="0" err="1" smtClean="0"/>
              <a:t>Tailslide</a:t>
            </a:r>
            <a:r>
              <a:rPr lang="en-US" dirty="0" smtClean="0"/>
              <a:t> symbol (Fig. 26). </a:t>
            </a:r>
          </a:p>
          <a:p>
            <a:r>
              <a:rPr lang="en-US" dirty="0" smtClean="0"/>
              <a:t>The wheels-up </a:t>
            </a:r>
            <a:r>
              <a:rPr lang="en-US" dirty="0" err="1" smtClean="0"/>
              <a:t>Tailslide</a:t>
            </a:r>
            <a:r>
              <a:rPr lang="en-US" dirty="0" smtClean="0"/>
              <a:t> is depicted in the </a:t>
            </a:r>
            <a:r>
              <a:rPr lang="en-US" dirty="0" err="1" smtClean="0"/>
              <a:t>Aresti</a:t>
            </a:r>
            <a:r>
              <a:rPr lang="en-US" dirty="0" smtClean="0"/>
              <a:t> diagram with a curved dashed line at the top of the </a:t>
            </a:r>
            <a:r>
              <a:rPr lang="en-US" dirty="0" err="1" smtClean="0"/>
              <a:t>Tailslide</a:t>
            </a:r>
            <a:r>
              <a:rPr lang="en-US" dirty="0" smtClean="0"/>
              <a:t> symbol (Fig. 27).</a:t>
            </a:r>
          </a:p>
          <a:p>
            <a:r>
              <a:rPr lang="en-US" dirty="0" smtClean="0"/>
              <a:t>	This figure must be watched carefully, as the aircraft can fall the wrong way (which is graded a zero) with the correct direction of flight and the proper aircraft attitude still maintained. </a:t>
            </a:r>
            <a:endParaRPr lang="en-US" dirty="0" smtClean="0">
              <a:solidFill>
                <a:srgbClr val="00B050"/>
              </a:solidFill>
            </a:endParaRPr>
          </a:p>
          <a:p>
            <a:r>
              <a:rPr lang="en-US" dirty="0" smtClean="0"/>
              <a:t/>
            </a:r>
            <a:br>
              <a:rPr lang="en-US" dirty="0" smtClean="0"/>
            </a:br>
            <a:endParaRPr lang="en-US" b="1" dirty="0" smtClean="0">
              <a:solidFill>
                <a:srgbClr val="FF0000"/>
              </a:solidFill>
            </a:endParaRPr>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34</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t>Family 6: </a:t>
            </a:r>
            <a:r>
              <a:rPr lang="en-US" b="1" dirty="0" err="1" smtClean="0"/>
              <a:t>Tailslides</a:t>
            </a:r>
            <a:r>
              <a:rPr lang="en-US" b="1" dirty="0" smtClean="0"/>
              <a:t> (Cont’d).</a:t>
            </a:r>
            <a:r>
              <a:rPr lang="en-US" dirty="0" smtClean="0"/>
              <a:t> Wings should stay level with the horizon throughout and not drop during the slide or the fall through. Watch for the aircraft </a:t>
            </a:r>
            <a:r>
              <a:rPr lang="en-US" dirty="0" err="1" smtClean="0"/>
              <a:t>torquing</a:t>
            </a:r>
            <a:r>
              <a:rPr lang="en-US" dirty="0" smtClean="0"/>
              <a:t> off the correct plane of flight, which must be downgraded using the ½ point per five degree rule.</a:t>
            </a:r>
          </a:p>
          <a:p>
            <a:r>
              <a:rPr lang="en-US" dirty="0" smtClean="0"/>
              <a:t>	As with the hammerhead, the aircraft will be in a stalled or near-stalled condition at the top of the vertical line and no deduction for wind drift should be applied during that particular time.</a:t>
            </a:r>
          </a:p>
          <a:p>
            <a:r>
              <a:rPr lang="en-US" dirty="0" smtClean="0"/>
              <a:t>              The entry quarter loop and the exit quarter loop must both have the same radii. The altitude of the entry and exit horizontal lines need not be the same and the figure must not be downgraded if they are different. </a:t>
            </a:r>
          </a:p>
          <a:p>
            <a:r>
              <a:rPr lang="en-US" dirty="0" smtClean="0"/>
              <a:t>	When rolls are combined with Family 6 figures, there must be an equal length of line before and after the roll(s). In the vertical </a:t>
            </a:r>
            <a:r>
              <a:rPr lang="en-US" dirty="0" err="1" smtClean="0"/>
              <a:t>downline</a:t>
            </a:r>
            <a:r>
              <a:rPr lang="en-US" dirty="0" smtClean="0"/>
              <a:t>, the aircraft must attain a vertical attitude and establish a </a:t>
            </a:r>
            <a:r>
              <a:rPr lang="en-US" dirty="0" err="1" smtClean="0"/>
              <a:t>downline</a:t>
            </a:r>
            <a:r>
              <a:rPr lang="en-US" dirty="0" smtClean="0"/>
              <a:t> before starting the roll(s).</a:t>
            </a:r>
          </a:p>
          <a:p>
            <a:r>
              <a:rPr lang="en-US" dirty="0" smtClean="0"/>
              <a:t>	In summary, the aircraft should make a smooth and steady transition up to vertical flight, and the aircraft should come to a complete stop in this attitude. After sliding backward a visible amount, it should fall through in the appropriate direction without dropping a wing or the nose moving off axis, and recover on the same plane as that of entry.</a:t>
            </a:r>
          </a:p>
          <a:p>
            <a:r>
              <a:rPr lang="en-US" dirty="0" smtClean="0"/>
              <a:t/>
            </a:r>
            <a:br>
              <a:rPr lang="en-US" dirty="0" smtClean="0"/>
            </a:br>
            <a:endParaRPr lang="en-US" b="1" dirty="0" smtClean="0">
              <a:solidFill>
                <a:srgbClr val="FF0000"/>
              </a:solidFill>
            </a:endParaRPr>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35</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t>Family 6: </a:t>
            </a:r>
            <a:r>
              <a:rPr lang="en-US" b="1" dirty="0" err="1" smtClean="0"/>
              <a:t>Tailslides</a:t>
            </a:r>
            <a:r>
              <a:rPr lang="en-US" b="1" dirty="0" smtClean="0"/>
              <a:t> (Cont’d).</a:t>
            </a:r>
            <a:r>
              <a:rPr lang="en-US" dirty="0" smtClean="0"/>
              <a:t> After completion of this, it should again project the 90-degree </a:t>
            </a:r>
            <a:r>
              <a:rPr lang="en-US" dirty="0" err="1" smtClean="0"/>
              <a:t>downline</a:t>
            </a:r>
            <a:r>
              <a:rPr lang="en-US" dirty="0" smtClean="0"/>
              <a:t> (wind corrected if required) before transitioning into horizontal flight with a quarter loop of radius equal to the entry quarter loop. </a:t>
            </a:r>
          </a:p>
          <a:p>
            <a:endParaRPr lang="en-US" dirty="0" smtClean="0"/>
          </a:p>
          <a:p>
            <a:r>
              <a:rPr lang="en-US" b="1" dirty="0" smtClean="0">
                <a:solidFill>
                  <a:srgbClr val="FF0000"/>
                </a:solidFill>
              </a:rPr>
              <a:t>8.6:</a:t>
            </a:r>
            <a:r>
              <a:rPr lang="en-US" dirty="0" smtClean="0">
                <a:solidFill>
                  <a:srgbClr val="FF0000"/>
                </a:solidFill>
              </a:rPr>
              <a:t> </a:t>
            </a:r>
            <a:r>
              <a:rPr lang="en-US" b="1" dirty="0" smtClean="0">
                <a:solidFill>
                  <a:srgbClr val="FF0000"/>
                </a:solidFill>
              </a:rPr>
              <a:t>Family 6: </a:t>
            </a:r>
            <a:r>
              <a:rPr lang="en-US" b="1" dirty="0" err="1" smtClean="0">
                <a:solidFill>
                  <a:srgbClr val="FF0000"/>
                </a:solidFill>
              </a:rPr>
              <a:t>Tailslides</a:t>
            </a:r>
            <a:r>
              <a:rPr lang="en-US" b="1" dirty="0" smtClean="0">
                <a:solidFill>
                  <a:srgbClr val="FF0000"/>
                </a:solidFill>
              </a:rPr>
              <a:t>.</a:t>
            </a:r>
            <a:r>
              <a:rPr lang="en-US" dirty="0" smtClean="0">
                <a:solidFill>
                  <a:srgbClr val="FF0000"/>
                </a:solidFill>
              </a:rPr>
              <a:t> All the criteria of the Hammerhead apply to this figure except, of course, for the maneuver at the top of the vertical climb. At the point when the aircraft stops </a:t>
            </a:r>
            <a:r>
              <a:rPr lang="en-US" dirty="0" smtClean="0">
                <a:solidFill>
                  <a:srgbClr val="00B050"/>
                </a:solidFill>
              </a:rPr>
              <a:t>climbing</a:t>
            </a:r>
            <a:r>
              <a:rPr lang="en-US" dirty="0" smtClean="0">
                <a:solidFill>
                  <a:srgbClr val="FF0000"/>
                </a:solidFill>
              </a:rPr>
              <a:t>, it must slide backwards a visible amount in the vertical plane. The key here is “visible” and “vertical plane.” If the aircraft pivots directly on the top, without any clearly visible slide, the maneuver should then be zeroed (0). Following the slide backwards, the aircraft must then tip over and fall through to a diving position. Often the nose will swing back or “pendulum”</a:t>
            </a:r>
            <a:r>
              <a:rPr lang="en-US" dirty="0" smtClean="0">
                <a:solidFill>
                  <a:srgbClr val="00B050"/>
                </a:solidFill>
              </a:rPr>
              <a:t> in pitch</a:t>
            </a:r>
            <a:r>
              <a:rPr lang="en-US" dirty="0" smtClean="0">
                <a:solidFill>
                  <a:srgbClr val="FF0000"/>
                </a:solidFill>
              </a:rPr>
              <a:t> past the vertical after falling through. The figure is not to be downgraded for this, nor downgraded if it does not happen. It is a function of the length of the slide and the type of aircraft, and is not to be considered in grading the figure.</a:t>
            </a:r>
          </a:p>
          <a:p>
            <a:r>
              <a:rPr lang="en-US" dirty="0" smtClean="0">
                <a:solidFill>
                  <a:srgbClr val="FF0000"/>
                </a:solidFill>
              </a:rPr>
              <a:t>             There are two types of </a:t>
            </a:r>
            <a:r>
              <a:rPr lang="en-US" dirty="0" err="1" smtClean="0">
                <a:solidFill>
                  <a:srgbClr val="FF0000"/>
                </a:solidFill>
              </a:rPr>
              <a:t>Tailslides</a:t>
            </a:r>
            <a:r>
              <a:rPr lang="en-US" dirty="0" smtClean="0">
                <a:solidFill>
                  <a:srgbClr val="FF0000"/>
                </a:solidFill>
              </a:rPr>
              <a:t>: wheels-down and wheels-up. The wheels-down </a:t>
            </a:r>
            <a:r>
              <a:rPr lang="en-US" dirty="0" err="1" smtClean="0">
                <a:solidFill>
                  <a:srgbClr val="FF0000"/>
                </a:solidFill>
              </a:rPr>
              <a:t>Tailslide</a:t>
            </a:r>
            <a:r>
              <a:rPr lang="en-US" dirty="0" smtClean="0">
                <a:solidFill>
                  <a:srgbClr val="FF0000"/>
                </a:solidFill>
              </a:rPr>
              <a:t> is depicted in the </a:t>
            </a:r>
            <a:r>
              <a:rPr lang="en-US" dirty="0" err="1" smtClean="0">
                <a:solidFill>
                  <a:srgbClr val="FF0000"/>
                </a:solidFill>
              </a:rPr>
              <a:t>Aresti</a:t>
            </a:r>
            <a:r>
              <a:rPr lang="en-US" dirty="0" smtClean="0">
                <a:solidFill>
                  <a:srgbClr val="FF0000"/>
                </a:solidFill>
              </a:rPr>
              <a:t> diagram with a curved solid line at the top of the </a:t>
            </a:r>
            <a:r>
              <a:rPr lang="en-US" dirty="0" err="1" smtClean="0">
                <a:solidFill>
                  <a:srgbClr val="FF0000"/>
                </a:solidFill>
              </a:rPr>
              <a:t>Tailslide</a:t>
            </a:r>
            <a:r>
              <a:rPr lang="en-US" dirty="0" smtClean="0">
                <a:solidFill>
                  <a:srgbClr val="FF0000"/>
                </a:solidFill>
              </a:rPr>
              <a:t> symbol (Fig. 26). </a:t>
            </a:r>
            <a:r>
              <a:rPr lang="en-US" dirty="0" smtClean="0"/>
              <a:t/>
            </a:r>
            <a:br>
              <a:rPr lang="en-US" dirty="0" smtClean="0"/>
            </a:br>
            <a:endParaRPr lang="en-US" b="1" dirty="0" smtClean="0">
              <a:solidFill>
                <a:srgbClr val="FF0000"/>
              </a:solidFill>
            </a:endParaRPr>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36</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solidFill>
                  <a:srgbClr val="FF0000"/>
                </a:solidFill>
              </a:rPr>
              <a:t>8.6:</a:t>
            </a:r>
            <a:r>
              <a:rPr lang="en-US" dirty="0" smtClean="0">
                <a:solidFill>
                  <a:srgbClr val="FF0000"/>
                </a:solidFill>
              </a:rPr>
              <a:t> </a:t>
            </a:r>
            <a:r>
              <a:rPr lang="en-US" b="1" dirty="0" smtClean="0">
                <a:solidFill>
                  <a:srgbClr val="FF0000"/>
                </a:solidFill>
              </a:rPr>
              <a:t>Family 6: </a:t>
            </a:r>
            <a:r>
              <a:rPr lang="en-US" b="1" dirty="0" err="1" smtClean="0">
                <a:solidFill>
                  <a:srgbClr val="FF0000"/>
                </a:solidFill>
              </a:rPr>
              <a:t>Tailslides</a:t>
            </a:r>
            <a:r>
              <a:rPr lang="en-US" b="1" dirty="0" smtClean="0">
                <a:solidFill>
                  <a:srgbClr val="FF0000"/>
                </a:solidFill>
              </a:rPr>
              <a:t> (Cont’d).</a:t>
            </a:r>
            <a:r>
              <a:rPr lang="en-US" dirty="0" smtClean="0">
                <a:solidFill>
                  <a:srgbClr val="FF0000"/>
                </a:solidFill>
              </a:rPr>
              <a:t> The wheels-up </a:t>
            </a:r>
            <a:r>
              <a:rPr lang="en-US" dirty="0" err="1" smtClean="0">
                <a:solidFill>
                  <a:srgbClr val="FF0000"/>
                </a:solidFill>
              </a:rPr>
              <a:t>Tailslide</a:t>
            </a:r>
            <a:r>
              <a:rPr lang="en-US" dirty="0" smtClean="0">
                <a:solidFill>
                  <a:srgbClr val="FF0000"/>
                </a:solidFill>
              </a:rPr>
              <a:t> is depicted in the </a:t>
            </a:r>
            <a:r>
              <a:rPr lang="en-US" dirty="0" err="1" smtClean="0">
                <a:solidFill>
                  <a:srgbClr val="FF0000"/>
                </a:solidFill>
              </a:rPr>
              <a:t>Aresti</a:t>
            </a:r>
            <a:r>
              <a:rPr lang="en-US" dirty="0" smtClean="0">
                <a:solidFill>
                  <a:srgbClr val="FF0000"/>
                </a:solidFill>
              </a:rPr>
              <a:t> diagram with a curved dashed line at the top of the </a:t>
            </a:r>
            <a:r>
              <a:rPr lang="en-US" dirty="0" err="1" smtClean="0">
                <a:solidFill>
                  <a:srgbClr val="FF0000"/>
                </a:solidFill>
              </a:rPr>
              <a:t>Tailslide</a:t>
            </a:r>
            <a:r>
              <a:rPr lang="en-US" dirty="0" smtClean="0">
                <a:solidFill>
                  <a:srgbClr val="FF0000"/>
                </a:solidFill>
              </a:rPr>
              <a:t> symbol (Fig. 27). This figure must be watched carefully, as the aircraft can fall the wrong way (which is graded a zero) with the correct direction of flight and the proper aircraft attitude still maintained.</a:t>
            </a:r>
          </a:p>
          <a:p>
            <a:r>
              <a:rPr lang="en-US" dirty="0" smtClean="0">
                <a:solidFill>
                  <a:srgbClr val="00B050"/>
                </a:solidFill>
              </a:rPr>
              <a:t>The judging criteria are:</a:t>
            </a:r>
          </a:p>
          <a:p>
            <a:r>
              <a:rPr lang="en-US" dirty="0" smtClean="0">
                <a:solidFill>
                  <a:srgbClr val="00B050"/>
                </a:solidFill>
              </a:rPr>
              <a:t>- All lines and arcs flown in the maneuver are to be wind corrected and correctly aligned within the airspace as described in sections 5.3, 7.1 and 7.2.  Observed alignment deviations receive a deduction of .5 pt for each 5 degrees of deviation. </a:t>
            </a:r>
          </a:p>
          <a:p>
            <a:r>
              <a:rPr lang="en-US" dirty="0" smtClean="0">
                <a:solidFill>
                  <a:srgbClr val="00B050"/>
                </a:solidFill>
              </a:rPr>
              <a:t>- Absence of any visible backward slide in the vertical plane zero’s the entire maneuver.</a:t>
            </a:r>
          </a:p>
          <a:p>
            <a:r>
              <a:rPr lang="en-US" dirty="0" smtClean="0">
                <a:solidFill>
                  <a:srgbClr val="00B050"/>
                </a:solidFill>
              </a:rPr>
              <a:t>- On all up and down lines, the roll attitude must be perpendicular to the plane of the main axis of flight, either the X or Y axis.</a:t>
            </a:r>
            <a:r>
              <a:rPr lang="en-US" b="1" dirty="0" smtClean="0">
                <a:solidFill>
                  <a:srgbClr val="00B050"/>
                </a:solidFill>
              </a:rPr>
              <a:t>  </a:t>
            </a:r>
            <a:r>
              <a:rPr lang="en-US" dirty="0" smtClean="0">
                <a:solidFill>
                  <a:srgbClr val="00B050"/>
                </a:solidFill>
              </a:rPr>
              <a:t>This includes the duration of the fall through. </a:t>
            </a:r>
            <a:r>
              <a:rPr lang="en-US" dirty="0" smtClean="0">
                <a:solidFill>
                  <a:srgbClr val="FF0000"/>
                </a:solidFill>
              </a:rPr>
              <a:t>Watch for the aircraft </a:t>
            </a:r>
            <a:r>
              <a:rPr lang="en-US" dirty="0" err="1" smtClean="0">
                <a:solidFill>
                  <a:srgbClr val="FF0000"/>
                </a:solidFill>
              </a:rPr>
              <a:t>torquing</a:t>
            </a:r>
            <a:r>
              <a:rPr lang="en-US" dirty="0" smtClean="0">
                <a:solidFill>
                  <a:srgbClr val="FF0000"/>
                </a:solidFill>
              </a:rPr>
              <a:t> off the correct plane of flight.  </a:t>
            </a:r>
            <a:r>
              <a:rPr lang="en-US" dirty="0" smtClean="0">
                <a:solidFill>
                  <a:srgbClr val="00B050"/>
                </a:solidFill>
              </a:rPr>
              <a:t>Any deviation in roll should be downgraded at .5 pts per five (5) degrees of deviation.</a:t>
            </a:r>
          </a:p>
          <a:p>
            <a:r>
              <a:rPr lang="en-US" dirty="0" smtClean="0"/>
              <a:t/>
            </a:r>
            <a:br>
              <a:rPr lang="en-US" dirty="0" smtClean="0"/>
            </a:br>
            <a:endParaRPr lang="en-US" b="1" dirty="0" smtClean="0">
              <a:solidFill>
                <a:srgbClr val="FF0000"/>
              </a:solidFill>
            </a:endParaRPr>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37</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solidFill>
                  <a:srgbClr val="FF0000"/>
                </a:solidFill>
              </a:rPr>
              <a:t>8.6:</a:t>
            </a:r>
            <a:r>
              <a:rPr lang="en-US" dirty="0" smtClean="0">
                <a:solidFill>
                  <a:srgbClr val="FF0000"/>
                </a:solidFill>
              </a:rPr>
              <a:t> </a:t>
            </a:r>
            <a:r>
              <a:rPr lang="en-US" b="1" dirty="0" smtClean="0">
                <a:solidFill>
                  <a:srgbClr val="FF0000"/>
                </a:solidFill>
              </a:rPr>
              <a:t>Family 6: </a:t>
            </a:r>
            <a:r>
              <a:rPr lang="en-US" b="1" dirty="0" err="1" smtClean="0">
                <a:solidFill>
                  <a:srgbClr val="FF0000"/>
                </a:solidFill>
              </a:rPr>
              <a:t>Tailslides</a:t>
            </a:r>
            <a:r>
              <a:rPr lang="en-US" b="1" dirty="0" smtClean="0">
                <a:solidFill>
                  <a:srgbClr val="FF0000"/>
                </a:solidFill>
              </a:rPr>
              <a:t> (Cont’d).</a:t>
            </a:r>
            <a:r>
              <a:rPr lang="en-US" dirty="0" smtClean="0">
                <a:solidFill>
                  <a:srgbClr val="FF0000"/>
                </a:solidFill>
              </a:rPr>
              <a:t> </a:t>
            </a:r>
          </a:p>
          <a:p>
            <a:r>
              <a:rPr lang="en-US" dirty="0" smtClean="0">
                <a:solidFill>
                  <a:srgbClr val="FF0000"/>
                </a:solidFill>
              </a:rPr>
              <a:t>- As with the hammerhead, the aircraft will be in a stalled or near-stalled condition at the top of the vertical line and no deduction for wind drift should be applied during that particular time.</a:t>
            </a:r>
          </a:p>
          <a:p>
            <a:r>
              <a:rPr lang="en-US" dirty="0" smtClean="0">
                <a:solidFill>
                  <a:srgbClr val="FF0000"/>
                </a:solidFill>
              </a:rPr>
              <a:t>- The entry quarter loop and the exit quarter loop must both have the same radii.  </a:t>
            </a:r>
            <a:r>
              <a:rPr lang="en-US" dirty="0" smtClean="0">
                <a:solidFill>
                  <a:srgbClr val="00B050"/>
                </a:solidFill>
              </a:rPr>
              <a:t>If they are different, a downgrade of one (1) point is to be applied.</a:t>
            </a:r>
          </a:p>
          <a:p>
            <a:r>
              <a:rPr lang="en-US" dirty="0" smtClean="0">
                <a:solidFill>
                  <a:srgbClr val="FF0000"/>
                </a:solidFill>
              </a:rPr>
              <a:t>- The altitude of the entry and exit horizontal lines need not be the same and the figure must not be downgraded if they are different.</a:t>
            </a:r>
          </a:p>
          <a:p>
            <a:r>
              <a:rPr lang="en-US" dirty="0" smtClean="0">
                <a:solidFill>
                  <a:srgbClr val="FF0000"/>
                </a:solidFill>
              </a:rPr>
              <a:t>- When rolls are combined with Family 6 figures, </a:t>
            </a:r>
            <a:r>
              <a:rPr lang="en-US" dirty="0" smtClean="0">
                <a:solidFill>
                  <a:srgbClr val="00B050"/>
                </a:solidFill>
              </a:rPr>
              <a:t>the line segments</a:t>
            </a:r>
            <a:r>
              <a:rPr lang="en-US" dirty="0" smtClean="0">
                <a:solidFill>
                  <a:srgbClr val="FF0000"/>
                </a:solidFill>
              </a:rPr>
              <a:t> before and after the roll(s) must be of equal length. </a:t>
            </a:r>
            <a:r>
              <a:rPr lang="en-US" dirty="0" smtClean="0">
                <a:solidFill>
                  <a:srgbClr val="00B050"/>
                </a:solidFill>
              </a:rPr>
              <a:t>Refer to rule 7.1 for downgrades.</a:t>
            </a:r>
          </a:p>
          <a:p>
            <a:r>
              <a:rPr lang="en-US" dirty="0" smtClean="0">
                <a:solidFill>
                  <a:srgbClr val="FF0000"/>
                </a:solidFill>
              </a:rPr>
              <a:t>- </a:t>
            </a:r>
            <a:r>
              <a:rPr lang="en-US" dirty="0" smtClean="0">
                <a:solidFill>
                  <a:srgbClr val="00B050"/>
                </a:solidFill>
              </a:rPr>
              <a:t>After performing the </a:t>
            </a:r>
            <a:r>
              <a:rPr lang="en-US" dirty="0" err="1" smtClean="0">
                <a:solidFill>
                  <a:srgbClr val="00B050"/>
                </a:solidFill>
              </a:rPr>
              <a:t>tailslide</a:t>
            </a:r>
            <a:r>
              <a:rPr lang="en-US" dirty="0" smtClean="0">
                <a:solidFill>
                  <a:srgbClr val="00B050"/>
                </a:solidFill>
              </a:rPr>
              <a:t> at the peak of the maneuver, </a:t>
            </a:r>
            <a:r>
              <a:rPr lang="en-US" dirty="0" smtClean="0">
                <a:solidFill>
                  <a:srgbClr val="FF0000"/>
                </a:solidFill>
              </a:rPr>
              <a:t>the aircraft must establish a visible vertical down line.  </a:t>
            </a:r>
            <a:r>
              <a:rPr lang="en-US" dirty="0" smtClean="0">
                <a:solidFill>
                  <a:srgbClr val="00B050"/>
                </a:solidFill>
              </a:rPr>
              <a:t>If this line is omitted, a downgrade of one (1) point is to be applied. </a:t>
            </a:r>
          </a:p>
          <a:p>
            <a:r>
              <a:rPr lang="en-US" dirty="0" smtClean="0">
                <a:solidFill>
                  <a:srgbClr val="FF0000"/>
                </a:solidFill>
              </a:rPr>
              <a:t> </a:t>
            </a:r>
          </a:p>
          <a:p>
            <a:r>
              <a:rPr lang="en-US" dirty="0" smtClean="0">
                <a:solidFill>
                  <a:srgbClr val="FF0000"/>
                </a:solidFill>
              </a:rPr>
              <a:t>          In summary, the aircraft should make a smooth and steady transition up to vertical flight, and the aircraft should come to a complete stop in this attitude. After sliding backward a visible amount, it should fall through in the appropriate direction without dropping a wing or the nose moving off axis, and recover on the same plane as that of entry. </a:t>
            </a:r>
          </a:p>
          <a:p>
            <a:endParaRPr lang="en-US" dirty="0" smtClean="0">
              <a:solidFill>
                <a:srgbClr val="FF0000"/>
              </a:solidFill>
            </a:endParaRPr>
          </a:p>
          <a:p>
            <a:r>
              <a:rPr lang="en-US" dirty="0" smtClean="0"/>
              <a:t/>
            </a:r>
            <a:br>
              <a:rPr lang="en-US" dirty="0" smtClean="0"/>
            </a:br>
            <a:endParaRPr lang="en-US" b="1" dirty="0" smtClean="0">
              <a:solidFill>
                <a:srgbClr val="FF0000"/>
              </a:solidFill>
            </a:endParaRPr>
          </a:p>
          <a:p>
            <a:endParaRPr lang="en-US" dirty="0" smtClean="0"/>
          </a:p>
          <a:p>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38</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b="1" dirty="0" smtClean="0">
                <a:solidFill>
                  <a:srgbClr val="FF0000"/>
                </a:solidFill>
              </a:rPr>
              <a:t>8.6:</a:t>
            </a:r>
            <a:r>
              <a:rPr lang="en-US" dirty="0" smtClean="0">
                <a:solidFill>
                  <a:srgbClr val="FF0000"/>
                </a:solidFill>
              </a:rPr>
              <a:t> </a:t>
            </a:r>
            <a:r>
              <a:rPr lang="en-US" b="1" dirty="0" smtClean="0">
                <a:solidFill>
                  <a:srgbClr val="FF0000"/>
                </a:solidFill>
              </a:rPr>
              <a:t>Family 6: </a:t>
            </a:r>
            <a:r>
              <a:rPr lang="en-US" b="1" dirty="0" err="1" smtClean="0">
                <a:solidFill>
                  <a:srgbClr val="FF0000"/>
                </a:solidFill>
              </a:rPr>
              <a:t>Tailslides</a:t>
            </a:r>
            <a:r>
              <a:rPr lang="en-US" b="1" dirty="0" smtClean="0">
                <a:solidFill>
                  <a:srgbClr val="FF0000"/>
                </a:solidFill>
              </a:rPr>
              <a:t> (Cont’d).</a:t>
            </a:r>
            <a:r>
              <a:rPr lang="en-US" dirty="0" smtClean="0">
                <a:solidFill>
                  <a:srgbClr val="FF0000"/>
                </a:solidFill>
              </a:rPr>
              <a:t> </a:t>
            </a:r>
          </a:p>
          <a:p>
            <a:r>
              <a:rPr lang="en-US" dirty="0" smtClean="0">
                <a:solidFill>
                  <a:srgbClr val="FF0000"/>
                </a:solidFill>
              </a:rPr>
              <a:t>After completion of this, it should again project the 90-degree down line (wind corrected if required) before transitioning into horizontal flight with a quarter loop of radius equal to the entry quarter loop.</a:t>
            </a:r>
          </a:p>
          <a:p>
            <a:endParaRPr lang="en-US" dirty="0" smtClean="0">
              <a:solidFill>
                <a:srgbClr val="FF0000"/>
              </a:solidFill>
            </a:endParaRPr>
          </a:p>
          <a:p>
            <a:r>
              <a:rPr lang="en-US" b="1" dirty="0" smtClean="0"/>
              <a:t>8.7:</a:t>
            </a:r>
            <a:r>
              <a:rPr lang="en-US" dirty="0" smtClean="0"/>
              <a:t> </a:t>
            </a:r>
            <a:r>
              <a:rPr lang="en-US" b="1" dirty="0" smtClean="0"/>
              <a:t>Family 7: Loops, Vertical S’, and Figure Eights.</a:t>
            </a:r>
            <a:r>
              <a:rPr lang="en-US" dirty="0" smtClean="0"/>
              <a:t> </a:t>
            </a:r>
          </a:p>
          <a:p>
            <a:r>
              <a:rPr lang="en-US" dirty="0" smtClean="0"/>
              <a:t>        The size of a loop is not a grading criterion. It will vary according to the flight characteristics of the aircraft. A large loop is not graded any higher or lower than a small loop, but any variation to the radius will downgrade these figures.</a:t>
            </a:r>
          </a:p>
          <a:p>
            <a:endParaRPr lang="en-US" b="1" dirty="0" smtClean="0">
              <a:solidFill>
                <a:srgbClr val="FF0000"/>
              </a:solidFill>
            </a:endParaRPr>
          </a:p>
          <a:p>
            <a:r>
              <a:rPr lang="en-US" b="1" dirty="0" smtClean="0">
                <a:solidFill>
                  <a:srgbClr val="FF0000"/>
                </a:solidFill>
              </a:rPr>
              <a:t>8.7:</a:t>
            </a:r>
            <a:r>
              <a:rPr lang="en-US" dirty="0" smtClean="0">
                <a:solidFill>
                  <a:srgbClr val="FF0000"/>
                </a:solidFill>
              </a:rPr>
              <a:t> </a:t>
            </a:r>
            <a:r>
              <a:rPr lang="en-US" b="1" dirty="0" smtClean="0">
                <a:solidFill>
                  <a:srgbClr val="FF0000"/>
                </a:solidFill>
              </a:rPr>
              <a:t>Family 7: Loops, Vertical S’, and Figure Eights.</a:t>
            </a:r>
            <a:r>
              <a:rPr lang="en-US" dirty="0" smtClean="0">
                <a:solidFill>
                  <a:srgbClr val="FF0000"/>
                </a:solidFill>
              </a:rPr>
              <a:t> </a:t>
            </a:r>
          </a:p>
          <a:p>
            <a:r>
              <a:rPr lang="en-US" dirty="0" smtClean="0">
                <a:solidFill>
                  <a:srgbClr val="00B050"/>
                </a:solidFill>
              </a:rPr>
              <a:t>        Family seven figures are covered in the following sections in eight groups, sections 8.7.1 to 8.7.8. Each section provides the maneuver description and the overall judging criteria for the group.  Each section also provides, for the most part, the downgrades to be applied for deviations.  However, some downgrades in some of the sections are not completely specified and, as such, are described here:</a:t>
            </a:r>
            <a:br>
              <a:rPr lang="en-US" dirty="0" smtClean="0">
                <a:solidFill>
                  <a:srgbClr val="00B050"/>
                </a:solidFill>
              </a:rPr>
            </a:br>
            <a:endParaRPr lang="en-US" dirty="0" smtClean="0">
              <a:solidFill>
                <a:srgbClr val="00B050"/>
              </a:solidFill>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39</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441325" y="1066800"/>
            <a:ext cx="8245475" cy="3908762"/>
          </a:xfrm>
          <a:prstGeom prst="rect">
            <a:avLst/>
          </a:prstGeom>
          <a:noFill/>
          <a:ln w="12700">
            <a:noFill/>
            <a:miter lim="800000"/>
            <a:headEnd type="none" w="sm" len="sm"/>
            <a:tailEnd type="none" w="sm" len="sm"/>
          </a:ln>
        </p:spPr>
        <p:txBody>
          <a:bodyPr wrap="square">
            <a:spAutoFit/>
          </a:bodyPr>
          <a:lstStyle/>
          <a:p>
            <a:r>
              <a:rPr lang="en-US" b="1" dirty="0" smtClean="0">
                <a:solidFill>
                  <a:srgbClr val="FF0000"/>
                </a:solidFill>
              </a:rPr>
              <a:t>5.1.</a:t>
            </a:r>
            <a:r>
              <a:rPr lang="en-US" dirty="0" smtClean="0">
                <a:solidFill>
                  <a:srgbClr val="FF0000"/>
                </a:solidFill>
              </a:rPr>
              <a:t> </a:t>
            </a:r>
            <a:r>
              <a:rPr lang="en-US" b="1" dirty="0" smtClean="0">
                <a:solidFill>
                  <a:srgbClr val="FF0000"/>
                </a:solidFill>
              </a:rPr>
              <a:t>In-Flight Judging Criteria, Known and Unknown Sequences. (Cont’d)</a:t>
            </a:r>
            <a:endParaRPr lang="en-US" dirty="0" smtClean="0">
              <a:latin typeface="Arial Rounded MT Bold" pitchFamily="34" charset="0"/>
            </a:endParaRPr>
          </a:p>
          <a:p>
            <a:r>
              <a:rPr lang="en-US" sz="2400" dirty="0" smtClean="0">
                <a:latin typeface="Arial Rounded MT Bold" pitchFamily="34" charset="0"/>
              </a:rPr>
              <a:t>           </a:t>
            </a:r>
            <a:r>
              <a:rPr lang="en-US" dirty="0" smtClean="0">
                <a:solidFill>
                  <a:srgbClr val="00B050"/>
                </a:solidFill>
              </a:rPr>
              <a:t>Note that each judge’s score is independent of the other(s) and no conferencing on the sound score is required.</a:t>
            </a:r>
            <a:br>
              <a:rPr lang="en-US" dirty="0" smtClean="0">
                <a:solidFill>
                  <a:srgbClr val="00B050"/>
                </a:solidFill>
              </a:rPr>
            </a:br>
            <a:r>
              <a:rPr lang="en-US" dirty="0" smtClean="0">
                <a:solidFill>
                  <a:srgbClr val="00B050"/>
                </a:solidFill>
              </a:rPr>
              <a:t>             If a pilot receives a sound score of three (3) or less for the same sequence from two or more judges, the pilot will be notified of the problem and will be requested by the Contest Director to adjust or modify the aircraft in order to reduce the sound level prior to the next round.  If that pilot, after notification, again receives a sound score of three (3) or less for the same sequence from two or more judges,</a:t>
            </a:r>
            <a:r>
              <a:rPr lang="en-US" dirty="0" smtClean="0">
                <a:solidFill>
                  <a:srgbClr val="FF0000"/>
                </a:solidFill>
              </a:rPr>
              <a:t> </a:t>
            </a:r>
            <a:r>
              <a:rPr lang="en-US" dirty="0" smtClean="0">
                <a:solidFill>
                  <a:srgbClr val="00B050"/>
                </a:solidFill>
              </a:rPr>
              <a:t>that pilot</a:t>
            </a:r>
            <a:r>
              <a:rPr lang="en-US" dirty="0" smtClean="0">
                <a:solidFill>
                  <a:srgbClr val="FF0000"/>
                </a:solidFill>
              </a:rPr>
              <a:t> will be disqualified from further competition at that contest.</a:t>
            </a:r>
          </a:p>
          <a:p>
            <a:r>
              <a:rPr lang="en-US" sz="4400" dirty="0" smtClean="0">
                <a:solidFill>
                  <a:srgbClr val="FF0000"/>
                </a:solidFill>
              </a:rPr>
              <a:t/>
            </a:r>
            <a:br>
              <a:rPr lang="en-US" sz="4400" dirty="0" smtClean="0">
                <a:solidFill>
                  <a:srgbClr val="FF0000"/>
                </a:solidFill>
              </a:rPr>
            </a:br>
            <a:endParaRPr lang="en-US" dirty="0">
              <a:latin typeface="Arial Rounded MT Bold" pitchFamily="34" charset="0"/>
            </a:endParaRPr>
          </a:p>
        </p:txBody>
      </p:sp>
      <p:sp>
        <p:nvSpPr>
          <p:cNvPr id="3" name="Slide Number Placeholder 4"/>
          <p:cNvSpPr>
            <a:spLocks noGrp="1"/>
          </p:cNvSpPr>
          <p:nvPr>
            <p:ph type="sldNum" sz="quarter" idx="10"/>
          </p:nvPr>
        </p:nvSpPr>
        <p:spPr>
          <a:xfrm>
            <a:off x="8077200" y="6553200"/>
            <a:ext cx="381000" cy="304800"/>
          </a:xfrm>
        </p:spPr>
        <p:txBody>
          <a:bodyPr/>
          <a:lstStyle/>
          <a:p>
            <a:pPr>
              <a:defRPr/>
            </a:pPr>
            <a:r>
              <a:rPr lang="en-US" dirty="0"/>
              <a:t>I-</a:t>
            </a:r>
            <a:fld id="{7DED52CE-9EF2-4758-A3F8-1CB4C052E947}" type="slidenum">
              <a:rPr lang="en-US"/>
              <a:pPr>
                <a:defRPr/>
              </a:pPr>
              <a:t>4</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8198" name="Rectangle 2"/>
          <p:cNvSpPr>
            <a:spLocks noChangeArrowheads="1"/>
          </p:cNvSpPr>
          <p:nvPr/>
        </p:nvSpPr>
        <p:spPr bwMode="auto">
          <a:xfrm>
            <a:off x="4114800" y="0"/>
            <a:ext cx="5029200" cy="708025"/>
          </a:xfrm>
          <a:prstGeom prst="rect">
            <a:avLst/>
          </a:prstGeom>
          <a:noFill/>
          <a:ln w="9525">
            <a:noFill/>
            <a:miter lim="800000"/>
            <a:headEnd/>
            <a:tailEnd/>
          </a:ln>
        </p:spPr>
        <p:txBody>
          <a:bodyPr>
            <a:spAutoFit/>
          </a:bodyPr>
          <a:lstStyle/>
          <a:p>
            <a:pPr algn="r" eaLnBrk="0" hangingPunct="0"/>
            <a:r>
              <a:rPr lang="en-US" sz="4000" dirty="0" smtClean="0">
                <a:solidFill>
                  <a:srgbClr val="FF0000"/>
                </a:solidFill>
                <a:latin typeface="Times New Roman" pitchFamily="18" charset="0"/>
              </a:rPr>
              <a:t>Changes</a:t>
            </a:r>
            <a:endParaRPr lang="en-US" sz="4000" dirty="0">
              <a:solidFill>
                <a:schemeClr val="tx2"/>
              </a:solidFill>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8.7:</a:t>
            </a:r>
            <a:r>
              <a:rPr lang="en-US" dirty="0" smtClean="0">
                <a:solidFill>
                  <a:srgbClr val="FF0000"/>
                </a:solidFill>
              </a:rPr>
              <a:t> </a:t>
            </a:r>
            <a:r>
              <a:rPr lang="en-US" b="1" dirty="0" smtClean="0">
                <a:solidFill>
                  <a:srgbClr val="FF0000"/>
                </a:solidFill>
              </a:rPr>
              <a:t>Family 7: Loops, Vertical S’, and Figure Eights (Cont’d).</a:t>
            </a:r>
            <a:r>
              <a:rPr lang="en-US" dirty="0" smtClean="0">
                <a:solidFill>
                  <a:srgbClr val="FF0000"/>
                </a:solidFill>
              </a:rPr>
              <a:t> </a:t>
            </a:r>
          </a:p>
          <a:p>
            <a:pPr marL="342900" indent="-342900">
              <a:buAutoNum type="arabicPeriod"/>
            </a:pPr>
            <a:r>
              <a:rPr lang="en-US" dirty="0" smtClean="0">
                <a:solidFill>
                  <a:srgbClr val="FF0000"/>
                </a:solidFill>
              </a:rPr>
              <a:t>The size of a loop or part loop is not a grading criterion. It will vary according to the flight characteristics of the aircraft. A large loop is not graded any higher or lower than a small loop, but any variation to the radius will downgrade these figures.</a:t>
            </a:r>
            <a:endParaRPr lang="en-US" dirty="0" smtClean="0"/>
          </a:p>
          <a:p>
            <a:pPr marL="342900" indent="-342900">
              <a:buAutoNum type="arabicPeriod"/>
            </a:pPr>
            <a:r>
              <a:rPr lang="en-US" dirty="0" smtClean="0">
                <a:solidFill>
                  <a:srgbClr val="00B050"/>
                </a:solidFill>
              </a:rPr>
              <a:t>All radii are to be constant.  Each visible variation in the radii in a loop or part loop is to be downgraded by one (1) point.</a:t>
            </a:r>
          </a:p>
          <a:p>
            <a:pPr marL="342900" indent="-342900">
              <a:buAutoNum type="arabicPeriod"/>
            </a:pPr>
            <a:r>
              <a:rPr lang="en-US" dirty="0" smtClean="0">
                <a:solidFill>
                  <a:srgbClr val="00B050"/>
                </a:solidFill>
              </a:rPr>
              <a:t>Where radii of part loops within these figures are required to be the same and they are not, a downgrade of one (1) pt is to be applied for each mismatch.  The standard is the first part loop flown within the figure.</a:t>
            </a:r>
          </a:p>
          <a:p>
            <a:pPr marL="342900" indent="-342900">
              <a:buAutoNum type="arabicPeriod"/>
            </a:pPr>
            <a:r>
              <a:rPr lang="en-US" dirty="0" smtClean="0">
                <a:solidFill>
                  <a:srgbClr val="00B050"/>
                </a:solidFill>
              </a:rPr>
              <a:t>Where complete loops or part loops within these figures are required to be the same size and they are not, a downgrade of one (1) pt per mismatch is to be applied.</a:t>
            </a:r>
            <a:endParaRPr lang="en-US" dirty="0" smtClean="0"/>
          </a:p>
          <a:p>
            <a:pPr marL="342900" indent="-342900">
              <a:buAutoNum type="arabicPeriod"/>
            </a:pPr>
            <a:r>
              <a:rPr lang="en-US" dirty="0" smtClean="0">
                <a:solidFill>
                  <a:srgbClr val="00B050"/>
                </a:solidFill>
              </a:rPr>
              <a:t>Roll elements that are to be done on a line must be centered and are to define two equal length line segments, one either side of the roll element. Refer to rule 7.1 for downgrades.</a:t>
            </a:r>
          </a:p>
          <a:p>
            <a:pPr marL="342900" indent="-342900"/>
            <a:r>
              <a:rPr lang="en-US" dirty="0" smtClean="0">
                <a:solidFill>
                  <a:srgbClr val="00B050"/>
                </a:solidFill>
              </a:rPr>
              <a:t>6. Where a roll element is to be done entering or exiting a part loop there is to be no line shown between the part loop and the roll element. The downgrade for showing a line in these situations is a minimum of two points. </a:t>
            </a:r>
            <a:br>
              <a:rPr lang="en-US" dirty="0" smtClean="0">
                <a:solidFill>
                  <a:srgbClr val="00B050"/>
                </a:solidFill>
              </a:rPr>
            </a:br>
            <a:endParaRPr lang="en-US" dirty="0" smtClean="0">
              <a:solidFill>
                <a:srgbClr val="00B050"/>
              </a:solidFill>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40</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8.7:</a:t>
            </a:r>
            <a:r>
              <a:rPr lang="en-US" dirty="0" smtClean="0">
                <a:solidFill>
                  <a:srgbClr val="FF0000"/>
                </a:solidFill>
              </a:rPr>
              <a:t> </a:t>
            </a:r>
            <a:r>
              <a:rPr lang="en-US" b="1" dirty="0" smtClean="0">
                <a:solidFill>
                  <a:srgbClr val="FF0000"/>
                </a:solidFill>
              </a:rPr>
              <a:t>Family 7: Loops, Vertical S’, and Figure Eights (Cont’d).</a:t>
            </a:r>
            <a:r>
              <a:rPr lang="en-US" dirty="0" smtClean="0">
                <a:solidFill>
                  <a:srgbClr val="FF0000"/>
                </a:solidFill>
              </a:rPr>
              <a:t> </a:t>
            </a:r>
          </a:p>
          <a:p>
            <a:pPr marL="342900" indent="-342900">
              <a:buAutoNum type="arabicPeriod" startAt="7"/>
            </a:pPr>
            <a:r>
              <a:rPr lang="en-US" dirty="0" smtClean="0">
                <a:solidFill>
                  <a:srgbClr val="00B050"/>
                </a:solidFill>
              </a:rPr>
              <a:t>Where a roll element is to be done on a line between two vertical half loops, or between two full loops that form a vertical eight, and the line is absent, a downgrade of two (2) points is to be applied.  There are to be no lines before or after the roll element and, if present, each such added line should result in a two (2) point deduction.</a:t>
            </a:r>
          </a:p>
          <a:p>
            <a:pPr marL="342900" indent="-342900"/>
            <a:endParaRPr lang="en-US" dirty="0" smtClean="0">
              <a:solidFill>
                <a:srgbClr val="00B050"/>
              </a:solidFill>
            </a:endParaRPr>
          </a:p>
          <a:p>
            <a:pPr marL="342900" indent="-342900"/>
            <a:r>
              <a:rPr lang="en-US" b="1" dirty="0" smtClean="0"/>
              <a:t>8.8:</a:t>
            </a:r>
            <a:r>
              <a:rPr lang="en-US" dirty="0" smtClean="0"/>
              <a:t> </a:t>
            </a:r>
            <a:r>
              <a:rPr lang="en-US" b="1" dirty="0" smtClean="0"/>
              <a:t>Family 8: Combination of Lines, Loops, and Rolls.</a:t>
            </a:r>
            <a:r>
              <a:rPr lang="en-US" dirty="0" smtClean="0"/>
              <a:t> Although some of the figures in this Family appear to be exotic, there are no new judging criteria for these figures. These figures are combinations of horizontal, vertical, and 45-degree lines as well as partial loops of varying degrees. The judging criteria for these lines and loops are unchanged. What is left to discuss are the judging criteria for the combinations of these lines and loops</a:t>
            </a:r>
          </a:p>
          <a:p>
            <a:pPr marL="342900" indent="-342900"/>
            <a:endParaRPr lang="en-US" dirty="0" smtClean="0">
              <a:solidFill>
                <a:srgbClr val="00B050"/>
              </a:solidFill>
            </a:endParaRPr>
          </a:p>
          <a:p>
            <a:pPr marL="342900" indent="-342900"/>
            <a:r>
              <a:rPr lang="en-US" dirty="0" smtClean="0"/>
              <a:t> </a:t>
            </a:r>
            <a:r>
              <a:rPr lang="en-US" b="1" dirty="0" smtClean="0">
                <a:solidFill>
                  <a:srgbClr val="FF0000"/>
                </a:solidFill>
              </a:rPr>
              <a:t>8.8:</a:t>
            </a:r>
            <a:r>
              <a:rPr lang="en-US" dirty="0" smtClean="0">
                <a:solidFill>
                  <a:srgbClr val="FF0000"/>
                </a:solidFill>
              </a:rPr>
              <a:t> </a:t>
            </a:r>
            <a:r>
              <a:rPr lang="en-US" b="1" dirty="0" smtClean="0">
                <a:solidFill>
                  <a:srgbClr val="FF0000"/>
                </a:solidFill>
              </a:rPr>
              <a:t>Family 8: Combination of Lines, Loops, and Rolls.</a:t>
            </a:r>
            <a:r>
              <a:rPr lang="en-US" dirty="0" smtClean="0">
                <a:solidFill>
                  <a:srgbClr val="FF0000"/>
                </a:solidFill>
              </a:rPr>
              <a:t> </a:t>
            </a:r>
            <a:r>
              <a:rPr lang="en-US" dirty="0" smtClean="0">
                <a:solidFill>
                  <a:srgbClr val="00B050"/>
                </a:solidFill>
              </a:rPr>
              <a:t>Family eight figures are covered in the following sections in four groups, sections 8.8.1 to 8.8.4.  Each section provides the maneuver description and the overall judging criteria for the group.</a:t>
            </a:r>
            <a:r>
              <a:rPr lang="en-US" dirty="0" smtClean="0">
                <a:solidFill>
                  <a:srgbClr val="FF0000"/>
                </a:solidFill>
              </a:rPr>
              <a:t> </a:t>
            </a:r>
            <a:r>
              <a:rPr lang="en-US" dirty="0" smtClean="0">
                <a:solidFill>
                  <a:srgbClr val="00B050"/>
                </a:solidFill>
              </a:rPr>
              <a:t/>
            </a:r>
            <a:br>
              <a:rPr lang="en-US" dirty="0" smtClean="0">
                <a:solidFill>
                  <a:srgbClr val="00B050"/>
                </a:solidFill>
              </a:rPr>
            </a:br>
            <a:endParaRPr lang="en-US" dirty="0" smtClean="0">
              <a:solidFill>
                <a:srgbClr val="00B050"/>
              </a:solidFill>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41</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pPr marL="342900" indent="-342900"/>
            <a:r>
              <a:rPr lang="en-US" b="1" dirty="0" smtClean="0">
                <a:solidFill>
                  <a:srgbClr val="FF0000"/>
                </a:solidFill>
              </a:rPr>
              <a:t>8.8:</a:t>
            </a:r>
            <a:r>
              <a:rPr lang="en-US" dirty="0" smtClean="0">
                <a:solidFill>
                  <a:srgbClr val="FF0000"/>
                </a:solidFill>
              </a:rPr>
              <a:t> </a:t>
            </a:r>
            <a:r>
              <a:rPr lang="en-US" b="1" dirty="0" smtClean="0">
                <a:solidFill>
                  <a:srgbClr val="FF0000"/>
                </a:solidFill>
              </a:rPr>
              <a:t>Family 8: Combination of Lines, Loops, and Rolls (Cont’d).</a:t>
            </a:r>
            <a:r>
              <a:rPr lang="en-US" dirty="0" smtClean="0">
                <a:solidFill>
                  <a:srgbClr val="FF0000"/>
                </a:solidFill>
              </a:rPr>
              <a:t> </a:t>
            </a:r>
          </a:p>
          <a:p>
            <a:r>
              <a:rPr lang="en-US" dirty="0" smtClean="0">
                <a:solidFill>
                  <a:srgbClr val="00B050"/>
                </a:solidFill>
              </a:rPr>
              <a:t>Each section also provides, for the most part, the downgrades to be applied for deviations. However, some downgrades in some of the sections are not completely specified and, as such, are described here: </a:t>
            </a:r>
          </a:p>
          <a:p>
            <a:r>
              <a:rPr lang="en-US" dirty="0" smtClean="0">
                <a:solidFill>
                  <a:srgbClr val="00B050"/>
                </a:solidFill>
              </a:rPr>
              <a:t>1. </a:t>
            </a:r>
            <a:r>
              <a:rPr lang="en-US" dirty="0" smtClean="0">
                <a:solidFill>
                  <a:srgbClr val="FF0000"/>
                </a:solidFill>
              </a:rPr>
              <a:t>The size of a loop or part loop is not a grading criterion. It will vary according to the flight characteristics of the aircraft. A large loop is not graded any higher or lower than a small loop, but any variation to the radius will downgrade these figures</a:t>
            </a:r>
          </a:p>
          <a:p>
            <a:r>
              <a:rPr lang="en-US" dirty="0" smtClean="0">
                <a:solidFill>
                  <a:srgbClr val="00B050"/>
                </a:solidFill>
              </a:rPr>
              <a:t>2. All radii are to be constant.  Each visible variation in the radii in a loop or part loop is to be downgraded by one (1) point.</a:t>
            </a:r>
          </a:p>
          <a:p>
            <a:r>
              <a:rPr lang="en-US" dirty="0" smtClean="0">
                <a:solidFill>
                  <a:srgbClr val="00B050"/>
                </a:solidFill>
              </a:rPr>
              <a:t>3. Where radii of part loops within these figures are required to be the same and they are not, a downgrade of one (1) pt should be applied for each mismatch.  The standard is the first part loop flown within the figure.</a:t>
            </a:r>
          </a:p>
          <a:p>
            <a:r>
              <a:rPr lang="en-US" dirty="0" smtClean="0">
                <a:solidFill>
                  <a:srgbClr val="00B050"/>
                </a:solidFill>
              </a:rPr>
              <a:t>4. Roll elements that are to be done on lines must be centered and are to define two equal length line segments either side of the roll element. Refer to rule 7.1 for downgrades. 5. Where a roll element is to be done entering or exiting a part loop there is to be no line shown between the part loop and the roll element. The downgrade for showing a line in these situations is a minimum of two points.</a:t>
            </a:r>
          </a:p>
          <a:p>
            <a:pPr marL="342900" indent="-342900"/>
            <a:endParaRPr lang="en-US" dirty="0" smtClean="0">
              <a:solidFill>
                <a:srgbClr val="00B050"/>
              </a:solidFill>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42</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t>8.9:</a:t>
            </a:r>
            <a:r>
              <a:rPr lang="en-US" dirty="0" smtClean="0"/>
              <a:t> </a:t>
            </a:r>
            <a:r>
              <a:rPr lang="en-US" b="1" dirty="0" smtClean="0"/>
              <a:t>Family 9: Rotational Elements. Rolls</a:t>
            </a:r>
            <a:r>
              <a:rPr lang="en-US" dirty="0" smtClean="0"/>
              <a:t> (9.1 - 9.10) may be performed on horizontal, 45-degree or 90-degree lines, on complete loops, between part-loops, between part-loops and line, and following spin elements. 	They may be ¼, ½, ¾, or a full 360 degrees in their rotation, up to two consecutive full rolls. Additionally, rolls may be flown in combination with turns as prescribed in Family 2 (Rolling Turns). </a:t>
            </a:r>
          </a:p>
          <a:p>
            <a:r>
              <a:rPr lang="en-US" dirty="0" smtClean="0"/>
              <a:t>	In all cases, the same criteria apply: the rate of roll must be constant throughout the roll(s). The aircraft should continue to project, during the rolling portion, the prescribed plane and direction of flight. .</a:t>
            </a:r>
          </a:p>
          <a:p>
            <a:r>
              <a:rPr lang="en-US" dirty="0" smtClean="0"/>
              <a:t>	Multiple rolls may be linked, unlinked or opposite:</a:t>
            </a:r>
          </a:p>
          <a:p>
            <a:r>
              <a:rPr lang="en-US" b="1" dirty="0" smtClean="0"/>
              <a:t>a:</a:t>
            </a:r>
            <a:r>
              <a:rPr lang="en-US" dirty="0" smtClean="0"/>
              <a:t> When rolls are in continuous rotation, the tip of the symbols are linked by a small line. When flying linked rolls, there is no pause between them (Fig. 50). Should there be one; the figure should then be zeroed. </a:t>
            </a:r>
          </a:p>
          <a:p>
            <a:r>
              <a:rPr lang="en-US" b="1" dirty="0" smtClean="0"/>
              <a:t>b:</a:t>
            </a:r>
            <a:r>
              <a:rPr lang="en-US" dirty="0" smtClean="0"/>
              <a:t> Unlinked rolls must be of different types, the two types being defined as follows:</a:t>
            </a:r>
          </a:p>
          <a:p>
            <a:r>
              <a:rPr lang="en-US" dirty="0" smtClean="0"/>
              <a:t>	Type I: Aileron rolls (rolls and point rolls)</a:t>
            </a:r>
          </a:p>
          <a:p>
            <a:r>
              <a:rPr lang="en-US" dirty="0" smtClean="0"/>
              <a:t>	Type II: Snap rolls  (positive and negative)</a:t>
            </a:r>
          </a:p>
          <a:p>
            <a:pPr marL="342900" indent="-342900"/>
            <a:r>
              <a:rPr lang="en-US" dirty="0" smtClean="0"/>
              <a:t>              No line links the symbols, though their tips are drawn pointing in the same direction (i.e. on the same side of the line).</a:t>
            </a:r>
            <a:endParaRPr lang="en-US" dirty="0" smtClean="0">
              <a:solidFill>
                <a:srgbClr val="00B050"/>
              </a:solidFill>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43</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t>8.9:</a:t>
            </a:r>
            <a:r>
              <a:rPr lang="en-US" dirty="0" smtClean="0"/>
              <a:t> </a:t>
            </a:r>
            <a:r>
              <a:rPr lang="en-US" b="1" dirty="0" smtClean="0"/>
              <a:t>Family 9: Rotational Elements. Rolls (Cont’d).</a:t>
            </a:r>
          </a:p>
          <a:p>
            <a:r>
              <a:rPr lang="en-US" dirty="0" smtClean="0"/>
              <a:t>They must have a brief but perceptible pause between them and they are to be flown in the same direction of rotation (Fig. 51).</a:t>
            </a:r>
          </a:p>
          <a:p>
            <a:r>
              <a:rPr lang="en-US" b="1" dirty="0" smtClean="0"/>
              <a:t>c:</a:t>
            </a:r>
            <a:r>
              <a:rPr lang="en-US" dirty="0" smtClean="0"/>
              <a:t> Opposite rolls may be either of 	the same or different type. In opposite rolls, the tips of the symbols are drawn on opposite sides of the line, indicating they are to be flown in opposite directions of rotation. The pilot may elect to fly the first roll in either direction, but the second roll must be the opposite direction to the first. Opposite rolls, including those in rolling turns, should be flown as one continuous maneuver - the brief pause between opposite rotations should be minimal (Fig. 52). If the two rolls are of the same type, they must be flown in opposite direction if they are not linked.</a:t>
            </a:r>
          </a:p>
          <a:p>
            <a:r>
              <a:rPr lang="en-US" b="1" dirty="0" smtClean="0"/>
              <a:t>d:</a:t>
            </a:r>
            <a:r>
              <a:rPr lang="en-US" dirty="0" smtClean="0"/>
              <a:t> Either aileron rolls or snap rolls may follow spin elements (Family 9.11 or 9.12). A spin and a roll combined on the same vertical </a:t>
            </a:r>
            <a:r>
              <a:rPr lang="en-US" dirty="0" err="1" smtClean="0"/>
              <a:t>downline</a:t>
            </a:r>
            <a:r>
              <a:rPr lang="en-US" dirty="0" smtClean="0"/>
              <a:t> will always be unlinked. They may be flown either in the same or opposite direction, as shown by the position of the tips of the symbols on the </a:t>
            </a:r>
            <a:r>
              <a:rPr lang="en-US" dirty="0" err="1" smtClean="0"/>
              <a:t>Aresti</a:t>
            </a:r>
            <a:r>
              <a:rPr lang="en-US" dirty="0" smtClean="0"/>
              <a:t> diagram.   The spin will always be the first element with a maximum of two (2) turns. It can be followed by a second rotational element like a roll or a snap roll also limited to a maximum of two (2) turn(Fig. 53). Adding a third rotational element will make the maneuver illegal, i.e. a one turn spin combined with one opposite roll and one opposite half roll (Fig. 54).</a:t>
            </a:r>
          </a:p>
          <a:p>
            <a:endParaRPr lang="en-US" dirty="0" smtClean="0">
              <a:solidFill>
                <a:srgbClr val="00B050"/>
              </a:solidFill>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44</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8.9:</a:t>
            </a:r>
            <a:r>
              <a:rPr lang="en-US" dirty="0" smtClean="0">
                <a:solidFill>
                  <a:srgbClr val="FF0000"/>
                </a:solidFill>
              </a:rPr>
              <a:t> </a:t>
            </a:r>
            <a:r>
              <a:rPr lang="en-US" b="1" dirty="0" smtClean="0">
                <a:solidFill>
                  <a:srgbClr val="FF0000"/>
                </a:solidFill>
              </a:rPr>
              <a:t>Family 9: Rotational Elements. Rolls</a:t>
            </a:r>
            <a:r>
              <a:rPr lang="en-US" dirty="0" smtClean="0">
                <a:solidFill>
                  <a:srgbClr val="FF0000"/>
                </a:solidFill>
              </a:rPr>
              <a:t> (9.1 - 9.10) may be performed on horizontal, 45-degree or 90-degree lines, on complete loops, between part-loops, between part-loops and line, and following spin elements. 	They may be ¼, ½, ¾, or a full 360 degrees in their rotation, up to two consecutive full rolls. Additionally, rolls may be flown in combination with turns as prescribed in Family 2 (Rolling Turns). </a:t>
            </a:r>
          </a:p>
          <a:p>
            <a:r>
              <a:rPr lang="en-US" dirty="0" smtClean="0">
                <a:solidFill>
                  <a:srgbClr val="FF0000"/>
                </a:solidFill>
              </a:rPr>
              <a:t>	In all cases, the same criteria apply: the rate of roll must be constant throughout the roll(s). The aircraft should continue to project, during the rolling portion, the prescribed plane and direction of flight. .</a:t>
            </a:r>
          </a:p>
          <a:p>
            <a:r>
              <a:rPr lang="en-US" dirty="0" smtClean="0">
                <a:solidFill>
                  <a:srgbClr val="FF0000"/>
                </a:solidFill>
              </a:rPr>
              <a:t>	Multiple rolls may be linked, unlinked or opposite:</a:t>
            </a:r>
          </a:p>
          <a:p>
            <a:r>
              <a:rPr lang="en-US" b="1" dirty="0" smtClean="0">
                <a:solidFill>
                  <a:srgbClr val="FF0000"/>
                </a:solidFill>
              </a:rPr>
              <a:t>a:</a:t>
            </a:r>
            <a:r>
              <a:rPr lang="en-US" dirty="0" smtClean="0">
                <a:solidFill>
                  <a:srgbClr val="FF0000"/>
                </a:solidFill>
              </a:rPr>
              <a:t> When rolls are in continuous rotation, the tip of the symbols are linked by a small line. When flying linked rolls, there is no pause between them (Fig. 50). Should there be one; the figure should then be zeroed. </a:t>
            </a:r>
            <a:r>
              <a:rPr lang="en-US" b="1" dirty="0" smtClean="0">
                <a:solidFill>
                  <a:srgbClr val="FF0000"/>
                </a:solidFill>
              </a:rPr>
              <a:t>b:</a:t>
            </a:r>
            <a:r>
              <a:rPr lang="en-US" dirty="0" smtClean="0">
                <a:solidFill>
                  <a:srgbClr val="FF0000"/>
                </a:solidFill>
              </a:rPr>
              <a:t> Unlinked rolls must be of different types, the two types being defined as follows:</a:t>
            </a:r>
          </a:p>
          <a:p>
            <a:r>
              <a:rPr lang="en-US" dirty="0" smtClean="0">
                <a:solidFill>
                  <a:srgbClr val="FF0000"/>
                </a:solidFill>
              </a:rPr>
              <a:t>	Type I: Aileron rolls (rolls and point rolls)</a:t>
            </a:r>
          </a:p>
          <a:p>
            <a:r>
              <a:rPr lang="en-US" dirty="0" smtClean="0">
                <a:solidFill>
                  <a:srgbClr val="FF0000"/>
                </a:solidFill>
              </a:rPr>
              <a:t>	Type II: Snap rolls  (positive and negative)</a:t>
            </a:r>
          </a:p>
          <a:p>
            <a:r>
              <a:rPr lang="en-US" dirty="0" smtClean="0">
                <a:solidFill>
                  <a:srgbClr val="FF0000"/>
                </a:solidFill>
              </a:rPr>
              <a:t>No line links the symbols, 	though their tips are drawn pointing in the same direction (i.e. on the same side of the line).</a:t>
            </a:r>
            <a:endParaRPr lang="en-US" b="1" dirty="0" smtClean="0">
              <a:solidFill>
                <a:srgbClr val="FF0000"/>
              </a:solidFill>
            </a:endParaRPr>
          </a:p>
          <a:p>
            <a:endParaRPr lang="en-US" dirty="0" smtClean="0">
              <a:solidFill>
                <a:srgbClr val="00B050"/>
              </a:solidFill>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45</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8.9:</a:t>
            </a:r>
            <a:r>
              <a:rPr lang="en-US" dirty="0" smtClean="0">
                <a:solidFill>
                  <a:srgbClr val="FF0000"/>
                </a:solidFill>
              </a:rPr>
              <a:t> </a:t>
            </a:r>
            <a:r>
              <a:rPr lang="en-US" b="1" dirty="0" smtClean="0">
                <a:solidFill>
                  <a:srgbClr val="FF0000"/>
                </a:solidFill>
              </a:rPr>
              <a:t>Family 9: Rotational Elements. Rolls (Cont’d)</a:t>
            </a:r>
          </a:p>
          <a:p>
            <a:r>
              <a:rPr lang="en-US" dirty="0" smtClean="0">
                <a:solidFill>
                  <a:srgbClr val="00B050"/>
                </a:solidFill>
              </a:rPr>
              <a:t>Unlinked rolling elements must show a brief but perceptible pause between the elements that comprise the rolling combination.  Absence of a perceptible pause between elements of the combination shall be downgraded by 1 point.  This downgrade applies if the direction of rotation is required to be the same or opposite. </a:t>
            </a:r>
            <a:r>
              <a:rPr lang="en-US" dirty="0" smtClean="0">
                <a:solidFill>
                  <a:srgbClr val="FF0000"/>
                </a:solidFill>
              </a:rPr>
              <a:t>(Fig. 51).</a:t>
            </a:r>
          </a:p>
          <a:p>
            <a:r>
              <a:rPr lang="en-US" b="1" dirty="0" smtClean="0">
                <a:solidFill>
                  <a:srgbClr val="FF0000"/>
                </a:solidFill>
              </a:rPr>
              <a:t>c:</a:t>
            </a:r>
            <a:r>
              <a:rPr lang="en-US" dirty="0" smtClean="0">
                <a:solidFill>
                  <a:srgbClr val="FF0000"/>
                </a:solidFill>
              </a:rPr>
              <a:t> Opposite rolls may be either of 	the same or different type. In opposite rolls, the tips of the symbols are drawn on opposite sides of the line, indicating they are to be flown in opposite directions of rotation. The pilot may elect to fly the first roll in either direction, but the second roll must be the opposite direction to the first. Opposite rolls, including those in rolling turns, should be flown as one continuous maneuver - the brief pause between opposite rotations should be minimal (Fig. 52). If the two rolls are of the same type, they must be flown in opposite direction if they are not linked.</a:t>
            </a:r>
          </a:p>
          <a:p>
            <a:r>
              <a:rPr lang="en-US" b="1" dirty="0" smtClean="0">
                <a:solidFill>
                  <a:srgbClr val="FF0000"/>
                </a:solidFill>
              </a:rPr>
              <a:t>d:</a:t>
            </a:r>
            <a:r>
              <a:rPr lang="en-US" dirty="0" smtClean="0">
                <a:solidFill>
                  <a:srgbClr val="FF0000"/>
                </a:solidFill>
              </a:rPr>
              <a:t> Either aileron rolls or snap rolls may follow spin elements (Family 9.11 or 9.12). A spin and a roll combined on the same vertical </a:t>
            </a:r>
            <a:r>
              <a:rPr lang="en-US" dirty="0" err="1" smtClean="0">
                <a:solidFill>
                  <a:srgbClr val="FF0000"/>
                </a:solidFill>
              </a:rPr>
              <a:t>downline</a:t>
            </a:r>
            <a:r>
              <a:rPr lang="en-US" dirty="0" smtClean="0">
                <a:solidFill>
                  <a:srgbClr val="FF0000"/>
                </a:solidFill>
              </a:rPr>
              <a:t> will always be unlinked. They may be flown either in the same or opposite direction, as shown by the position of the tips of the symbols on the </a:t>
            </a:r>
            <a:r>
              <a:rPr lang="en-US" dirty="0" err="1" smtClean="0">
                <a:solidFill>
                  <a:srgbClr val="FF0000"/>
                </a:solidFill>
              </a:rPr>
              <a:t>Aresti</a:t>
            </a:r>
            <a:r>
              <a:rPr lang="en-US" dirty="0" smtClean="0">
                <a:solidFill>
                  <a:srgbClr val="FF0000"/>
                </a:solidFill>
              </a:rPr>
              <a:t> diagram.</a:t>
            </a: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46</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8.9:</a:t>
            </a:r>
            <a:r>
              <a:rPr lang="en-US" dirty="0" smtClean="0">
                <a:solidFill>
                  <a:srgbClr val="FF0000"/>
                </a:solidFill>
              </a:rPr>
              <a:t> </a:t>
            </a:r>
            <a:r>
              <a:rPr lang="en-US" b="1" dirty="0" smtClean="0">
                <a:solidFill>
                  <a:srgbClr val="FF0000"/>
                </a:solidFill>
              </a:rPr>
              <a:t>Family 9: Rotational Elements. Rolls (Cont’d)</a:t>
            </a:r>
          </a:p>
          <a:p>
            <a:r>
              <a:rPr lang="en-US" dirty="0" smtClean="0">
                <a:solidFill>
                  <a:srgbClr val="FF0000"/>
                </a:solidFill>
              </a:rPr>
              <a:t>The spin will always be the first element with a maximum of two (2) turns. It can be followed by a second rotational element like a roll or a snap roll also limited to a maximum of two (2) turn(Fig. 53).  Adding a third rotational element will make the maneuver illegal, i.e. a one turn spin combined with one opposite roll and one opposite half roll (Fig. 54).</a:t>
            </a:r>
          </a:p>
          <a:p>
            <a:endParaRPr lang="en-US" dirty="0" smtClean="0">
              <a:solidFill>
                <a:srgbClr val="FF0000"/>
              </a:solidFill>
            </a:endParaRPr>
          </a:p>
          <a:p>
            <a:r>
              <a:rPr lang="en-US" b="1" dirty="0" smtClean="0"/>
              <a:t>8.9.2: Family 9.2 - 9.8: Point Rolls.</a:t>
            </a:r>
            <a:r>
              <a:rPr lang="en-US" dirty="0" smtClean="0"/>
              <a:t> These rolls are judged on the same criteria as the standard roll, only the aircraft stops rotation during the roll for a pre-stated number of times, i.e. 2, 4, or 8. The rate of the roll and the rhythm of the points must be constant throughout with the aircraft projecting the pre-stated plane and direction of flight.</a:t>
            </a:r>
          </a:p>
          <a:p>
            <a:r>
              <a:rPr lang="en-US" dirty="0" smtClean="0"/>
              <a:t>	The pauses will be of identical duration and the degree of rotation correct between each pause: 180 degrees, 90 degrees, or 45 degrees. Each pause of a point roll must be clearly recognizable in every case. If a pause is not recognizable, the figure is graded a zero (0).</a:t>
            </a:r>
          </a:p>
          <a:p>
            <a:endParaRPr lang="en-US" dirty="0" smtClean="0">
              <a:solidFill>
                <a:srgbClr val="FF0000"/>
              </a:solidFill>
            </a:endParaRPr>
          </a:p>
          <a:p>
            <a:r>
              <a:rPr lang="en-US" b="1" dirty="0" smtClean="0">
                <a:solidFill>
                  <a:srgbClr val="FF0000"/>
                </a:solidFill>
              </a:rPr>
              <a:t>8.9.2: Family 9.2 - 9.8: Point Rolls.</a:t>
            </a:r>
            <a:r>
              <a:rPr lang="en-US" dirty="0" smtClean="0">
                <a:solidFill>
                  <a:srgbClr val="FF0000"/>
                </a:solidFill>
              </a:rPr>
              <a:t> These rolls are judged on the same criteria as the standard roll, only the aircraft stops rotation during the roll for a pre-stated number of times, i.e. 2, 4, or 8.  </a:t>
            </a:r>
          </a:p>
          <a:p>
            <a:endParaRPr lang="en-US" b="1" dirty="0" smtClean="0">
              <a:solidFill>
                <a:srgbClr val="FF0000"/>
              </a:solidFill>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47</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8.9.2: Family 9.2 - 9.8: Point Rolls (Cont’d).</a:t>
            </a:r>
            <a:r>
              <a:rPr lang="en-US" dirty="0" smtClean="0">
                <a:solidFill>
                  <a:srgbClr val="FF0000"/>
                </a:solidFill>
              </a:rPr>
              <a:t> </a:t>
            </a:r>
          </a:p>
          <a:p>
            <a:r>
              <a:rPr lang="en-US" dirty="0" smtClean="0">
                <a:solidFill>
                  <a:srgbClr val="FF0000"/>
                </a:solidFill>
              </a:rPr>
              <a:t>The rate of the roll and the rhythm of the points must be constant throughout with the aircraft projecting the pre-stated plane and direction of flight. </a:t>
            </a:r>
            <a:r>
              <a:rPr lang="en-US" dirty="0" smtClean="0">
                <a:solidFill>
                  <a:srgbClr val="00B050"/>
                </a:solidFill>
              </a:rPr>
              <a:t>The pauses will be of identical duration.  Each visible variation in the duration of the pause segments is downgraded by one (1) point.  The roll rate of the rolling segments must be constant, and any visible variation of these roll rates is to be downgraded by one (1) point per occurrence.  However, the duration of the rolling segments and the pause segments need not be equal.</a:t>
            </a:r>
          </a:p>
          <a:p>
            <a:r>
              <a:rPr lang="en-US" dirty="0" smtClean="0">
                <a:solidFill>
                  <a:srgbClr val="FF0000"/>
                </a:solidFill>
              </a:rPr>
              <a:t>	 Each pause of a point roll must be clearly recognizable in every case. If a pause is not recognizable, the figure is graded a zero (0).</a:t>
            </a:r>
          </a:p>
          <a:p>
            <a:endParaRPr lang="en-US" dirty="0" smtClean="0">
              <a:solidFill>
                <a:srgbClr val="FF0000"/>
              </a:solidFill>
            </a:endParaRPr>
          </a:p>
          <a:p>
            <a:r>
              <a:rPr lang="en-US" b="1" dirty="0" smtClean="0"/>
              <a:t>8.9.3:</a:t>
            </a:r>
            <a:r>
              <a:rPr lang="en-US" dirty="0" smtClean="0"/>
              <a:t> </a:t>
            </a:r>
            <a:r>
              <a:rPr lang="en-US" b="1" dirty="0" smtClean="0"/>
              <a:t>Family 9.9: Positive Snap Rolls.</a:t>
            </a:r>
            <a:r>
              <a:rPr lang="en-US" dirty="0" smtClean="0"/>
              <a:t> Snap rolls represent one of the greatest challenges to judges.  This is primarily due to two factors.</a:t>
            </a:r>
          </a:p>
          <a:p>
            <a:r>
              <a:rPr lang="en-US" b="1" dirty="0" smtClean="0"/>
              <a:t>I.</a:t>
            </a:r>
            <a:r>
              <a:rPr lang="en-US" dirty="0" smtClean="0"/>
              <a:t> The “snapping” characteristics of different types of aircraft are unique.</a:t>
            </a:r>
          </a:p>
          <a:p>
            <a:r>
              <a:rPr lang="en-US" b="1" dirty="0" smtClean="0"/>
              <a:t>II.</a:t>
            </a:r>
            <a:r>
              <a:rPr lang="en-US" dirty="0" smtClean="0"/>
              <a:t> Snap rolls are a high-energy maneuver that occurs very quickly.  Snaps happen so fast, in fact, that it is virtually impossible for a judge to determine the exact order in which events occur, especially at the beginning of the snap.  There are no criteria, therefore, for seeing nose and wing movement initiated at the same time as with the other autorotation family, i.e. Spins.</a:t>
            </a:r>
          </a:p>
          <a:p>
            <a:endParaRPr lang="en-US" dirty="0" smtClean="0">
              <a:solidFill>
                <a:srgbClr val="FF0000"/>
              </a:solidFill>
            </a:endParaRPr>
          </a:p>
          <a:p>
            <a:r>
              <a:rPr lang="en-US" dirty="0" smtClean="0"/>
              <a:t> </a:t>
            </a:r>
          </a:p>
          <a:p>
            <a:endParaRPr lang="en-US" b="1" dirty="0" smtClean="0">
              <a:solidFill>
                <a:srgbClr val="FF0000"/>
              </a:solidFill>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48</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t>8.9.3:</a:t>
            </a:r>
            <a:r>
              <a:rPr lang="en-US" dirty="0" smtClean="0"/>
              <a:t> </a:t>
            </a:r>
            <a:r>
              <a:rPr lang="en-US" b="1" dirty="0" smtClean="0"/>
              <a:t>Family 9.9: Positive Snap Rolls (Cont’d).</a:t>
            </a:r>
            <a:r>
              <a:rPr lang="en-US" dirty="0" smtClean="0"/>
              <a:t> </a:t>
            </a:r>
            <a:endParaRPr lang="en-US" dirty="0" smtClean="0">
              <a:solidFill>
                <a:srgbClr val="FF0000"/>
              </a:solidFill>
            </a:endParaRPr>
          </a:p>
          <a:p>
            <a:r>
              <a:rPr lang="en-US" dirty="0" smtClean="0"/>
              <a:t> The judge must see two things to determine that a snap roll has occurred.  The nose must depart the flight path in the correct directions and autorotation must be initiated.  If the judge does not observe both events, the figure must be given a zero (0).</a:t>
            </a:r>
          </a:p>
          <a:p>
            <a:r>
              <a:rPr lang="en-US" dirty="0" smtClean="0"/>
              <a:t>	For a positive snap roll, the nose must move away from the wheels (Fig. 56).  This puts the aircraft’s wings near the critical angle-of-attack.  Either very shortly after the nose moves, or simultaneously with the nose movement, the aircraft must be seen to yaw around its vertical axis, thus initiating a stall of one wing and subsequent autorotation.  If any movement about the longitudinal (roll) axis is observed before the nose departs the line of flight, the figure is downgraded 0.5 points per 5 degrees.</a:t>
            </a:r>
          </a:p>
          <a:p>
            <a:endParaRPr lang="en-US" dirty="0" smtClean="0"/>
          </a:p>
          <a:p>
            <a:r>
              <a:rPr lang="en-US" dirty="0" smtClean="0"/>
              <a:t>             Throughout the snap roll, the main axis of the snap roll’s rotational must be in the correct plane and direction of flight.  However, the type of motion (angle-of-attack and angular velocity) displayed around the main axis of autorotation differs between aircraft types (much as each type of aircraft has different spin characteristics). ).  If the character of the snap roll changes during the figure, the figure is downgraded. (see Family 9..1).</a:t>
            </a:r>
          </a:p>
          <a:p>
            <a:endParaRPr lang="en-US" dirty="0" smtClean="0"/>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49</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0"/>
          </p:nvPr>
        </p:nvSpPr>
        <p:spPr>
          <a:xfrm>
            <a:off x="8077200" y="6553200"/>
            <a:ext cx="381000" cy="304800"/>
          </a:xfrm>
        </p:spPr>
        <p:txBody>
          <a:bodyPr/>
          <a:lstStyle/>
          <a:p>
            <a:pPr>
              <a:defRPr/>
            </a:pPr>
            <a:r>
              <a:rPr lang="en-US" dirty="0"/>
              <a:t>I-</a:t>
            </a:r>
            <a:fld id="{83C03DA9-27D7-4F43-8DF0-019D80294913}" type="slidenum">
              <a:rPr lang="en-US"/>
              <a:pPr>
                <a:defRPr/>
              </a:pPr>
              <a:t>5</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9221" name="Rectangle 2"/>
          <p:cNvSpPr>
            <a:spLocks noChangeArrowheads="1"/>
          </p:cNvSpPr>
          <p:nvPr/>
        </p:nvSpPr>
        <p:spPr bwMode="auto">
          <a:xfrm>
            <a:off x="4114800" y="0"/>
            <a:ext cx="5029200" cy="708025"/>
          </a:xfrm>
          <a:prstGeom prst="rect">
            <a:avLst/>
          </a:prstGeom>
          <a:noFill/>
          <a:ln w="9525">
            <a:noFill/>
            <a:miter lim="800000"/>
            <a:headEnd/>
            <a:tailEnd/>
          </a:ln>
        </p:spPr>
        <p:txBody>
          <a:bodyPr>
            <a:spAutoFit/>
          </a:bodyPr>
          <a:lstStyle/>
          <a:p>
            <a:pPr algn="r" eaLnBrk="0" hangingPunct="0"/>
            <a:r>
              <a:rPr lang="en-US" sz="4000" dirty="0" smtClean="0">
                <a:solidFill>
                  <a:srgbClr val="FF0000"/>
                </a:solidFill>
                <a:latin typeface="Times New Roman" pitchFamily="18" charset="0"/>
              </a:rPr>
              <a:t>Changes</a:t>
            </a:r>
            <a:endParaRPr lang="en-US" sz="4000" dirty="0">
              <a:solidFill>
                <a:schemeClr val="tx2"/>
              </a:solidFill>
              <a:latin typeface="Times New Roman" pitchFamily="18" charset="0"/>
            </a:endParaRPr>
          </a:p>
        </p:txBody>
      </p:sp>
      <p:sp>
        <p:nvSpPr>
          <p:cNvPr id="9222" name="Text Box 3"/>
          <p:cNvSpPr txBox="1">
            <a:spLocks noChangeArrowheads="1"/>
          </p:cNvSpPr>
          <p:nvPr/>
        </p:nvSpPr>
        <p:spPr bwMode="auto">
          <a:xfrm>
            <a:off x="342900" y="1196975"/>
            <a:ext cx="8458200" cy="5078313"/>
          </a:xfrm>
          <a:prstGeom prst="rect">
            <a:avLst/>
          </a:prstGeom>
          <a:noFill/>
          <a:ln w="12700">
            <a:noFill/>
            <a:miter lim="800000"/>
            <a:headEnd type="none" w="sm" len="sm"/>
            <a:tailEnd type="none" w="sm" len="sm"/>
          </a:ln>
        </p:spPr>
        <p:txBody>
          <a:bodyPr>
            <a:spAutoFit/>
          </a:bodyPr>
          <a:lstStyle/>
          <a:p>
            <a:r>
              <a:rPr lang="en-US" b="1" dirty="0" smtClean="0"/>
              <a:t>9. Contestant Classification:</a:t>
            </a:r>
            <a:endParaRPr lang="en-US" dirty="0" smtClean="0"/>
          </a:p>
          <a:p>
            <a:r>
              <a:rPr lang="en-US" dirty="0" smtClean="0"/>
              <a:t>	</a:t>
            </a:r>
            <a:r>
              <a:rPr lang="en-US" b="1" dirty="0" smtClean="0"/>
              <a:t>9.1</a:t>
            </a:r>
            <a:r>
              <a:rPr lang="en-US" dirty="0" smtClean="0"/>
              <a:t>: A contestant may enter any one competition class at their own option.  Once entered, a contestant may not move down in class without written permission from their regional director.</a:t>
            </a:r>
          </a:p>
          <a:p>
            <a:r>
              <a:rPr lang="en-US" dirty="0" smtClean="0"/>
              <a:t>	Should their class not be offered at a contest, the contestant may enter the next highest class, and then return to their normal class at the next contest where their normal class if offered.</a:t>
            </a:r>
          </a:p>
          <a:p>
            <a:r>
              <a:rPr lang="en-US" dirty="0" smtClean="0"/>
              <a:t>	If a Basic thru Advanced class contestant wins 5 contests with 4 or more competitors in a calendar year, they must advance to the next higher class at the beginning of the next calendar year.</a:t>
            </a:r>
          </a:p>
          <a:p>
            <a:r>
              <a:rPr lang="en-US" dirty="0" smtClean="0"/>
              <a:t>	</a:t>
            </a:r>
            <a:r>
              <a:rPr lang="en-US" b="1" dirty="0" smtClean="0"/>
              <a:t>9.2:</a:t>
            </a:r>
            <a:r>
              <a:rPr lang="en-US" dirty="0" smtClean="0"/>
              <a:t> The new contest season begins when the annual aerobatic sequence changes are approved by the IMAC Board of Directors and made available to the IMAC membership on the IMAC website at the start of each calendar year.</a:t>
            </a:r>
          </a:p>
          <a:p>
            <a:r>
              <a:rPr lang="en-US" dirty="0" smtClean="0"/>
              <a:t>	</a:t>
            </a:r>
            <a:r>
              <a:rPr lang="en-US" b="1" dirty="0" smtClean="0"/>
              <a:t>9.3:</a:t>
            </a:r>
            <a:r>
              <a:rPr lang="en-US" dirty="0" smtClean="0"/>
              <a:t> There shall be at least four (4) entries in the winning contestant’s class who make official flights before the first place victory is counted towards advancement.</a:t>
            </a:r>
          </a:p>
          <a:p>
            <a:endParaRPr lang="en-US" dirty="0">
              <a:latin typeface="Arial Rounded MT Bold"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t>8.9.3:</a:t>
            </a:r>
            <a:r>
              <a:rPr lang="en-US" dirty="0" smtClean="0"/>
              <a:t> </a:t>
            </a:r>
            <a:r>
              <a:rPr lang="en-US" b="1" dirty="0" smtClean="0"/>
              <a:t>Family 9.9: Positive Snap Rolls (Cont’d).</a:t>
            </a:r>
            <a:r>
              <a:rPr lang="en-US" dirty="0" smtClean="0"/>
              <a:t> </a:t>
            </a:r>
            <a:endParaRPr lang="en-US" dirty="0" smtClean="0">
              <a:solidFill>
                <a:srgbClr val="FF0000"/>
              </a:solidFill>
            </a:endParaRPr>
          </a:p>
          <a:p>
            <a:r>
              <a:rPr lang="en-US" dirty="0" smtClean="0"/>
              <a:t> A changing rate of rotation or the nose moving more onto the flight path (like a roll) is the most often observed change in character.  But for all aircraft types, the criteria for stopping the snap roll is the same: the attitude before starting the snap roll and in the instant of stopping it must be identical and must correspond to the geometry of the basic figure on which the snap roll is performed.</a:t>
            </a:r>
          </a:p>
          <a:p>
            <a:r>
              <a:rPr lang="en-US" dirty="0" smtClean="0"/>
              <a:t>	Snap rolls must be observed very carefully to ensure that the competitor is not “</a:t>
            </a:r>
            <a:r>
              <a:rPr lang="en-US" dirty="0" err="1" smtClean="0"/>
              <a:t>aileroning</a:t>
            </a:r>
            <a:r>
              <a:rPr lang="en-US" dirty="0" smtClean="0"/>
              <a:t>” the aircraft around its longitudinal axis.  Aerobatic aircraft with very high rates of roll can occasionally fool a judge in the execution of snap rolls.  The movement of the aircraft’s nose departing the flight path prior to autorotation is a good clue to the proper execution of snap rolls.  As always, the competitor is given the benefit of the doubt, but if a judge is certain that a proper snap roll has not been executed, a zero (0) is given.  Another common error is for the aircraft to </a:t>
            </a:r>
            <a:r>
              <a:rPr lang="en-US" dirty="0" err="1" smtClean="0"/>
              <a:t>autorotate</a:t>
            </a:r>
            <a:r>
              <a:rPr lang="en-US" dirty="0" smtClean="0"/>
              <a:t>, but not to stay in autorotation until the end of the figure.  In this case, a deduction of 0.5 points for each 5 degrees or rotation remaining when the autorotation stops must be made.  If the autorotation ends with more than 90 degrees of rotation remaining, even if the roll is completed with aileron, the snap roll is zeroed.</a:t>
            </a:r>
          </a:p>
          <a:p>
            <a:endParaRPr lang="en-US" dirty="0" smtClean="0"/>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50</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8.9.3:</a:t>
            </a:r>
            <a:r>
              <a:rPr lang="en-US" dirty="0" smtClean="0">
                <a:solidFill>
                  <a:srgbClr val="FF0000"/>
                </a:solidFill>
              </a:rPr>
              <a:t> </a:t>
            </a:r>
            <a:r>
              <a:rPr lang="en-US" b="1" dirty="0" smtClean="0">
                <a:solidFill>
                  <a:srgbClr val="FF0000"/>
                </a:solidFill>
              </a:rPr>
              <a:t>Family 9.9: </a:t>
            </a:r>
            <a:r>
              <a:rPr lang="en-US" b="1" dirty="0" smtClean="0">
                <a:solidFill>
                  <a:srgbClr val="00B050"/>
                </a:solidFill>
              </a:rPr>
              <a:t>Snap Rolls.</a:t>
            </a:r>
          </a:p>
          <a:p>
            <a:r>
              <a:rPr lang="en-US" dirty="0" smtClean="0">
                <a:solidFill>
                  <a:srgbClr val="00B050"/>
                </a:solidFill>
              </a:rPr>
              <a:t>Snap rolls may be positive (pitch to the canopy) or negative (pitch to the wheels). Other than this difference, all judging criteria are the same for either type of snap.</a:t>
            </a:r>
          </a:p>
          <a:p>
            <a:r>
              <a:rPr lang="en-US" dirty="0" smtClean="0">
                <a:solidFill>
                  <a:srgbClr val="00B050"/>
                </a:solidFill>
              </a:rPr>
              <a:t>               Snap rolls are difficult to judge due to the speed of the snaps and the variation in the manner in which different aircraft perform snaps. However, two things must be present in order that a judge can decide that a snap roll has occurred. They are:</a:t>
            </a:r>
          </a:p>
          <a:p>
            <a:r>
              <a:rPr lang="en-US" dirty="0" smtClean="0">
                <a:solidFill>
                  <a:srgbClr val="00B050"/>
                </a:solidFill>
              </a:rPr>
              <a:t>- The nose must pitch in the correct direction as indicated by the </a:t>
            </a:r>
            <a:r>
              <a:rPr lang="en-US" dirty="0" err="1" smtClean="0">
                <a:solidFill>
                  <a:srgbClr val="00B050"/>
                </a:solidFill>
              </a:rPr>
              <a:t>Aresti</a:t>
            </a:r>
            <a:r>
              <a:rPr lang="en-US" dirty="0" smtClean="0">
                <a:solidFill>
                  <a:srgbClr val="00B050"/>
                </a:solidFill>
              </a:rPr>
              <a:t> figure. </a:t>
            </a:r>
          </a:p>
          <a:p>
            <a:pPr>
              <a:buFontTx/>
              <a:buChar char="-"/>
            </a:pPr>
            <a:r>
              <a:rPr lang="en-US" dirty="0" smtClean="0">
                <a:solidFill>
                  <a:srgbClr val="00B050"/>
                </a:solidFill>
              </a:rPr>
              <a:t>Autorotation must be initiated.</a:t>
            </a:r>
          </a:p>
          <a:p>
            <a:r>
              <a:rPr lang="en-US" dirty="0" smtClean="0">
                <a:solidFill>
                  <a:srgbClr val="00B050"/>
                </a:solidFill>
              </a:rPr>
              <a:t>Given the high energy nature of the snap, it is very difficult to tell if these two items are occurring simultaneously or sequentially.  Therefore, there is no requirement that these two movements start simultaneously.  They may occur simultaneously or sequentially in the order presented </a:t>
            </a:r>
          </a:p>
          <a:p>
            <a:r>
              <a:rPr lang="en-US" dirty="0" smtClean="0">
                <a:solidFill>
                  <a:srgbClr val="00B050"/>
                </a:solidFill>
              </a:rPr>
              <a:t>The requirements and downgrades that apply to snap roll elements are:</a:t>
            </a:r>
          </a:p>
          <a:p>
            <a:r>
              <a:rPr lang="en-US" b="1" dirty="0" smtClean="0">
                <a:solidFill>
                  <a:srgbClr val="00B050"/>
                </a:solidFill>
              </a:rPr>
              <a:t>a.</a:t>
            </a:r>
            <a:r>
              <a:rPr lang="en-US" dirty="0" smtClean="0">
                <a:solidFill>
                  <a:srgbClr val="00B050"/>
                </a:solidFill>
              </a:rPr>
              <a:t> The snap must be done in the correct direction, positive or negative.  If done in the wrong direction the maneuver is to be zeroed.  Judges must watch very carefully for this as, due to the speed of the snap, it is very possible to miss an incorrect direction of the pitch.</a:t>
            </a: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51</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8.9.3:</a:t>
            </a:r>
            <a:r>
              <a:rPr lang="en-US" dirty="0" smtClean="0">
                <a:solidFill>
                  <a:srgbClr val="FF0000"/>
                </a:solidFill>
              </a:rPr>
              <a:t> </a:t>
            </a:r>
            <a:r>
              <a:rPr lang="en-US" b="1" dirty="0" smtClean="0">
                <a:solidFill>
                  <a:srgbClr val="FF0000"/>
                </a:solidFill>
              </a:rPr>
              <a:t>Family 9.9: </a:t>
            </a:r>
            <a:r>
              <a:rPr lang="en-US" b="1" dirty="0" smtClean="0">
                <a:solidFill>
                  <a:srgbClr val="00B050"/>
                </a:solidFill>
              </a:rPr>
              <a:t>Snap Rolls (Cont’d).</a:t>
            </a:r>
            <a:endParaRPr lang="en-US" dirty="0" smtClean="0">
              <a:solidFill>
                <a:srgbClr val="00B050"/>
              </a:solidFill>
            </a:endParaRPr>
          </a:p>
          <a:p>
            <a:r>
              <a:rPr lang="en-US" b="1" dirty="0" smtClean="0">
                <a:solidFill>
                  <a:srgbClr val="00B050"/>
                </a:solidFill>
              </a:rPr>
              <a:t>b.</a:t>
            </a:r>
            <a:r>
              <a:rPr lang="en-US" dirty="0" smtClean="0">
                <a:solidFill>
                  <a:srgbClr val="00B050"/>
                </a:solidFill>
              </a:rPr>
              <a:t> There must be departure in the pitch axis in the required direction of the snap.  Without some displacement in pitch there can be no high speed stall and therefore, there can be no snap.  Aerobatic aircraft with very high rates of roll can occasionally fool a judge and present an aileron roll in place of a true snap.  The movement of the aircraft’s nose in pitch departing the flight path is a necessary clue to the proper execution of snap rolls. As always, the competitor is given the benefit of the doubt, but if a judge is certain that a proper snap roll has not been executed, a zero (0) is to be given. </a:t>
            </a:r>
          </a:p>
          <a:p>
            <a:r>
              <a:rPr lang="en-US" b="1" dirty="0" smtClean="0">
                <a:solidFill>
                  <a:srgbClr val="00B050"/>
                </a:solidFill>
              </a:rPr>
              <a:t>c.</a:t>
            </a:r>
            <a:r>
              <a:rPr lang="en-US" dirty="0" smtClean="0">
                <a:solidFill>
                  <a:srgbClr val="00B050"/>
                </a:solidFill>
              </a:rPr>
              <a:t> Autorotation must be initiated either simultaneously with the pitch departure, or immediately subsequent to it.  No downgrade is to be applied if these two motions occur sequentially in the order just stated.  Autorotation is difficult to discern but a definite clue is that there will be a yaw component to the rotation.  Lacking any visible yaw, the aircraft will be rotating only on its roll axis and not presenting a true snap.  As always, the competitor is given the benefit of the doubt, but if a judge is certain that autorotation is not present and therefore that a proper snap roll has not been executed, a zero (0) is to be given. </a:t>
            </a: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52</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8.9.3:</a:t>
            </a:r>
            <a:r>
              <a:rPr lang="en-US" dirty="0" smtClean="0">
                <a:solidFill>
                  <a:srgbClr val="FF0000"/>
                </a:solidFill>
              </a:rPr>
              <a:t> </a:t>
            </a:r>
            <a:r>
              <a:rPr lang="en-US" b="1" dirty="0" smtClean="0">
                <a:solidFill>
                  <a:srgbClr val="FF0000"/>
                </a:solidFill>
              </a:rPr>
              <a:t>Family 9.9: </a:t>
            </a:r>
            <a:r>
              <a:rPr lang="en-US" b="1" dirty="0" smtClean="0">
                <a:solidFill>
                  <a:srgbClr val="00B050"/>
                </a:solidFill>
              </a:rPr>
              <a:t>Snap Rolls (Cont’d).</a:t>
            </a:r>
            <a:endParaRPr lang="en-US" dirty="0" smtClean="0">
              <a:solidFill>
                <a:srgbClr val="00B050"/>
              </a:solidFill>
            </a:endParaRPr>
          </a:p>
          <a:p>
            <a:r>
              <a:rPr lang="en-US" b="1" dirty="0" smtClean="0">
                <a:solidFill>
                  <a:srgbClr val="00B050"/>
                </a:solidFill>
              </a:rPr>
              <a:t>d.</a:t>
            </a:r>
            <a:r>
              <a:rPr lang="en-US" dirty="0" smtClean="0">
                <a:solidFill>
                  <a:srgbClr val="00B050"/>
                </a:solidFill>
              </a:rPr>
              <a:t> Any rotation / roll observed prior to the required pitch movement is to be downgraded 0 .5 points for each 5 degrees of such rotation.</a:t>
            </a:r>
          </a:p>
          <a:p>
            <a:r>
              <a:rPr lang="en-US" b="1" dirty="0" smtClean="0">
                <a:solidFill>
                  <a:srgbClr val="00B050"/>
                </a:solidFill>
              </a:rPr>
              <a:t>e.</a:t>
            </a:r>
            <a:r>
              <a:rPr lang="en-US" dirty="0" smtClean="0">
                <a:solidFill>
                  <a:srgbClr val="00B050"/>
                </a:solidFill>
              </a:rPr>
              <a:t> In the event that the start of autorotation is delayed somewhat after the required pitch movement has been shown, it is possible that the aircraft will draw a visible line between the pitch and the start of autorotation. If this occurs, the maneuver should be zeroed (0).</a:t>
            </a:r>
          </a:p>
          <a:p>
            <a:r>
              <a:rPr lang="en-US" b="1" dirty="0" smtClean="0">
                <a:solidFill>
                  <a:srgbClr val="00B050"/>
                </a:solidFill>
              </a:rPr>
              <a:t>f.</a:t>
            </a:r>
            <a:r>
              <a:rPr lang="en-US" dirty="0" smtClean="0">
                <a:solidFill>
                  <a:srgbClr val="00B050"/>
                </a:solidFill>
              </a:rPr>
              <a:t> Autorotation, once initiated, must be maintained to the prescribed finish point of the snap roll. Coming out of autorotation early and </a:t>
            </a:r>
            <a:r>
              <a:rPr lang="en-US" dirty="0" err="1" smtClean="0">
                <a:solidFill>
                  <a:srgbClr val="00B050"/>
                </a:solidFill>
              </a:rPr>
              <a:t>aileroning</a:t>
            </a:r>
            <a:r>
              <a:rPr lang="en-US" dirty="0" smtClean="0">
                <a:solidFill>
                  <a:srgbClr val="00B050"/>
                </a:solidFill>
              </a:rPr>
              <a:t> to the end of the snap is a common error. In this case, a downgrade of 0.5 points for each 5 degrees is to be applied for the amount of rotation remaining at the point the autorotation ends, i.e., for however much the pilot ailerons to the finish. If the autorotation ends with 90 degrees or more of rotation remaining, even if the roll is completed with aileron, the snap roll is to be zeroed.</a:t>
            </a:r>
          </a:p>
          <a:p>
            <a:r>
              <a:rPr lang="en-US" b="1" dirty="0" smtClean="0">
                <a:solidFill>
                  <a:srgbClr val="00B050"/>
                </a:solidFill>
              </a:rPr>
              <a:t>g.</a:t>
            </a:r>
            <a:r>
              <a:rPr lang="en-US" dirty="0" smtClean="0">
                <a:solidFill>
                  <a:srgbClr val="00B050"/>
                </a:solidFill>
              </a:rPr>
              <a:t> Alignment during the snap will vary from the prescribed line of flight due to the yaw displacement that is characteristic of a proper snap.  This variation may be very small.  However, immediately on completion of autorotation, the aircraft must be realigned with the prescribed line of flight. This will put the aircraft on a parallel but offset line or arc from that being flown prior to entry to the snap.  </a:t>
            </a: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53</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8.9.3:</a:t>
            </a:r>
            <a:r>
              <a:rPr lang="en-US" dirty="0" smtClean="0">
                <a:solidFill>
                  <a:srgbClr val="FF0000"/>
                </a:solidFill>
              </a:rPr>
              <a:t> </a:t>
            </a:r>
            <a:r>
              <a:rPr lang="en-US" b="1" dirty="0" smtClean="0">
                <a:solidFill>
                  <a:srgbClr val="FF0000"/>
                </a:solidFill>
              </a:rPr>
              <a:t>Family 9.9: </a:t>
            </a:r>
            <a:r>
              <a:rPr lang="en-US" b="1" dirty="0" smtClean="0">
                <a:solidFill>
                  <a:srgbClr val="00B050"/>
                </a:solidFill>
              </a:rPr>
              <a:t>Snap Rolls (Cont’d).</a:t>
            </a:r>
            <a:endParaRPr lang="en-US" dirty="0" smtClean="0">
              <a:solidFill>
                <a:srgbClr val="00B050"/>
              </a:solidFill>
            </a:endParaRPr>
          </a:p>
          <a:p>
            <a:r>
              <a:rPr lang="en-US" dirty="0" smtClean="0">
                <a:solidFill>
                  <a:srgbClr val="00B050"/>
                </a:solidFill>
              </a:rPr>
              <a:t>If the aircraft exit from the snap is a line or arc that is identical to the entry line this is a clue that a proper snap was not executed. Again, the offset of the snap exit line or arc from snap entry line or arc may be very small but should be there. No penalty is to be applied for the offset or the realignment of the aircraft immediately after autorotation is completed.  Lacking that realignment the extension of the snap exit line will be misaligned and that should be downgraded at 0.5 for each 5 degrees of misalignment from the prescribed line of flight in pitch, roll and yaw.  "Line of flight" as just used here includes arcs.</a:t>
            </a:r>
          </a:p>
          <a:p>
            <a:endParaRPr lang="en-US" dirty="0" smtClean="0">
              <a:solidFill>
                <a:srgbClr val="00B050"/>
              </a:solidFill>
            </a:endParaRPr>
          </a:p>
          <a:p>
            <a:r>
              <a:rPr lang="en-US" b="1" dirty="0" smtClean="0"/>
              <a:t>8.9.5:</a:t>
            </a:r>
            <a:r>
              <a:rPr lang="en-US" dirty="0" smtClean="0"/>
              <a:t> </a:t>
            </a:r>
            <a:r>
              <a:rPr lang="en-US" b="1" dirty="0" smtClean="0"/>
              <a:t>Family 9.11 - 9.12: Spins.</a:t>
            </a:r>
            <a:r>
              <a:rPr lang="en-US" dirty="0" smtClean="0"/>
              <a:t> Spin elements may be placed on a number of Family 1 and Family 8 figures (where so indicated by the optional spin symbol); however, all spins begin from horizontal flight.  When the aircraft stalls, the center of gravity will drop from wings-level horizontal flight.  It should be noted that the flight path should remain constant and not be influenced by the change of pitch attitude required to achieve the stall (Fig. 58). This appearance is more pronounced when the figure is performed downwind, and is enhanced when performed into the wind. This change in appearance is not a grading criterion.</a:t>
            </a:r>
          </a:p>
          <a:p>
            <a:r>
              <a:rPr lang="en-US" dirty="0" smtClean="0"/>
              <a:t>	</a:t>
            </a:r>
            <a:endParaRPr lang="en-US" dirty="0" smtClean="0">
              <a:solidFill>
                <a:srgbClr val="00B050"/>
              </a:solidFill>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54</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t>8.9.5:</a:t>
            </a:r>
            <a:r>
              <a:rPr lang="en-US" dirty="0" smtClean="0"/>
              <a:t> </a:t>
            </a:r>
            <a:r>
              <a:rPr lang="en-US" b="1" dirty="0" smtClean="0"/>
              <a:t>Family 9.11 - 9.12: Spins (Cont’d).</a:t>
            </a:r>
            <a:r>
              <a:rPr lang="en-US" dirty="0" smtClean="0"/>
              <a:t> </a:t>
            </a:r>
          </a:p>
          <a:p>
            <a:r>
              <a:rPr lang="en-US" dirty="0" smtClean="0"/>
              <a:t>Normal spins (upright spins entered from upright flight, or inverted spins entered from inverted flight):  When the aircraft stalls, the nose will fall and at the same time the wing tip will drop in the direction of the spin.  Failure to achieve this should be considered a “forced entry” and downgraded 0.5 points per 5 degrees of deviation.</a:t>
            </a:r>
          </a:p>
          <a:p>
            <a:r>
              <a:rPr lang="en-US" dirty="0" smtClean="0"/>
              <a:t>	After completion of the prescribed number of turns, the aircraft must stop rotating precisely on the pre-stated heading, and then a 90 degree </a:t>
            </a:r>
            <a:r>
              <a:rPr lang="en-US" dirty="0" err="1" smtClean="0"/>
              <a:t>downline</a:t>
            </a:r>
            <a:r>
              <a:rPr lang="en-US" dirty="0" smtClean="0"/>
              <a:t> (wind corrected if required) must be seen.  Grading criteria for the basic figure being flown then resume.  If a roll follows a spin, there should be a brief, but perceptible pause (similar to unlinked rolls) between the spin and the roll.  Because there is no vertical line before the spin, there is no criterion to center either a spin element alone or a spin-roll combination on the vertical </a:t>
            </a:r>
            <a:r>
              <a:rPr lang="en-US" dirty="0" err="1" smtClean="0"/>
              <a:t>downline</a:t>
            </a:r>
            <a:r>
              <a:rPr lang="en-US" dirty="0" smtClean="0"/>
              <a:t>.  Be alert for early stopping of the stalled autorotation followed by “</a:t>
            </a:r>
            <a:r>
              <a:rPr lang="en-US" dirty="0" err="1" smtClean="0"/>
              <a:t>aileroning</a:t>
            </a:r>
            <a:r>
              <a:rPr lang="en-US" dirty="0" smtClean="0"/>
              <a:t>” to the pre-states heading.  In this case, a deduction of 0.5 points for every 5 degrees of “</a:t>
            </a:r>
            <a:r>
              <a:rPr lang="en-US" dirty="0" err="1" smtClean="0"/>
              <a:t>aileroning</a:t>
            </a:r>
            <a:r>
              <a:rPr lang="en-US" dirty="0" smtClean="0"/>
              <a:t>” must be applied.  For example, in a one-turn spin the autorotation is observed to stop after 330 degrees of rotation and the ailerons are used to complete the rotation. The highest score this spin could receive is a 7.0.</a:t>
            </a: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55</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t>8.9.5:</a:t>
            </a:r>
            <a:r>
              <a:rPr lang="en-US" dirty="0" smtClean="0"/>
              <a:t> </a:t>
            </a:r>
            <a:r>
              <a:rPr lang="en-US" b="1" dirty="0" smtClean="0"/>
              <a:t>Family 9.11 - 9.12: Spins (Cont’d).</a:t>
            </a:r>
            <a:r>
              <a:rPr lang="en-US" dirty="0" smtClean="0"/>
              <a:t> </a:t>
            </a:r>
            <a:endParaRPr lang="en-US" dirty="0" smtClean="0">
              <a:solidFill>
                <a:srgbClr val="00B050"/>
              </a:solidFill>
            </a:endParaRPr>
          </a:p>
          <a:p>
            <a:r>
              <a:rPr lang="en-US" dirty="0" smtClean="0"/>
              <a:t>No account is to be taken of the pitch attitude of the aircraft during autorotation, as some aircraft spin in a nearly vertical pitch attitude while others spins somewhat flat in conventional spins. Speed of rotation is also not a judging criterion.</a:t>
            </a:r>
          </a:p>
          <a:p>
            <a:r>
              <a:rPr lang="en-US" dirty="0" smtClean="0"/>
              <a:t>           If the aircraft never stalls, it is apparent that it cannot spin, and a zero (0) must be given.  You will see “simulated” signs where barrel rolls or snap rolls are offered as spin entries.  In both cases, the flight path will not be downward.  In all those cases, the figure will be zeroed.</a:t>
            </a:r>
          </a:p>
          <a:p>
            <a:r>
              <a:rPr lang="en-US" dirty="0" smtClean="0"/>
              <a:t>	In all spins the grading criteria are:</a:t>
            </a:r>
          </a:p>
          <a:p>
            <a:r>
              <a:rPr lang="en-US" b="1" dirty="0" smtClean="0"/>
              <a:t>a:</a:t>
            </a:r>
            <a:r>
              <a:rPr lang="en-US" dirty="0" smtClean="0"/>
              <a:t> A clean breaking stall in horizontal flight.</a:t>
            </a:r>
          </a:p>
          <a:p>
            <a:r>
              <a:rPr lang="en-US" b="1" dirty="0" smtClean="0"/>
              <a:t>b:</a:t>
            </a:r>
            <a:r>
              <a:rPr lang="en-US" dirty="0" smtClean="0"/>
              <a:t> Fully stalled autorotation.</a:t>
            </a:r>
          </a:p>
          <a:p>
            <a:r>
              <a:rPr lang="en-US" b="1" dirty="0" smtClean="0"/>
              <a:t>c:</a:t>
            </a:r>
            <a:r>
              <a:rPr lang="en-US" dirty="0" smtClean="0"/>
              <a:t> Stopping on pre-stated heading.</a:t>
            </a:r>
          </a:p>
          <a:p>
            <a:r>
              <a:rPr lang="en-US" b="1" dirty="0" smtClean="0"/>
              <a:t>d:</a:t>
            </a:r>
            <a:r>
              <a:rPr lang="en-US" dirty="0" smtClean="0"/>
              <a:t> 90 degree down, wind corrected if required vertical line after stopping on heading.</a:t>
            </a:r>
          </a:p>
          <a:p>
            <a:r>
              <a:rPr lang="en-US" dirty="0" smtClean="0"/>
              <a:t>              Spins are stalled maneuvers and as such, the spin part of the maneuver should not be wind corrected and judges should not downgrade any wind drift happening during the autorotation. On the other hand, the horizontal entry line preceding the stall must be wind corrected. </a:t>
            </a:r>
          </a:p>
          <a:p>
            <a:endParaRPr lang="en-US" dirty="0" smtClean="0"/>
          </a:p>
          <a:p>
            <a:endParaRPr lang="en-US" dirty="0" smtClean="0"/>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56</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t>8.9.5:</a:t>
            </a:r>
            <a:r>
              <a:rPr lang="en-US" dirty="0" smtClean="0"/>
              <a:t> </a:t>
            </a:r>
            <a:r>
              <a:rPr lang="en-US" b="1" dirty="0" smtClean="0"/>
              <a:t>Family 9.11 - 9.12: Spins (Cont’d).</a:t>
            </a:r>
            <a:r>
              <a:rPr lang="en-US" dirty="0" smtClean="0"/>
              <a:t> </a:t>
            </a:r>
            <a:endParaRPr lang="en-US" dirty="0" smtClean="0">
              <a:solidFill>
                <a:srgbClr val="00B050"/>
              </a:solidFill>
            </a:endParaRPr>
          </a:p>
          <a:p>
            <a:r>
              <a:rPr lang="en-US" dirty="0" smtClean="0"/>
              <a:t>This means that in the case of a strong crosswind, the aircraft might be forced to “crab” in order to maintain a straight flight path.  As the aircraft’s horizontal speed decreases, the crabbing angle will most probably increase and this variation in heading must not be downgraded.  This variation of heading should also be included in the prescribed autorotation.  For instance, if the aircraft’s heading is 30 degrees off to the left before entering a one-turn positive spin, the rotation should only be 330 degrees if doing a left turn spin (Fig. 59), or 390 degrees if doing a right turn spin.</a:t>
            </a:r>
          </a:p>
          <a:p>
            <a:endParaRPr lang="en-US" dirty="0" smtClean="0"/>
          </a:p>
          <a:p>
            <a:r>
              <a:rPr lang="en-US" b="1" dirty="0" smtClean="0">
                <a:solidFill>
                  <a:srgbClr val="FF0000"/>
                </a:solidFill>
              </a:rPr>
              <a:t>8.9.5:</a:t>
            </a:r>
            <a:r>
              <a:rPr lang="en-US" dirty="0" smtClean="0">
                <a:solidFill>
                  <a:srgbClr val="FF0000"/>
                </a:solidFill>
              </a:rPr>
              <a:t> </a:t>
            </a:r>
            <a:r>
              <a:rPr lang="en-US" b="1" dirty="0" smtClean="0">
                <a:solidFill>
                  <a:srgbClr val="FF0000"/>
                </a:solidFill>
              </a:rPr>
              <a:t>Family 9.11 - 9.12: Spins.</a:t>
            </a:r>
            <a:r>
              <a:rPr lang="en-US" dirty="0" smtClean="0">
                <a:solidFill>
                  <a:srgbClr val="FF0000"/>
                </a:solidFill>
              </a:rPr>
              <a:t> </a:t>
            </a:r>
          </a:p>
          <a:p>
            <a:r>
              <a:rPr lang="en-US" dirty="0" smtClean="0">
                <a:solidFill>
                  <a:srgbClr val="00B050"/>
                </a:solidFill>
              </a:rPr>
              <a:t>Spins may be positive (entered from upright flight) or negative (entered from inverted flight).  Other than this difference all judging criteria are the same for either type of spin. </a:t>
            </a:r>
          </a:p>
          <a:p>
            <a:r>
              <a:rPr lang="en-US" dirty="0" smtClean="0">
                <a:solidFill>
                  <a:srgbClr val="00B050"/>
                </a:solidFill>
              </a:rPr>
              <a:t>Spin elements may be included in a number of Family 1 and Family 8 figures (where so indicated by the optional spin symbol in the </a:t>
            </a:r>
            <a:r>
              <a:rPr lang="en-US" dirty="0" err="1" smtClean="0">
                <a:solidFill>
                  <a:srgbClr val="00B050"/>
                </a:solidFill>
              </a:rPr>
              <a:t>Aresti</a:t>
            </a:r>
            <a:r>
              <a:rPr lang="en-US" dirty="0" smtClean="0">
                <a:solidFill>
                  <a:srgbClr val="00B050"/>
                </a:solidFill>
              </a:rPr>
              <a:t> catalog).  All spins begin from horizontal flight with a defined entry line. This entry line to the spin is to be judged and downgraded as required in the same manner as any other wind corrected horizontal line. </a:t>
            </a:r>
          </a:p>
          <a:p>
            <a:endParaRPr lang="en-US" dirty="0" smtClean="0"/>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57</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8.9.5:</a:t>
            </a:r>
            <a:r>
              <a:rPr lang="en-US" dirty="0" smtClean="0">
                <a:solidFill>
                  <a:srgbClr val="FF0000"/>
                </a:solidFill>
              </a:rPr>
              <a:t> </a:t>
            </a:r>
            <a:r>
              <a:rPr lang="en-US" b="1" dirty="0" smtClean="0">
                <a:solidFill>
                  <a:srgbClr val="FF0000"/>
                </a:solidFill>
              </a:rPr>
              <a:t>Family 9.11 - 9.12: Spins.</a:t>
            </a:r>
            <a:r>
              <a:rPr lang="en-US" dirty="0" smtClean="0">
                <a:solidFill>
                  <a:srgbClr val="FF0000"/>
                </a:solidFill>
              </a:rPr>
              <a:t> </a:t>
            </a:r>
          </a:p>
          <a:p>
            <a:r>
              <a:rPr lang="en-US" dirty="0" smtClean="0">
                <a:solidFill>
                  <a:srgbClr val="00B050"/>
                </a:solidFill>
              </a:rPr>
              <a:t>The only exception to judging the entry line is if the spin entry line is also the entry to the sequence.  In this instance, the entry line is not judged and judging begins at the spin stall break.  It should be noted that the flight path of the spin entry line should remain constant and not be influenced by the change of pitch attitude required to achieve the stall (Fig. 58), i.e., judge the track. </a:t>
            </a:r>
          </a:p>
          <a:p>
            <a:r>
              <a:rPr lang="en-US" dirty="0" smtClean="0">
                <a:solidFill>
                  <a:srgbClr val="00B050"/>
                </a:solidFill>
              </a:rPr>
              <a:t>           When the aircraft stalls, the nose will fall and at the same time a wing tip will drop in the direction of the spin initiating autorotation. The fall of the nose and the drop of the wing are to occur simultaneously.  Failure to achieve this is to be considered a “late entry” and is to be downgraded.  After completion of the prescribed number of turns, the aircraft must stop rotating precisely on the prescribed heading and then a wind corrected vertical down line must be shown.  If a roll element follows a spin, there should be a brief, but perceptible pause (similar to unlinked rolls) between the spin and the roll.  Because there is no vertical line before the spin, there is no criterion to center a roll element that follows the spin on the vertical down line.  No account is to be taken of the pitch attitude of the aircraft during autorotation, as some aircraft spin in a nearly vertical pitch attitude while others may spin in a somewhat flat attitude.</a:t>
            </a: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58</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8.9.5:</a:t>
            </a:r>
            <a:r>
              <a:rPr lang="en-US" dirty="0" smtClean="0">
                <a:solidFill>
                  <a:srgbClr val="FF0000"/>
                </a:solidFill>
              </a:rPr>
              <a:t> </a:t>
            </a:r>
            <a:r>
              <a:rPr lang="en-US" b="1" dirty="0" smtClean="0">
                <a:solidFill>
                  <a:srgbClr val="FF0000"/>
                </a:solidFill>
              </a:rPr>
              <a:t>Family 9.11 - 9.12: Spins.</a:t>
            </a:r>
            <a:r>
              <a:rPr lang="en-US" dirty="0" smtClean="0">
                <a:solidFill>
                  <a:srgbClr val="FF0000"/>
                </a:solidFill>
              </a:rPr>
              <a:t> </a:t>
            </a:r>
          </a:p>
          <a:p>
            <a:r>
              <a:rPr lang="en-US" dirty="0" smtClean="0">
                <a:solidFill>
                  <a:srgbClr val="00B050"/>
                </a:solidFill>
              </a:rPr>
              <a:t>Given these varying attitudes some aircraft may require a visible downward movement in order to set the aircraft into position to fly the required vertical </a:t>
            </a:r>
            <a:r>
              <a:rPr lang="en-US" dirty="0" err="1" smtClean="0">
                <a:solidFill>
                  <a:srgbClr val="00B050"/>
                </a:solidFill>
              </a:rPr>
              <a:t>downline</a:t>
            </a:r>
            <a:r>
              <a:rPr lang="en-US" dirty="0" smtClean="0">
                <a:solidFill>
                  <a:srgbClr val="00B050"/>
                </a:solidFill>
              </a:rPr>
              <a:t> after completion of autorotation.  No downgrade is to be applied for this downward nose movement.  Also, the speed of autorotation is not a judging criterion.</a:t>
            </a:r>
          </a:p>
          <a:p>
            <a:r>
              <a:rPr lang="en-US" dirty="0" smtClean="0"/>
              <a:t>         </a:t>
            </a:r>
            <a:r>
              <a:rPr lang="en-US" dirty="0" smtClean="0">
                <a:solidFill>
                  <a:srgbClr val="00B050"/>
                </a:solidFill>
              </a:rPr>
              <a:t>The requirements and downgrades that apply to spin elements are:</a:t>
            </a:r>
          </a:p>
          <a:p>
            <a:r>
              <a:rPr lang="en-US" b="1" dirty="0" smtClean="0">
                <a:solidFill>
                  <a:srgbClr val="00B050"/>
                </a:solidFill>
              </a:rPr>
              <a:t>a</a:t>
            </a:r>
            <a:r>
              <a:rPr lang="en-US" dirty="0" smtClean="0">
                <a:solidFill>
                  <a:srgbClr val="00B050"/>
                </a:solidFill>
              </a:rPr>
              <a:t>. The entry line to the spin is a wind corrected line and any deviation in pitch, roll or yaw is to be downgraded at 0.5 points per each 5 degrees of misalignment.  However, be sure to judge the track and not the attitude</a:t>
            </a:r>
          </a:p>
          <a:p>
            <a:r>
              <a:rPr lang="en-US" b="1" dirty="0" smtClean="0">
                <a:solidFill>
                  <a:srgbClr val="00B050"/>
                </a:solidFill>
              </a:rPr>
              <a:t>b.</a:t>
            </a:r>
            <a:r>
              <a:rPr lang="en-US" dirty="0" smtClean="0">
                <a:solidFill>
                  <a:srgbClr val="00B050"/>
                </a:solidFill>
              </a:rPr>
              <a:t> At the point of stall, the wings are to be level and any deviation in roll will be downgraded at 0.5 degrees for each 5 degrees of deviation.  However, at this point in the spin element, when the aircraft is stalled or near stalled, no penalty should be applied for deviation in yaw due to wind.  Also, due to wind the yaw attitude of the aircraft relative to the prescribed degree of rotation may result in actually rotating more or less than prescribed. No penalty is to be applied for this variation provided it results from the effect of wind on the spin entry.</a:t>
            </a:r>
          </a:p>
          <a:p>
            <a:r>
              <a:rPr lang="en-US" b="1" dirty="0" smtClean="0">
                <a:solidFill>
                  <a:srgbClr val="00B050"/>
                </a:solidFill>
              </a:rPr>
              <a:t>c.</a:t>
            </a:r>
            <a:r>
              <a:rPr lang="en-US" dirty="0" smtClean="0">
                <a:solidFill>
                  <a:srgbClr val="00B050"/>
                </a:solidFill>
              </a:rPr>
              <a:t> There must be a stall in order to have a proper spin.</a:t>
            </a: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59</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0"/>
          </p:nvPr>
        </p:nvSpPr>
        <p:spPr>
          <a:xfrm>
            <a:off x="8077200" y="6553200"/>
            <a:ext cx="381000" cy="304800"/>
          </a:xfrm>
        </p:spPr>
        <p:txBody>
          <a:bodyPr/>
          <a:lstStyle/>
          <a:p>
            <a:pPr>
              <a:defRPr/>
            </a:pPr>
            <a:r>
              <a:rPr lang="en-US" dirty="0"/>
              <a:t>I-</a:t>
            </a:r>
            <a:fld id="{55A4DF8E-3671-4279-B38D-C1651BDDADF6}" type="slidenum">
              <a:rPr lang="en-US"/>
              <a:pPr>
                <a:defRPr/>
              </a:pPr>
              <a:t>6</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0245" name="Rectangle 2"/>
          <p:cNvSpPr>
            <a:spLocks noChangeArrowheads="1"/>
          </p:cNvSpPr>
          <p:nvPr/>
        </p:nvSpPr>
        <p:spPr bwMode="auto">
          <a:xfrm>
            <a:off x="4114800" y="0"/>
            <a:ext cx="5029200" cy="708025"/>
          </a:xfrm>
          <a:prstGeom prst="rect">
            <a:avLst/>
          </a:prstGeom>
          <a:noFill/>
          <a:ln w="9525">
            <a:noFill/>
            <a:miter lim="800000"/>
            <a:headEnd/>
            <a:tailEnd/>
          </a:ln>
        </p:spPr>
        <p:txBody>
          <a:bodyPr>
            <a:spAutoFit/>
          </a:bodyPr>
          <a:lstStyle/>
          <a:p>
            <a:pPr algn="r" eaLnBrk="0" hangingPunct="0"/>
            <a:r>
              <a:rPr lang="en-US" sz="4000" dirty="0" smtClean="0">
                <a:solidFill>
                  <a:srgbClr val="FF0000"/>
                </a:solidFill>
                <a:latin typeface="Times New Roman" pitchFamily="18" charset="0"/>
              </a:rPr>
              <a:t>Changes</a:t>
            </a:r>
            <a:endParaRPr lang="en-US" sz="4000" dirty="0">
              <a:solidFill>
                <a:schemeClr val="tx2"/>
              </a:solidFill>
              <a:latin typeface="Times New Roman" pitchFamily="18" charset="0"/>
            </a:endParaRPr>
          </a:p>
        </p:txBody>
      </p:sp>
      <p:sp>
        <p:nvSpPr>
          <p:cNvPr id="10246" name="Text Box 3"/>
          <p:cNvSpPr txBox="1">
            <a:spLocks noChangeArrowheads="1"/>
          </p:cNvSpPr>
          <p:nvPr/>
        </p:nvSpPr>
        <p:spPr bwMode="auto">
          <a:xfrm>
            <a:off x="304800" y="1219200"/>
            <a:ext cx="8610600" cy="4816703"/>
          </a:xfrm>
          <a:prstGeom prst="rect">
            <a:avLst/>
          </a:prstGeom>
          <a:noFill/>
          <a:ln w="12700">
            <a:noFill/>
            <a:miter lim="800000"/>
            <a:headEnd type="none" w="sm" len="sm"/>
            <a:tailEnd type="none" w="sm" len="sm"/>
          </a:ln>
        </p:spPr>
        <p:txBody>
          <a:bodyPr>
            <a:spAutoFit/>
          </a:bodyPr>
          <a:lstStyle/>
          <a:p>
            <a:r>
              <a:rPr lang="en-US" sz="2400" dirty="0">
                <a:solidFill>
                  <a:srgbClr val="FF0000"/>
                </a:solidFill>
                <a:latin typeface="Arial Rounded MT Bold" pitchFamily="34" charset="0"/>
              </a:rPr>
              <a:t> </a:t>
            </a:r>
            <a:r>
              <a:rPr lang="en-US" b="1" dirty="0" smtClean="0">
                <a:solidFill>
                  <a:srgbClr val="FF0000"/>
                </a:solidFill>
              </a:rPr>
              <a:t>9. Classification - Contestant, Season, Advancement:</a:t>
            </a:r>
            <a:endParaRPr lang="en-US" dirty="0" smtClean="0">
              <a:solidFill>
                <a:srgbClr val="FF0000"/>
              </a:solidFill>
            </a:endParaRPr>
          </a:p>
          <a:p>
            <a:r>
              <a:rPr lang="en-US" dirty="0" smtClean="0">
                <a:solidFill>
                  <a:srgbClr val="FF0000"/>
                </a:solidFill>
              </a:rPr>
              <a:t>	</a:t>
            </a:r>
            <a:r>
              <a:rPr lang="en-US" b="1" dirty="0" smtClean="0">
                <a:solidFill>
                  <a:srgbClr val="FF0000"/>
                </a:solidFill>
              </a:rPr>
              <a:t>9.1</a:t>
            </a:r>
            <a:r>
              <a:rPr lang="en-US" dirty="0" smtClean="0">
                <a:solidFill>
                  <a:srgbClr val="FF0000"/>
                </a:solidFill>
              </a:rPr>
              <a:t>: A contestant may enter any one competition class at their own option. Once </a:t>
            </a:r>
            <a:r>
              <a:rPr lang="en-US" dirty="0" smtClean="0">
                <a:solidFill>
                  <a:srgbClr val="00B050"/>
                </a:solidFill>
              </a:rPr>
              <a:t>having flown a contest in a class</a:t>
            </a:r>
            <a:r>
              <a:rPr lang="en-US" dirty="0" smtClean="0">
                <a:solidFill>
                  <a:srgbClr val="FF0000"/>
                </a:solidFill>
              </a:rPr>
              <a:t>, a contestant may not </a:t>
            </a:r>
            <a:r>
              <a:rPr lang="en-US" dirty="0" smtClean="0">
                <a:solidFill>
                  <a:srgbClr val="00B050"/>
                </a:solidFill>
              </a:rPr>
              <a:t>compete in a lower class</a:t>
            </a:r>
            <a:r>
              <a:rPr lang="en-US" dirty="0" smtClean="0">
                <a:solidFill>
                  <a:srgbClr val="FF0000"/>
                </a:solidFill>
              </a:rPr>
              <a:t> without written permission from their regional director.</a:t>
            </a:r>
          </a:p>
          <a:p>
            <a:r>
              <a:rPr lang="en-US" dirty="0" smtClean="0">
                <a:solidFill>
                  <a:srgbClr val="FF0000"/>
                </a:solidFill>
              </a:rPr>
              <a:t>	</a:t>
            </a:r>
            <a:r>
              <a:rPr lang="en-US" b="1" dirty="0" smtClean="0">
                <a:solidFill>
                  <a:srgbClr val="FF0000"/>
                </a:solidFill>
              </a:rPr>
              <a:t>9.2:</a:t>
            </a:r>
            <a:r>
              <a:rPr lang="en-US" dirty="0" smtClean="0">
                <a:solidFill>
                  <a:srgbClr val="FF0000"/>
                </a:solidFill>
              </a:rPr>
              <a:t> </a:t>
            </a:r>
            <a:r>
              <a:rPr lang="en-US" dirty="0" smtClean="0">
                <a:solidFill>
                  <a:srgbClr val="00B050"/>
                </a:solidFill>
              </a:rPr>
              <a:t>In the USA </a:t>
            </a:r>
            <a:r>
              <a:rPr lang="en-US" dirty="0" smtClean="0">
                <a:solidFill>
                  <a:srgbClr val="FF0000"/>
                </a:solidFill>
              </a:rPr>
              <a:t>the new contest season begins on </a:t>
            </a:r>
            <a:r>
              <a:rPr lang="en-US" dirty="0" smtClean="0">
                <a:solidFill>
                  <a:srgbClr val="00B050"/>
                </a:solidFill>
              </a:rPr>
              <a:t>January 1 of each year.  On or before that time, </a:t>
            </a:r>
            <a:r>
              <a:rPr lang="en-US" dirty="0" smtClean="0">
                <a:solidFill>
                  <a:srgbClr val="FF0000"/>
                </a:solidFill>
              </a:rPr>
              <a:t>the </a:t>
            </a:r>
            <a:r>
              <a:rPr lang="en-US" dirty="0" smtClean="0">
                <a:solidFill>
                  <a:srgbClr val="00B050"/>
                </a:solidFill>
              </a:rPr>
              <a:t>new Known sequences for all classes will be </a:t>
            </a:r>
            <a:r>
              <a:rPr lang="en-US" dirty="0" smtClean="0">
                <a:solidFill>
                  <a:srgbClr val="FF0000"/>
                </a:solidFill>
              </a:rPr>
              <a:t>approved by the IMAC Board of Directors and made available to the IMAC membership on the IMAC website.</a:t>
            </a:r>
          </a:p>
          <a:p>
            <a:r>
              <a:rPr lang="en-US" dirty="0" smtClean="0">
                <a:solidFill>
                  <a:srgbClr val="FF0000"/>
                </a:solidFill>
              </a:rPr>
              <a:t>	</a:t>
            </a:r>
            <a:r>
              <a:rPr lang="en-US" b="1" dirty="0" smtClean="0">
                <a:solidFill>
                  <a:srgbClr val="FF0000"/>
                </a:solidFill>
              </a:rPr>
              <a:t>9.3:</a:t>
            </a:r>
            <a:r>
              <a:rPr lang="en-US" dirty="0" smtClean="0">
                <a:solidFill>
                  <a:srgbClr val="FF0000"/>
                </a:solidFill>
              </a:rPr>
              <a:t> </a:t>
            </a:r>
            <a:r>
              <a:rPr lang="en-US" dirty="0" smtClean="0">
                <a:solidFill>
                  <a:srgbClr val="00B050"/>
                </a:solidFill>
              </a:rPr>
              <a:t>A contestant in Basic through Advanced classes will be required to move to the next higher class at the beginning of the next calendar year if the contestant wins five (5) or more contests in the current year provided that in each winning contest the contestant flew against at least four (4) other competitors who made official flights. If any of the contestant's winning contests had fewer than four (4) other competitors that made official flights, that contest will not be counted in the total of winning contests used to force advancement in class.</a:t>
            </a:r>
            <a:endParaRPr lang="en-US" dirty="0">
              <a:solidFill>
                <a:srgbClr val="00B050"/>
              </a:solidFill>
              <a:latin typeface="Arial Rounded MT Bold" pitchFamily="34" charset="0"/>
            </a:endParaRPr>
          </a:p>
          <a:p>
            <a:pPr eaLnBrk="0" hangingPunct="0"/>
            <a:endParaRPr lang="en-US" dirty="0">
              <a:latin typeface="Arial Rounded MT Bold" pitchFamily="34" charset="0"/>
            </a:endParaRPr>
          </a:p>
          <a:p>
            <a:endParaRPr lang="en-US" sz="1300" dirty="0">
              <a:latin typeface="Arial Rounded MT Bold"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8.9.5:</a:t>
            </a:r>
            <a:r>
              <a:rPr lang="en-US" dirty="0" smtClean="0">
                <a:solidFill>
                  <a:srgbClr val="FF0000"/>
                </a:solidFill>
              </a:rPr>
              <a:t> </a:t>
            </a:r>
            <a:r>
              <a:rPr lang="en-US" b="1" dirty="0" smtClean="0">
                <a:solidFill>
                  <a:srgbClr val="FF0000"/>
                </a:solidFill>
              </a:rPr>
              <a:t>Family 9.11 - 9.12: Spins.</a:t>
            </a:r>
            <a:endParaRPr lang="en-US" dirty="0" smtClean="0">
              <a:solidFill>
                <a:srgbClr val="FF0000"/>
              </a:solidFill>
            </a:endParaRPr>
          </a:p>
          <a:p>
            <a:r>
              <a:rPr lang="en-US" dirty="0" smtClean="0">
                <a:solidFill>
                  <a:srgbClr val="00B050"/>
                </a:solidFill>
              </a:rPr>
              <a:t>As always, the competitor is given the benefit of the doubt, but if a judge is certain that no stall occurred, a zero (0) is to be given.</a:t>
            </a:r>
          </a:p>
          <a:p>
            <a:r>
              <a:rPr lang="en-US" b="1" dirty="0" smtClean="0">
                <a:solidFill>
                  <a:srgbClr val="00B050"/>
                </a:solidFill>
              </a:rPr>
              <a:t>d.</a:t>
            </a:r>
            <a:r>
              <a:rPr lang="en-US" dirty="0" smtClean="0">
                <a:solidFill>
                  <a:srgbClr val="00B050"/>
                </a:solidFill>
              </a:rPr>
              <a:t> The stall and the wing drop that indicates the start of auto rotation are to occur simultaneously.  If they do not occur simultaneously, a downgrade of 0.5 points for each 5 degrees of movement that occurs in one movement before the other movement is shown, e.g., if the nose drops 20 degrees before the wing drop is shown a 2 point penalty is applied.</a:t>
            </a:r>
          </a:p>
          <a:p>
            <a:r>
              <a:rPr lang="en-US" b="1" dirty="0" smtClean="0">
                <a:solidFill>
                  <a:srgbClr val="00B050"/>
                </a:solidFill>
              </a:rPr>
              <a:t>e.</a:t>
            </a:r>
            <a:r>
              <a:rPr lang="en-US" dirty="0" smtClean="0">
                <a:solidFill>
                  <a:srgbClr val="00B050"/>
                </a:solidFill>
              </a:rPr>
              <a:t> Starting the spin rotation in the wrong direction of rotation with a subsequent correction that forces the aircraft into the proper direction of rotation is to be penalized.  Rotation movement in the incorrect direction is to be downgraded at .5 point for each 5 degrees of incorrect rotation. </a:t>
            </a:r>
          </a:p>
          <a:p>
            <a:r>
              <a:rPr lang="en-US" b="1" dirty="0" smtClean="0">
                <a:solidFill>
                  <a:srgbClr val="00B050"/>
                </a:solidFill>
              </a:rPr>
              <a:t>f.</a:t>
            </a:r>
            <a:r>
              <a:rPr lang="en-US" dirty="0" smtClean="0">
                <a:solidFill>
                  <a:srgbClr val="00B050"/>
                </a:solidFill>
              </a:rPr>
              <a:t> The rotation in a spin must be autorotation which can be difficult to discern.  A clue to making the judgment on "autorotation or not" is that autorotation will have a visible yaw component to the rotation. Absent this yaw component, it is probable that the aircraft is in some kind of an aileron roll. If a judge is certain that no autorotation occurred, a zero (0) is to be given.</a:t>
            </a:r>
          </a:p>
          <a:p>
            <a:r>
              <a:rPr lang="en-US" b="1" dirty="0" smtClean="0">
                <a:solidFill>
                  <a:srgbClr val="00B050"/>
                </a:solidFill>
              </a:rPr>
              <a:t>g.</a:t>
            </a:r>
            <a:r>
              <a:rPr lang="en-US" dirty="0" smtClean="0">
                <a:solidFill>
                  <a:srgbClr val="00B050"/>
                </a:solidFill>
              </a:rPr>
              <a:t> The spin element must complete precisely at the degree of rotation called for by the </a:t>
            </a:r>
            <a:r>
              <a:rPr lang="en-US" dirty="0" err="1" smtClean="0">
                <a:solidFill>
                  <a:srgbClr val="00B050"/>
                </a:solidFill>
              </a:rPr>
              <a:t>Aresti</a:t>
            </a:r>
            <a:r>
              <a:rPr lang="en-US" dirty="0" smtClean="0">
                <a:solidFill>
                  <a:srgbClr val="00B050"/>
                </a:solidFill>
              </a:rPr>
              <a:t> and not be short or beyond the prescribed end point of the rotation.</a:t>
            </a: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60</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8077200" cy="5562600"/>
          </a:xfrm>
          <a:prstGeom prst="rect">
            <a:avLst/>
          </a:prstGeom>
          <a:noFill/>
          <a:ln>
            <a:miter lim="800000"/>
            <a:headEnd/>
            <a:tailEnd/>
          </a:ln>
        </p:spPr>
        <p:txBody>
          <a:bodyPr/>
          <a:lstStyle/>
          <a:p>
            <a:r>
              <a:rPr lang="en-US" b="1" dirty="0" smtClean="0">
                <a:solidFill>
                  <a:srgbClr val="FF0000"/>
                </a:solidFill>
              </a:rPr>
              <a:t>8.9.5:</a:t>
            </a:r>
            <a:r>
              <a:rPr lang="en-US" dirty="0" smtClean="0">
                <a:solidFill>
                  <a:srgbClr val="FF0000"/>
                </a:solidFill>
              </a:rPr>
              <a:t> </a:t>
            </a:r>
            <a:r>
              <a:rPr lang="en-US" b="1" dirty="0" smtClean="0">
                <a:solidFill>
                  <a:srgbClr val="FF0000"/>
                </a:solidFill>
              </a:rPr>
              <a:t>Family 9.11 - 9.12: Spins.</a:t>
            </a:r>
          </a:p>
          <a:p>
            <a:r>
              <a:rPr lang="en-US" dirty="0" smtClean="0">
                <a:solidFill>
                  <a:srgbClr val="00B050"/>
                </a:solidFill>
              </a:rPr>
              <a:t>Any deviation is to be downgraded 0.5 points per 5 degrees that the aircraft completes the spin short or long of the prescribed stopping point.  Note that autorotation must carry to completion.  It is common to see a pilot come out of autorotation early and aileron to the finish of the spin.  If this occurs a penalty of .5 points per 5 degrees is to be applied for the amount of "</a:t>
            </a:r>
            <a:r>
              <a:rPr lang="en-US" dirty="0" err="1" smtClean="0">
                <a:solidFill>
                  <a:srgbClr val="00B050"/>
                </a:solidFill>
              </a:rPr>
              <a:t>aileroning</a:t>
            </a:r>
            <a:r>
              <a:rPr lang="en-US" dirty="0" smtClean="0">
                <a:solidFill>
                  <a:srgbClr val="00B050"/>
                </a:solidFill>
              </a:rPr>
              <a:t>" used to complete the required rotation.</a:t>
            </a:r>
          </a:p>
          <a:p>
            <a:r>
              <a:rPr lang="en-US" b="1" dirty="0" smtClean="0">
                <a:solidFill>
                  <a:srgbClr val="00B050"/>
                </a:solidFill>
              </a:rPr>
              <a:t>h.</a:t>
            </a:r>
            <a:r>
              <a:rPr lang="en-US" dirty="0" smtClean="0">
                <a:solidFill>
                  <a:srgbClr val="00B050"/>
                </a:solidFill>
              </a:rPr>
              <a:t> Upon completion of the prescribed degree of rotation a vertical down line is to be shown.  Omission of this line is to be downgraded one (1) point.  Note that roll or snap elements may be called for on this down line after a spin.  If they are called for, no centering requirement applies to the placement of these elements on this down line.</a:t>
            </a: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61</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1066800"/>
            <a:ext cx="7772400" cy="5334000"/>
          </a:xfrm>
          <a:prstGeom prst="rect">
            <a:avLst/>
          </a:prstGeom>
          <a:noFill/>
          <a:ln>
            <a:miter lim="800000"/>
            <a:headEnd/>
            <a:tailEnd/>
          </a:ln>
        </p:spPr>
        <p:txBody>
          <a:bodyPr/>
          <a:lstStyle/>
          <a:p>
            <a:r>
              <a:rPr lang="en-US" b="1" dirty="0" smtClean="0"/>
              <a:t>10. Official Flights:</a:t>
            </a:r>
            <a:endParaRPr lang="en-US" dirty="0" smtClean="0"/>
          </a:p>
          <a:p>
            <a:r>
              <a:rPr lang="en-US" dirty="0" smtClean="0"/>
              <a:t>	</a:t>
            </a:r>
            <a:r>
              <a:rPr lang="en-US" b="1" dirty="0" smtClean="0"/>
              <a:t>10.1:</a:t>
            </a:r>
            <a:r>
              <a:rPr lang="en-US" dirty="0" smtClean="0"/>
              <a:t> Official flight for known program. </a:t>
            </a:r>
          </a:p>
          <a:p>
            <a:r>
              <a:rPr lang="en-US" dirty="0" smtClean="0"/>
              <a:t>	</a:t>
            </a:r>
            <a:r>
              <a:rPr lang="en-US" b="1" dirty="0" smtClean="0"/>
              <a:t>10.1.1:</a:t>
            </a:r>
            <a:r>
              <a:rPr lang="en-US" dirty="0" smtClean="0"/>
              <a:t> An official flight (round) for the known program is defined as two (2) sequences.  When time constraints prevent two (2) sequences from being flown, a round may consists of one (1) sequence.  Contestants shall have one attempt per sequence to complete the sequence.  An attempt is made when the pilot or caller announces that he/she is entering the aerobatic airspace or the aircraft rocks the wings at entry.</a:t>
            </a:r>
          </a:p>
          <a:p>
            <a:endParaRPr lang="en-US" dirty="0" smtClean="0"/>
          </a:p>
          <a:p>
            <a:r>
              <a:rPr lang="en-US" dirty="0" smtClean="0"/>
              <a:t> </a:t>
            </a:r>
            <a:r>
              <a:rPr lang="en-US" b="1" dirty="0" smtClean="0">
                <a:solidFill>
                  <a:srgbClr val="FF0000"/>
                </a:solidFill>
              </a:rPr>
              <a:t>10.1:</a:t>
            </a:r>
            <a:r>
              <a:rPr lang="en-US" dirty="0" smtClean="0">
                <a:solidFill>
                  <a:srgbClr val="FF0000"/>
                </a:solidFill>
              </a:rPr>
              <a:t> Official flight for known program. </a:t>
            </a:r>
          </a:p>
          <a:p>
            <a:r>
              <a:rPr lang="en-US" dirty="0" smtClean="0">
                <a:solidFill>
                  <a:srgbClr val="FF0000"/>
                </a:solidFill>
              </a:rPr>
              <a:t>             </a:t>
            </a:r>
            <a:r>
              <a:rPr lang="en-US" b="1" dirty="0" smtClean="0">
                <a:solidFill>
                  <a:srgbClr val="FF0000"/>
                </a:solidFill>
              </a:rPr>
              <a:t>10.1.1:</a:t>
            </a:r>
            <a:r>
              <a:rPr lang="en-US" dirty="0" smtClean="0">
                <a:solidFill>
                  <a:srgbClr val="FF0000"/>
                </a:solidFill>
              </a:rPr>
              <a:t> An official flight (round) for the known program is defined as two (2) sequences. When time constraints prevent two (2) sequences from being flown, a round may consist of one (1) sequence. Contestants shall have one attempt per sequence to complete the sequence.   </a:t>
            </a:r>
            <a:r>
              <a:rPr lang="en-US" dirty="0" smtClean="0">
                <a:solidFill>
                  <a:srgbClr val="00B050"/>
                </a:solidFill>
              </a:rPr>
              <a:t>An attempt begins when the pilot or caller calls “In the box” or "Entering."  This specific vocal signal is mandatory to initiate the attempt.  If this vocal declaration is not made the pilot becomes subject to the other standard constraints stipulated in these rules, e.g., time limit for entering, no aerobatics before entering, etc.</a:t>
            </a:r>
          </a:p>
          <a:p>
            <a:pPr marL="273050" indent="-273050" eaLnBrk="0" hangingPunct="0">
              <a:lnSpc>
                <a:spcPct val="130000"/>
              </a:lnSpc>
              <a:spcBef>
                <a:spcPct val="20000"/>
              </a:spcBef>
              <a:buClr>
                <a:srgbClr val="FF0000"/>
              </a:buClr>
              <a:buSzPct val="150000"/>
              <a:defRPr/>
            </a:pPr>
            <a:endParaRPr lang="en-US" dirty="0">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7</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1066800"/>
            <a:ext cx="7772400" cy="5334000"/>
          </a:xfrm>
          <a:prstGeom prst="rect">
            <a:avLst/>
          </a:prstGeom>
          <a:noFill/>
          <a:ln>
            <a:miter lim="800000"/>
            <a:headEnd/>
            <a:tailEnd/>
          </a:ln>
        </p:spPr>
        <p:txBody>
          <a:bodyPr/>
          <a:lstStyle/>
          <a:p>
            <a:r>
              <a:rPr lang="en-US" dirty="0" smtClean="0">
                <a:solidFill>
                  <a:srgbClr val="FF0000"/>
                </a:solidFill>
              </a:rPr>
              <a:t> </a:t>
            </a:r>
            <a:r>
              <a:rPr lang="en-US" b="1" dirty="0" smtClean="0">
                <a:solidFill>
                  <a:srgbClr val="FF0000"/>
                </a:solidFill>
              </a:rPr>
              <a:t>10.1.1: (Cont’d)  </a:t>
            </a:r>
            <a:r>
              <a:rPr lang="en-US" dirty="0" smtClean="0">
                <a:solidFill>
                  <a:srgbClr val="00B050"/>
                </a:solidFill>
              </a:rPr>
              <a:t>Once the attempt is made by means of the vocal declaration, judging will begin as soon as the aircraft departs from the wings-level horizontal entry line and enters the first maneuver of the sequence. The horizontal entry line to the first maneuver of a sequence is not judged.</a:t>
            </a:r>
          </a:p>
          <a:p>
            <a:endParaRPr lang="en-US" b="1" dirty="0" smtClean="0">
              <a:solidFill>
                <a:srgbClr val="FF0000"/>
              </a:solidFill>
            </a:endParaRPr>
          </a:p>
          <a:p>
            <a:endParaRPr lang="en-US" b="1" dirty="0" smtClean="0">
              <a:solidFill>
                <a:srgbClr val="FF0000"/>
              </a:solidFill>
            </a:endParaRPr>
          </a:p>
          <a:p>
            <a:r>
              <a:rPr lang="en-US" b="1" dirty="0" smtClean="0"/>
              <a:t>10.1.2:</a:t>
            </a:r>
            <a:r>
              <a:rPr lang="en-US" dirty="0" smtClean="0"/>
              <a:t> If a known sequence in progress is determined by the judges to have been interrupted by a circumstance beyond the control of the contestant, the contestant may resume the sequence with the next </a:t>
            </a:r>
            <a:r>
              <a:rPr lang="en-US" dirty="0" err="1" smtClean="0"/>
              <a:t>unscored</a:t>
            </a:r>
            <a:r>
              <a:rPr lang="en-US" dirty="0" smtClean="0"/>
              <a:t> maneuver.</a:t>
            </a:r>
          </a:p>
          <a:p>
            <a:endParaRPr lang="en-US" b="1" dirty="0" smtClean="0"/>
          </a:p>
          <a:p>
            <a:r>
              <a:rPr lang="en-US" b="1" dirty="0" smtClean="0">
                <a:solidFill>
                  <a:srgbClr val="FF0000"/>
                </a:solidFill>
              </a:rPr>
              <a:t>10.1.2:</a:t>
            </a:r>
            <a:r>
              <a:rPr lang="en-US" dirty="0" smtClean="0">
                <a:solidFill>
                  <a:srgbClr val="FF0000"/>
                </a:solidFill>
              </a:rPr>
              <a:t> If a Known sequence in progress is determined by the judges to have been interrupted by a circumstance beyond the control of the contestant, the contestant may resume the sequence </a:t>
            </a:r>
            <a:r>
              <a:rPr lang="en-US" dirty="0" smtClean="0">
                <a:solidFill>
                  <a:srgbClr val="00B050"/>
                </a:solidFill>
              </a:rPr>
              <a:t>with the maneuver in progress at the time of the interruption. This maneuver will be scored. Note that a mid-air collision is considered to be “beyond the control of the contestant.”</a:t>
            </a:r>
            <a:endParaRPr lang="en-US" b="1" dirty="0" smtClean="0">
              <a:solidFill>
                <a:srgbClr val="00B050"/>
              </a:solidFill>
            </a:endParaRPr>
          </a:p>
          <a:p>
            <a:pPr marL="273050" indent="-273050" eaLnBrk="0" hangingPunct="0">
              <a:lnSpc>
                <a:spcPct val="130000"/>
              </a:lnSpc>
              <a:spcBef>
                <a:spcPct val="20000"/>
              </a:spcBef>
              <a:buClr>
                <a:srgbClr val="FF0000"/>
              </a:buClr>
              <a:buSzPct val="150000"/>
              <a:defRPr/>
            </a:pPr>
            <a:endParaRPr lang="en-US" dirty="0">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8</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left)">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990600"/>
            <a:ext cx="7772400" cy="5562600"/>
          </a:xfrm>
          <a:prstGeom prst="rect">
            <a:avLst/>
          </a:prstGeom>
          <a:noFill/>
          <a:ln>
            <a:miter lim="800000"/>
            <a:headEnd/>
            <a:tailEnd/>
          </a:ln>
        </p:spPr>
        <p:txBody>
          <a:bodyPr/>
          <a:lstStyle/>
          <a:p>
            <a:r>
              <a:rPr lang="en-US" dirty="0" smtClean="0">
                <a:solidFill>
                  <a:srgbClr val="FF0000"/>
                </a:solidFill>
              </a:rPr>
              <a:t> </a:t>
            </a:r>
            <a:r>
              <a:rPr lang="en-US" b="1" dirty="0" smtClean="0">
                <a:solidFill>
                  <a:srgbClr val="FF0000"/>
                </a:solidFill>
              </a:rPr>
              <a:t>10.1.2: (Cont’d) </a:t>
            </a:r>
            <a:r>
              <a:rPr lang="en-US" dirty="0" smtClean="0">
                <a:solidFill>
                  <a:srgbClr val="00B050"/>
                </a:solidFill>
              </a:rPr>
              <a:t>If a mid-air occurs, each pilot, if still flying, must land and pass a safety inspection by the CD before continuing with that aircraft.  The pilot also has the option of continuing with a different plane.  After the mid-air, each pilot involved will declare his/her intention to complete the round or not.  If the contestant chooses to continue, they will be positioned last in the round and be subject to whatever time constraints may be in force at the contest.  In this case, no penalty will be imposed for repositioning to the end of the round rotation.  When the contestant is again airborne they will resume the round with the figure prior to that in which the interruption occurred.  This figure will not be judged.  Judging will resume after the completion of said prior figure. If the contestant chooses not to continue the round, they will receive zeros for all maneuvers not yet scored at the time of the mid-air.</a:t>
            </a:r>
          </a:p>
          <a:p>
            <a:endParaRPr lang="en-US" dirty="0" smtClean="0">
              <a:solidFill>
                <a:srgbClr val="FF0000"/>
              </a:solidFill>
              <a:latin typeface="+mn-lt"/>
            </a:endParaRPr>
          </a:p>
          <a:p>
            <a:r>
              <a:rPr lang="en-US" b="1" dirty="0" smtClean="0"/>
              <a:t>10.1.3:</a:t>
            </a:r>
            <a:r>
              <a:rPr lang="en-US" dirty="0" smtClean="0"/>
              <a:t> If a known sequence in progress cannot be completed due to mechanical problems with the aircraft (including but not limited to engine failure, radio malfunctions, etc.) the contestant will receive zeros (0) for each </a:t>
            </a:r>
            <a:r>
              <a:rPr lang="en-US" dirty="0" err="1" smtClean="0"/>
              <a:t>unscored</a:t>
            </a:r>
            <a:r>
              <a:rPr lang="en-US" dirty="0" smtClean="0"/>
              <a:t> maneuver in that sequence. If the second sequence is yet to be flown and the aircraft can be made ready to fly (refer to rule 8), the contestant may attempt the second sequence.</a:t>
            </a:r>
            <a:endParaRPr lang="en-US" dirty="0">
              <a:solidFill>
                <a:srgbClr val="FF0000"/>
              </a:solidFill>
              <a:latin typeface="+mn-lt"/>
            </a:endParaRPr>
          </a:p>
        </p:txBody>
      </p:sp>
      <p:sp>
        <p:nvSpPr>
          <p:cNvPr id="3" name="Slide Number Placeholder 4"/>
          <p:cNvSpPr>
            <a:spLocks noGrp="1"/>
          </p:cNvSpPr>
          <p:nvPr>
            <p:ph type="sldNum" sz="quarter" idx="10"/>
          </p:nvPr>
        </p:nvSpPr>
        <p:spPr>
          <a:xfrm>
            <a:off x="8153400" y="6553200"/>
            <a:ext cx="381000" cy="304800"/>
          </a:xfrm>
        </p:spPr>
        <p:txBody>
          <a:bodyPr/>
          <a:lstStyle/>
          <a:p>
            <a:pPr>
              <a:defRPr/>
            </a:pPr>
            <a:r>
              <a:rPr lang="en-US" dirty="0"/>
              <a:t>I-</a:t>
            </a:r>
            <a:fld id="{7718DA56-AE6B-49AA-8611-CD87DC2A2F52}" type="slidenum">
              <a:rPr lang="en-US"/>
              <a:pPr>
                <a:defRPr/>
              </a:pPr>
              <a:t>9</a:t>
            </a:fld>
            <a:endParaRPr lang="en-US" dirty="0"/>
          </a:p>
        </p:txBody>
      </p:sp>
      <p:sp>
        <p:nvSpPr>
          <p:cNvPr id="4" name="Footer Placeholder 5"/>
          <p:cNvSpPr txBox="1">
            <a:spLocks/>
          </p:cNvSpPr>
          <p:nvPr/>
        </p:nvSpPr>
        <p:spPr>
          <a:xfrm>
            <a:off x="3200400" y="6400800"/>
            <a:ext cx="2895600" cy="457200"/>
          </a:xfrm>
          <a:prstGeom prst="rect">
            <a:avLst/>
          </a:prstGeom>
        </p:spPr>
        <p:txBody>
          <a:bodyPr lIns="0" tIns="0" rIns="0" bIns="0" anchor="b"/>
          <a:lstStyle/>
          <a:p>
            <a:pPr algn="ctr" fontAlgn="auto">
              <a:spcBef>
                <a:spcPts val="0"/>
              </a:spcBef>
              <a:spcAft>
                <a:spcPts val="0"/>
              </a:spcAft>
              <a:defRPr/>
            </a:pPr>
            <a:r>
              <a:rPr lang="en-US" sz="1200" dirty="0">
                <a:solidFill>
                  <a:schemeClr val="tx2">
                    <a:shade val="90000"/>
                  </a:schemeClr>
                </a:solidFill>
                <a:latin typeface="+mn-lt"/>
              </a:rPr>
              <a:t>Scale Aerobatic Judging Seminar</a:t>
            </a:r>
          </a:p>
        </p:txBody>
      </p:sp>
      <p:sp>
        <p:nvSpPr>
          <p:cNvPr id="5" name="Date Placeholder 3"/>
          <p:cNvSpPr>
            <a:spLocks noGrp="1"/>
          </p:cNvSpPr>
          <p:nvPr>
            <p:ph type="dt" sz="quarter" idx="11"/>
          </p:nvPr>
        </p:nvSpPr>
        <p:spPr>
          <a:xfrm>
            <a:off x="457200" y="6400800"/>
            <a:ext cx="990600" cy="457200"/>
          </a:xfrm>
        </p:spPr>
        <p:txBody>
          <a:bodyPr/>
          <a:lstStyle/>
          <a:p>
            <a:pPr>
              <a:defRPr/>
            </a:pPr>
            <a:r>
              <a:rPr lang="en-US" dirty="0" smtClean="0"/>
              <a:t>2011</a:t>
            </a:r>
            <a:endParaRPr lang="en-US" dirty="0"/>
          </a:p>
        </p:txBody>
      </p:sp>
      <p:sp>
        <p:nvSpPr>
          <p:cNvPr id="12294" name="Rectangle 2"/>
          <p:cNvSpPr>
            <a:spLocks noChangeArrowheads="1"/>
          </p:cNvSpPr>
          <p:nvPr/>
        </p:nvSpPr>
        <p:spPr bwMode="auto">
          <a:xfrm>
            <a:off x="4800600" y="0"/>
            <a:ext cx="4343400" cy="708025"/>
          </a:xfrm>
          <a:prstGeom prst="rect">
            <a:avLst/>
          </a:prstGeom>
          <a:noFill/>
          <a:ln w="9525">
            <a:noFill/>
            <a:miter lim="800000"/>
            <a:headEnd/>
            <a:tailEnd/>
          </a:ln>
        </p:spPr>
        <p:txBody>
          <a:bodyPr>
            <a:spAutoFit/>
          </a:bodyPr>
          <a:lstStyle/>
          <a:p>
            <a:pPr algn="r" eaLnBrk="0" hangingPunct="0"/>
            <a:r>
              <a:rPr lang="en-US" sz="4000" b="1" dirty="0" smtClean="0">
                <a:solidFill>
                  <a:srgbClr val="FF0000"/>
                </a:solidFill>
                <a:latin typeface="Times New Roman" pitchFamily="18" charset="0"/>
              </a:rPr>
              <a:t>Changes</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1160</TotalTime>
  <Words>11597</Words>
  <Application>Microsoft Office PowerPoint</Application>
  <PresentationFormat>On-screen Show (4:3)</PresentationFormat>
  <Paragraphs>1200</Paragraphs>
  <Slides>61</Slides>
  <Notes>58</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Flow</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MAIN</dc:creator>
  <cp:lastModifiedBy>david</cp:lastModifiedBy>
  <cp:revision>131</cp:revision>
  <dcterms:created xsi:type="dcterms:W3CDTF">2009-10-29T14:02:19Z</dcterms:created>
  <dcterms:modified xsi:type="dcterms:W3CDTF">2011-03-26T22:08:21Z</dcterms:modified>
</cp:coreProperties>
</file>