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12.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notesSlides/notesSlide13.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notesSlides/notesSlide14.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notesSlides/notesSlide15.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notesSlides/notesSlide16.xml" ContentType="application/vnd.openxmlformats-officedocument.presentationml.notesSlide+xml"/>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notesSlides/notesSlide17.xml" ContentType="application/vnd.openxmlformats-officedocument.presentationml.notesSlide+xml"/>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notesSlides/notesSlide18.xml" ContentType="application/vnd.openxmlformats-officedocument.presentationml.notesSlide+xml"/>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notesSlides/notesSlide19.xml" ContentType="application/vnd.openxmlformats-officedocument.presentationml.notesSlide+xml"/>
  <Override PartName="/ppt/embeddings/oleObject31.bin" ContentType="application/vnd.openxmlformats-officedocument.oleObject"/>
  <Override PartName="/ppt/embeddings/oleObject32.bin" ContentType="application/vnd.openxmlformats-officedocument.oleObject"/>
  <Override PartName="/ppt/notesSlides/notesSlide20.xml" ContentType="application/vnd.openxmlformats-officedocument.presentationml.notesSlide+xml"/>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notesSlides/notesSlide21.xml" ContentType="application/vnd.openxmlformats-officedocument.presentationml.notesSlide+xml"/>
  <Override PartName="/ppt/embeddings/oleObject36.bin" ContentType="application/vnd.openxmlformats-officedocument.oleObject"/>
  <Override PartName="/ppt/embeddings/oleObject37.bin" ContentType="application/vnd.openxmlformats-officedocument.oleObject"/>
  <Override PartName="/ppt/notesSlides/notesSlide22.xml" ContentType="application/vnd.openxmlformats-officedocument.presentationml.notesSlide+xml"/>
  <Override PartName="/ppt/embeddings/oleObject38.bin" ContentType="application/vnd.openxmlformats-officedocument.oleObject"/>
  <Override PartName="/ppt/embeddings/oleObject39.bin" ContentType="application/vnd.openxmlformats-officedocument.oleObject"/>
  <Override PartName="/ppt/notesSlides/notesSlide23.xml" ContentType="application/vnd.openxmlformats-officedocument.presentationml.notesSlide+xml"/>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notesSlides/notesSlide24.xml" ContentType="application/vnd.openxmlformats-officedocument.presentationml.notesSlide+xml"/>
  <Override PartName="/ppt/embeddings/oleObject44.bin" ContentType="application/vnd.openxmlformats-officedocument.oleObject"/>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embeddings/oleObject45.bin" ContentType="application/vnd.openxmlformats-officedocument.oleObject"/>
  <Override PartName="/ppt/embeddings/oleObject46.bin" ContentType="application/vnd.openxmlformats-officedocument.oleObject"/>
  <Override PartName="/ppt/notesSlides/notesSlide39.xml" ContentType="application/vnd.openxmlformats-officedocument.presentationml.notesSlide+xml"/>
  <Override PartName="/ppt/notesSlides/notesSlide40.xml" ContentType="application/vnd.openxmlformats-officedocument.presentationml.notesSlide+xml"/>
  <Override PartName="/ppt/embeddings/oleObject47.bin" ContentType="application/vnd.openxmlformats-officedocument.oleObject"/>
  <Override PartName="/ppt/notesSlides/notesSlide41.xml" ContentType="application/vnd.openxmlformats-officedocument.presentationml.notesSlide+xml"/>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notesSlides/notesSlide42.xml" ContentType="application/vnd.openxmlformats-officedocument.presentationml.notesSlide+xml"/>
  <Override PartName="/ppt/embeddings/oleObject51.bin" ContentType="application/vnd.openxmlformats-officedocument.oleObject"/>
  <Override PartName="/ppt/embeddings/oleObject52.bin" ContentType="application/vnd.openxmlformats-officedocument.oleObject"/>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notesSlides/notesSlide46.xml" ContentType="application/vnd.openxmlformats-officedocument.presentationml.notesSlide+xml"/>
  <Override PartName="/ppt/notesSlides/notesSlide47.xml" ContentType="application/vnd.openxmlformats-officedocument.presentationml.notesSlide+xml"/>
  <Override PartName="/ppt/embeddings/oleObject61.bin" ContentType="application/vnd.openxmlformats-officedocument.oleObject"/>
  <Override PartName="/ppt/notesSlides/notesSlide48.xml" ContentType="application/vnd.openxmlformats-officedocument.presentationml.notesSlide+xml"/>
  <Override PartName="/ppt/notesSlides/notesSlide49.xml" ContentType="application/vnd.openxmlformats-officedocument.presentationml.notesSlide+xml"/>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notesSlides/notesSlide50.xml" ContentType="application/vnd.openxmlformats-officedocument.presentationml.notesSlide+xml"/>
  <Override PartName="/ppt/embeddings/oleObject70.bin" ContentType="application/vnd.openxmlformats-officedocument.oleObject"/>
  <Override PartName="/ppt/notesSlides/notesSlide51.xml" ContentType="application/vnd.openxmlformats-officedocument.presentationml.notesSlide+xml"/>
  <Override PartName="/ppt/embeddings/oleObject71.bin" ContentType="application/vnd.openxmlformats-officedocument.oleObject"/>
  <Override PartName="/ppt/notesSlides/notesSlide52.xml" ContentType="application/vnd.openxmlformats-officedocument.presentationml.notesSlide+xml"/>
  <Override PartName="/ppt/notesSlides/notesSlide53.xml" ContentType="application/vnd.openxmlformats-officedocument.presentationml.notesSlide+xml"/>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notesSlides/notesSlide54.xml" ContentType="application/vnd.openxmlformats-officedocument.presentationml.notesSlide+xml"/>
  <Override PartName="/ppt/embeddings/oleObject80.bin" ContentType="application/vnd.openxmlformats-officedocument.oleObject"/>
  <Override PartName="/ppt/notesSlides/notesSlide55.xml" ContentType="application/vnd.openxmlformats-officedocument.presentationml.notesSlide+xml"/>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notesSlides/notesSlide56.xml" ContentType="application/vnd.openxmlformats-officedocument.presentationml.notesSlide+xml"/>
  <Override PartName="/ppt/notesSlides/notesSlide57.xml" ContentType="application/vnd.openxmlformats-officedocument.presentationml.notesSlide+xml"/>
  <Override PartName="/ppt/embeddings/oleObject85.bin" ContentType="application/vnd.openxmlformats-officedocument.oleObject"/>
  <Override PartName="/ppt/notesSlides/notesSlide58.xml" ContentType="application/vnd.openxmlformats-officedocument.presentationml.notesSlide+xml"/>
  <Override PartName="/ppt/embeddings/oleObject86.bin" ContentType="application/vnd.openxmlformats-officedocument.oleObject"/>
  <Override PartName="/ppt/notesSlides/notesSlide59.xml" ContentType="application/vnd.openxmlformats-officedocument.presentationml.notesSlide+xml"/>
  <Override PartName="/ppt/notesSlides/notesSlide60.xml" ContentType="application/vnd.openxmlformats-officedocument.presentationml.notesSlide+xml"/>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notesSlides/notesSlide61.xml" ContentType="application/vnd.openxmlformats-officedocument.presentationml.notesSlide+xml"/>
  <Override PartName="/ppt/embeddings/oleObject95.bin" ContentType="application/vnd.openxmlformats-officedocument.oleObject"/>
  <Override PartName="/ppt/notesSlides/notesSlide62.xml" ContentType="application/vnd.openxmlformats-officedocument.presentationml.notesSlide+xml"/>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notesSlides/notesSlide66.xml" ContentType="application/vnd.openxmlformats-officedocument.presentationml.notesSlide+xml"/>
  <Override PartName="/ppt/embeddings/oleObject104.bin" ContentType="application/vnd.openxmlformats-officedocument.oleObject"/>
  <Override PartName="/ppt/embeddings/oleObject105.bin" ContentType="application/vnd.openxmlformats-officedocument.oleObject"/>
  <Override PartName="/ppt/notesSlides/notesSlide67.xml" ContentType="application/vnd.openxmlformats-officedocument.presentationml.notesSlide+xml"/>
  <Override PartName="/ppt/embeddings/oleObject106.bin" ContentType="application/vnd.openxmlformats-officedocument.oleObject"/>
  <Override PartName="/ppt/embeddings/oleObject107.bin" ContentType="application/vnd.openxmlformats-officedocument.oleObject"/>
  <Override PartName="/ppt/notesSlides/notesSlide68.xml" ContentType="application/vnd.openxmlformats-officedocument.presentationml.notesSlide+xml"/>
  <Override PartName="/ppt/notesSlides/notesSlide69.xml" ContentType="application/vnd.openxmlformats-officedocument.presentationml.notesSlide+xml"/>
  <Override PartName="/ppt/embeddings/oleObject108.bin" ContentType="application/vnd.openxmlformats-officedocument.oleObject"/>
  <Override PartName="/ppt/notesSlides/notesSlide70.xml" ContentType="application/vnd.openxmlformats-officedocument.presentationml.notesSlide+xml"/>
  <Override PartName="/ppt/embeddings/oleObject109.bin" ContentType="application/vnd.openxmlformats-officedocument.oleObject"/>
  <Override PartName="/ppt/notesSlides/notesSlide71.xml" ContentType="application/vnd.openxmlformats-officedocument.presentationml.notesSlide+xml"/>
  <Override PartName="/ppt/embeddings/oleObject110.bin" ContentType="application/vnd.openxmlformats-officedocument.oleObject"/>
  <Override PartName="/ppt/embeddings/oleObject111.bin" ContentType="application/vnd.openxmlformats-officedocument.oleObject"/>
  <Override PartName="/ppt/notesSlides/notesSlide72.xml" ContentType="application/vnd.openxmlformats-officedocument.presentationml.notesSlide+xml"/>
  <Override PartName="/ppt/embeddings/oleObject112.bin" ContentType="application/vnd.openxmlformats-officedocument.oleObject"/>
  <Override PartName="/ppt/embeddings/oleObject113.bin" ContentType="application/vnd.openxmlformats-officedocument.oleObject"/>
  <Override PartName="/ppt/notesSlides/notesSlide73.xml" ContentType="application/vnd.openxmlformats-officedocument.presentationml.notesSlide+xml"/>
  <Override PartName="/ppt/embeddings/oleObject114.bin" ContentType="application/vnd.openxmlformats-officedocument.oleObject"/>
  <Override PartName="/ppt/notesSlides/notesSlide74.xml" ContentType="application/vnd.openxmlformats-officedocument.presentationml.notesSlide+xml"/>
  <Override PartName="/ppt/embeddings/oleObject115.bin" ContentType="application/vnd.openxmlformats-officedocument.oleObject"/>
  <Override PartName="/ppt/notesSlides/notesSlide75.xml" ContentType="application/vnd.openxmlformats-officedocument.presentationml.notesSlide+xml"/>
  <Override PartName="/ppt/embeddings/oleObject116.bin" ContentType="application/vnd.openxmlformats-officedocument.oleObject"/>
  <Override PartName="/ppt/notesSlides/notesSlide76.xml" ContentType="application/vnd.openxmlformats-officedocument.presentationml.notesSlide+xml"/>
  <Override PartName="/ppt/embeddings/oleObject117.bin" ContentType="application/vnd.openxmlformats-officedocument.oleObject"/>
  <Override PartName="/ppt/embeddings/oleObject118.bin" ContentType="application/vnd.openxmlformats-officedocument.oleObject"/>
  <Override PartName="/ppt/notesSlides/notesSlide77.xml" ContentType="application/vnd.openxmlformats-officedocument.presentationml.notesSlide+xml"/>
  <Override PartName="/ppt/embeddings/oleObject119.bin" ContentType="application/vnd.openxmlformats-officedocument.oleObject"/>
  <Override PartName="/ppt/notesSlides/notesSlide78.xml" ContentType="application/vnd.openxmlformats-officedocument.presentationml.notesSlide+xml"/>
  <Override PartName="/ppt/embeddings/oleObject120.bin" ContentType="application/vnd.openxmlformats-officedocument.oleObject"/>
  <Override PartName="/ppt/embeddings/oleObject121.bin" ContentType="application/vnd.openxmlformats-officedocument.oleObject"/>
  <Override PartName="/ppt/notesSlides/notesSlide79.xml" ContentType="application/vnd.openxmlformats-officedocument.presentationml.notesSlide+xml"/>
  <Override PartName="/ppt/embeddings/oleObject122.bin" ContentType="application/vnd.openxmlformats-officedocument.oleObject"/>
  <Override PartName="/ppt/notesSlides/notesSlide80.xml" ContentType="application/vnd.openxmlformats-officedocument.presentationml.notesSlide+xml"/>
  <Override PartName="/ppt/embeddings/oleObject123.bin" ContentType="application/vnd.openxmlformats-officedocument.oleObject"/>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embeddings/oleObject124.bin" ContentType="application/vnd.openxmlformats-officedocument.oleObject"/>
  <Override PartName="/ppt/embeddings/oleObject125.bin" ContentType="application/vnd.openxmlformats-officedocument.oleObject"/>
  <Override PartName="/ppt/notesSlides/notesSlide85.xml" ContentType="application/vnd.openxmlformats-officedocument.presentationml.notesSlide+xml"/>
  <Override PartName="/ppt/embeddings/oleObject126.bin" ContentType="application/vnd.openxmlformats-officedocument.oleObject"/>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0"/>
  </p:notesMasterIdLst>
  <p:handoutMasterIdLst>
    <p:handoutMasterId r:id="rId121"/>
  </p:handoutMasterIdLst>
  <p:sldIdLst>
    <p:sldId id="256" r:id="rId2"/>
    <p:sldId id="427" r:id="rId3"/>
    <p:sldId id="268" r:id="rId4"/>
    <p:sldId id="403" r:id="rId5"/>
    <p:sldId id="396" r:id="rId6"/>
    <p:sldId id="397" r:id="rId7"/>
    <p:sldId id="398" r:id="rId8"/>
    <p:sldId id="408" r:id="rId9"/>
    <p:sldId id="414" r:id="rId10"/>
    <p:sldId id="413" r:id="rId11"/>
    <p:sldId id="404" r:id="rId12"/>
    <p:sldId id="375" r:id="rId13"/>
    <p:sldId id="376" r:id="rId14"/>
    <p:sldId id="377" r:id="rId15"/>
    <p:sldId id="378" r:id="rId16"/>
    <p:sldId id="379" r:id="rId17"/>
    <p:sldId id="380" r:id="rId18"/>
    <p:sldId id="409" r:id="rId19"/>
    <p:sldId id="381" r:id="rId20"/>
    <p:sldId id="382" r:id="rId21"/>
    <p:sldId id="383" r:id="rId22"/>
    <p:sldId id="384" r:id="rId23"/>
    <p:sldId id="385" r:id="rId24"/>
    <p:sldId id="386" r:id="rId25"/>
    <p:sldId id="415" r:id="rId26"/>
    <p:sldId id="298" r:id="rId27"/>
    <p:sldId id="416" r:id="rId28"/>
    <p:sldId id="388" r:id="rId29"/>
    <p:sldId id="400" r:id="rId30"/>
    <p:sldId id="399" r:id="rId31"/>
    <p:sldId id="401" r:id="rId32"/>
    <p:sldId id="402" r:id="rId33"/>
    <p:sldId id="405" r:id="rId34"/>
    <p:sldId id="276" r:id="rId35"/>
    <p:sldId id="391" r:id="rId36"/>
    <p:sldId id="411" r:id="rId37"/>
    <p:sldId id="410" r:id="rId38"/>
    <p:sldId id="277" r:id="rId39"/>
    <p:sldId id="279" r:id="rId40"/>
    <p:sldId id="280" r:id="rId41"/>
    <p:sldId id="281" r:id="rId42"/>
    <p:sldId id="283" r:id="rId43"/>
    <p:sldId id="284" r:id="rId44"/>
    <p:sldId id="285" r:id="rId45"/>
    <p:sldId id="288" r:id="rId46"/>
    <p:sldId id="286" r:id="rId47"/>
    <p:sldId id="287" r:id="rId48"/>
    <p:sldId id="407" r:id="rId49"/>
    <p:sldId id="293" r:id="rId50"/>
    <p:sldId id="390" r:id="rId51"/>
    <p:sldId id="361" r:id="rId52"/>
    <p:sldId id="406" r:id="rId53"/>
    <p:sldId id="314" r:id="rId54"/>
    <p:sldId id="315" r:id="rId55"/>
    <p:sldId id="316" r:id="rId56"/>
    <p:sldId id="317" r:id="rId57"/>
    <p:sldId id="318" r:id="rId58"/>
    <p:sldId id="320" r:id="rId59"/>
    <p:sldId id="321" r:id="rId60"/>
    <p:sldId id="322" r:id="rId61"/>
    <p:sldId id="428"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4" r:id="rId94"/>
    <p:sldId id="355" r:id="rId95"/>
    <p:sldId id="356" r:id="rId96"/>
    <p:sldId id="370" r:id="rId97"/>
    <p:sldId id="371" r:id="rId98"/>
    <p:sldId id="359" r:id="rId99"/>
    <p:sldId id="360" r:id="rId100"/>
    <p:sldId id="267" r:id="rId101"/>
    <p:sldId id="269" r:id="rId102"/>
    <p:sldId id="270" r:id="rId103"/>
    <p:sldId id="271" r:id="rId104"/>
    <p:sldId id="272" r:id="rId105"/>
    <p:sldId id="273" r:id="rId106"/>
    <p:sldId id="274" r:id="rId107"/>
    <p:sldId id="275" r:id="rId108"/>
    <p:sldId id="367" r:id="rId109"/>
    <p:sldId id="364" r:id="rId110"/>
    <p:sldId id="417" r:id="rId111"/>
    <p:sldId id="419" r:id="rId112"/>
    <p:sldId id="420" r:id="rId113"/>
    <p:sldId id="421" r:id="rId114"/>
    <p:sldId id="422" r:id="rId115"/>
    <p:sldId id="423" r:id="rId116"/>
    <p:sldId id="424" r:id="rId117"/>
    <p:sldId id="425" r:id="rId118"/>
    <p:sldId id="426" r:id="rId1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4604" autoAdjust="0"/>
  </p:normalViewPr>
  <p:slideViewPr>
    <p:cSldViewPr>
      <p:cViewPr>
        <p:scale>
          <a:sx n="150" d="100"/>
          <a:sy n="150" d="100"/>
        </p:scale>
        <p:origin x="-1344" y="-264"/>
      </p:cViewPr>
      <p:guideLst>
        <p:guide orient="horz" pos="336"/>
        <p:guide pos="336"/>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Lst>
  </p:outlineViewPr>
  <p:notesTextViewPr>
    <p:cViewPr>
      <p:scale>
        <a:sx n="100" d="100"/>
        <a:sy n="100" d="100"/>
      </p:scale>
      <p:origin x="0" y="0"/>
    </p:cViewPr>
  </p:notesTextViewPr>
  <p:sorterViewPr>
    <p:cViewPr>
      <p:scale>
        <a:sx n="175" d="100"/>
        <a:sy n="175" d="100"/>
      </p:scale>
      <p:origin x="0" y="35784"/>
    </p:cViewPr>
  </p:sorterViewPr>
  <p:notesViewPr>
    <p:cSldViewPr showGuides="1">
      <p:cViewPr varScale="1">
        <p:scale>
          <a:sx n="76" d="100"/>
          <a:sy n="76" d="100"/>
        </p:scale>
        <p:origin x="-312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notesMaster" Target="notesMasters/notesMaster1.xml"/><Relationship Id="rId121" Type="http://schemas.openxmlformats.org/officeDocument/2006/relationships/handoutMaster" Target="handoutMasters/handoutMaster1.xml"/><Relationship Id="rId122" Type="http://schemas.openxmlformats.org/officeDocument/2006/relationships/printerSettings" Target="printerSettings/printerSettings1.bin"/><Relationship Id="rId123" Type="http://schemas.openxmlformats.org/officeDocument/2006/relationships/presProps" Target="presProps.xml"/><Relationship Id="rId124" Type="http://schemas.openxmlformats.org/officeDocument/2006/relationships/viewProps" Target="viewProps.xml"/><Relationship Id="rId125" Type="http://schemas.openxmlformats.org/officeDocument/2006/relationships/theme" Target="theme/theme1.xml"/><Relationship Id="rId12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_rels/viewProps.xml.rels><?xml version="1.0" encoding="UTF-8" standalone="yes"?>
<Relationships xmlns="http://schemas.openxmlformats.org/package/2006/relationships"><Relationship Id="rId9" Type="http://schemas.openxmlformats.org/officeDocument/2006/relationships/slide" Target="slides/slide33.xml"/><Relationship Id="rId20" Type="http://schemas.openxmlformats.org/officeDocument/2006/relationships/slide" Target="slides/slide115.xml"/><Relationship Id="rId21" Type="http://schemas.openxmlformats.org/officeDocument/2006/relationships/slide" Target="slides/slide116.xml"/><Relationship Id="rId22" Type="http://schemas.openxmlformats.org/officeDocument/2006/relationships/slide" Target="slides/slide117.xml"/><Relationship Id="rId23" Type="http://schemas.openxmlformats.org/officeDocument/2006/relationships/slide" Target="slides/slide118.xml"/><Relationship Id="rId10" Type="http://schemas.openxmlformats.org/officeDocument/2006/relationships/slide" Target="slides/slide52.xml"/><Relationship Id="rId11" Type="http://schemas.openxmlformats.org/officeDocument/2006/relationships/slide" Target="slides/slide67.xml"/><Relationship Id="rId12" Type="http://schemas.openxmlformats.org/officeDocument/2006/relationships/slide" Target="slides/slide71.xml"/><Relationship Id="rId13" Type="http://schemas.openxmlformats.org/officeDocument/2006/relationships/slide" Target="slides/slide82.xml"/><Relationship Id="rId14" Type="http://schemas.openxmlformats.org/officeDocument/2006/relationships/slide" Target="slides/slide100.xml"/><Relationship Id="rId15" Type="http://schemas.openxmlformats.org/officeDocument/2006/relationships/slide" Target="slides/slide110.xml"/><Relationship Id="rId16" Type="http://schemas.openxmlformats.org/officeDocument/2006/relationships/slide" Target="slides/slide111.xml"/><Relationship Id="rId17" Type="http://schemas.openxmlformats.org/officeDocument/2006/relationships/slide" Target="slides/slide112.xml"/><Relationship Id="rId18" Type="http://schemas.openxmlformats.org/officeDocument/2006/relationships/slide" Target="slides/slide113.xml"/><Relationship Id="rId19" Type="http://schemas.openxmlformats.org/officeDocument/2006/relationships/slide" Target="slides/slide114.xml"/><Relationship Id="rId1" Type="http://schemas.openxmlformats.org/officeDocument/2006/relationships/slide" Target="slides/slide3.xml"/><Relationship Id="rId2" Type="http://schemas.openxmlformats.org/officeDocument/2006/relationships/slide" Target="slides/slide4.xml"/><Relationship Id="rId3" Type="http://schemas.openxmlformats.org/officeDocument/2006/relationships/slide" Target="slides/slide5.xml"/><Relationship Id="rId4" Type="http://schemas.openxmlformats.org/officeDocument/2006/relationships/slide" Target="slides/slide6.xml"/><Relationship Id="rId5" Type="http://schemas.openxmlformats.org/officeDocument/2006/relationships/slide" Target="slides/slide7.xml"/><Relationship Id="rId6" Type="http://schemas.openxmlformats.org/officeDocument/2006/relationships/slide" Target="slides/slide11.xml"/><Relationship Id="rId7" Type="http://schemas.openxmlformats.org/officeDocument/2006/relationships/slide" Target="slides/slide25.xml"/><Relationship Id="rId8"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5.emf"/><Relationship Id="rId2" Type="http://schemas.openxmlformats.org/officeDocument/2006/relationships/image" Target="../media/image46.emf"/><Relationship Id="rId3"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7.emf"/><Relationship Id="rId2" Type="http://schemas.openxmlformats.org/officeDocument/2006/relationships/image" Target="../media/image4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0.emf"/><Relationship Id="rId2" Type="http://schemas.openxmlformats.org/officeDocument/2006/relationships/image" Target="../media/image51.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4.emf"/><Relationship Id="rId4" Type="http://schemas.openxmlformats.org/officeDocument/2006/relationships/image" Target="../media/image55.emf"/><Relationship Id="rId1" Type="http://schemas.openxmlformats.org/officeDocument/2006/relationships/image" Target="../media/image52.emf"/><Relationship Id="rId2" Type="http://schemas.openxmlformats.org/officeDocument/2006/relationships/image" Target="../media/image5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8.emf"/><Relationship Id="rId2" Type="http://schemas.openxmlformats.org/officeDocument/2006/relationships/image" Target="../media/image6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2.wmf"/><Relationship Id="rId2" Type="http://schemas.openxmlformats.org/officeDocument/2006/relationships/image" Target="../media/image73.wmf"/><Relationship Id="rId3" Type="http://schemas.openxmlformats.org/officeDocument/2006/relationships/image" Target="../media/image7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emf"/><Relationship Id="rId6" Type="http://schemas.openxmlformats.org/officeDocument/2006/relationships/image" Target="../media/image18.wmf"/><Relationship Id="rId7" Type="http://schemas.openxmlformats.org/officeDocument/2006/relationships/image" Target="../media/image19.emf"/><Relationship Id="rId1" Type="http://schemas.openxmlformats.org/officeDocument/2006/relationships/image" Target="../media/image13.emf"/><Relationship Id="rId2" Type="http://schemas.openxmlformats.org/officeDocument/2006/relationships/image" Target="../media/image14.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1.wmf"/><Relationship Id="rId4" Type="http://schemas.openxmlformats.org/officeDocument/2006/relationships/image" Target="../media/image82.wmf"/><Relationship Id="rId5" Type="http://schemas.openxmlformats.org/officeDocument/2006/relationships/image" Target="../media/image83.wmf"/><Relationship Id="rId6" Type="http://schemas.openxmlformats.org/officeDocument/2006/relationships/image" Target="../media/image84.wmf"/><Relationship Id="rId7" Type="http://schemas.openxmlformats.org/officeDocument/2006/relationships/image" Target="../media/image85.wmf"/><Relationship Id="rId8" Type="http://schemas.openxmlformats.org/officeDocument/2006/relationships/image" Target="../media/image86.wmf"/><Relationship Id="rId1" Type="http://schemas.openxmlformats.org/officeDocument/2006/relationships/image" Target="../media/image79.wmf"/><Relationship Id="rId2" Type="http://schemas.openxmlformats.org/officeDocument/2006/relationships/image" Target="../media/image8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91.wmf"/><Relationship Id="rId4" Type="http://schemas.openxmlformats.org/officeDocument/2006/relationships/image" Target="../media/image92.wmf"/><Relationship Id="rId5" Type="http://schemas.openxmlformats.org/officeDocument/2006/relationships/image" Target="../media/image93.wmf"/><Relationship Id="rId6" Type="http://schemas.openxmlformats.org/officeDocument/2006/relationships/image" Target="../media/image94.wmf"/><Relationship Id="rId7" Type="http://schemas.openxmlformats.org/officeDocument/2006/relationships/image" Target="../media/image95.wmf"/><Relationship Id="rId8" Type="http://schemas.openxmlformats.org/officeDocument/2006/relationships/image" Target="../media/image96.wmf"/><Relationship Id="rId1" Type="http://schemas.openxmlformats.org/officeDocument/2006/relationships/image" Target="../media/image89.wmf"/><Relationship Id="rId2" Type="http://schemas.openxmlformats.org/officeDocument/2006/relationships/image" Target="../media/image90.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03.wmf"/><Relationship Id="rId4" Type="http://schemas.openxmlformats.org/officeDocument/2006/relationships/image" Target="../media/image104.wmf"/><Relationship Id="rId5" Type="http://schemas.openxmlformats.org/officeDocument/2006/relationships/image" Target="../media/image105.wmf"/><Relationship Id="rId6" Type="http://schemas.openxmlformats.org/officeDocument/2006/relationships/image" Target="../media/image106.wmf"/><Relationship Id="rId7" Type="http://schemas.openxmlformats.org/officeDocument/2006/relationships/image" Target="../media/image107.wmf"/><Relationship Id="rId8" Type="http://schemas.openxmlformats.org/officeDocument/2006/relationships/image" Target="../media/image108.wmf"/><Relationship Id="rId1" Type="http://schemas.openxmlformats.org/officeDocument/2006/relationships/image" Target="../media/image101.wmf"/><Relationship Id="rId2" Type="http://schemas.openxmlformats.org/officeDocument/2006/relationships/image" Target="../media/image102.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35.wmf"/><Relationship Id="rId4" Type="http://schemas.openxmlformats.org/officeDocument/2006/relationships/image" Target="../media/image36.wmf"/><Relationship Id="rId1" Type="http://schemas.openxmlformats.org/officeDocument/2006/relationships/image" Target="../media/image33.wmf"/><Relationship Id="rId2" Type="http://schemas.openxmlformats.org/officeDocument/2006/relationships/image" Target="../media/image34.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1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1.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16.wmf"/><Relationship Id="rId4" Type="http://schemas.openxmlformats.org/officeDocument/2006/relationships/image" Target="../media/image117.wmf"/><Relationship Id="rId5" Type="http://schemas.openxmlformats.org/officeDocument/2006/relationships/image" Target="../media/image118.wmf"/><Relationship Id="rId6" Type="http://schemas.openxmlformats.org/officeDocument/2006/relationships/image" Target="../media/image119.wmf"/><Relationship Id="rId7" Type="http://schemas.openxmlformats.org/officeDocument/2006/relationships/image" Target="../media/image120.wmf"/><Relationship Id="rId8" Type="http://schemas.openxmlformats.org/officeDocument/2006/relationships/image" Target="../media/image121.wmf"/><Relationship Id="rId1" Type="http://schemas.openxmlformats.org/officeDocument/2006/relationships/image" Target="../media/image114.wmf"/><Relationship Id="rId2" Type="http://schemas.openxmlformats.org/officeDocument/2006/relationships/image" Target="../media/image115.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22.emf"/><Relationship Id="rId2" Type="http://schemas.openxmlformats.org/officeDocument/2006/relationships/image" Target="../media/image123.emf"/><Relationship Id="rId3" Type="http://schemas.openxmlformats.org/officeDocument/2006/relationships/image" Target="../media/image124.e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30.wmf"/><Relationship Id="rId4" Type="http://schemas.openxmlformats.org/officeDocument/2006/relationships/image" Target="../media/image131.emf"/><Relationship Id="rId1" Type="http://schemas.openxmlformats.org/officeDocument/2006/relationships/image" Target="../media/image128.wmf"/><Relationship Id="rId2" Type="http://schemas.openxmlformats.org/officeDocument/2006/relationships/image" Target="../media/image129.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32.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34.wmf"/><Relationship Id="rId2" Type="http://schemas.openxmlformats.org/officeDocument/2006/relationships/image" Target="../media/image135.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36.wmf"/><Relationship Id="rId2" Type="http://schemas.openxmlformats.org/officeDocument/2006/relationships/image" Target="../media/image137.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40.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1" Type="http://schemas.openxmlformats.org/officeDocument/2006/relationships/image" Target="../media/image22.emf"/><Relationship Id="rId2" Type="http://schemas.openxmlformats.org/officeDocument/2006/relationships/image" Target="../media/image23.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42.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44.wmf"/><Relationship Id="rId2" Type="http://schemas.openxmlformats.org/officeDocument/2006/relationships/image" Target="../media/image145.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46.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48.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53.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54.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5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1" Type="http://schemas.openxmlformats.org/officeDocument/2006/relationships/image" Target="../media/image26.emf"/><Relationship Id="rId2" Type="http://schemas.openxmlformats.org/officeDocument/2006/relationships/image" Target="../media/image27.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58.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60.wmf"/><Relationship Id="rId2" Type="http://schemas.openxmlformats.org/officeDocument/2006/relationships/image" Target="../media/image161.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6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 Id="rId2" Type="http://schemas.openxmlformats.org/officeDocument/2006/relationships/image" Target="../media/image31.emf"/><Relationship Id="rId3" Type="http://schemas.openxmlformats.org/officeDocument/2006/relationships/image" Target="../media/image32.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5.wmf"/><Relationship Id="rId4" Type="http://schemas.openxmlformats.org/officeDocument/2006/relationships/image" Target="../media/image36.wmf"/><Relationship Id="rId1" Type="http://schemas.openxmlformats.org/officeDocument/2006/relationships/image" Target="../media/image33.wmf"/><Relationship Id="rId2"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42.emf"/><Relationship Id="rId1" Type="http://schemas.openxmlformats.org/officeDocument/2006/relationships/image" Target="../media/image40.emf"/><Relationship Id="rId2" Type="http://schemas.openxmlformats.org/officeDocument/2006/relationships/image" Target="../media/image4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emf"/><Relationship Id="rId2" Type="http://schemas.openxmlformats.org/officeDocument/2006/relationships/image" Target="../media/image4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76CEA5-C80B-4A68-85A0-4000709E165C}" type="datetimeFigureOut">
              <a:rPr lang="en-US" smtClean="0"/>
              <a:pPr/>
              <a:t>04/04/18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A97694E-FD62-42F5-8698-12E83F90536D}" type="slidenum">
              <a:rPr lang="en-US" smtClean="0"/>
              <a:pPr/>
              <a:t>‹#›</a:t>
            </a:fld>
            <a:endParaRPr lang="en-US"/>
          </a:p>
        </p:txBody>
      </p:sp>
    </p:spTree>
    <p:extLst>
      <p:ext uri="{BB962C8B-B14F-4D97-AF65-F5344CB8AC3E}">
        <p14:creationId xmlns:p14="http://schemas.microsoft.com/office/powerpoint/2010/main" val="3992811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A7638EA-C71E-4C28-A290-EF4E9D446704}" type="datetimeFigureOut">
              <a:rPr lang="en-US"/>
              <a:pPr>
                <a:defRPr/>
              </a:pPr>
              <a:t>04/04/18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F590B1D-1AE9-40B6-948B-12959622525B}" type="slidenum">
              <a:rPr lang="en-US"/>
              <a:pPr>
                <a:defRPr/>
              </a:pPr>
              <a:t>‹#›</a:t>
            </a:fld>
            <a:endParaRPr lang="en-US"/>
          </a:p>
        </p:txBody>
      </p:sp>
    </p:spTree>
    <p:extLst>
      <p:ext uri="{BB962C8B-B14F-4D97-AF65-F5344CB8AC3E}">
        <p14:creationId xmlns:p14="http://schemas.microsoft.com/office/powerpoint/2010/main" val="26889443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rPr>
              <a:t>INTRODUCTION</a:t>
            </a:r>
          </a:p>
          <a:p>
            <a:pPr eaLnBrk="1" hangingPunct="1">
              <a:spcBef>
                <a:spcPct val="0"/>
              </a:spcBef>
            </a:pPr>
            <a:r>
              <a:rPr lang="en-US" dirty="0" smtClean="0">
                <a:latin typeface="Times New Roman" pitchFamily="18" charset="0"/>
              </a:rPr>
              <a:t>Introduce yourself.</a:t>
            </a:r>
          </a:p>
          <a:p>
            <a:pPr eaLnBrk="1" hangingPunct="1">
              <a:spcBef>
                <a:spcPct val="0"/>
              </a:spcBef>
            </a:pPr>
            <a:r>
              <a:rPr lang="en-US" dirty="0" smtClean="0">
                <a:latin typeface="Times New Roman" pitchFamily="18" charset="0"/>
              </a:rPr>
              <a:t>Welcome everyone</a:t>
            </a:r>
          </a:p>
          <a:p>
            <a:pPr eaLnBrk="1" hangingPunct="1">
              <a:spcBef>
                <a:spcPct val="0"/>
              </a:spcBef>
            </a:pPr>
            <a:r>
              <a:rPr lang="en-US" dirty="0" smtClean="0">
                <a:latin typeface="Times New Roman" pitchFamily="18" charset="0"/>
              </a:rPr>
              <a:t>Explain where any restrooms  are located.</a:t>
            </a:r>
          </a:p>
          <a:p>
            <a:pPr eaLnBrk="1" hangingPunct="1">
              <a:spcBef>
                <a:spcPct val="0"/>
              </a:spcBef>
            </a:pPr>
            <a:endParaRPr lang="en-US" dirty="0" smtClean="0">
              <a:latin typeface="Times New Roman" pitchFamily="18" charset="0"/>
            </a:endParaRPr>
          </a:p>
          <a:p>
            <a:pPr eaLnBrk="1" hangingPunct="1">
              <a:spcBef>
                <a:spcPct val="0"/>
              </a:spcBef>
            </a:pPr>
            <a:r>
              <a:rPr lang="en-US" dirty="0" smtClean="0">
                <a:latin typeface="Times New Roman" pitchFamily="18" charset="0"/>
              </a:rPr>
              <a:t>Give the students some of your background.  This helps them to know what is "expected" when it is their turn to introduce themselves. </a:t>
            </a:r>
          </a:p>
          <a:p>
            <a:pPr eaLnBrk="1" hangingPunct="1">
              <a:spcBef>
                <a:spcPct val="0"/>
              </a:spcBef>
            </a:pPr>
            <a:endParaRPr lang="en-US" dirty="0" smtClean="0">
              <a:latin typeface="Times New Roman" pitchFamily="18" charset="0"/>
            </a:endParaRPr>
          </a:p>
          <a:p>
            <a:pPr eaLnBrk="1" hangingPunct="1">
              <a:spcBef>
                <a:spcPct val="0"/>
              </a:spcBef>
            </a:pPr>
            <a:r>
              <a:rPr lang="en-US" dirty="0" smtClean="0">
                <a:latin typeface="Times New Roman" pitchFamily="18" charset="0"/>
              </a:rPr>
              <a:t>If there is time,  have each student introduce themselves.  This will give you a good idea of the experience level of the class and will break the ice.</a:t>
            </a:r>
          </a:p>
          <a:p>
            <a:pPr eaLnBrk="1" hangingPunct="1">
              <a:spcBef>
                <a:spcPct val="0"/>
              </a:spcBef>
            </a:pPr>
            <a:endParaRPr lang="en-US" dirty="0" smtClean="0">
              <a:latin typeface="Times New Roman" pitchFamily="18" charset="0"/>
            </a:endParaRPr>
          </a:p>
          <a:p>
            <a:pPr eaLnBrk="1" hangingPunct="1">
              <a:spcBef>
                <a:spcPct val="0"/>
              </a:spcBef>
            </a:pPr>
            <a:endParaRPr lang="en-US" dirty="0" smtClean="0"/>
          </a:p>
        </p:txBody>
      </p:sp>
      <p:sp>
        <p:nvSpPr>
          <p:cNvPr id="8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227E3A-F256-47A0-9E78-73EE95C49684}" type="slidenum">
              <a:rPr lang="en-US" smtClean="0"/>
              <a:pPr fontAlgn="base">
                <a:spcBef>
                  <a:spcPct val="0"/>
                </a:spcBef>
                <a:spcAft>
                  <a:spcPct val="0"/>
                </a:spcAft>
                <a:defRPr/>
              </a:pPr>
              <a:t>1</a:t>
            </a:fld>
            <a:endParaRPr lang="en-US" dirty="0" smtClean="0"/>
          </a:p>
        </p:txBody>
      </p:sp>
    </p:spTree>
    <p:extLst>
      <p:ext uri="{BB962C8B-B14F-4D97-AF65-F5344CB8AC3E}">
        <p14:creationId xmlns:p14="http://schemas.microsoft.com/office/powerpoint/2010/main" val="1190210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11</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117</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118</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hdr" sz="quarter"/>
          </p:nvPr>
        </p:nvSpPr>
        <p:spPr>
          <a:noFill/>
        </p:spPr>
        <p:txBody>
          <a:bodyPr/>
          <a:lstStyle/>
          <a:p>
            <a:r>
              <a:rPr lang="en-US" dirty="0" smtClean="0"/>
              <a:t>Introduction to Aerobatic Judging</a:t>
            </a:r>
          </a:p>
        </p:txBody>
      </p:sp>
      <p:sp>
        <p:nvSpPr>
          <p:cNvPr id="20483" name="Rectangle 5"/>
          <p:cNvSpPr>
            <a:spLocks noGrp="1" noChangeArrowheads="1"/>
          </p:cNvSpPr>
          <p:nvPr>
            <p:ph type="dt" sz="quarter" idx="1"/>
          </p:nvPr>
        </p:nvSpPr>
        <p:spPr>
          <a:noFill/>
        </p:spPr>
        <p:txBody>
          <a:bodyPr/>
          <a:lstStyle/>
          <a:p>
            <a:r>
              <a:rPr lang="en-US" dirty="0" smtClean="0"/>
              <a:t>Version - 1/1/2003</a:t>
            </a:r>
          </a:p>
        </p:txBody>
      </p:sp>
      <p:sp>
        <p:nvSpPr>
          <p:cNvPr id="20484" name="Rectangle 6"/>
          <p:cNvSpPr>
            <a:spLocks noGrp="1" noChangeArrowheads="1"/>
          </p:cNvSpPr>
          <p:nvPr>
            <p:ph type="sldNum" sz="quarter" idx="5"/>
          </p:nvPr>
        </p:nvSpPr>
        <p:spPr>
          <a:noFill/>
        </p:spPr>
        <p:txBody>
          <a:bodyPr/>
          <a:lstStyle/>
          <a:p>
            <a:r>
              <a:rPr lang="en-US" dirty="0" smtClean="0"/>
              <a:t>Page - </a:t>
            </a:r>
            <a:fld id="{544171A9-77B7-4352-A806-CF3950C7707C}" type="slidenum">
              <a:rPr lang="en-US" smtClean="0"/>
              <a:pPr/>
              <a:t>12</a:t>
            </a:fld>
            <a:endParaRPr lang="en-US" dirty="0" smtClean="0"/>
          </a:p>
        </p:txBody>
      </p:sp>
      <p:sp>
        <p:nvSpPr>
          <p:cNvPr id="20485" name="Rectangle 2"/>
          <p:cNvSpPr>
            <a:spLocks noGrp="1" noChangeArrowheads="1"/>
          </p:cNvSpPr>
          <p:nvPr>
            <p:ph type="body" idx="1"/>
          </p:nvPr>
        </p:nvSpPr>
        <p:spPr>
          <a:noFill/>
          <a:ln/>
        </p:spPr>
        <p:txBody>
          <a:bodyPr/>
          <a:lstStyle/>
          <a:p>
            <a:r>
              <a:rPr lang="en-US" dirty="0" smtClean="0"/>
              <a:t>STUDENTS MUST GRASP THESE BASICS:</a:t>
            </a:r>
          </a:p>
          <a:p>
            <a:endParaRPr lang="en-US" dirty="0" smtClean="0"/>
          </a:p>
          <a:p>
            <a:r>
              <a:rPr lang="en-US" dirty="0" smtClean="0"/>
              <a:t>1.  How flight is depicted in Aresti lines, upright or inverted.</a:t>
            </a:r>
          </a:p>
          <a:p>
            <a:r>
              <a:rPr lang="en-US" dirty="0" smtClean="0"/>
              <a:t>2.  How rolls are depicted and placed on the lines, and in what combinations.</a:t>
            </a:r>
          </a:p>
          <a:p>
            <a:r>
              <a:rPr lang="en-US" dirty="0" smtClean="0"/>
              <a:t>3.  How those combinations affect the lines themselves.</a:t>
            </a:r>
          </a:p>
          <a:p>
            <a:r>
              <a:rPr lang="en-US" dirty="0" smtClean="0"/>
              <a:t>4.  How to calculate the k factors.</a:t>
            </a:r>
          </a:p>
          <a:p>
            <a:r>
              <a:rPr lang="en-US" dirty="0" smtClean="0"/>
              <a:t>5.  How snaps are depicted and placed on lines, and in what combinations.</a:t>
            </a:r>
          </a:p>
          <a:p>
            <a:r>
              <a:rPr lang="en-US" dirty="0" smtClean="0"/>
              <a:t>6.  How spins are depicted and placed on lines, and in what combinations.</a:t>
            </a:r>
          </a:p>
        </p:txBody>
      </p:sp>
      <p:sp>
        <p:nvSpPr>
          <p:cNvPr id="20486"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784751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hdr" sz="quarter"/>
          </p:nvPr>
        </p:nvSpPr>
        <p:spPr>
          <a:noFill/>
        </p:spPr>
        <p:txBody>
          <a:bodyPr/>
          <a:lstStyle/>
          <a:p>
            <a:r>
              <a:rPr lang="en-US" dirty="0" smtClean="0"/>
              <a:t>Introduction to Aerobatic Judging</a:t>
            </a:r>
          </a:p>
        </p:txBody>
      </p:sp>
      <p:sp>
        <p:nvSpPr>
          <p:cNvPr id="21507" name="Rectangle 5"/>
          <p:cNvSpPr>
            <a:spLocks noGrp="1" noChangeArrowheads="1"/>
          </p:cNvSpPr>
          <p:nvPr>
            <p:ph type="dt" sz="quarter" idx="1"/>
          </p:nvPr>
        </p:nvSpPr>
        <p:spPr>
          <a:noFill/>
        </p:spPr>
        <p:txBody>
          <a:bodyPr/>
          <a:lstStyle/>
          <a:p>
            <a:r>
              <a:rPr lang="en-US" dirty="0" smtClean="0"/>
              <a:t>Version - 1/1/2003</a:t>
            </a:r>
          </a:p>
        </p:txBody>
      </p:sp>
      <p:sp>
        <p:nvSpPr>
          <p:cNvPr id="21508" name="Rectangle 6"/>
          <p:cNvSpPr>
            <a:spLocks noGrp="1" noChangeArrowheads="1"/>
          </p:cNvSpPr>
          <p:nvPr>
            <p:ph type="sldNum" sz="quarter" idx="5"/>
          </p:nvPr>
        </p:nvSpPr>
        <p:spPr>
          <a:noFill/>
        </p:spPr>
        <p:txBody>
          <a:bodyPr/>
          <a:lstStyle/>
          <a:p>
            <a:r>
              <a:rPr lang="en-US" dirty="0" smtClean="0"/>
              <a:t>Page - </a:t>
            </a:r>
            <a:fld id="{BD252188-D4D7-45C5-8A71-8D9AFB0AD2F9}" type="slidenum">
              <a:rPr lang="en-US" smtClean="0"/>
              <a:pPr/>
              <a:t>13</a:t>
            </a:fld>
            <a:endParaRPr lang="en-US" dirty="0" smtClean="0"/>
          </a:p>
        </p:txBody>
      </p:sp>
      <p:sp>
        <p:nvSpPr>
          <p:cNvPr id="21509" name="Rectangle 2"/>
          <p:cNvSpPr>
            <a:spLocks noGrp="1" noChangeArrowheads="1"/>
          </p:cNvSpPr>
          <p:nvPr>
            <p:ph type="body" idx="1"/>
          </p:nvPr>
        </p:nvSpPr>
        <p:spPr>
          <a:xfrm>
            <a:off x="914400" y="4374803"/>
            <a:ext cx="5200650" cy="4291946"/>
          </a:xfrm>
          <a:noFill/>
          <a:ln/>
        </p:spPr>
        <p:txBody>
          <a:bodyPr/>
          <a:lstStyle/>
          <a:p>
            <a:r>
              <a:rPr lang="en-US" dirty="0" smtClean="0"/>
              <a:t>Use this slide to show how lines are drawn for both upright flight and inverted.  Also shown is how the first and last figure in a sequence are indicated in an Aresti diagram.</a:t>
            </a:r>
          </a:p>
          <a:p>
            <a:endParaRPr lang="en-US" dirty="0" smtClean="0"/>
          </a:p>
          <a:p>
            <a:r>
              <a:rPr lang="en-US" dirty="0" smtClean="0"/>
              <a:t>Although not shown in the slide, each figure is number sequentially.</a:t>
            </a:r>
          </a:p>
          <a:p>
            <a:endParaRPr lang="en-US" dirty="0" smtClean="0"/>
          </a:p>
          <a:p>
            <a:r>
              <a:rPr lang="en-US" dirty="0" smtClean="0"/>
              <a:t>Generally, the attitude of the plane determines upright or inverted flight.  However, there can be combinations, such as upright flight to a push to a down line, where it can become confusing.  The down line will be depicted in dashed lines.  But compare that to an up line with a push to level, upright flight. That line will be shown with a solid line.  Look at the next slide for examples.</a:t>
            </a:r>
          </a:p>
          <a:p>
            <a:endParaRPr lang="en-US" dirty="0" smtClean="0"/>
          </a:p>
          <a:p>
            <a:r>
              <a:rPr lang="en-US" dirty="0" smtClean="0"/>
              <a:t>Have the students look up these figures in the FAI Catalog and give the number and k factor for each.</a:t>
            </a:r>
          </a:p>
        </p:txBody>
      </p:sp>
      <p:sp>
        <p:nvSpPr>
          <p:cNvPr id="21510" name="Rectangle 3"/>
          <p:cNvSpPr>
            <a:spLocks noGrp="1" noRot="1" noChangeAspect="1" noChangeArrowheads="1" noTextEdit="1"/>
          </p:cNvSpPr>
          <p:nvPr>
            <p:ph type="sldImg"/>
          </p:nvPr>
        </p:nvSpPr>
        <p:spPr>
          <a:xfrm>
            <a:off x="1123950" y="715963"/>
            <a:ext cx="4568825" cy="3427412"/>
          </a:xfrm>
          <a:ln cap="flat"/>
        </p:spPr>
      </p:sp>
    </p:spTree>
    <p:extLst>
      <p:ext uri="{BB962C8B-B14F-4D97-AF65-F5344CB8AC3E}">
        <p14:creationId xmlns:p14="http://schemas.microsoft.com/office/powerpoint/2010/main" val="3488169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hdr" sz="quarter"/>
          </p:nvPr>
        </p:nvSpPr>
        <p:spPr>
          <a:noFill/>
        </p:spPr>
        <p:txBody>
          <a:bodyPr/>
          <a:lstStyle/>
          <a:p>
            <a:r>
              <a:rPr lang="en-US" smtClean="0"/>
              <a:t>Introduction to Aerobatic Judging</a:t>
            </a:r>
          </a:p>
        </p:txBody>
      </p:sp>
      <p:sp>
        <p:nvSpPr>
          <p:cNvPr id="22531" name="Rectangle 5"/>
          <p:cNvSpPr>
            <a:spLocks noGrp="1" noChangeArrowheads="1"/>
          </p:cNvSpPr>
          <p:nvPr>
            <p:ph type="dt" sz="quarter" idx="1"/>
          </p:nvPr>
        </p:nvSpPr>
        <p:spPr>
          <a:noFill/>
        </p:spPr>
        <p:txBody>
          <a:bodyPr/>
          <a:lstStyle/>
          <a:p>
            <a:r>
              <a:rPr lang="en-US" smtClean="0"/>
              <a:t>Version - 1/1/2003</a:t>
            </a:r>
          </a:p>
        </p:txBody>
      </p:sp>
      <p:sp>
        <p:nvSpPr>
          <p:cNvPr id="22532" name="Rectangle 6"/>
          <p:cNvSpPr>
            <a:spLocks noGrp="1" noChangeArrowheads="1"/>
          </p:cNvSpPr>
          <p:nvPr>
            <p:ph type="sldNum" sz="quarter" idx="5"/>
          </p:nvPr>
        </p:nvSpPr>
        <p:spPr>
          <a:noFill/>
        </p:spPr>
        <p:txBody>
          <a:bodyPr/>
          <a:lstStyle/>
          <a:p>
            <a:r>
              <a:rPr lang="en-US" smtClean="0"/>
              <a:t>Page - </a:t>
            </a:r>
            <a:fld id="{1B4A831C-8007-4008-AE75-9CF774FD9BBC}" type="slidenum">
              <a:rPr lang="en-US" smtClean="0"/>
              <a:pPr/>
              <a:t>14</a:t>
            </a:fld>
            <a:endParaRPr lang="en-US" smtClean="0"/>
          </a:p>
        </p:txBody>
      </p:sp>
      <p:sp>
        <p:nvSpPr>
          <p:cNvPr id="22533" name="Rectangle 2"/>
          <p:cNvSpPr>
            <a:spLocks noGrp="1" noChangeArrowheads="1"/>
          </p:cNvSpPr>
          <p:nvPr>
            <p:ph type="body" idx="1"/>
          </p:nvPr>
        </p:nvSpPr>
        <p:spPr>
          <a:xfrm>
            <a:off x="742950" y="4343318"/>
            <a:ext cx="5200650" cy="4291946"/>
          </a:xfrm>
          <a:noFill/>
          <a:ln/>
        </p:spPr>
        <p:txBody>
          <a:bodyPr/>
          <a:lstStyle/>
          <a:p>
            <a:r>
              <a:rPr lang="en-US" dirty="0" smtClean="0"/>
              <a:t>This slide demonstrates the issue raised in the commentary to the last slide.  Even though a change in attitude is accomplished with a push in both examples, one is depicted with dashed lines while the other with a solid line.</a:t>
            </a:r>
          </a:p>
          <a:p>
            <a:endParaRPr lang="en-US" dirty="0" smtClean="0"/>
          </a:p>
          <a:p>
            <a:r>
              <a:rPr lang="en-US" dirty="0" smtClean="0"/>
              <a:t>In a down or up line, there really is no upright or inverted attitude, so the lines depicting the line of flight are dependent on whether the pilot pushed or pulled to enter the line.  Even when the plane “pushes” and briefly experiences negative G in the second example, the figure ends in positive flight.</a:t>
            </a:r>
          </a:p>
          <a:p>
            <a:endParaRPr lang="en-US" dirty="0" smtClean="0"/>
          </a:p>
        </p:txBody>
      </p:sp>
      <p:sp>
        <p:nvSpPr>
          <p:cNvPr id="22534" name="Rectangle 3"/>
          <p:cNvSpPr>
            <a:spLocks noGrp="1" noRot="1" noChangeAspect="1" noChangeArrowheads="1" noTextEdit="1"/>
          </p:cNvSpPr>
          <p:nvPr>
            <p:ph type="sldImg"/>
          </p:nvPr>
        </p:nvSpPr>
        <p:spPr>
          <a:xfrm>
            <a:off x="1123950" y="715963"/>
            <a:ext cx="4568825" cy="3427412"/>
          </a:xfrm>
          <a:ln cap="flat"/>
        </p:spPr>
      </p:sp>
    </p:spTree>
    <p:extLst>
      <p:ext uri="{BB962C8B-B14F-4D97-AF65-F5344CB8AC3E}">
        <p14:creationId xmlns:p14="http://schemas.microsoft.com/office/powerpoint/2010/main" val="2645310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hdr" sz="quarter"/>
          </p:nvPr>
        </p:nvSpPr>
        <p:spPr>
          <a:noFill/>
        </p:spPr>
        <p:txBody>
          <a:bodyPr/>
          <a:lstStyle/>
          <a:p>
            <a:r>
              <a:rPr lang="en-US" smtClean="0"/>
              <a:t>Introduction to Aerobatic Judging</a:t>
            </a:r>
          </a:p>
        </p:txBody>
      </p:sp>
      <p:sp>
        <p:nvSpPr>
          <p:cNvPr id="23555" name="Rectangle 5"/>
          <p:cNvSpPr>
            <a:spLocks noGrp="1" noChangeArrowheads="1"/>
          </p:cNvSpPr>
          <p:nvPr>
            <p:ph type="dt" sz="quarter" idx="1"/>
          </p:nvPr>
        </p:nvSpPr>
        <p:spPr>
          <a:noFill/>
        </p:spPr>
        <p:txBody>
          <a:bodyPr/>
          <a:lstStyle/>
          <a:p>
            <a:r>
              <a:rPr lang="en-US" smtClean="0"/>
              <a:t>Version - 1/1/2003</a:t>
            </a:r>
          </a:p>
        </p:txBody>
      </p:sp>
      <p:sp>
        <p:nvSpPr>
          <p:cNvPr id="23556" name="Rectangle 6"/>
          <p:cNvSpPr>
            <a:spLocks noGrp="1" noChangeArrowheads="1"/>
          </p:cNvSpPr>
          <p:nvPr>
            <p:ph type="sldNum" sz="quarter" idx="5"/>
          </p:nvPr>
        </p:nvSpPr>
        <p:spPr>
          <a:noFill/>
        </p:spPr>
        <p:txBody>
          <a:bodyPr/>
          <a:lstStyle/>
          <a:p>
            <a:r>
              <a:rPr lang="en-US" smtClean="0"/>
              <a:t>Page - </a:t>
            </a:r>
            <a:fld id="{D1F62E29-E575-4380-9740-93CA1EDF1E02}" type="slidenum">
              <a:rPr lang="en-US" smtClean="0"/>
              <a:pPr/>
              <a:t>15</a:t>
            </a:fld>
            <a:endParaRPr lang="en-US" smtClean="0"/>
          </a:p>
        </p:txBody>
      </p:sp>
      <p:sp>
        <p:nvSpPr>
          <p:cNvPr id="23557" name="Rectangle 2"/>
          <p:cNvSpPr>
            <a:spLocks noGrp="1" noChangeArrowheads="1"/>
          </p:cNvSpPr>
          <p:nvPr>
            <p:ph type="body" idx="1"/>
          </p:nvPr>
        </p:nvSpPr>
        <p:spPr>
          <a:xfrm>
            <a:off x="742950" y="4343318"/>
            <a:ext cx="5200650" cy="4291946"/>
          </a:xfrm>
          <a:noFill/>
          <a:ln/>
        </p:spPr>
        <p:txBody>
          <a:bodyPr/>
          <a:lstStyle/>
          <a:p>
            <a:r>
              <a:rPr lang="en-US" dirty="0" smtClean="0"/>
              <a:t>This slide shows full and half rolls on lines and the effect of a half roll on how a line is drawn.  Any pilot knows that a half roll will put the plane inverted, but this shows how it is depicted in an Aresti diagram.  It also shows how figures are depicted to demonstrate direction of flight.</a:t>
            </a:r>
          </a:p>
          <a:p>
            <a:endParaRPr lang="en-US" dirty="0" smtClean="0"/>
          </a:p>
          <a:p>
            <a:r>
              <a:rPr lang="en-US" dirty="0" smtClean="0"/>
              <a:t>Key Points:</a:t>
            </a:r>
          </a:p>
          <a:p>
            <a:r>
              <a:rPr lang="en-US" dirty="0" smtClean="0"/>
              <a:t>Dashed lines for inverted flight.</a:t>
            </a:r>
          </a:p>
          <a:p>
            <a:r>
              <a:rPr lang="en-US" dirty="0" smtClean="0"/>
              <a:t>Direction of flight is INTO the CUP of the arrow.</a:t>
            </a:r>
          </a:p>
          <a:p>
            <a:r>
              <a:rPr lang="en-US" dirty="0" smtClean="0"/>
              <a:t>The partial roll symbol only projects from one side of the line.</a:t>
            </a:r>
          </a:p>
          <a:p>
            <a:r>
              <a:rPr lang="en-US" dirty="0" smtClean="0"/>
              <a:t>The full roll symbol crosses the line completely.</a:t>
            </a:r>
          </a:p>
          <a:p>
            <a:endParaRPr lang="en-US" dirty="0" smtClean="0"/>
          </a:p>
          <a:p>
            <a:endParaRPr lang="en-US" dirty="0" smtClean="0"/>
          </a:p>
        </p:txBody>
      </p:sp>
      <p:sp>
        <p:nvSpPr>
          <p:cNvPr id="23558" name="Rectangle 3"/>
          <p:cNvSpPr>
            <a:spLocks noGrp="1" noRot="1" noChangeAspect="1" noChangeArrowheads="1" noTextEdit="1"/>
          </p:cNvSpPr>
          <p:nvPr>
            <p:ph type="sldImg"/>
          </p:nvPr>
        </p:nvSpPr>
        <p:spPr>
          <a:xfrm>
            <a:off x="1144588" y="687388"/>
            <a:ext cx="4568825" cy="3427412"/>
          </a:xfrm>
          <a:ln cap="flat"/>
        </p:spPr>
      </p:sp>
    </p:spTree>
    <p:extLst>
      <p:ext uri="{BB962C8B-B14F-4D97-AF65-F5344CB8AC3E}">
        <p14:creationId xmlns:p14="http://schemas.microsoft.com/office/powerpoint/2010/main" val="3223424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hdr" sz="quarter"/>
          </p:nvPr>
        </p:nvSpPr>
        <p:spPr>
          <a:noFill/>
        </p:spPr>
        <p:txBody>
          <a:bodyPr/>
          <a:lstStyle/>
          <a:p>
            <a:r>
              <a:rPr lang="en-US" smtClean="0"/>
              <a:t>Introduction to Aerobatic Judging</a:t>
            </a:r>
          </a:p>
        </p:txBody>
      </p:sp>
      <p:sp>
        <p:nvSpPr>
          <p:cNvPr id="24579" name="Rectangle 5"/>
          <p:cNvSpPr>
            <a:spLocks noGrp="1" noChangeArrowheads="1"/>
          </p:cNvSpPr>
          <p:nvPr>
            <p:ph type="dt" sz="quarter" idx="1"/>
          </p:nvPr>
        </p:nvSpPr>
        <p:spPr>
          <a:noFill/>
        </p:spPr>
        <p:txBody>
          <a:bodyPr/>
          <a:lstStyle/>
          <a:p>
            <a:r>
              <a:rPr lang="en-US" smtClean="0"/>
              <a:t>Version - 1/1/2003</a:t>
            </a:r>
          </a:p>
        </p:txBody>
      </p:sp>
      <p:sp>
        <p:nvSpPr>
          <p:cNvPr id="24580" name="Rectangle 6"/>
          <p:cNvSpPr>
            <a:spLocks noGrp="1" noChangeArrowheads="1"/>
          </p:cNvSpPr>
          <p:nvPr>
            <p:ph type="sldNum" sz="quarter" idx="5"/>
          </p:nvPr>
        </p:nvSpPr>
        <p:spPr>
          <a:noFill/>
        </p:spPr>
        <p:txBody>
          <a:bodyPr/>
          <a:lstStyle/>
          <a:p>
            <a:r>
              <a:rPr lang="en-US" smtClean="0"/>
              <a:t>Page - </a:t>
            </a:r>
            <a:fld id="{E47432EA-7D77-4E2E-9788-B177262C4DEC}" type="slidenum">
              <a:rPr lang="en-US" smtClean="0"/>
              <a:pPr/>
              <a:t>16</a:t>
            </a:fld>
            <a:endParaRPr lang="en-US" smtClean="0"/>
          </a:p>
        </p:txBody>
      </p:sp>
      <p:sp>
        <p:nvSpPr>
          <p:cNvPr id="24581" name="Rectangle 2"/>
          <p:cNvSpPr>
            <a:spLocks noGrp="1" noChangeArrowheads="1"/>
          </p:cNvSpPr>
          <p:nvPr>
            <p:ph type="body" idx="1"/>
          </p:nvPr>
        </p:nvSpPr>
        <p:spPr>
          <a:noFill/>
          <a:ln/>
        </p:spPr>
        <p:txBody>
          <a:bodyPr/>
          <a:lstStyle/>
          <a:p>
            <a:r>
              <a:rPr lang="en-US" smtClean="0"/>
              <a:t>The figures on this slide show linked same direction rolls, including partial rolls and unlinked, opposite rolls, including partial rolls.  Linked rolls cannot exceed 720 degrees of rotation.  </a:t>
            </a:r>
          </a:p>
          <a:p>
            <a:r>
              <a:rPr lang="en-US" smtClean="0"/>
              <a:t>Proper construction can include two rolling elements max. </a:t>
            </a:r>
          </a:p>
          <a:p>
            <a:r>
              <a:rPr lang="en-US" smtClean="0"/>
              <a:t>However, if they are the same figure, i.e., aileron roll, they have to go in opposite directions if UNLINKED.   </a:t>
            </a:r>
          </a:p>
          <a:p>
            <a:endParaRPr lang="en-US" smtClean="0"/>
          </a:p>
          <a:p>
            <a:r>
              <a:rPr lang="en-US" smtClean="0"/>
              <a:t>Note the fractions in one of the figures.  This shows a roll that is either less or more than a half roll.  Partial rolls are always in some multiple of 90 degrees.  There is no legal figure that permits a 60 degree roll, for example although competition turns are 60-90 degrees of bank.</a:t>
            </a:r>
          </a:p>
          <a:p>
            <a:endParaRPr lang="en-US" smtClean="0"/>
          </a:p>
          <a:p>
            <a:r>
              <a:rPr lang="en-US" smtClean="0"/>
              <a:t>The direction of the arrows does not indicate the direction of the rolls.  </a:t>
            </a:r>
          </a:p>
          <a:p>
            <a:endParaRPr lang="en-US" smtClean="0"/>
          </a:p>
          <a:p>
            <a:endParaRPr lang="en-US" smtClean="0"/>
          </a:p>
        </p:txBody>
      </p:sp>
      <p:sp>
        <p:nvSpPr>
          <p:cNvPr id="24582"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927863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hdr" sz="quarter"/>
          </p:nvPr>
        </p:nvSpPr>
        <p:spPr>
          <a:noFill/>
        </p:spPr>
        <p:txBody>
          <a:bodyPr/>
          <a:lstStyle/>
          <a:p>
            <a:r>
              <a:rPr lang="en-US" smtClean="0"/>
              <a:t>Introduction to Aerobatic Judging</a:t>
            </a:r>
          </a:p>
        </p:txBody>
      </p:sp>
      <p:sp>
        <p:nvSpPr>
          <p:cNvPr id="25603" name="Rectangle 5"/>
          <p:cNvSpPr>
            <a:spLocks noGrp="1" noChangeArrowheads="1"/>
          </p:cNvSpPr>
          <p:nvPr>
            <p:ph type="dt" sz="quarter" idx="1"/>
          </p:nvPr>
        </p:nvSpPr>
        <p:spPr>
          <a:noFill/>
        </p:spPr>
        <p:txBody>
          <a:bodyPr/>
          <a:lstStyle/>
          <a:p>
            <a:r>
              <a:rPr lang="en-US" smtClean="0"/>
              <a:t>Version - 1/1/2003</a:t>
            </a:r>
          </a:p>
        </p:txBody>
      </p:sp>
      <p:sp>
        <p:nvSpPr>
          <p:cNvPr id="25604" name="Rectangle 6"/>
          <p:cNvSpPr>
            <a:spLocks noGrp="1" noChangeArrowheads="1"/>
          </p:cNvSpPr>
          <p:nvPr>
            <p:ph type="sldNum" sz="quarter" idx="5"/>
          </p:nvPr>
        </p:nvSpPr>
        <p:spPr>
          <a:noFill/>
        </p:spPr>
        <p:txBody>
          <a:bodyPr/>
          <a:lstStyle/>
          <a:p>
            <a:r>
              <a:rPr lang="en-US" smtClean="0"/>
              <a:t>Page - </a:t>
            </a:r>
            <a:fld id="{02C96641-A651-48E5-9420-D2D5182593D4}" type="slidenum">
              <a:rPr lang="en-US" smtClean="0"/>
              <a:pPr/>
              <a:t>17</a:t>
            </a:fld>
            <a:endParaRPr lang="en-US" smtClean="0"/>
          </a:p>
        </p:txBody>
      </p:sp>
      <p:sp>
        <p:nvSpPr>
          <p:cNvPr id="25605" name="Rectangle 2"/>
          <p:cNvSpPr>
            <a:spLocks noGrp="1" noChangeArrowheads="1"/>
          </p:cNvSpPr>
          <p:nvPr>
            <p:ph type="body" idx="1"/>
          </p:nvPr>
        </p:nvSpPr>
        <p:spPr>
          <a:xfrm>
            <a:off x="762000" y="4295261"/>
            <a:ext cx="5372100" cy="4596857"/>
          </a:xfrm>
          <a:noFill/>
          <a:ln/>
        </p:spPr>
        <p:txBody>
          <a:bodyPr/>
          <a:lstStyle/>
          <a:p>
            <a:r>
              <a:rPr lang="en-US" dirty="0" smtClean="0"/>
              <a:t>These figures show the difference between point rolls and partial rolls.   In an Aresti sequence, the number of points is indicated by the whole number.  The first example has a “2”, so it is a 2 point roll.  A 4 point roll would have a number “4” and an 8 point roll an “8.”</a:t>
            </a:r>
          </a:p>
          <a:p>
            <a:endParaRPr lang="en-US" dirty="0" smtClean="0"/>
          </a:p>
          <a:p>
            <a:r>
              <a:rPr lang="en-US" dirty="0" smtClean="0"/>
              <a:t>Partial point rolls also have a fraction.  In the center example, the pilot would perform 3 points of a 4 point roll.  The last example shows a partial, non point roll of the same rotation - i.e., a 3/4 roll.  A 2 of 4 point (half roll) will be shown with a 2/4 fraction.  If the entire number is missing in a (part roll) it is NOT a point roll.</a:t>
            </a:r>
          </a:p>
          <a:p>
            <a:endParaRPr lang="en-US" dirty="0" smtClean="0"/>
          </a:p>
          <a:p>
            <a:r>
              <a:rPr lang="en-US" dirty="0" smtClean="0"/>
              <a:t>As noted on the slide, some rolling figures can put the pilot off the X axis.  These will usually be followed by another figure designed to put the plane back on the X axis.  </a:t>
            </a:r>
          </a:p>
          <a:p>
            <a:endParaRPr lang="en-US" dirty="0" smtClean="0"/>
          </a:p>
          <a:p>
            <a:endParaRPr lang="en-US" dirty="0" smtClean="0"/>
          </a:p>
        </p:txBody>
      </p:sp>
      <p:sp>
        <p:nvSpPr>
          <p:cNvPr id="25606" name="Rectangle 3"/>
          <p:cNvSpPr>
            <a:spLocks noGrp="1" noRot="1" noChangeAspect="1" noChangeArrowheads="1" noTextEdit="1"/>
          </p:cNvSpPr>
          <p:nvPr>
            <p:ph type="sldImg"/>
          </p:nvPr>
        </p:nvSpPr>
        <p:spPr>
          <a:xfrm>
            <a:off x="1144588" y="687388"/>
            <a:ext cx="4568825" cy="3427412"/>
          </a:xfrm>
          <a:ln cap="flat"/>
        </p:spPr>
      </p:sp>
    </p:spTree>
    <p:extLst>
      <p:ext uri="{BB962C8B-B14F-4D97-AF65-F5344CB8AC3E}">
        <p14:creationId xmlns:p14="http://schemas.microsoft.com/office/powerpoint/2010/main" val="4214901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hdr" sz="quarter"/>
          </p:nvPr>
        </p:nvSpPr>
        <p:spPr>
          <a:noFill/>
        </p:spPr>
        <p:txBody>
          <a:bodyPr/>
          <a:lstStyle/>
          <a:p>
            <a:r>
              <a:rPr lang="en-US" smtClean="0"/>
              <a:t>Introduction to Aerobatic Judging</a:t>
            </a:r>
          </a:p>
        </p:txBody>
      </p:sp>
      <p:sp>
        <p:nvSpPr>
          <p:cNvPr id="25603" name="Rectangle 5"/>
          <p:cNvSpPr>
            <a:spLocks noGrp="1" noChangeArrowheads="1"/>
          </p:cNvSpPr>
          <p:nvPr>
            <p:ph type="dt" sz="quarter" idx="1"/>
          </p:nvPr>
        </p:nvSpPr>
        <p:spPr>
          <a:noFill/>
        </p:spPr>
        <p:txBody>
          <a:bodyPr/>
          <a:lstStyle/>
          <a:p>
            <a:r>
              <a:rPr lang="en-US" smtClean="0"/>
              <a:t>Version - 1/1/2003</a:t>
            </a:r>
          </a:p>
        </p:txBody>
      </p:sp>
      <p:sp>
        <p:nvSpPr>
          <p:cNvPr id="25604" name="Rectangle 6"/>
          <p:cNvSpPr>
            <a:spLocks noGrp="1" noChangeArrowheads="1"/>
          </p:cNvSpPr>
          <p:nvPr>
            <p:ph type="sldNum" sz="quarter" idx="5"/>
          </p:nvPr>
        </p:nvSpPr>
        <p:spPr>
          <a:noFill/>
        </p:spPr>
        <p:txBody>
          <a:bodyPr/>
          <a:lstStyle/>
          <a:p>
            <a:r>
              <a:rPr lang="en-US" smtClean="0"/>
              <a:t>Page - </a:t>
            </a:r>
            <a:fld id="{02C96641-A651-48E5-9420-D2D5182593D4}" type="slidenum">
              <a:rPr lang="en-US" smtClean="0"/>
              <a:pPr/>
              <a:t>18</a:t>
            </a:fld>
            <a:endParaRPr lang="en-US" smtClean="0"/>
          </a:p>
        </p:txBody>
      </p:sp>
      <p:sp>
        <p:nvSpPr>
          <p:cNvPr id="25605" name="Rectangle 2"/>
          <p:cNvSpPr>
            <a:spLocks noGrp="1" noChangeArrowheads="1"/>
          </p:cNvSpPr>
          <p:nvPr>
            <p:ph type="body" idx="1"/>
          </p:nvPr>
        </p:nvSpPr>
        <p:spPr>
          <a:xfrm>
            <a:off x="762000" y="4295261"/>
            <a:ext cx="5372100" cy="4596857"/>
          </a:xfrm>
          <a:noFill/>
          <a:ln/>
        </p:spPr>
        <p:txBody>
          <a:bodyPr/>
          <a:lstStyle/>
          <a:p>
            <a:r>
              <a:rPr lang="en-US" dirty="0" smtClean="0"/>
              <a:t>These figures show the difference between point rolls and partial rolls.   In an Aresti sequence, the number of points is indicated by the whole number.  The first example has a “2”, so it is a 2 point roll.  A 4 point roll would have a number “4” and an 8 point roll an “8.”</a:t>
            </a:r>
          </a:p>
          <a:p>
            <a:endParaRPr lang="en-US" dirty="0" smtClean="0"/>
          </a:p>
          <a:p>
            <a:r>
              <a:rPr lang="en-US" dirty="0" smtClean="0"/>
              <a:t>Partial point rolls also have a fraction.  In the center example, the pilot would perform 3 points of a 4 point roll.  The last example shows a partial, non point roll of the same rotation - i.e., a 3/4 roll.  A 2 of 4 point (half roll) will be shown with a 2/4 fraction.  If the entire number is missing in a (part roll) it is NOT a point roll.</a:t>
            </a:r>
          </a:p>
          <a:p>
            <a:endParaRPr lang="en-US" dirty="0" smtClean="0"/>
          </a:p>
          <a:p>
            <a:r>
              <a:rPr lang="en-US" dirty="0" smtClean="0"/>
              <a:t>As noted on the slide, some rolling figures can put the pilot off the X axis.  These will usually be followed by another figure designed to put the plane back on the X axis.  </a:t>
            </a:r>
          </a:p>
          <a:p>
            <a:endParaRPr lang="en-US" dirty="0" smtClean="0"/>
          </a:p>
          <a:p>
            <a:endParaRPr lang="en-US" dirty="0" smtClean="0"/>
          </a:p>
        </p:txBody>
      </p:sp>
      <p:sp>
        <p:nvSpPr>
          <p:cNvPr id="25606" name="Rectangle 3"/>
          <p:cNvSpPr>
            <a:spLocks noGrp="1" noRot="1" noChangeAspect="1" noChangeArrowheads="1" noTextEdit="1"/>
          </p:cNvSpPr>
          <p:nvPr>
            <p:ph type="sldImg"/>
          </p:nvPr>
        </p:nvSpPr>
        <p:spPr>
          <a:xfrm>
            <a:off x="1144588" y="687388"/>
            <a:ext cx="4568825" cy="3427412"/>
          </a:xfrm>
          <a:ln cap="flat"/>
        </p:spPr>
      </p:sp>
    </p:spTree>
    <p:extLst>
      <p:ext uri="{BB962C8B-B14F-4D97-AF65-F5344CB8AC3E}">
        <p14:creationId xmlns:p14="http://schemas.microsoft.com/office/powerpoint/2010/main" val="4214901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hdr" sz="quarter"/>
          </p:nvPr>
        </p:nvSpPr>
        <p:spPr>
          <a:noFill/>
        </p:spPr>
        <p:txBody>
          <a:bodyPr/>
          <a:lstStyle/>
          <a:p>
            <a:r>
              <a:rPr lang="en-US" smtClean="0"/>
              <a:t>Introduction to Aerobatic Judging</a:t>
            </a:r>
          </a:p>
        </p:txBody>
      </p:sp>
      <p:sp>
        <p:nvSpPr>
          <p:cNvPr id="26627" name="Rectangle 5"/>
          <p:cNvSpPr>
            <a:spLocks noGrp="1" noChangeArrowheads="1"/>
          </p:cNvSpPr>
          <p:nvPr>
            <p:ph type="dt" sz="quarter" idx="1"/>
          </p:nvPr>
        </p:nvSpPr>
        <p:spPr>
          <a:noFill/>
        </p:spPr>
        <p:txBody>
          <a:bodyPr/>
          <a:lstStyle/>
          <a:p>
            <a:r>
              <a:rPr lang="en-US" smtClean="0"/>
              <a:t>Version - 1/1/2003</a:t>
            </a:r>
          </a:p>
        </p:txBody>
      </p:sp>
      <p:sp>
        <p:nvSpPr>
          <p:cNvPr id="26628" name="Rectangle 6"/>
          <p:cNvSpPr>
            <a:spLocks noGrp="1" noChangeArrowheads="1"/>
          </p:cNvSpPr>
          <p:nvPr>
            <p:ph type="sldNum" sz="quarter" idx="5"/>
          </p:nvPr>
        </p:nvSpPr>
        <p:spPr>
          <a:noFill/>
        </p:spPr>
        <p:txBody>
          <a:bodyPr/>
          <a:lstStyle/>
          <a:p>
            <a:r>
              <a:rPr lang="en-US" smtClean="0"/>
              <a:t>Page - </a:t>
            </a:r>
            <a:fld id="{F7EA6D6D-8D6A-44B9-94CC-D1980CD5D09D}" type="slidenum">
              <a:rPr lang="en-US" smtClean="0"/>
              <a:pPr/>
              <a:t>19</a:t>
            </a:fld>
            <a:endParaRPr lang="en-US" smtClean="0"/>
          </a:p>
        </p:txBody>
      </p:sp>
      <p:sp>
        <p:nvSpPr>
          <p:cNvPr id="26629" name="Rectangle 2"/>
          <p:cNvSpPr>
            <a:spLocks noGrp="1" noChangeArrowheads="1"/>
          </p:cNvSpPr>
          <p:nvPr>
            <p:ph type="body" idx="1"/>
          </p:nvPr>
        </p:nvSpPr>
        <p:spPr>
          <a:noFill/>
          <a:ln/>
        </p:spPr>
        <p:txBody>
          <a:bodyPr/>
          <a:lstStyle/>
          <a:p>
            <a:endParaRPr lang="en-US" smtClean="0"/>
          </a:p>
          <a:p>
            <a:r>
              <a:rPr lang="en-US" smtClean="0"/>
              <a:t>The figures on this slide show how snaps are depicted.  Negative snaps are shown in red or black.  Note that the little line at the top of the triangle always points in the direction of flight.  Like aileron rolls, they can be linked.  Not shown is that they can also be performed in opposite directions.</a:t>
            </a:r>
          </a:p>
          <a:p>
            <a:endParaRPr lang="en-US" smtClean="0"/>
          </a:p>
          <a:p>
            <a:r>
              <a:rPr lang="en-US" smtClean="0"/>
              <a:t>Have the students look up these figures in the FAI Catalog and give the number and k factor for each.</a:t>
            </a:r>
          </a:p>
        </p:txBody>
      </p:sp>
      <p:sp>
        <p:nvSpPr>
          <p:cNvPr id="26630" name="Rectangle 3"/>
          <p:cNvSpPr>
            <a:spLocks noGrp="1" noRot="1" noChangeAspect="1" noChangeArrowheads="1" noTextEdit="1"/>
          </p:cNvSpPr>
          <p:nvPr>
            <p:ph type="sldImg"/>
          </p:nvPr>
        </p:nvSpPr>
        <p:spPr>
          <a:xfrm>
            <a:off x="1144588" y="687388"/>
            <a:ext cx="4568825" cy="3427412"/>
          </a:xfrm>
          <a:ln cap="flat"/>
        </p:spPr>
      </p:sp>
    </p:spTree>
    <p:extLst>
      <p:ext uri="{BB962C8B-B14F-4D97-AF65-F5344CB8AC3E}">
        <p14:creationId xmlns:p14="http://schemas.microsoft.com/office/powerpoint/2010/main" val="2643333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hdr" sz="quarter"/>
          </p:nvPr>
        </p:nvSpPr>
        <p:spPr>
          <a:noFill/>
        </p:spPr>
        <p:txBody>
          <a:bodyPr/>
          <a:lstStyle/>
          <a:p>
            <a:r>
              <a:rPr lang="en-US" smtClean="0"/>
              <a:t>Introduction to Aerobatic Judging</a:t>
            </a:r>
          </a:p>
        </p:txBody>
      </p:sp>
      <p:sp>
        <p:nvSpPr>
          <p:cNvPr id="27651" name="Rectangle 5"/>
          <p:cNvSpPr>
            <a:spLocks noGrp="1" noChangeArrowheads="1"/>
          </p:cNvSpPr>
          <p:nvPr>
            <p:ph type="dt" sz="quarter" idx="1"/>
          </p:nvPr>
        </p:nvSpPr>
        <p:spPr>
          <a:noFill/>
        </p:spPr>
        <p:txBody>
          <a:bodyPr/>
          <a:lstStyle/>
          <a:p>
            <a:r>
              <a:rPr lang="en-US" smtClean="0"/>
              <a:t>Version - 1/1/2003</a:t>
            </a:r>
          </a:p>
        </p:txBody>
      </p:sp>
      <p:sp>
        <p:nvSpPr>
          <p:cNvPr id="27652" name="Rectangle 6"/>
          <p:cNvSpPr>
            <a:spLocks noGrp="1" noChangeArrowheads="1"/>
          </p:cNvSpPr>
          <p:nvPr>
            <p:ph type="sldNum" sz="quarter" idx="5"/>
          </p:nvPr>
        </p:nvSpPr>
        <p:spPr>
          <a:noFill/>
        </p:spPr>
        <p:txBody>
          <a:bodyPr/>
          <a:lstStyle/>
          <a:p>
            <a:r>
              <a:rPr lang="en-US" smtClean="0"/>
              <a:t>Page - </a:t>
            </a:r>
            <a:fld id="{E36876F3-4CD1-4836-B1EA-D6DB5EEBFBBD}" type="slidenum">
              <a:rPr lang="en-US" smtClean="0"/>
              <a:pPr/>
              <a:t>20</a:t>
            </a:fld>
            <a:endParaRPr lang="en-US" smtClean="0"/>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noFill/>
          <a:ln/>
        </p:spPr>
        <p:txBody>
          <a:bodyPr/>
          <a:lstStyle/>
          <a:p>
            <a:r>
              <a:rPr lang="en-US" smtClean="0"/>
              <a:t>In  combining a snap and a roll (or roll and a snap) the direction can be the same for both or opposite.  The sequence designer must decide how he wants the figure to look.  In the case of the second figure, making the combination the same direction would change the figure, whereas in the case of the 1st figure it would not change.</a:t>
            </a:r>
          </a:p>
          <a:p>
            <a:r>
              <a:rPr lang="en-US" smtClean="0"/>
              <a:t>Note the difference in the placement of the 2/4 - 4 and the 3/4 - 4 in the point rolls.  There is no convention that the numbers appear on one side of the figure or the other - the designer must do his best to make it clear.  Can you see that in the 2nd case it would be easy to confuse the symbol?</a:t>
            </a:r>
          </a:p>
          <a:p>
            <a:endParaRPr lang="en-US" smtClean="0"/>
          </a:p>
          <a:p>
            <a:r>
              <a:rPr lang="en-US" smtClean="0"/>
              <a:t>Audience Question:</a:t>
            </a:r>
          </a:p>
          <a:p>
            <a:r>
              <a:rPr lang="en-US" smtClean="0"/>
              <a:t>Why is the example of a 3/4 snap and opposite 3/4 aileron roll drawn on a solid line?</a:t>
            </a:r>
          </a:p>
        </p:txBody>
      </p:sp>
    </p:spTree>
    <p:extLst>
      <p:ext uri="{BB962C8B-B14F-4D97-AF65-F5344CB8AC3E}">
        <p14:creationId xmlns:p14="http://schemas.microsoft.com/office/powerpoint/2010/main" val="637889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rPr>
              <a:t>INTRODUCTION</a:t>
            </a:r>
          </a:p>
          <a:p>
            <a:pPr eaLnBrk="1" hangingPunct="1">
              <a:spcBef>
                <a:spcPct val="0"/>
              </a:spcBef>
            </a:pPr>
            <a:r>
              <a:rPr lang="en-US" dirty="0" smtClean="0">
                <a:latin typeface="Times New Roman" pitchFamily="18" charset="0"/>
              </a:rPr>
              <a:t>Introduce yourself.</a:t>
            </a:r>
          </a:p>
          <a:p>
            <a:pPr eaLnBrk="1" hangingPunct="1">
              <a:spcBef>
                <a:spcPct val="0"/>
              </a:spcBef>
            </a:pPr>
            <a:r>
              <a:rPr lang="en-US" dirty="0" smtClean="0">
                <a:latin typeface="Times New Roman" pitchFamily="18" charset="0"/>
              </a:rPr>
              <a:t>Welcome everyone</a:t>
            </a:r>
          </a:p>
          <a:p>
            <a:pPr eaLnBrk="1" hangingPunct="1">
              <a:spcBef>
                <a:spcPct val="0"/>
              </a:spcBef>
            </a:pPr>
            <a:r>
              <a:rPr lang="en-US" dirty="0" smtClean="0">
                <a:latin typeface="Times New Roman" pitchFamily="18" charset="0"/>
              </a:rPr>
              <a:t>Explain where any restrooms  are located.</a:t>
            </a:r>
          </a:p>
          <a:p>
            <a:pPr eaLnBrk="1" hangingPunct="1">
              <a:spcBef>
                <a:spcPct val="0"/>
              </a:spcBef>
            </a:pPr>
            <a:endParaRPr lang="en-US" dirty="0" smtClean="0">
              <a:latin typeface="Times New Roman" pitchFamily="18" charset="0"/>
            </a:endParaRPr>
          </a:p>
          <a:p>
            <a:pPr eaLnBrk="1" hangingPunct="1">
              <a:spcBef>
                <a:spcPct val="0"/>
              </a:spcBef>
            </a:pPr>
            <a:r>
              <a:rPr lang="en-US" dirty="0" smtClean="0">
                <a:latin typeface="Times New Roman" pitchFamily="18" charset="0"/>
              </a:rPr>
              <a:t>Give the students some of your background.  This helps them to know what is "expected" when it is their turn to introduce themselves. </a:t>
            </a:r>
          </a:p>
          <a:p>
            <a:pPr eaLnBrk="1" hangingPunct="1">
              <a:spcBef>
                <a:spcPct val="0"/>
              </a:spcBef>
            </a:pPr>
            <a:endParaRPr lang="en-US" dirty="0" smtClean="0">
              <a:latin typeface="Times New Roman" pitchFamily="18" charset="0"/>
            </a:endParaRPr>
          </a:p>
          <a:p>
            <a:pPr eaLnBrk="1" hangingPunct="1">
              <a:spcBef>
                <a:spcPct val="0"/>
              </a:spcBef>
            </a:pPr>
            <a:r>
              <a:rPr lang="en-US" dirty="0" smtClean="0">
                <a:latin typeface="Times New Roman" pitchFamily="18" charset="0"/>
              </a:rPr>
              <a:t>If there is time,  have each student introduce themselves.  This will give you a good idea of the experience level of the class and will break the ice.</a:t>
            </a:r>
          </a:p>
          <a:p>
            <a:pPr eaLnBrk="1" hangingPunct="1">
              <a:spcBef>
                <a:spcPct val="0"/>
              </a:spcBef>
            </a:pPr>
            <a:endParaRPr lang="en-US" dirty="0" smtClean="0">
              <a:latin typeface="Times New Roman" pitchFamily="18" charset="0"/>
            </a:endParaRPr>
          </a:p>
          <a:p>
            <a:pPr eaLnBrk="1" hangingPunct="1">
              <a:spcBef>
                <a:spcPct val="0"/>
              </a:spcBef>
            </a:pPr>
            <a:endParaRPr lang="en-US" dirty="0" smtClean="0"/>
          </a:p>
        </p:txBody>
      </p:sp>
      <p:sp>
        <p:nvSpPr>
          <p:cNvPr id="8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227E3A-F256-47A0-9E78-73EE95C49684}" type="slidenum">
              <a:rPr lang="en-US" smtClean="0"/>
              <a:pPr fontAlgn="base">
                <a:spcBef>
                  <a:spcPct val="0"/>
                </a:spcBef>
                <a:spcAft>
                  <a:spcPct val="0"/>
                </a:spcAft>
                <a:defRPr/>
              </a:pPr>
              <a:t>2</a:t>
            </a:fld>
            <a:endParaRPr lang="en-US" dirty="0" smtClean="0"/>
          </a:p>
        </p:txBody>
      </p:sp>
    </p:spTree>
    <p:extLst>
      <p:ext uri="{BB962C8B-B14F-4D97-AF65-F5344CB8AC3E}">
        <p14:creationId xmlns:p14="http://schemas.microsoft.com/office/powerpoint/2010/main" val="1190210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hdr" sz="quarter"/>
          </p:nvPr>
        </p:nvSpPr>
        <p:spPr>
          <a:noFill/>
        </p:spPr>
        <p:txBody>
          <a:bodyPr/>
          <a:lstStyle/>
          <a:p>
            <a:r>
              <a:rPr lang="en-US" smtClean="0"/>
              <a:t>Introduction to Aerobatic Judging</a:t>
            </a:r>
          </a:p>
        </p:txBody>
      </p:sp>
      <p:sp>
        <p:nvSpPr>
          <p:cNvPr id="28675" name="Rectangle 5"/>
          <p:cNvSpPr>
            <a:spLocks noGrp="1" noChangeArrowheads="1"/>
          </p:cNvSpPr>
          <p:nvPr>
            <p:ph type="dt" sz="quarter" idx="1"/>
          </p:nvPr>
        </p:nvSpPr>
        <p:spPr>
          <a:noFill/>
        </p:spPr>
        <p:txBody>
          <a:bodyPr/>
          <a:lstStyle/>
          <a:p>
            <a:r>
              <a:rPr lang="en-US" smtClean="0"/>
              <a:t>Version - 1/1/2003</a:t>
            </a:r>
          </a:p>
        </p:txBody>
      </p:sp>
      <p:sp>
        <p:nvSpPr>
          <p:cNvPr id="28676" name="Rectangle 6"/>
          <p:cNvSpPr>
            <a:spLocks noGrp="1" noChangeArrowheads="1"/>
          </p:cNvSpPr>
          <p:nvPr>
            <p:ph type="sldNum" sz="quarter" idx="5"/>
          </p:nvPr>
        </p:nvSpPr>
        <p:spPr>
          <a:noFill/>
        </p:spPr>
        <p:txBody>
          <a:bodyPr/>
          <a:lstStyle/>
          <a:p>
            <a:r>
              <a:rPr lang="en-US" smtClean="0"/>
              <a:t>Page - </a:t>
            </a:r>
            <a:fld id="{01130C1A-908E-41CE-AED3-B47F7B22F503}" type="slidenum">
              <a:rPr lang="en-US" smtClean="0"/>
              <a:pPr/>
              <a:t>21</a:t>
            </a:fld>
            <a:endParaRPr lang="en-US" smtClean="0"/>
          </a:p>
        </p:txBody>
      </p:sp>
      <p:sp>
        <p:nvSpPr>
          <p:cNvPr id="28677" name="Rectangle 2"/>
          <p:cNvSpPr>
            <a:spLocks noGrp="1" noChangeArrowheads="1"/>
          </p:cNvSpPr>
          <p:nvPr>
            <p:ph type="body" idx="1"/>
          </p:nvPr>
        </p:nvSpPr>
        <p:spPr>
          <a:noFill/>
          <a:ln/>
        </p:spPr>
        <p:txBody>
          <a:bodyPr/>
          <a:lstStyle/>
          <a:p>
            <a:r>
              <a:rPr lang="en-US" smtClean="0"/>
              <a:t>Spins are shown as right triangles.  These also have a little line which points in the direction of flight (always down).  Positive spins are unfilled, while negative spins are filled  in red or black.</a:t>
            </a:r>
          </a:p>
          <a:p>
            <a:endParaRPr lang="en-US" smtClean="0"/>
          </a:p>
          <a:p>
            <a:r>
              <a:rPr lang="en-US" smtClean="0"/>
              <a:t>Spins of more than one turn  are always shown as linked.   The middle example is a 1-1/2 turn spin because there is no other text with it.  If it was say a 1-1/4 or 1-3/4 it would have the associated text as well as indicate a cross box exit.</a:t>
            </a:r>
          </a:p>
          <a:p>
            <a:endParaRPr lang="en-US" smtClean="0"/>
          </a:p>
          <a:p>
            <a:endParaRPr lang="en-US" smtClean="0"/>
          </a:p>
          <a:p>
            <a:endParaRPr lang="en-US" smtClean="0"/>
          </a:p>
        </p:txBody>
      </p:sp>
      <p:sp>
        <p:nvSpPr>
          <p:cNvPr id="28678" name="Rectangle 3"/>
          <p:cNvSpPr>
            <a:spLocks noGrp="1" noRot="1" noChangeAspect="1" noChangeArrowheads="1" noTextEdit="1"/>
          </p:cNvSpPr>
          <p:nvPr>
            <p:ph type="sldImg"/>
          </p:nvPr>
        </p:nvSpPr>
        <p:spPr>
          <a:xfrm>
            <a:off x="1144588" y="687388"/>
            <a:ext cx="4568825" cy="3427412"/>
          </a:xfrm>
          <a:ln cap="flat"/>
        </p:spPr>
      </p:sp>
    </p:spTree>
    <p:extLst>
      <p:ext uri="{BB962C8B-B14F-4D97-AF65-F5344CB8AC3E}">
        <p14:creationId xmlns:p14="http://schemas.microsoft.com/office/powerpoint/2010/main" val="1640516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hdr" sz="quarter"/>
          </p:nvPr>
        </p:nvSpPr>
        <p:spPr>
          <a:noFill/>
        </p:spPr>
        <p:txBody>
          <a:bodyPr/>
          <a:lstStyle/>
          <a:p>
            <a:r>
              <a:rPr lang="en-US" smtClean="0"/>
              <a:t>Introduction to Aerobatic Judging</a:t>
            </a:r>
          </a:p>
        </p:txBody>
      </p:sp>
      <p:sp>
        <p:nvSpPr>
          <p:cNvPr id="29699" name="Rectangle 5"/>
          <p:cNvSpPr>
            <a:spLocks noGrp="1" noChangeArrowheads="1"/>
          </p:cNvSpPr>
          <p:nvPr>
            <p:ph type="dt" sz="quarter" idx="1"/>
          </p:nvPr>
        </p:nvSpPr>
        <p:spPr>
          <a:noFill/>
        </p:spPr>
        <p:txBody>
          <a:bodyPr/>
          <a:lstStyle/>
          <a:p>
            <a:r>
              <a:rPr lang="en-US" smtClean="0"/>
              <a:t>Version - 1/1/2003</a:t>
            </a:r>
          </a:p>
        </p:txBody>
      </p:sp>
      <p:sp>
        <p:nvSpPr>
          <p:cNvPr id="29700" name="Rectangle 6"/>
          <p:cNvSpPr>
            <a:spLocks noGrp="1" noChangeArrowheads="1"/>
          </p:cNvSpPr>
          <p:nvPr>
            <p:ph type="sldNum" sz="quarter" idx="5"/>
          </p:nvPr>
        </p:nvSpPr>
        <p:spPr>
          <a:noFill/>
        </p:spPr>
        <p:txBody>
          <a:bodyPr/>
          <a:lstStyle/>
          <a:p>
            <a:r>
              <a:rPr lang="en-US" smtClean="0"/>
              <a:t>Page - </a:t>
            </a:r>
            <a:fld id="{AE921985-FF36-444A-9038-1DEB59BDCB8F}" type="slidenum">
              <a:rPr lang="en-US" smtClean="0"/>
              <a:pPr/>
              <a:t>22</a:t>
            </a:fld>
            <a:endParaRPr lang="en-US" smtClean="0"/>
          </a:p>
        </p:txBody>
      </p:sp>
      <p:sp>
        <p:nvSpPr>
          <p:cNvPr id="29701" name="Rectangle 2"/>
          <p:cNvSpPr>
            <a:spLocks noGrp="1" noChangeArrowheads="1"/>
          </p:cNvSpPr>
          <p:nvPr>
            <p:ph type="body" idx="1"/>
          </p:nvPr>
        </p:nvSpPr>
        <p:spPr>
          <a:noFill/>
          <a:ln/>
        </p:spPr>
        <p:txBody>
          <a:bodyPr/>
          <a:lstStyle/>
          <a:p>
            <a:r>
              <a:rPr lang="en-US" smtClean="0"/>
              <a:t>These are examples of  spins that change box axis.  Note that a 1-3/4  spin  will take the plane off the flight axis.  The first puts the plane on the Y axis, while the second takes the plane off the Y axis and onto the X axis.</a:t>
            </a:r>
          </a:p>
        </p:txBody>
      </p:sp>
      <p:sp>
        <p:nvSpPr>
          <p:cNvPr id="29702" name="Rectangle 3"/>
          <p:cNvSpPr>
            <a:spLocks noGrp="1" noRot="1" noChangeAspect="1" noChangeArrowheads="1" noTextEdit="1"/>
          </p:cNvSpPr>
          <p:nvPr>
            <p:ph type="sldImg"/>
          </p:nvPr>
        </p:nvSpPr>
        <p:spPr>
          <a:xfrm>
            <a:off x="1144588" y="687388"/>
            <a:ext cx="4568825" cy="3427412"/>
          </a:xfrm>
          <a:ln cap="flat"/>
        </p:spPr>
      </p:sp>
    </p:spTree>
    <p:extLst>
      <p:ext uri="{BB962C8B-B14F-4D97-AF65-F5344CB8AC3E}">
        <p14:creationId xmlns:p14="http://schemas.microsoft.com/office/powerpoint/2010/main" val="736545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hdr" sz="quarter"/>
          </p:nvPr>
        </p:nvSpPr>
        <p:spPr>
          <a:noFill/>
        </p:spPr>
        <p:txBody>
          <a:bodyPr/>
          <a:lstStyle/>
          <a:p>
            <a:r>
              <a:rPr lang="en-US" smtClean="0"/>
              <a:t>Introduction to Aerobatic Judging</a:t>
            </a:r>
          </a:p>
        </p:txBody>
      </p:sp>
      <p:sp>
        <p:nvSpPr>
          <p:cNvPr id="30723" name="Rectangle 5"/>
          <p:cNvSpPr>
            <a:spLocks noGrp="1" noChangeArrowheads="1"/>
          </p:cNvSpPr>
          <p:nvPr>
            <p:ph type="dt" sz="quarter" idx="1"/>
          </p:nvPr>
        </p:nvSpPr>
        <p:spPr>
          <a:noFill/>
        </p:spPr>
        <p:txBody>
          <a:bodyPr/>
          <a:lstStyle/>
          <a:p>
            <a:r>
              <a:rPr lang="en-US" smtClean="0"/>
              <a:t>Version - 1/1/2003</a:t>
            </a:r>
          </a:p>
        </p:txBody>
      </p:sp>
      <p:sp>
        <p:nvSpPr>
          <p:cNvPr id="30724" name="Rectangle 6"/>
          <p:cNvSpPr>
            <a:spLocks noGrp="1" noChangeArrowheads="1"/>
          </p:cNvSpPr>
          <p:nvPr>
            <p:ph type="sldNum" sz="quarter" idx="5"/>
          </p:nvPr>
        </p:nvSpPr>
        <p:spPr>
          <a:noFill/>
        </p:spPr>
        <p:txBody>
          <a:bodyPr/>
          <a:lstStyle/>
          <a:p>
            <a:r>
              <a:rPr lang="en-US" smtClean="0"/>
              <a:t>Page - </a:t>
            </a:r>
            <a:fld id="{06CBE1B1-E50F-44AA-B52B-F1D44ABD6D86}" type="slidenum">
              <a:rPr lang="en-US" smtClean="0"/>
              <a:pPr/>
              <a:t>23</a:t>
            </a:fld>
            <a:endParaRPr lang="en-US" smtClean="0"/>
          </a:p>
        </p:txBody>
      </p:sp>
      <p:sp>
        <p:nvSpPr>
          <p:cNvPr id="30725" name="Rectangle 2"/>
          <p:cNvSpPr>
            <a:spLocks noGrp="1" noChangeArrowheads="1"/>
          </p:cNvSpPr>
          <p:nvPr>
            <p:ph type="body" idx="1"/>
          </p:nvPr>
        </p:nvSpPr>
        <p:spPr>
          <a:noFill/>
          <a:ln/>
        </p:spPr>
        <p:txBody>
          <a:bodyPr/>
          <a:lstStyle/>
          <a:p>
            <a:r>
              <a:rPr lang="en-US" smtClean="0"/>
              <a:t>These examples show how spins can be combined with aileron and snap rolls.  </a:t>
            </a:r>
          </a:p>
          <a:p>
            <a:endParaRPr lang="en-US" smtClean="0"/>
          </a:p>
          <a:p>
            <a:r>
              <a:rPr lang="en-US" smtClean="0"/>
              <a:t>Why does the spin needs to go first?</a:t>
            </a:r>
          </a:p>
          <a:p>
            <a:endParaRPr lang="en-US" smtClean="0"/>
          </a:p>
          <a:p>
            <a:r>
              <a:rPr lang="en-US" smtClean="0"/>
              <a:t>What are some of the judging issues involved with this construction?</a:t>
            </a:r>
          </a:p>
        </p:txBody>
      </p:sp>
      <p:sp>
        <p:nvSpPr>
          <p:cNvPr id="30726"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1830143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hdr" sz="quarter"/>
          </p:nvPr>
        </p:nvSpPr>
        <p:spPr>
          <a:noFill/>
        </p:spPr>
        <p:txBody>
          <a:bodyPr/>
          <a:lstStyle/>
          <a:p>
            <a:r>
              <a:rPr lang="en-US" smtClean="0"/>
              <a:t>Introduction to Aerobatic Judging</a:t>
            </a:r>
          </a:p>
        </p:txBody>
      </p:sp>
      <p:sp>
        <p:nvSpPr>
          <p:cNvPr id="31747" name="Rectangle 5"/>
          <p:cNvSpPr>
            <a:spLocks noGrp="1" noChangeArrowheads="1"/>
          </p:cNvSpPr>
          <p:nvPr>
            <p:ph type="dt" sz="quarter" idx="1"/>
          </p:nvPr>
        </p:nvSpPr>
        <p:spPr>
          <a:noFill/>
        </p:spPr>
        <p:txBody>
          <a:bodyPr/>
          <a:lstStyle/>
          <a:p>
            <a:r>
              <a:rPr lang="en-US" smtClean="0"/>
              <a:t>Version - 1/1/2003</a:t>
            </a:r>
          </a:p>
        </p:txBody>
      </p:sp>
      <p:sp>
        <p:nvSpPr>
          <p:cNvPr id="31748" name="Rectangle 6"/>
          <p:cNvSpPr>
            <a:spLocks noGrp="1" noChangeArrowheads="1"/>
          </p:cNvSpPr>
          <p:nvPr>
            <p:ph type="sldNum" sz="quarter" idx="5"/>
          </p:nvPr>
        </p:nvSpPr>
        <p:spPr>
          <a:noFill/>
        </p:spPr>
        <p:txBody>
          <a:bodyPr/>
          <a:lstStyle/>
          <a:p>
            <a:r>
              <a:rPr lang="en-US" smtClean="0"/>
              <a:t>Page - </a:t>
            </a:r>
            <a:fld id="{161A0240-7AD8-4AA2-AEF5-461EFCB62F5A}" type="slidenum">
              <a:rPr lang="en-US" smtClean="0"/>
              <a:pPr/>
              <a:t>24</a:t>
            </a:fld>
            <a:endParaRPr lang="en-US" smtClean="0"/>
          </a:p>
        </p:txBody>
      </p:sp>
      <p:sp>
        <p:nvSpPr>
          <p:cNvPr id="31749" name="Rectangle 2"/>
          <p:cNvSpPr>
            <a:spLocks noGrp="1" noChangeArrowheads="1"/>
          </p:cNvSpPr>
          <p:nvPr>
            <p:ph type="body" idx="1"/>
          </p:nvPr>
        </p:nvSpPr>
        <p:spPr>
          <a:noFill/>
          <a:ln/>
        </p:spPr>
        <p:txBody>
          <a:bodyPr/>
          <a:lstStyle/>
          <a:p>
            <a:endParaRPr lang="en-US" smtClean="0"/>
          </a:p>
        </p:txBody>
      </p:sp>
      <p:sp>
        <p:nvSpPr>
          <p:cNvPr id="31750"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2098652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hdr" sz="quarter"/>
          </p:nvPr>
        </p:nvSpPr>
        <p:spPr>
          <a:noFill/>
        </p:spPr>
        <p:txBody>
          <a:bodyPr/>
          <a:lstStyle/>
          <a:p>
            <a:r>
              <a:rPr lang="en-US" dirty="0" smtClean="0"/>
              <a:t>Scale Aerobatic Judging Seminar</a:t>
            </a:r>
          </a:p>
        </p:txBody>
      </p:sp>
      <p:sp>
        <p:nvSpPr>
          <p:cNvPr id="33795" name="Rectangle 5"/>
          <p:cNvSpPr>
            <a:spLocks noGrp="1" noChangeArrowheads="1"/>
          </p:cNvSpPr>
          <p:nvPr>
            <p:ph type="dt" sz="quarter" idx="1"/>
          </p:nvPr>
        </p:nvSpPr>
        <p:spPr>
          <a:noFill/>
        </p:spPr>
        <p:txBody>
          <a:bodyPr/>
          <a:lstStyle/>
          <a:p>
            <a:r>
              <a:rPr lang="en-US" dirty="0" smtClean="0"/>
              <a:t>Version - 4/23/2003</a:t>
            </a:r>
          </a:p>
        </p:txBody>
      </p:sp>
      <p:sp>
        <p:nvSpPr>
          <p:cNvPr id="33796" name="Rectangle 6"/>
          <p:cNvSpPr>
            <a:spLocks noGrp="1" noChangeArrowheads="1"/>
          </p:cNvSpPr>
          <p:nvPr>
            <p:ph type="sldNum" sz="quarter" idx="5"/>
          </p:nvPr>
        </p:nvSpPr>
        <p:spPr>
          <a:noFill/>
        </p:spPr>
        <p:txBody>
          <a:bodyPr/>
          <a:lstStyle/>
          <a:p>
            <a:r>
              <a:rPr lang="en-US" dirty="0" smtClean="0"/>
              <a:t>Page - </a:t>
            </a:r>
            <a:fld id="{FCE1BD36-09B1-41C1-BB5B-176DC50398D3}" type="slidenum">
              <a:rPr lang="en-US" smtClean="0"/>
              <a:pPr/>
              <a:t>25</a:t>
            </a:fld>
            <a:endParaRPr lang="en-US" dirty="0" smtClean="0"/>
          </a:p>
        </p:txBody>
      </p:sp>
      <p:sp>
        <p:nvSpPr>
          <p:cNvPr id="33797" name="Rectangle 2"/>
          <p:cNvSpPr>
            <a:spLocks noGrp="1" noChangeArrowheads="1"/>
          </p:cNvSpPr>
          <p:nvPr>
            <p:ph type="body" idx="1"/>
          </p:nvPr>
        </p:nvSpPr>
        <p:spPr>
          <a:noFill/>
          <a:ln/>
        </p:spPr>
        <p:txBody>
          <a:bodyPr/>
          <a:lstStyle/>
          <a:p>
            <a:r>
              <a:rPr lang="en-US" dirty="0" smtClean="0"/>
              <a:t>COURSE OVERVIEW</a:t>
            </a:r>
          </a:p>
          <a:p>
            <a:r>
              <a:rPr lang="en-US" dirty="0" smtClean="0"/>
              <a:t>This section deals with Judging Criteria for Scale Aerobatics.</a:t>
            </a:r>
          </a:p>
          <a:p>
            <a:r>
              <a:rPr lang="en-US" dirty="0" smtClean="0"/>
              <a:t>Explain that being a good judge is not terrible difficult but it does require a thorough knowledge of the criteria and the ability to apply it quickly and decisively.  Each judge must develop their own method of keeping track of the cumulative downgrades for each figure.</a:t>
            </a:r>
          </a:p>
          <a:p>
            <a:endParaRPr lang="en-US" dirty="0" smtClean="0"/>
          </a:p>
          <a:p>
            <a:r>
              <a:rPr lang="en-US" dirty="0" smtClean="0"/>
              <a:t>Being a good judge does not necessarily go hand-in-hand with being a good pilot.  As a matter of fact, being a pilot is not a criteria at all.  </a:t>
            </a:r>
          </a:p>
          <a:p>
            <a:r>
              <a:rPr lang="en-US" dirty="0" smtClean="0"/>
              <a:t>(CAUTION - NON P.C. Statement follows!!) Many wives, girlfriends even sons and daughters can be trained to be good judges.  Many IAC judges are not full scale pilots at all.  </a:t>
            </a:r>
          </a:p>
          <a:p>
            <a:endParaRPr lang="en-US" dirty="0" smtClean="0"/>
          </a:p>
          <a:p>
            <a:r>
              <a:rPr lang="en-US" dirty="0" smtClean="0"/>
              <a:t>All you need is the ability to know what the proper figure SHOULD look like and be able to tell the difference between the ideal figure and what you see the aircraft doing in the sky.  It takes practice too.  You’re not going to be able to just study the course material and instantly become a good judge.  You have to sit on the </a:t>
            </a:r>
            <a:r>
              <a:rPr lang="en-US" dirty="0" err="1" smtClean="0"/>
              <a:t>flightline</a:t>
            </a:r>
            <a:r>
              <a:rPr lang="en-US" dirty="0" smtClean="0"/>
              <a:t> and watch.   Volunteering for scribe duty is a good way to get that experience.</a:t>
            </a:r>
          </a:p>
        </p:txBody>
      </p:sp>
      <p:sp>
        <p:nvSpPr>
          <p:cNvPr id="33798"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940832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hdr" sz="quarter"/>
          </p:nvPr>
        </p:nvSpPr>
        <p:spPr>
          <a:noFill/>
        </p:spPr>
        <p:txBody>
          <a:bodyPr/>
          <a:lstStyle/>
          <a:p>
            <a:r>
              <a:rPr lang="en-US" dirty="0" smtClean="0"/>
              <a:t>Scale Aerobatic Judging Seminar</a:t>
            </a:r>
          </a:p>
        </p:txBody>
      </p:sp>
      <p:sp>
        <p:nvSpPr>
          <p:cNvPr id="33795" name="Rectangle 5"/>
          <p:cNvSpPr>
            <a:spLocks noGrp="1" noChangeArrowheads="1"/>
          </p:cNvSpPr>
          <p:nvPr>
            <p:ph type="dt" sz="quarter" idx="1"/>
          </p:nvPr>
        </p:nvSpPr>
        <p:spPr>
          <a:noFill/>
        </p:spPr>
        <p:txBody>
          <a:bodyPr/>
          <a:lstStyle/>
          <a:p>
            <a:r>
              <a:rPr lang="en-US" dirty="0" smtClean="0"/>
              <a:t>Version - 4/23/2003</a:t>
            </a:r>
          </a:p>
        </p:txBody>
      </p:sp>
      <p:sp>
        <p:nvSpPr>
          <p:cNvPr id="33796" name="Rectangle 6"/>
          <p:cNvSpPr>
            <a:spLocks noGrp="1" noChangeArrowheads="1"/>
          </p:cNvSpPr>
          <p:nvPr>
            <p:ph type="sldNum" sz="quarter" idx="5"/>
          </p:nvPr>
        </p:nvSpPr>
        <p:spPr>
          <a:noFill/>
        </p:spPr>
        <p:txBody>
          <a:bodyPr/>
          <a:lstStyle/>
          <a:p>
            <a:r>
              <a:rPr lang="en-US" dirty="0" smtClean="0"/>
              <a:t>Page - </a:t>
            </a:r>
            <a:fld id="{FCE1BD36-09B1-41C1-BB5B-176DC50398D3}" type="slidenum">
              <a:rPr lang="en-US" smtClean="0"/>
              <a:pPr/>
              <a:t>27</a:t>
            </a:fld>
            <a:endParaRPr lang="en-US" dirty="0" smtClean="0"/>
          </a:p>
        </p:txBody>
      </p:sp>
      <p:sp>
        <p:nvSpPr>
          <p:cNvPr id="33797" name="Rectangle 2"/>
          <p:cNvSpPr>
            <a:spLocks noGrp="1" noChangeArrowheads="1"/>
          </p:cNvSpPr>
          <p:nvPr>
            <p:ph type="body" idx="1"/>
          </p:nvPr>
        </p:nvSpPr>
        <p:spPr>
          <a:noFill/>
          <a:ln/>
        </p:spPr>
        <p:txBody>
          <a:bodyPr/>
          <a:lstStyle/>
          <a:p>
            <a:r>
              <a:rPr lang="en-US" dirty="0" smtClean="0"/>
              <a:t>COURSE OVERVIEW</a:t>
            </a:r>
          </a:p>
          <a:p>
            <a:r>
              <a:rPr lang="en-US" dirty="0" smtClean="0"/>
              <a:t>This section deals with Judging Criteria for Scale Aerobatics.</a:t>
            </a:r>
          </a:p>
          <a:p>
            <a:r>
              <a:rPr lang="en-US" dirty="0" smtClean="0"/>
              <a:t>Explain that being a good judge is not terrible difficult but it does require a thorough knowledge of the criteria and the ability to apply it quickly and decisively.  Each judge must develop their own method of keeping track of the cumulative downgrades for each figure.</a:t>
            </a:r>
          </a:p>
          <a:p>
            <a:endParaRPr lang="en-US" dirty="0" smtClean="0"/>
          </a:p>
          <a:p>
            <a:r>
              <a:rPr lang="en-US" dirty="0" smtClean="0"/>
              <a:t>Being a good judge does not necessarily go hand-in-hand with being a good pilot.  As a matter of fact, being a pilot is not a criteria at all.  </a:t>
            </a:r>
          </a:p>
          <a:p>
            <a:r>
              <a:rPr lang="en-US" dirty="0" smtClean="0"/>
              <a:t>(CAUTION - NON P.C. Statement follows!!) Many wives, girlfriends even sons and daughters can be trained to be good judges.  Many IAC judges are not full scale pilots at all.  </a:t>
            </a:r>
          </a:p>
          <a:p>
            <a:endParaRPr lang="en-US" dirty="0" smtClean="0"/>
          </a:p>
          <a:p>
            <a:r>
              <a:rPr lang="en-US" dirty="0" smtClean="0"/>
              <a:t>All you need is the ability to know what the proper figure SHOULD look like and be able to tell the difference between the ideal figure and what you see the aircraft doing in the sky.  It takes practice too.  You’re not going to be able to just study the course material and instantly become a good judge.  You have to sit on the </a:t>
            </a:r>
            <a:r>
              <a:rPr lang="en-US" dirty="0" err="1" smtClean="0"/>
              <a:t>flightline</a:t>
            </a:r>
            <a:r>
              <a:rPr lang="en-US" dirty="0" smtClean="0"/>
              <a:t> and watch.   Volunteering for scribe duty is a good way to get that experience.</a:t>
            </a:r>
          </a:p>
        </p:txBody>
      </p:sp>
      <p:sp>
        <p:nvSpPr>
          <p:cNvPr id="33798"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940832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hdr" sz="quarter"/>
          </p:nvPr>
        </p:nvSpPr>
        <p:spPr>
          <a:noFill/>
        </p:spPr>
        <p:txBody>
          <a:bodyPr/>
          <a:lstStyle/>
          <a:p>
            <a:r>
              <a:rPr lang="en-US" smtClean="0"/>
              <a:t>Introduction to Aerobatic Judging</a:t>
            </a:r>
          </a:p>
        </p:txBody>
      </p:sp>
      <p:sp>
        <p:nvSpPr>
          <p:cNvPr id="31747" name="Rectangle 5"/>
          <p:cNvSpPr>
            <a:spLocks noGrp="1" noChangeArrowheads="1"/>
          </p:cNvSpPr>
          <p:nvPr>
            <p:ph type="dt" sz="quarter" idx="1"/>
          </p:nvPr>
        </p:nvSpPr>
        <p:spPr>
          <a:noFill/>
        </p:spPr>
        <p:txBody>
          <a:bodyPr/>
          <a:lstStyle/>
          <a:p>
            <a:r>
              <a:rPr lang="en-US" smtClean="0"/>
              <a:t>Version - 1/1/2003</a:t>
            </a:r>
          </a:p>
        </p:txBody>
      </p:sp>
      <p:sp>
        <p:nvSpPr>
          <p:cNvPr id="31748" name="Rectangle 6"/>
          <p:cNvSpPr>
            <a:spLocks noGrp="1" noChangeArrowheads="1"/>
          </p:cNvSpPr>
          <p:nvPr>
            <p:ph type="sldNum" sz="quarter" idx="5"/>
          </p:nvPr>
        </p:nvSpPr>
        <p:spPr>
          <a:noFill/>
        </p:spPr>
        <p:txBody>
          <a:bodyPr/>
          <a:lstStyle/>
          <a:p>
            <a:r>
              <a:rPr lang="en-US" smtClean="0"/>
              <a:t>Page - </a:t>
            </a:r>
            <a:fld id="{161A0240-7AD8-4AA2-AEF5-461EFCB62F5A}" type="slidenum">
              <a:rPr lang="en-US" smtClean="0"/>
              <a:pPr/>
              <a:t>28</a:t>
            </a:fld>
            <a:endParaRPr lang="en-US" smtClean="0"/>
          </a:p>
        </p:txBody>
      </p:sp>
      <p:sp>
        <p:nvSpPr>
          <p:cNvPr id="31749" name="Rectangle 2"/>
          <p:cNvSpPr>
            <a:spLocks noGrp="1" noChangeArrowheads="1"/>
          </p:cNvSpPr>
          <p:nvPr>
            <p:ph type="body" idx="1"/>
          </p:nvPr>
        </p:nvSpPr>
        <p:spPr>
          <a:noFill/>
          <a:ln/>
        </p:spPr>
        <p:txBody>
          <a:bodyPr/>
          <a:lstStyle/>
          <a:p>
            <a:r>
              <a:rPr lang="en-US" dirty="0" smtClean="0"/>
              <a:t>Explain</a:t>
            </a:r>
            <a:r>
              <a:rPr lang="en-US" baseline="0" dirty="0" smtClean="0"/>
              <a:t> where to find each Aresti figure catalog number and what family the figure belongs to.</a:t>
            </a:r>
            <a:endParaRPr lang="en-US" dirty="0" smtClean="0"/>
          </a:p>
        </p:txBody>
      </p:sp>
      <p:sp>
        <p:nvSpPr>
          <p:cNvPr id="31750"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2098652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hdr" sz="quarter"/>
          </p:nvPr>
        </p:nvSpPr>
        <p:spPr>
          <a:noFill/>
        </p:spPr>
        <p:txBody>
          <a:bodyPr/>
          <a:lstStyle/>
          <a:p>
            <a:r>
              <a:rPr lang="en-US" smtClean="0"/>
              <a:t>Introduction to Aerobatic Judging</a:t>
            </a:r>
          </a:p>
        </p:txBody>
      </p:sp>
      <p:sp>
        <p:nvSpPr>
          <p:cNvPr id="31747" name="Rectangle 5"/>
          <p:cNvSpPr>
            <a:spLocks noGrp="1" noChangeArrowheads="1"/>
          </p:cNvSpPr>
          <p:nvPr>
            <p:ph type="dt" sz="quarter" idx="1"/>
          </p:nvPr>
        </p:nvSpPr>
        <p:spPr>
          <a:noFill/>
        </p:spPr>
        <p:txBody>
          <a:bodyPr/>
          <a:lstStyle/>
          <a:p>
            <a:r>
              <a:rPr lang="en-US" smtClean="0"/>
              <a:t>Version - 1/1/2003</a:t>
            </a:r>
          </a:p>
        </p:txBody>
      </p:sp>
      <p:sp>
        <p:nvSpPr>
          <p:cNvPr id="31748" name="Rectangle 6"/>
          <p:cNvSpPr>
            <a:spLocks noGrp="1" noChangeArrowheads="1"/>
          </p:cNvSpPr>
          <p:nvPr>
            <p:ph type="sldNum" sz="quarter" idx="5"/>
          </p:nvPr>
        </p:nvSpPr>
        <p:spPr>
          <a:noFill/>
        </p:spPr>
        <p:txBody>
          <a:bodyPr/>
          <a:lstStyle/>
          <a:p>
            <a:r>
              <a:rPr lang="en-US" smtClean="0"/>
              <a:t>Page - </a:t>
            </a:r>
            <a:fld id="{161A0240-7AD8-4AA2-AEF5-461EFCB62F5A}" type="slidenum">
              <a:rPr lang="en-US" smtClean="0"/>
              <a:pPr/>
              <a:t>29</a:t>
            </a:fld>
            <a:endParaRPr lang="en-US" smtClean="0"/>
          </a:p>
        </p:txBody>
      </p:sp>
      <p:sp>
        <p:nvSpPr>
          <p:cNvPr id="31749" name="Rectangle 2"/>
          <p:cNvSpPr>
            <a:spLocks noGrp="1" noChangeArrowheads="1"/>
          </p:cNvSpPr>
          <p:nvPr>
            <p:ph type="body" idx="1"/>
          </p:nvPr>
        </p:nvSpPr>
        <p:spPr>
          <a:noFill/>
          <a:ln/>
        </p:spPr>
        <p:txBody>
          <a:bodyPr/>
          <a:lstStyle/>
          <a:p>
            <a:r>
              <a:rPr lang="en-US" dirty="0" smtClean="0"/>
              <a:t>Explain</a:t>
            </a:r>
            <a:r>
              <a:rPr lang="en-US" baseline="0" dirty="0" smtClean="0"/>
              <a:t> where to find each Aresti figure catalog number and what family the figure belongs to.</a:t>
            </a:r>
            <a:endParaRPr lang="en-US" dirty="0" smtClean="0"/>
          </a:p>
        </p:txBody>
      </p:sp>
      <p:sp>
        <p:nvSpPr>
          <p:cNvPr id="31750"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2098652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hdr" sz="quarter"/>
          </p:nvPr>
        </p:nvSpPr>
        <p:spPr>
          <a:noFill/>
        </p:spPr>
        <p:txBody>
          <a:bodyPr/>
          <a:lstStyle/>
          <a:p>
            <a:r>
              <a:rPr lang="en-US" smtClean="0"/>
              <a:t>Introduction to Aerobatic Judging</a:t>
            </a:r>
          </a:p>
        </p:txBody>
      </p:sp>
      <p:sp>
        <p:nvSpPr>
          <p:cNvPr id="31747" name="Rectangle 5"/>
          <p:cNvSpPr>
            <a:spLocks noGrp="1" noChangeArrowheads="1"/>
          </p:cNvSpPr>
          <p:nvPr>
            <p:ph type="dt" sz="quarter" idx="1"/>
          </p:nvPr>
        </p:nvSpPr>
        <p:spPr>
          <a:noFill/>
        </p:spPr>
        <p:txBody>
          <a:bodyPr/>
          <a:lstStyle/>
          <a:p>
            <a:r>
              <a:rPr lang="en-US" smtClean="0"/>
              <a:t>Version - 1/1/2003</a:t>
            </a:r>
          </a:p>
        </p:txBody>
      </p:sp>
      <p:sp>
        <p:nvSpPr>
          <p:cNvPr id="31748" name="Rectangle 6"/>
          <p:cNvSpPr>
            <a:spLocks noGrp="1" noChangeArrowheads="1"/>
          </p:cNvSpPr>
          <p:nvPr>
            <p:ph type="sldNum" sz="quarter" idx="5"/>
          </p:nvPr>
        </p:nvSpPr>
        <p:spPr>
          <a:noFill/>
        </p:spPr>
        <p:txBody>
          <a:bodyPr/>
          <a:lstStyle/>
          <a:p>
            <a:r>
              <a:rPr lang="en-US" smtClean="0"/>
              <a:t>Page - </a:t>
            </a:r>
            <a:fld id="{161A0240-7AD8-4AA2-AEF5-461EFCB62F5A}" type="slidenum">
              <a:rPr lang="en-US" smtClean="0"/>
              <a:pPr/>
              <a:t>30</a:t>
            </a:fld>
            <a:endParaRPr lang="en-US" smtClean="0"/>
          </a:p>
        </p:txBody>
      </p:sp>
      <p:sp>
        <p:nvSpPr>
          <p:cNvPr id="31749" name="Rectangle 2"/>
          <p:cNvSpPr>
            <a:spLocks noGrp="1" noChangeArrowheads="1"/>
          </p:cNvSpPr>
          <p:nvPr>
            <p:ph type="body" idx="1"/>
          </p:nvPr>
        </p:nvSpPr>
        <p:spPr>
          <a:noFill/>
          <a:ln/>
        </p:spPr>
        <p:txBody>
          <a:bodyPr/>
          <a:lstStyle/>
          <a:p>
            <a:r>
              <a:rPr lang="en-US" dirty="0" smtClean="0"/>
              <a:t>Explain</a:t>
            </a:r>
            <a:r>
              <a:rPr lang="en-US" baseline="0" dirty="0" smtClean="0"/>
              <a:t> where to find each Aresti figure catalog number and what family the figure belongs to.</a:t>
            </a:r>
            <a:endParaRPr lang="en-US" dirty="0" smtClean="0"/>
          </a:p>
        </p:txBody>
      </p:sp>
      <p:sp>
        <p:nvSpPr>
          <p:cNvPr id="31750"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2098652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hdr" sz="quarter"/>
          </p:nvPr>
        </p:nvSpPr>
        <p:spPr>
          <a:noFill/>
        </p:spPr>
        <p:txBody>
          <a:bodyPr/>
          <a:lstStyle/>
          <a:p>
            <a:r>
              <a:rPr lang="en-US" smtClean="0"/>
              <a:t>Introduction to Aerobatic Judging</a:t>
            </a:r>
          </a:p>
        </p:txBody>
      </p:sp>
      <p:sp>
        <p:nvSpPr>
          <p:cNvPr id="31747" name="Rectangle 5"/>
          <p:cNvSpPr>
            <a:spLocks noGrp="1" noChangeArrowheads="1"/>
          </p:cNvSpPr>
          <p:nvPr>
            <p:ph type="dt" sz="quarter" idx="1"/>
          </p:nvPr>
        </p:nvSpPr>
        <p:spPr>
          <a:noFill/>
        </p:spPr>
        <p:txBody>
          <a:bodyPr/>
          <a:lstStyle/>
          <a:p>
            <a:r>
              <a:rPr lang="en-US" smtClean="0"/>
              <a:t>Version - 1/1/2003</a:t>
            </a:r>
          </a:p>
        </p:txBody>
      </p:sp>
      <p:sp>
        <p:nvSpPr>
          <p:cNvPr id="31748" name="Rectangle 6"/>
          <p:cNvSpPr>
            <a:spLocks noGrp="1" noChangeArrowheads="1"/>
          </p:cNvSpPr>
          <p:nvPr>
            <p:ph type="sldNum" sz="quarter" idx="5"/>
          </p:nvPr>
        </p:nvSpPr>
        <p:spPr>
          <a:noFill/>
        </p:spPr>
        <p:txBody>
          <a:bodyPr/>
          <a:lstStyle/>
          <a:p>
            <a:r>
              <a:rPr lang="en-US" smtClean="0"/>
              <a:t>Page - </a:t>
            </a:r>
            <a:fld id="{161A0240-7AD8-4AA2-AEF5-461EFCB62F5A}" type="slidenum">
              <a:rPr lang="en-US" smtClean="0"/>
              <a:pPr/>
              <a:t>31</a:t>
            </a:fld>
            <a:endParaRPr lang="en-US" smtClean="0"/>
          </a:p>
        </p:txBody>
      </p:sp>
      <p:sp>
        <p:nvSpPr>
          <p:cNvPr id="31749" name="Rectangle 2"/>
          <p:cNvSpPr>
            <a:spLocks noGrp="1" noChangeArrowheads="1"/>
          </p:cNvSpPr>
          <p:nvPr>
            <p:ph type="body" idx="1"/>
          </p:nvPr>
        </p:nvSpPr>
        <p:spPr>
          <a:noFill/>
          <a:ln/>
        </p:spPr>
        <p:txBody>
          <a:bodyPr/>
          <a:lstStyle/>
          <a:p>
            <a:r>
              <a:rPr lang="en-US" dirty="0" smtClean="0"/>
              <a:t>Explain</a:t>
            </a:r>
            <a:r>
              <a:rPr lang="en-US" baseline="0" dirty="0" smtClean="0"/>
              <a:t> where to find each Aresti figure catalog number and what family the figure belongs to.</a:t>
            </a:r>
            <a:endParaRPr lang="en-US" dirty="0" smtClean="0"/>
          </a:p>
        </p:txBody>
      </p:sp>
      <p:sp>
        <p:nvSpPr>
          <p:cNvPr id="31750"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2098652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hdr" sz="quarter"/>
          </p:nvPr>
        </p:nvSpPr>
        <p:spPr>
          <a:noFill/>
        </p:spPr>
        <p:txBody>
          <a:bodyPr/>
          <a:lstStyle/>
          <a:p>
            <a:r>
              <a:rPr lang="en-US" dirty="0" smtClean="0"/>
              <a:t>Scale Aerobatic Judging Seminar</a:t>
            </a:r>
          </a:p>
        </p:txBody>
      </p:sp>
      <p:sp>
        <p:nvSpPr>
          <p:cNvPr id="33795" name="Rectangle 5"/>
          <p:cNvSpPr>
            <a:spLocks noGrp="1" noChangeArrowheads="1"/>
          </p:cNvSpPr>
          <p:nvPr>
            <p:ph type="dt" sz="quarter" idx="1"/>
          </p:nvPr>
        </p:nvSpPr>
        <p:spPr>
          <a:noFill/>
        </p:spPr>
        <p:txBody>
          <a:bodyPr/>
          <a:lstStyle/>
          <a:p>
            <a:r>
              <a:rPr lang="en-US" dirty="0" smtClean="0"/>
              <a:t>Version - 4/23/2003</a:t>
            </a:r>
          </a:p>
        </p:txBody>
      </p:sp>
      <p:sp>
        <p:nvSpPr>
          <p:cNvPr id="33796" name="Rectangle 6"/>
          <p:cNvSpPr>
            <a:spLocks noGrp="1" noChangeArrowheads="1"/>
          </p:cNvSpPr>
          <p:nvPr>
            <p:ph type="sldNum" sz="quarter" idx="5"/>
          </p:nvPr>
        </p:nvSpPr>
        <p:spPr>
          <a:noFill/>
        </p:spPr>
        <p:txBody>
          <a:bodyPr/>
          <a:lstStyle/>
          <a:p>
            <a:r>
              <a:rPr lang="en-US" dirty="0" smtClean="0"/>
              <a:t>Page - </a:t>
            </a:r>
            <a:fld id="{FCE1BD36-09B1-41C1-BB5B-176DC50398D3}" type="slidenum">
              <a:rPr lang="en-US" smtClean="0"/>
              <a:pPr/>
              <a:t>3</a:t>
            </a:fld>
            <a:endParaRPr lang="en-US" dirty="0" smtClean="0"/>
          </a:p>
        </p:txBody>
      </p:sp>
      <p:sp>
        <p:nvSpPr>
          <p:cNvPr id="33797" name="Rectangle 2"/>
          <p:cNvSpPr>
            <a:spLocks noGrp="1" noChangeArrowheads="1"/>
          </p:cNvSpPr>
          <p:nvPr>
            <p:ph type="body" idx="1"/>
          </p:nvPr>
        </p:nvSpPr>
        <p:spPr>
          <a:noFill/>
          <a:ln/>
        </p:spPr>
        <p:txBody>
          <a:bodyPr/>
          <a:lstStyle/>
          <a:p>
            <a:r>
              <a:rPr lang="en-US" dirty="0" smtClean="0"/>
              <a:t>COURSE OVERVIEW</a:t>
            </a:r>
          </a:p>
          <a:p>
            <a:r>
              <a:rPr lang="en-US" dirty="0" smtClean="0"/>
              <a:t>This section deals with Judging Criteria for Scale Aerobatics.</a:t>
            </a:r>
          </a:p>
          <a:p>
            <a:r>
              <a:rPr lang="en-US" dirty="0" smtClean="0"/>
              <a:t>Explain that being a good judge is not terrible difficult but it does require a thorough knowledge of the criteria and the ability to apply it quickly and decisively.  Each judge must develop their own method of keeping track of the cumulative downgrades for each figure.</a:t>
            </a:r>
          </a:p>
          <a:p>
            <a:endParaRPr lang="en-US" dirty="0" smtClean="0"/>
          </a:p>
          <a:p>
            <a:r>
              <a:rPr lang="en-US" dirty="0" smtClean="0"/>
              <a:t>Being a good judge does not necessarily go hand-in-hand with being a good pilot.  As a matter of fact, being a pilot is not a criteria at all.  </a:t>
            </a:r>
          </a:p>
          <a:p>
            <a:r>
              <a:rPr lang="en-US" dirty="0" smtClean="0"/>
              <a:t>(CAUTION - NON P.C. Statement follows!!) Many wives, girlfriends even sons and daughters can be trained to be good judges.  Many IAC judges are not full scale pilots at all.  </a:t>
            </a:r>
          </a:p>
          <a:p>
            <a:endParaRPr lang="en-US" dirty="0" smtClean="0"/>
          </a:p>
          <a:p>
            <a:r>
              <a:rPr lang="en-US" dirty="0" smtClean="0"/>
              <a:t>All you need is the ability to know what the proper figure SHOULD look like and be able to tell the difference between the ideal figure and what you see the aircraft doing in the sky.  It takes practice too.  You’re not going to be able to just study the course material and instantly become a good judge.  You have to sit on the </a:t>
            </a:r>
            <a:r>
              <a:rPr lang="en-US" dirty="0" err="1" smtClean="0"/>
              <a:t>flightline</a:t>
            </a:r>
            <a:r>
              <a:rPr lang="en-US" dirty="0" smtClean="0"/>
              <a:t> and watch.   Volunteering for scribe duty is a good way to get that experience.</a:t>
            </a:r>
          </a:p>
        </p:txBody>
      </p:sp>
      <p:sp>
        <p:nvSpPr>
          <p:cNvPr id="33798"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940832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hdr" sz="quarter"/>
          </p:nvPr>
        </p:nvSpPr>
        <p:spPr>
          <a:noFill/>
        </p:spPr>
        <p:txBody>
          <a:bodyPr/>
          <a:lstStyle/>
          <a:p>
            <a:r>
              <a:rPr lang="en-US" smtClean="0"/>
              <a:t>Introduction to Aerobatic Judging</a:t>
            </a:r>
          </a:p>
        </p:txBody>
      </p:sp>
      <p:sp>
        <p:nvSpPr>
          <p:cNvPr id="31747" name="Rectangle 5"/>
          <p:cNvSpPr>
            <a:spLocks noGrp="1" noChangeArrowheads="1"/>
          </p:cNvSpPr>
          <p:nvPr>
            <p:ph type="dt" sz="quarter" idx="1"/>
          </p:nvPr>
        </p:nvSpPr>
        <p:spPr>
          <a:noFill/>
        </p:spPr>
        <p:txBody>
          <a:bodyPr/>
          <a:lstStyle/>
          <a:p>
            <a:r>
              <a:rPr lang="en-US" smtClean="0"/>
              <a:t>Version - 1/1/2003</a:t>
            </a:r>
          </a:p>
        </p:txBody>
      </p:sp>
      <p:sp>
        <p:nvSpPr>
          <p:cNvPr id="31748" name="Rectangle 6"/>
          <p:cNvSpPr>
            <a:spLocks noGrp="1" noChangeArrowheads="1"/>
          </p:cNvSpPr>
          <p:nvPr>
            <p:ph type="sldNum" sz="quarter" idx="5"/>
          </p:nvPr>
        </p:nvSpPr>
        <p:spPr>
          <a:noFill/>
        </p:spPr>
        <p:txBody>
          <a:bodyPr/>
          <a:lstStyle/>
          <a:p>
            <a:r>
              <a:rPr lang="en-US" smtClean="0"/>
              <a:t>Page - </a:t>
            </a:r>
            <a:fld id="{161A0240-7AD8-4AA2-AEF5-461EFCB62F5A}" type="slidenum">
              <a:rPr lang="en-US" smtClean="0"/>
              <a:pPr/>
              <a:t>32</a:t>
            </a:fld>
            <a:endParaRPr lang="en-US" smtClean="0"/>
          </a:p>
        </p:txBody>
      </p:sp>
      <p:sp>
        <p:nvSpPr>
          <p:cNvPr id="31749" name="Rectangle 2"/>
          <p:cNvSpPr>
            <a:spLocks noGrp="1" noChangeArrowheads="1"/>
          </p:cNvSpPr>
          <p:nvPr>
            <p:ph type="body" idx="1"/>
          </p:nvPr>
        </p:nvSpPr>
        <p:spPr>
          <a:noFill/>
          <a:ln/>
        </p:spPr>
        <p:txBody>
          <a:bodyPr/>
          <a:lstStyle/>
          <a:p>
            <a:r>
              <a:rPr lang="en-US" dirty="0" smtClean="0"/>
              <a:t>Explain</a:t>
            </a:r>
            <a:r>
              <a:rPr lang="en-US" baseline="0" dirty="0" smtClean="0"/>
              <a:t> where to find each Aresti figure catalog number and what family the figure belongs to.</a:t>
            </a:r>
            <a:endParaRPr lang="en-US" dirty="0" smtClean="0"/>
          </a:p>
        </p:txBody>
      </p:sp>
      <p:sp>
        <p:nvSpPr>
          <p:cNvPr id="31750"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2098652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33</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hdr" sz="quarter"/>
          </p:nvPr>
        </p:nvSpPr>
        <p:spPr>
          <a:noFill/>
        </p:spPr>
        <p:txBody>
          <a:bodyPr/>
          <a:lstStyle/>
          <a:p>
            <a:r>
              <a:rPr lang="en-US" dirty="0" smtClean="0"/>
              <a:t>Scale Aerobatic Judging Seminar</a:t>
            </a:r>
          </a:p>
        </p:txBody>
      </p:sp>
      <p:sp>
        <p:nvSpPr>
          <p:cNvPr id="39939" name="Rectangle 5"/>
          <p:cNvSpPr>
            <a:spLocks noGrp="1" noChangeArrowheads="1"/>
          </p:cNvSpPr>
          <p:nvPr>
            <p:ph type="dt" sz="quarter" idx="1"/>
          </p:nvPr>
        </p:nvSpPr>
        <p:spPr>
          <a:noFill/>
        </p:spPr>
        <p:txBody>
          <a:bodyPr/>
          <a:lstStyle/>
          <a:p>
            <a:r>
              <a:rPr lang="en-US" dirty="0" smtClean="0"/>
              <a:t>Version - 4/23/2003</a:t>
            </a:r>
          </a:p>
        </p:txBody>
      </p:sp>
      <p:sp>
        <p:nvSpPr>
          <p:cNvPr id="39940" name="Rectangle 6"/>
          <p:cNvSpPr>
            <a:spLocks noGrp="1" noChangeArrowheads="1"/>
          </p:cNvSpPr>
          <p:nvPr>
            <p:ph type="sldNum" sz="quarter" idx="5"/>
          </p:nvPr>
        </p:nvSpPr>
        <p:spPr>
          <a:noFill/>
        </p:spPr>
        <p:txBody>
          <a:bodyPr/>
          <a:lstStyle/>
          <a:p>
            <a:r>
              <a:rPr lang="en-US" dirty="0" smtClean="0"/>
              <a:t>Page - </a:t>
            </a:r>
            <a:fld id="{4B0E95CA-A5C0-48B9-87C5-E226A69842A4}" type="slidenum">
              <a:rPr lang="en-US" smtClean="0"/>
              <a:pPr/>
              <a:t>34</a:t>
            </a:fld>
            <a:endParaRPr lang="en-US" dirty="0" smtClean="0"/>
          </a:p>
        </p:txBody>
      </p:sp>
      <p:sp>
        <p:nvSpPr>
          <p:cNvPr id="39941" name="Rectangle 2"/>
          <p:cNvSpPr>
            <a:spLocks noGrp="1" noChangeArrowheads="1"/>
          </p:cNvSpPr>
          <p:nvPr>
            <p:ph type="body" idx="1"/>
          </p:nvPr>
        </p:nvSpPr>
        <p:spPr>
          <a:noFill/>
          <a:ln/>
        </p:spPr>
        <p:txBody>
          <a:bodyPr/>
          <a:lstStyle/>
          <a:p>
            <a:pPr>
              <a:spcBef>
                <a:spcPct val="0"/>
              </a:spcBef>
            </a:pPr>
            <a:endParaRPr lang="en-US" dirty="0" smtClean="0"/>
          </a:p>
        </p:txBody>
      </p:sp>
      <p:sp>
        <p:nvSpPr>
          <p:cNvPr id="39942"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65754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hdr" sz="quarter"/>
          </p:nvPr>
        </p:nvSpPr>
        <p:spPr>
          <a:noFill/>
        </p:spPr>
        <p:txBody>
          <a:bodyPr/>
          <a:lstStyle/>
          <a:p>
            <a:r>
              <a:rPr lang="en-US" dirty="0" smtClean="0"/>
              <a:t>Scale Aerobatic Judging Seminar</a:t>
            </a:r>
          </a:p>
        </p:txBody>
      </p:sp>
      <p:sp>
        <p:nvSpPr>
          <p:cNvPr id="39939" name="Rectangle 5"/>
          <p:cNvSpPr>
            <a:spLocks noGrp="1" noChangeArrowheads="1"/>
          </p:cNvSpPr>
          <p:nvPr>
            <p:ph type="dt" sz="quarter" idx="1"/>
          </p:nvPr>
        </p:nvSpPr>
        <p:spPr>
          <a:noFill/>
        </p:spPr>
        <p:txBody>
          <a:bodyPr/>
          <a:lstStyle/>
          <a:p>
            <a:r>
              <a:rPr lang="en-US" dirty="0" smtClean="0"/>
              <a:t>Version - 4/23/2003</a:t>
            </a:r>
          </a:p>
        </p:txBody>
      </p:sp>
      <p:sp>
        <p:nvSpPr>
          <p:cNvPr id="39940" name="Rectangle 6"/>
          <p:cNvSpPr>
            <a:spLocks noGrp="1" noChangeArrowheads="1"/>
          </p:cNvSpPr>
          <p:nvPr>
            <p:ph type="sldNum" sz="quarter" idx="5"/>
          </p:nvPr>
        </p:nvSpPr>
        <p:spPr>
          <a:noFill/>
        </p:spPr>
        <p:txBody>
          <a:bodyPr/>
          <a:lstStyle/>
          <a:p>
            <a:r>
              <a:rPr lang="en-US" dirty="0" smtClean="0"/>
              <a:t>Page - </a:t>
            </a:r>
            <a:fld id="{4B0E95CA-A5C0-48B9-87C5-E226A69842A4}" type="slidenum">
              <a:rPr lang="en-US" smtClean="0"/>
              <a:pPr/>
              <a:t>35</a:t>
            </a:fld>
            <a:endParaRPr lang="en-US" dirty="0" smtClean="0"/>
          </a:p>
        </p:txBody>
      </p:sp>
      <p:sp>
        <p:nvSpPr>
          <p:cNvPr id="39941" name="Rectangle 2"/>
          <p:cNvSpPr>
            <a:spLocks noGrp="1" noChangeArrowheads="1"/>
          </p:cNvSpPr>
          <p:nvPr>
            <p:ph type="body" idx="1"/>
          </p:nvPr>
        </p:nvSpPr>
        <p:spPr>
          <a:noFill/>
          <a:ln/>
        </p:spPr>
        <p:txBody>
          <a:bodyPr/>
          <a:lstStyle/>
          <a:p>
            <a:pPr>
              <a:spcBef>
                <a:spcPct val="0"/>
              </a:spcBef>
            </a:pPr>
            <a:endParaRPr lang="en-US" dirty="0" smtClean="0"/>
          </a:p>
        </p:txBody>
      </p:sp>
      <p:sp>
        <p:nvSpPr>
          <p:cNvPr id="39942"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9375859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hdr" sz="quarter"/>
          </p:nvPr>
        </p:nvSpPr>
        <p:spPr>
          <a:noFill/>
        </p:spPr>
        <p:txBody>
          <a:bodyPr/>
          <a:lstStyle/>
          <a:p>
            <a:r>
              <a:rPr lang="en-US" dirty="0" smtClean="0"/>
              <a:t>Scale Aerobatic Judging Seminar</a:t>
            </a:r>
          </a:p>
        </p:txBody>
      </p:sp>
      <p:sp>
        <p:nvSpPr>
          <p:cNvPr id="39939" name="Rectangle 5"/>
          <p:cNvSpPr>
            <a:spLocks noGrp="1" noChangeArrowheads="1"/>
          </p:cNvSpPr>
          <p:nvPr>
            <p:ph type="dt" sz="quarter" idx="1"/>
          </p:nvPr>
        </p:nvSpPr>
        <p:spPr>
          <a:noFill/>
        </p:spPr>
        <p:txBody>
          <a:bodyPr/>
          <a:lstStyle/>
          <a:p>
            <a:r>
              <a:rPr lang="en-US" dirty="0" smtClean="0"/>
              <a:t>Version - 4/23/2003</a:t>
            </a:r>
          </a:p>
        </p:txBody>
      </p:sp>
      <p:sp>
        <p:nvSpPr>
          <p:cNvPr id="39940" name="Rectangle 6"/>
          <p:cNvSpPr>
            <a:spLocks noGrp="1" noChangeArrowheads="1"/>
          </p:cNvSpPr>
          <p:nvPr>
            <p:ph type="sldNum" sz="quarter" idx="5"/>
          </p:nvPr>
        </p:nvSpPr>
        <p:spPr>
          <a:noFill/>
        </p:spPr>
        <p:txBody>
          <a:bodyPr/>
          <a:lstStyle/>
          <a:p>
            <a:r>
              <a:rPr lang="en-US" dirty="0" smtClean="0"/>
              <a:t>Page - </a:t>
            </a:r>
            <a:fld id="{4B0E95CA-A5C0-48B9-87C5-E226A69842A4}" type="slidenum">
              <a:rPr lang="en-US" smtClean="0"/>
              <a:pPr/>
              <a:t>36</a:t>
            </a:fld>
            <a:endParaRPr lang="en-US" dirty="0" smtClean="0"/>
          </a:p>
        </p:txBody>
      </p:sp>
      <p:sp>
        <p:nvSpPr>
          <p:cNvPr id="39941" name="Rectangle 2"/>
          <p:cNvSpPr>
            <a:spLocks noGrp="1" noChangeArrowheads="1"/>
          </p:cNvSpPr>
          <p:nvPr>
            <p:ph type="body" idx="1"/>
          </p:nvPr>
        </p:nvSpPr>
        <p:spPr>
          <a:noFill/>
          <a:ln/>
        </p:spPr>
        <p:txBody>
          <a:bodyPr/>
          <a:lstStyle/>
          <a:p>
            <a:pPr>
              <a:spcBef>
                <a:spcPct val="0"/>
              </a:spcBef>
            </a:pPr>
            <a:endParaRPr lang="en-US" dirty="0" smtClean="0"/>
          </a:p>
        </p:txBody>
      </p:sp>
      <p:sp>
        <p:nvSpPr>
          <p:cNvPr id="39942"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9375859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hdr" sz="quarter"/>
          </p:nvPr>
        </p:nvSpPr>
        <p:spPr>
          <a:noFill/>
        </p:spPr>
        <p:txBody>
          <a:bodyPr/>
          <a:lstStyle/>
          <a:p>
            <a:r>
              <a:rPr lang="en-US" dirty="0" smtClean="0"/>
              <a:t>Scale Aerobatic Judging Seminar</a:t>
            </a:r>
          </a:p>
        </p:txBody>
      </p:sp>
      <p:sp>
        <p:nvSpPr>
          <p:cNvPr id="39939" name="Rectangle 5"/>
          <p:cNvSpPr>
            <a:spLocks noGrp="1" noChangeArrowheads="1"/>
          </p:cNvSpPr>
          <p:nvPr>
            <p:ph type="dt" sz="quarter" idx="1"/>
          </p:nvPr>
        </p:nvSpPr>
        <p:spPr>
          <a:noFill/>
        </p:spPr>
        <p:txBody>
          <a:bodyPr/>
          <a:lstStyle/>
          <a:p>
            <a:r>
              <a:rPr lang="en-US" dirty="0" smtClean="0"/>
              <a:t>Version - 4/23/2003</a:t>
            </a:r>
          </a:p>
        </p:txBody>
      </p:sp>
      <p:sp>
        <p:nvSpPr>
          <p:cNvPr id="39940" name="Rectangle 6"/>
          <p:cNvSpPr>
            <a:spLocks noGrp="1" noChangeArrowheads="1"/>
          </p:cNvSpPr>
          <p:nvPr>
            <p:ph type="sldNum" sz="quarter" idx="5"/>
          </p:nvPr>
        </p:nvSpPr>
        <p:spPr>
          <a:noFill/>
        </p:spPr>
        <p:txBody>
          <a:bodyPr/>
          <a:lstStyle/>
          <a:p>
            <a:r>
              <a:rPr lang="en-US" dirty="0" smtClean="0"/>
              <a:t>Page - </a:t>
            </a:r>
            <a:fld id="{4B0E95CA-A5C0-48B9-87C5-E226A69842A4}" type="slidenum">
              <a:rPr lang="en-US" smtClean="0"/>
              <a:pPr/>
              <a:t>37</a:t>
            </a:fld>
            <a:endParaRPr lang="en-US" dirty="0" smtClean="0"/>
          </a:p>
        </p:txBody>
      </p:sp>
      <p:sp>
        <p:nvSpPr>
          <p:cNvPr id="39941" name="Rectangle 2"/>
          <p:cNvSpPr>
            <a:spLocks noGrp="1" noChangeArrowheads="1"/>
          </p:cNvSpPr>
          <p:nvPr>
            <p:ph type="body" idx="1"/>
          </p:nvPr>
        </p:nvSpPr>
        <p:spPr>
          <a:noFill/>
          <a:ln/>
        </p:spPr>
        <p:txBody>
          <a:bodyPr/>
          <a:lstStyle/>
          <a:p>
            <a:pPr>
              <a:spcBef>
                <a:spcPct val="0"/>
              </a:spcBef>
            </a:pPr>
            <a:endParaRPr lang="en-US" dirty="0" smtClean="0"/>
          </a:p>
        </p:txBody>
      </p:sp>
      <p:sp>
        <p:nvSpPr>
          <p:cNvPr id="39942"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657541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hdr" sz="quarter"/>
          </p:nvPr>
        </p:nvSpPr>
        <p:spPr>
          <a:noFill/>
        </p:spPr>
        <p:txBody>
          <a:bodyPr/>
          <a:lstStyle/>
          <a:p>
            <a:r>
              <a:rPr lang="en-US" dirty="0" smtClean="0"/>
              <a:t>Scale Aerobatic Judging Seminar</a:t>
            </a:r>
          </a:p>
        </p:txBody>
      </p:sp>
      <p:sp>
        <p:nvSpPr>
          <p:cNvPr id="39939" name="Rectangle 5"/>
          <p:cNvSpPr>
            <a:spLocks noGrp="1" noChangeArrowheads="1"/>
          </p:cNvSpPr>
          <p:nvPr>
            <p:ph type="dt" sz="quarter" idx="1"/>
          </p:nvPr>
        </p:nvSpPr>
        <p:spPr>
          <a:noFill/>
        </p:spPr>
        <p:txBody>
          <a:bodyPr/>
          <a:lstStyle/>
          <a:p>
            <a:r>
              <a:rPr lang="en-US" dirty="0" smtClean="0"/>
              <a:t>Version - 4/23/2003</a:t>
            </a:r>
          </a:p>
        </p:txBody>
      </p:sp>
      <p:sp>
        <p:nvSpPr>
          <p:cNvPr id="39940" name="Rectangle 6"/>
          <p:cNvSpPr>
            <a:spLocks noGrp="1" noChangeArrowheads="1"/>
          </p:cNvSpPr>
          <p:nvPr>
            <p:ph type="sldNum" sz="quarter" idx="5"/>
          </p:nvPr>
        </p:nvSpPr>
        <p:spPr>
          <a:noFill/>
        </p:spPr>
        <p:txBody>
          <a:bodyPr/>
          <a:lstStyle/>
          <a:p>
            <a:r>
              <a:rPr lang="en-US" dirty="0" smtClean="0"/>
              <a:t>Page - </a:t>
            </a:r>
            <a:fld id="{4B0E95CA-A5C0-48B9-87C5-E226A69842A4}" type="slidenum">
              <a:rPr lang="en-US" smtClean="0"/>
              <a:pPr/>
              <a:t>38</a:t>
            </a:fld>
            <a:endParaRPr lang="en-US" dirty="0" smtClean="0"/>
          </a:p>
        </p:txBody>
      </p:sp>
      <p:sp>
        <p:nvSpPr>
          <p:cNvPr id="39941" name="Rectangle 2"/>
          <p:cNvSpPr>
            <a:spLocks noGrp="1" noChangeArrowheads="1"/>
          </p:cNvSpPr>
          <p:nvPr>
            <p:ph type="body" idx="1"/>
          </p:nvPr>
        </p:nvSpPr>
        <p:spPr>
          <a:noFill/>
          <a:ln/>
        </p:spPr>
        <p:txBody>
          <a:bodyPr/>
          <a:lstStyle/>
          <a:p>
            <a:pPr>
              <a:spcBef>
                <a:spcPct val="0"/>
              </a:spcBef>
            </a:pPr>
            <a:endParaRPr lang="en-US" dirty="0" smtClean="0"/>
          </a:p>
        </p:txBody>
      </p:sp>
      <p:sp>
        <p:nvSpPr>
          <p:cNvPr id="39942"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9375859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hdr" sz="quarter"/>
          </p:nvPr>
        </p:nvSpPr>
        <p:spPr>
          <a:noFill/>
        </p:spPr>
        <p:txBody>
          <a:bodyPr/>
          <a:lstStyle/>
          <a:p>
            <a:r>
              <a:rPr lang="en-US" dirty="0" smtClean="0"/>
              <a:t>Scale Aerobatic Judging Seminar</a:t>
            </a:r>
          </a:p>
        </p:txBody>
      </p:sp>
      <p:sp>
        <p:nvSpPr>
          <p:cNvPr id="44035" name="Rectangle 5"/>
          <p:cNvSpPr>
            <a:spLocks noGrp="1" noChangeArrowheads="1"/>
          </p:cNvSpPr>
          <p:nvPr>
            <p:ph type="dt" sz="quarter" idx="1"/>
          </p:nvPr>
        </p:nvSpPr>
        <p:spPr>
          <a:noFill/>
        </p:spPr>
        <p:txBody>
          <a:bodyPr/>
          <a:lstStyle/>
          <a:p>
            <a:r>
              <a:rPr lang="en-US" dirty="0" smtClean="0"/>
              <a:t>Version - 4/23/2003</a:t>
            </a:r>
          </a:p>
        </p:txBody>
      </p:sp>
      <p:sp>
        <p:nvSpPr>
          <p:cNvPr id="44036" name="Rectangle 6"/>
          <p:cNvSpPr>
            <a:spLocks noGrp="1" noChangeArrowheads="1"/>
          </p:cNvSpPr>
          <p:nvPr>
            <p:ph type="sldNum" sz="quarter" idx="5"/>
          </p:nvPr>
        </p:nvSpPr>
        <p:spPr>
          <a:noFill/>
        </p:spPr>
        <p:txBody>
          <a:bodyPr/>
          <a:lstStyle/>
          <a:p>
            <a:r>
              <a:rPr lang="en-US" dirty="0" smtClean="0"/>
              <a:t>Page - </a:t>
            </a:r>
            <a:fld id="{260CF9EC-9F07-455B-9C6D-F082AF116460}" type="slidenum">
              <a:rPr lang="en-US" smtClean="0"/>
              <a:pPr/>
              <a:t>39</a:t>
            </a:fld>
            <a:endParaRPr lang="en-US" dirty="0" smtClean="0"/>
          </a:p>
        </p:txBody>
      </p:sp>
      <p:sp>
        <p:nvSpPr>
          <p:cNvPr id="44037" name="Rectangle 2"/>
          <p:cNvSpPr>
            <a:spLocks noGrp="1" noChangeArrowheads="1"/>
          </p:cNvSpPr>
          <p:nvPr>
            <p:ph type="body" idx="1"/>
          </p:nvPr>
        </p:nvSpPr>
        <p:spPr>
          <a:noFill/>
          <a:ln/>
        </p:spPr>
        <p:txBody>
          <a:bodyPr/>
          <a:lstStyle/>
          <a:p>
            <a:pPr>
              <a:spcBef>
                <a:spcPct val="0"/>
              </a:spcBef>
            </a:pPr>
            <a:r>
              <a:rPr lang="en-US" dirty="0" smtClean="0"/>
              <a:t>You have already been introduced to the FAI Catalog of figures.  Now it’s time to see what the grading criteria is for each family.  The simplest building block of all figures is the horizontal line.  Remember that ALL figures begin and end in HORIZONTAL flight, and no figure is complete until a horizontal exit line is established.   Any ballooning on the exit is subject to downgrade.</a:t>
            </a:r>
          </a:p>
          <a:p>
            <a:pPr>
              <a:spcBef>
                <a:spcPct val="0"/>
              </a:spcBef>
            </a:pPr>
            <a:endParaRPr lang="en-US" dirty="0" smtClean="0"/>
          </a:p>
          <a:p>
            <a:pPr>
              <a:spcBef>
                <a:spcPct val="0"/>
              </a:spcBef>
            </a:pPr>
            <a:r>
              <a:rPr lang="en-US" dirty="0" smtClean="0"/>
              <a:t>HORIZONTAL LINES are graded on  flight path parallel to the horizon.  At slower airspeeds, e.g. in slowing down for a spin, the attitude will be nose up and plane should neither climb nor descend.  </a:t>
            </a:r>
          </a:p>
          <a:p>
            <a:pPr>
              <a:spcBef>
                <a:spcPct val="0"/>
              </a:spcBef>
            </a:pPr>
            <a:endParaRPr lang="en-US" dirty="0" smtClean="0"/>
          </a:p>
          <a:p>
            <a:pPr>
              <a:spcBef>
                <a:spcPct val="0"/>
              </a:spcBef>
            </a:pPr>
            <a:r>
              <a:rPr lang="en-US" dirty="0" smtClean="0"/>
              <a:t>When inverted, most airplanes, especially those with non-symmetrical airfoils, will have to fly nose up to maintain altitude. </a:t>
            </a:r>
          </a:p>
          <a:p>
            <a:pPr>
              <a:spcBef>
                <a:spcPct val="0"/>
              </a:spcBef>
            </a:pPr>
            <a:endParaRPr lang="en-US" dirty="0" smtClean="0"/>
          </a:p>
          <a:p>
            <a:pPr>
              <a:spcBef>
                <a:spcPct val="0"/>
              </a:spcBef>
            </a:pPr>
            <a:r>
              <a:rPr lang="en-US" dirty="0" smtClean="0"/>
              <a:t>Use a stick plane to demonstrate that all maneuvers begin and end in horizontal flight.  Points will be deducted for climbing, diving or ballooned exit or entry.</a:t>
            </a:r>
          </a:p>
          <a:p>
            <a:pPr>
              <a:spcBef>
                <a:spcPct val="0"/>
              </a:spcBef>
            </a:pPr>
            <a:endParaRPr lang="en-US" dirty="0" smtClean="0"/>
          </a:p>
          <a:p>
            <a:pPr>
              <a:spcBef>
                <a:spcPct val="0"/>
              </a:spcBef>
            </a:pPr>
            <a:r>
              <a:rPr lang="en-US" dirty="0" smtClean="0"/>
              <a:t>Use a stick plane to demonstrate that during turns and rolling turns the plane should neither climb nor descend.</a:t>
            </a:r>
          </a:p>
        </p:txBody>
      </p:sp>
      <p:sp>
        <p:nvSpPr>
          <p:cNvPr id="44038"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32912372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hdr" sz="quarter"/>
          </p:nvPr>
        </p:nvSpPr>
        <p:spPr>
          <a:noFill/>
        </p:spPr>
        <p:txBody>
          <a:bodyPr/>
          <a:lstStyle/>
          <a:p>
            <a:r>
              <a:rPr lang="en-US" dirty="0" smtClean="0"/>
              <a:t>Scale Aerobatic Judging Seminar</a:t>
            </a:r>
          </a:p>
        </p:txBody>
      </p:sp>
      <p:sp>
        <p:nvSpPr>
          <p:cNvPr id="45059" name="Rectangle 5"/>
          <p:cNvSpPr>
            <a:spLocks noGrp="1" noChangeArrowheads="1"/>
          </p:cNvSpPr>
          <p:nvPr>
            <p:ph type="dt" sz="quarter" idx="1"/>
          </p:nvPr>
        </p:nvSpPr>
        <p:spPr>
          <a:noFill/>
        </p:spPr>
        <p:txBody>
          <a:bodyPr/>
          <a:lstStyle/>
          <a:p>
            <a:r>
              <a:rPr lang="en-US" dirty="0" smtClean="0"/>
              <a:t>Version - 4/23/2003</a:t>
            </a:r>
          </a:p>
        </p:txBody>
      </p:sp>
      <p:sp>
        <p:nvSpPr>
          <p:cNvPr id="45060" name="Rectangle 6"/>
          <p:cNvSpPr>
            <a:spLocks noGrp="1" noChangeArrowheads="1"/>
          </p:cNvSpPr>
          <p:nvPr>
            <p:ph type="sldNum" sz="quarter" idx="5"/>
          </p:nvPr>
        </p:nvSpPr>
        <p:spPr>
          <a:noFill/>
        </p:spPr>
        <p:txBody>
          <a:bodyPr/>
          <a:lstStyle/>
          <a:p>
            <a:r>
              <a:rPr lang="en-US" dirty="0" smtClean="0"/>
              <a:t>Page - </a:t>
            </a:r>
            <a:fld id="{5F007751-4877-49CB-B2BB-FD190AF9E183}" type="slidenum">
              <a:rPr lang="en-US" smtClean="0"/>
              <a:pPr/>
              <a:t>40</a:t>
            </a:fld>
            <a:endParaRPr lang="en-US" dirty="0" smtClean="0"/>
          </a:p>
        </p:txBody>
      </p:sp>
      <p:sp>
        <p:nvSpPr>
          <p:cNvPr id="45061" name="Rectangle 2"/>
          <p:cNvSpPr>
            <a:spLocks noGrp="1" noChangeArrowheads="1"/>
          </p:cNvSpPr>
          <p:nvPr>
            <p:ph type="body" idx="1"/>
          </p:nvPr>
        </p:nvSpPr>
        <p:spPr>
          <a:noFill/>
          <a:ln/>
        </p:spPr>
        <p:txBody>
          <a:bodyPr/>
          <a:lstStyle/>
          <a:p>
            <a:pPr>
              <a:spcBef>
                <a:spcPct val="0"/>
              </a:spcBef>
            </a:pPr>
            <a:r>
              <a:rPr lang="en-US" dirty="0" smtClean="0"/>
              <a:t>You have already been introduced to the FAI Catalog of figures.  Now it’s time to see what the grading criteria is for each family.  The simplest building block of all figures is the horizontal line.  Remember that ALL figures begin and end in HORIZONTAL flight, and no figure is complete until a horizontal exit line is established.   Any ballooning on the exit is subject to downgrade.</a:t>
            </a:r>
          </a:p>
          <a:p>
            <a:pPr>
              <a:spcBef>
                <a:spcPct val="0"/>
              </a:spcBef>
            </a:pPr>
            <a:endParaRPr lang="en-US" dirty="0" smtClean="0"/>
          </a:p>
          <a:p>
            <a:pPr>
              <a:spcBef>
                <a:spcPct val="0"/>
              </a:spcBef>
            </a:pPr>
            <a:r>
              <a:rPr lang="en-US" dirty="0" smtClean="0"/>
              <a:t>HORIZONTAL LINES are graded on  flight path parallel to the horizon.  At slower airspeeds, e.g. in slowing down for a spin, the attitude will be nose up and plane should neither climb nor descend.  </a:t>
            </a:r>
          </a:p>
          <a:p>
            <a:pPr>
              <a:spcBef>
                <a:spcPct val="0"/>
              </a:spcBef>
            </a:pPr>
            <a:endParaRPr lang="en-US" dirty="0" smtClean="0"/>
          </a:p>
          <a:p>
            <a:pPr>
              <a:spcBef>
                <a:spcPct val="0"/>
              </a:spcBef>
            </a:pPr>
            <a:r>
              <a:rPr lang="en-US" dirty="0" smtClean="0"/>
              <a:t>When inverted, most airplanes, especially those with non-symmetrical airfoils, will have to fly nose up to maintain altitude. </a:t>
            </a:r>
          </a:p>
          <a:p>
            <a:pPr>
              <a:spcBef>
                <a:spcPct val="0"/>
              </a:spcBef>
            </a:pPr>
            <a:endParaRPr lang="en-US" dirty="0" smtClean="0"/>
          </a:p>
          <a:p>
            <a:pPr>
              <a:spcBef>
                <a:spcPct val="0"/>
              </a:spcBef>
            </a:pPr>
            <a:r>
              <a:rPr lang="en-US" dirty="0" smtClean="0"/>
              <a:t>Use a stick plane to demonstrate that all maneuvers begin and end in horizontal flight.  Points will be deducted for climbing, diving or ballooned exit or entry.</a:t>
            </a:r>
          </a:p>
          <a:p>
            <a:pPr>
              <a:spcBef>
                <a:spcPct val="0"/>
              </a:spcBef>
            </a:pPr>
            <a:endParaRPr lang="en-US" dirty="0" smtClean="0"/>
          </a:p>
          <a:p>
            <a:pPr>
              <a:spcBef>
                <a:spcPct val="0"/>
              </a:spcBef>
            </a:pPr>
            <a:r>
              <a:rPr lang="en-US" dirty="0" smtClean="0"/>
              <a:t>Use a stick plane to demonstrate that during turns and rolling turns the plane should neither climb nor descend.</a:t>
            </a:r>
          </a:p>
        </p:txBody>
      </p:sp>
      <p:sp>
        <p:nvSpPr>
          <p:cNvPr id="45062"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3549625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hdr" sz="quarter"/>
          </p:nvPr>
        </p:nvSpPr>
        <p:spPr>
          <a:noFill/>
        </p:spPr>
        <p:txBody>
          <a:bodyPr/>
          <a:lstStyle/>
          <a:p>
            <a:r>
              <a:rPr lang="en-US" dirty="0" smtClean="0"/>
              <a:t>Scale Aerobatic Judging Seminar</a:t>
            </a:r>
          </a:p>
        </p:txBody>
      </p:sp>
      <p:sp>
        <p:nvSpPr>
          <p:cNvPr id="46083" name="Rectangle 5"/>
          <p:cNvSpPr>
            <a:spLocks noGrp="1" noChangeArrowheads="1"/>
          </p:cNvSpPr>
          <p:nvPr>
            <p:ph type="dt" sz="quarter" idx="1"/>
          </p:nvPr>
        </p:nvSpPr>
        <p:spPr>
          <a:noFill/>
        </p:spPr>
        <p:txBody>
          <a:bodyPr/>
          <a:lstStyle/>
          <a:p>
            <a:r>
              <a:rPr lang="en-US" dirty="0" smtClean="0"/>
              <a:t>Version - 4/23/2003</a:t>
            </a:r>
          </a:p>
        </p:txBody>
      </p:sp>
      <p:sp>
        <p:nvSpPr>
          <p:cNvPr id="46084" name="Rectangle 6"/>
          <p:cNvSpPr>
            <a:spLocks noGrp="1" noChangeArrowheads="1"/>
          </p:cNvSpPr>
          <p:nvPr>
            <p:ph type="sldNum" sz="quarter" idx="5"/>
          </p:nvPr>
        </p:nvSpPr>
        <p:spPr>
          <a:noFill/>
        </p:spPr>
        <p:txBody>
          <a:bodyPr/>
          <a:lstStyle/>
          <a:p>
            <a:r>
              <a:rPr lang="en-US" dirty="0" smtClean="0"/>
              <a:t>Page - </a:t>
            </a:r>
            <a:fld id="{FAE89107-B0FA-48D6-9563-509FDB159F5E}" type="slidenum">
              <a:rPr lang="en-US" smtClean="0"/>
              <a:pPr/>
              <a:t>41</a:t>
            </a:fld>
            <a:endParaRPr lang="en-US" dirty="0" smtClean="0"/>
          </a:p>
        </p:txBody>
      </p:sp>
      <p:sp>
        <p:nvSpPr>
          <p:cNvPr id="46085" name="Rectangle 2"/>
          <p:cNvSpPr>
            <a:spLocks noGrp="1" noChangeArrowheads="1"/>
          </p:cNvSpPr>
          <p:nvPr>
            <p:ph type="body" idx="1"/>
          </p:nvPr>
        </p:nvSpPr>
        <p:spPr>
          <a:noFill/>
          <a:ln/>
        </p:spPr>
        <p:txBody>
          <a:bodyPr/>
          <a:lstStyle/>
          <a:p>
            <a:r>
              <a:rPr lang="en-US" dirty="0" smtClean="0"/>
              <a:t>Refer students to AMA IMAC Scale Aerobatics Flying and Judging Guide – New for 2011</a:t>
            </a:r>
          </a:p>
          <a:p>
            <a:r>
              <a:rPr lang="en-US" dirty="0" smtClean="0"/>
              <a:t>LINES: are judged on the flight path in relation to the horizon and the contest axis.  Use a stick plane to demonstrate how the planes attitude can vary greatly in order to maintain a correct track in all wind conditions.</a:t>
            </a:r>
          </a:p>
          <a:p>
            <a:endParaRPr lang="en-US" dirty="0" smtClean="0"/>
          </a:p>
          <a:p>
            <a:r>
              <a:rPr lang="en-US" dirty="0" smtClean="0"/>
              <a:t>Demonstrate a wind corrected loop with the wind from the side.</a:t>
            </a:r>
          </a:p>
          <a:p>
            <a:endParaRPr lang="en-US" dirty="0" smtClean="0"/>
          </a:p>
          <a:p>
            <a:r>
              <a:rPr lang="en-US" dirty="0" smtClean="0"/>
              <a:t>Deduct ½ point for each 5° of drift from a true track (path).</a:t>
            </a:r>
          </a:p>
          <a:p>
            <a:endParaRPr lang="en-US" dirty="0" smtClean="0"/>
          </a:p>
        </p:txBody>
      </p:sp>
      <p:sp>
        <p:nvSpPr>
          <p:cNvPr id="46086"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2469373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4</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hdr" sz="quarter"/>
          </p:nvPr>
        </p:nvSpPr>
        <p:spPr>
          <a:noFill/>
        </p:spPr>
        <p:txBody>
          <a:bodyPr/>
          <a:lstStyle/>
          <a:p>
            <a:r>
              <a:rPr lang="en-US" dirty="0" smtClean="0"/>
              <a:t>Scale Aerobatic Judging Seminar</a:t>
            </a:r>
          </a:p>
        </p:txBody>
      </p:sp>
      <p:sp>
        <p:nvSpPr>
          <p:cNvPr id="48131" name="Rectangle 5"/>
          <p:cNvSpPr>
            <a:spLocks noGrp="1" noChangeArrowheads="1"/>
          </p:cNvSpPr>
          <p:nvPr>
            <p:ph type="dt" sz="quarter" idx="1"/>
          </p:nvPr>
        </p:nvSpPr>
        <p:spPr>
          <a:noFill/>
        </p:spPr>
        <p:txBody>
          <a:bodyPr/>
          <a:lstStyle/>
          <a:p>
            <a:r>
              <a:rPr lang="en-US" dirty="0" smtClean="0"/>
              <a:t>Version - 4/23/2003</a:t>
            </a:r>
          </a:p>
        </p:txBody>
      </p:sp>
      <p:sp>
        <p:nvSpPr>
          <p:cNvPr id="48132" name="Rectangle 6"/>
          <p:cNvSpPr>
            <a:spLocks noGrp="1" noChangeArrowheads="1"/>
          </p:cNvSpPr>
          <p:nvPr>
            <p:ph type="sldNum" sz="quarter" idx="5"/>
          </p:nvPr>
        </p:nvSpPr>
        <p:spPr>
          <a:noFill/>
        </p:spPr>
        <p:txBody>
          <a:bodyPr/>
          <a:lstStyle/>
          <a:p>
            <a:r>
              <a:rPr lang="en-US" dirty="0" smtClean="0"/>
              <a:t>Page - </a:t>
            </a:r>
            <a:fld id="{32F0F128-B5D1-4136-8EB6-5BAEF92CCE47}" type="slidenum">
              <a:rPr lang="en-US" smtClean="0"/>
              <a:pPr/>
              <a:t>42</a:t>
            </a:fld>
            <a:endParaRPr lang="en-US" dirty="0" smtClean="0"/>
          </a:p>
        </p:txBody>
      </p:sp>
      <p:sp>
        <p:nvSpPr>
          <p:cNvPr id="48133" name="Rectangle 2"/>
          <p:cNvSpPr>
            <a:spLocks noGrp="1" noChangeArrowheads="1"/>
          </p:cNvSpPr>
          <p:nvPr>
            <p:ph type="body" idx="1"/>
          </p:nvPr>
        </p:nvSpPr>
        <p:spPr>
          <a:noFill/>
          <a:ln/>
        </p:spPr>
        <p:txBody>
          <a:bodyPr/>
          <a:lstStyle/>
          <a:p>
            <a:r>
              <a:rPr lang="en-US" dirty="0" smtClean="0"/>
              <a:t>Refer students to AMA IMAC Scale Aerobatics Flying and Judging Guide – New for 2011</a:t>
            </a:r>
          </a:p>
          <a:p>
            <a:r>
              <a:rPr lang="en-US" dirty="0" smtClean="0"/>
              <a:t>LINES: are judged on the flight path in relation to the horizon and the contest axis.  Use a stick plane to demonstrate how the planes attitude can vary greatly in order to maintain a correct track in all wind conditions.</a:t>
            </a:r>
          </a:p>
          <a:p>
            <a:endParaRPr lang="en-US" dirty="0" smtClean="0"/>
          </a:p>
          <a:p>
            <a:r>
              <a:rPr lang="en-US" dirty="0" smtClean="0"/>
              <a:t>Demonstrate a wind corrected loop with the wind from the side.</a:t>
            </a:r>
          </a:p>
          <a:p>
            <a:endParaRPr lang="en-US" dirty="0" smtClean="0"/>
          </a:p>
          <a:p>
            <a:r>
              <a:rPr lang="en-US" dirty="0" smtClean="0"/>
              <a:t>Deduct ½ point for each 5° of drift from a true track (path).</a:t>
            </a:r>
          </a:p>
          <a:p>
            <a:endParaRPr lang="en-US" dirty="0" smtClean="0"/>
          </a:p>
        </p:txBody>
      </p:sp>
      <p:sp>
        <p:nvSpPr>
          <p:cNvPr id="48134"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35644508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hdr" sz="quarter"/>
          </p:nvPr>
        </p:nvSpPr>
        <p:spPr>
          <a:noFill/>
        </p:spPr>
        <p:txBody>
          <a:bodyPr/>
          <a:lstStyle/>
          <a:p>
            <a:r>
              <a:rPr lang="en-US" dirty="0" smtClean="0"/>
              <a:t>Scale Aerobatic Judging Seminar</a:t>
            </a:r>
          </a:p>
        </p:txBody>
      </p:sp>
      <p:sp>
        <p:nvSpPr>
          <p:cNvPr id="49155" name="Rectangle 5"/>
          <p:cNvSpPr>
            <a:spLocks noGrp="1" noChangeArrowheads="1"/>
          </p:cNvSpPr>
          <p:nvPr>
            <p:ph type="dt" sz="quarter" idx="1"/>
          </p:nvPr>
        </p:nvSpPr>
        <p:spPr>
          <a:noFill/>
        </p:spPr>
        <p:txBody>
          <a:bodyPr/>
          <a:lstStyle/>
          <a:p>
            <a:r>
              <a:rPr lang="en-US" dirty="0" smtClean="0"/>
              <a:t>Version - 4/23/2003</a:t>
            </a:r>
          </a:p>
        </p:txBody>
      </p:sp>
      <p:sp>
        <p:nvSpPr>
          <p:cNvPr id="49156" name="Rectangle 6"/>
          <p:cNvSpPr>
            <a:spLocks noGrp="1" noChangeArrowheads="1"/>
          </p:cNvSpPr>
          <p:nvPr>
            <p:ph type="sldNum" sz="quarter" idx="5"/>
          </p:nvPr>
        </p:nvSpPr>
        <p:spPr>
          <a:noFill/>
        </p:spPr>
        <p:txBody>
          <a:bodyPr/>
          <a:lstStyle/>
          <a:p>
            <a:r>
              <a:rPr lang="en-US" dirty="0" smtClean="0"/>
              <a:t>Page - </a:t>
            </a:r>
            <a:fld id="{ADEFB6B2-C0E7-43D5-9621-A1150733D361}" type="slidenum">
              <a:rPr lang="en-US" smtClean="0"/>
              <a:pPr/>
              <a:t>43</a:t>
            </a:fld>
            <a:endParaRPr lang="en-US" dirty="0" smtClean="0"/>
          </a:p>
        </p:txBody>
      </p:sp>
      <p:sp>
        <p:nvSpPr>
          <p:cNvPr id="49157" name="Rectangle 2"/>
          <p:cNvSpPr>
            <a:spLocks noGrp="1" noRot="1" noChangeAspect="1" noChangeArrowheads="1" noTextEdit="1"/>
          </p:cNvSpPr>
          <p:nvPr>
            <p:ph type="sldImg"/>
          </p:nvPr>
        </p:nvSpPr>
        <p:spPr>
          <a:ln cap="flat"/>
        </p:spPr>
      </p:sp>
      <p:sp>
        <p:nvSpPr>
          <p:cNvPr id="49158" name="Rectangle 3"/>
          <p:cNvSpPr>
            <a:spLocks noGrp="1" noChangeArrowheads="1"/>
          </p:cNvSpPr>
          <p:nvPr>
            <p:ph type="body" idx="1"/>
          </p:nvPr>
        </p:nvSpPr>
        <p:spPr>
          <a:noFill/>
          <a:ln/>
        </p:spPr>
        <p:txBody>
          <a:bodyPr/>
          <a:lstStyle/>
          <a:p>
            <a:endParaRPr lang="en-US" dirty="0" smtClean="0"/>
          </a:p>
          <a:p>
            <a:r>
              <a:rPr lang="en-US" dirty="0" smtClean="0"/>
              <a:t>45 DEGREE LINES:  are judged on aircraft flight path.  .  </a:t>
            </a:r>
          </a:p>
          <a:p>
            <a:endParaRPr lang="en-US" dirty="0" smtClean="0"/>
          </a:p>
          <a:p>
            <a:r>
              <a:rPr lang="en-US" dirty="0" smtClean="0"/>
              <a:t>Deduct ½ point for each 5° steep (more than 45°) or shallow (less than 45°).</a:t>
            </a:r>
          </a:p>
          <a:p>
            <a:endParaRPr lang="en-US" dirty="0" smtClean="0"/>
          </a:p>
          <a:p>
            <a:r>
              <a:rPr lang="en-US" dirty="0" smtClean="0"/>
              <a:t>Show the effect of wind on 45’s with a stick plane.</a:t>
            </a:r>
          </a:p>
          <a:p>
            <a:endParaRPr lang="en-US" dirty="0" smtClean="0"/>
          </a:p>
          <a:p>
            <a:r>
              <a:rPr lang="en-US" dirty="0" smtClean="0"/>
              <a:t>Show the effect of wind on a vertical line when the wind is from the side - wings will not be parallel to the horizon.</a:t>
            </a:r>
          </a:p>
        </p:txBody>
      </p:sp>
    </p:spTree>
    <p:extLst>
      <p:ext uri="{BB962C8B-B14F-4D97-AF65-F5344CB8AC3E}">
        <p14:creationId xmlns:p14="http://schemas.microsoft.com/office/powerpoint/2010/main" val="27923499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Grp="1" noChangeArrowheads="1"/>
          </p:cNvSpPr>
          <p:nvPr>
            <p:ph type="hdr" sz="quarter"/>
          </p:nvPr>
        </p:nvSpPr>
        <p:spPr>
          <a:noFill/>
        </p:spPr>
        <p:txBody>
          <a:bodyPr/>
          <a:lstStyle/>
          <a:p>
            <a:r>
              <a:rPr lang="en-US" smtClean="0"/>
              <a:t>Scale Aerobatic Judging Seminar</a:t>
            </a:r>
          </a:p>
        </p:txBody>
      </p:sp>
      <p:sp>
        <p:nvSpPr>
          <p:cNvPr id="83971" name="Rectangle 5"/>
          <p:cNvSpPr>
            <a:spLocks noGrp="1" noChangeArrowheads="1"/>
          </p:cNvSpPr>
          <p:nvPr>
            <p:ph type="dt" sz="quarter" idx="1"/>
          </p:nvPr>
        </p:nvSpPr>
        <p:spPr>
          <a:noFill/>
        </p:spPr>
        <p:txBody>
          <a:bodyPr/>
          <a:lstStyle/>
          <a:p>
            <a:r>
              <a:rPr lang="en-US" smtClean="0"/>
              <a:t>Version - 4/23/2003</a:t>
            </a:r>
          </a:p>
        </p:txBody>
      </p:sp>
      <p:sp>
        <p:nvSpPr>
          <p:cNvPr id="83972" name="Rectangle 6"/>
          <p:cNvSpPr>
            <a:spLocks noGrp="1" noChangeArrowheads="1"/>
          </p:cNvSpPr>
          <p:nvPr>
            <p:ph type="sldNum" sz="quarter" idx="5"/>
          </p:nvPr>
        </p:nvSpPr>
        <p:spPr>
          <a:noFill/>
        </p:spPr>
        <p:txBody>
          <a:bodyPr/>
          <a:lstStyle/>
          <a:p>
            <a:r>
              <a:rPr lang="en-US" smtClean="0"/>
              <a:t>Page - </a:t>
            </a:r>
            <a:fld id="{372D042D-CF46-4DA1-BD81-6B16F0C41555}" type="slidenum">
              <a:rPr lang="en-US" smtClean="0"/>
              <a:pPr/>
              <a:t>48</a:t>
            </a:fld>
            <a:endParaRPr lang="en-US" smtClean="0"/>
          </a:p>
        </p:txBody>
      </p:sp>
      <p:sp>
        <p:nvSpPr>
          <p:cNvPr id="83973" name="Rectangle 1026"/>
          <p:cNvSpPr>
            <a:spLocks noGrp="1" noChangeArrowheads="1"/>
          </p:cNvSpPr>
          <p:nvPr>
            <p:ph type="body" idx="1"/>
          </p:nvPr>
        </p:nvSpPr>
        <p:spPr>
          <a:xfrm>
            <a:off x="381000" y="4190862"/>
            <a:ext cx="6096000" cy="4341660"/>
          </a:xfrm>
          <a:noFill/>
          <a:ln/>
        </p:spPr>
        <p:txBody>
          <a:bodyPr/>
          <a:lstStyle/>
          <a:p>
            <a:r>
              <a:rPr lang="en-US" smtClean="0"/>
              <a:t>HARD OR MECHANICAL ZEROS</a:t>
            </a:r>
          </a:p>
          <a:p>
            <a:r>
              <a:rPr lang="en-US" smtClean="0"/>
              <a:t> </a:t>
            </a:r>
          </a:p>
          <a:p>
            <a:r>
              <a:rPr lang="en-US" smtClean="0"/>
              <a:t>Any omitted figure will be zeroed</a:t>
            </a:r>
          </a:p>
          <a:p>
            <a:endParaRPr lang="en-US" smtClean="0"/>
          </a:p>
          <a:p>
            <a:r>
              <a:rPr lang="en-US" smtClean="0"/>
              <a:t>Any added figure will be zeroed and could cause the entire remainder of the sequence to be zeroed.</a:t>
            </a:r>
          </a:p>
          <a:p>
            <a:endParaRPr lang="en-US" smtClean="0"/>
          </a:p>
          <a:p>
            <a:r>
              <a:rPr lang="en-US" smtClean="0"/>
              <a:t>Any change in heading, altitude, or roll of 90 degrees of more will be zeroed.</a:t>
            </a:r>
          </a:p>
          <a:p>
            <a:endParaRPr lang="en-US" smtClean="0"/>
          </a:p>
          <a:p>
            <a:r>
              <a:rPr lang="en-US" smtClean="0"/>
              <a:t>Any maneuver, even partially, behind the deadline will be zeroed.</a:t>
            </a:r>
          </a:p>
          <a:p>
            <a:endParaRPr lang="en-US" sz="1000" smtClean="0"/>
          </a:p>
        </p:txBody>
      </p:sp>
      <p:sp>
        <p:nvSpPr>
          <p:cNvPr id="83974" name="Rectangle 1027"/>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20055140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52</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Scale Aerobatic Judging Seminar</a:t>
            </a:r>
            <a:endParaRPr lang="en-US"/>
          </a:p>
        </p:txBody>
      </p:sp>
      <p:sp>
        <p:nvSpPr>
          <p:cNvPr id="5" name="Date Placeholder 4"/>
          <p:cNvSpPr>
            <a:spLocks noGrp="1"/>
          </p:cNvSpPr>
          <p:nvPr>
            <p:ph type="dt" idx="11"/>
          </p:nvPr>
        </p:nvSpPr>
        <p:spPr/>
        <p:txBody>
          <a:bodyPr/>
          <a:lstStyle/>
          <a:p>
            <a:pPr>
              <a:defRPr/>
            </a:pPr>
            <a:r>
              <a:rPr lang="en-US" smtClean="0"/>
              <a:t>Version - 4/23/2003</a:t>
            </a:r>
            <a:endParaRPr lang="en-US"/>
          </a:p>
        </p:txBody>
      </p:sp>
      <p:sp>
        <p:nvSpPr>
          <p:cNvPr id="6" name="Slide Number Placeholder 5"/>
          <p:cNvSpPr>
            <a:spLocks noGrp="1"/>
          </p:cNvSpPr>
          <p:nvPr>
            <p:ph type="sldNum" sz="quarter" idx="12"/>
          </p:nvPr>
        </p:nvSpPr>
        <p:spPr/>
        <p:txBody>
          <a:bodyPr/>
          <a:lstStyle/>
          <a:p>
            <a:pPr>
              <a:defRPr/>
            </a:pPr>
            <a:r>
              <a:rPr lang="en-US" smtClean="0"/>
              <a:t>Page - </a:t>
            </a:r>
            <a:fld id="{BCD2A7ED-65C7-4071-BED2-8F0C9899D845}" type="slidenum">
              <a:rPr lang="en-US" smtClean="0"/>
              <a:pPr>
                <a:defRPr/>
              </a:pPr>
              <a:t>53</a:t>
            </a:fld>
            <a:endParaRPr lang="en-US"/>
          </a:p>
        </p:txBody>
      </p:sp>
    </p:spTree>
    <p:extLst>
      <p:ext uri="{BB962C8B-B14F-4D97-AF65-F5344CB8AC3E}">
        <p14:creationId xmlns:p14="http://schemas.microsoft.com/office/powerpoint/2010/main" val="34423363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hdr" sz="quarter"/>
          </p:nvPr>
        </p:nvSpPr>
        <p:spPr>
          <a:noFill/>
        </p:spPr>
        <p:txBody>
          <a:bodyPr/>
          <a:lstStyle/>
          <a:p>
            <a:r>
              <a:rPr lang="en-US" smtClean="0"/>
              <a:t>Scale Aerobatic Judging Seminar</a:t>
            </a:r>
          </a:p>
        </p:txBody>
      </p:sp>
      <p:sp>
        <p:nvSpPr>
          <p:cNvPr id="50179" name="Rectangle 5"/>
          <p:cNvSpPr>
            <a:spLocks noGrp="1" noChangeArrowheads="1"/>
          </p:cNvSpPr>
          <p:nvPr>
            <p:ph type="dt" sz="quarter" idx="1"/>
          </p:nvPr>
        </p:nvSpPr>
        <p:spPr>
          <a:noFill/>
        </p:spPr>
        <p:txBody>
          <a:bodyPr/>
          <a:lstStyle/>
          <a:p>
            <a:r>
              <a:rPr lang="en-US" smtClean="0"/>
              <a:t>Version - 4/23/2003</a:t>
            </a:r>
          </a:p>
        </p:txBody>
      </p:sp>
      <p:sp>
        <p:nvSpPr>
          <p:cNvPr id="50180" name="Rectangle 6"/>
          <p:cNvSpPr>
            <a:spLocks noGrp="1" noChangeArrowheads="1"/>
          </p:cNvSpPr>
          <p:nvPr>
            <p:ph type="sldNum" sz="quarter" idx="5"/>
          </p:nvPr>
        </p:nvSpPr>
        <p:spPr>
          <a:noFill/>
        </p:spPr>
        <p:txBody>
          <a:bodyPr/>
          <a:lstStyle/>
          <a:p>
            <a:r>
              <a:rPr lang="en-US" smtClean="0"/>
              <a:t>Page - </a:t>
            </a:r>
            <a:fld id="{28015AFE-88BA-42BF-87F5-AA92EB1242D3}" type="slidenum">
              <a:rPr lang="en-US" smtClean="0"/>
              <a:pPr/>
              <a:t>54</a:t>
            </a:fld>
            <a:endParaRPr lang="en-US" smtClean="0"/>
          </a:p>
        </p:txBody>
      </p:sp>
      <p:sp>
        <p:nvSpPr>
          <p:cNvPr id="50181" name="Rectangle 2"/>
          <p:cNvSpPr>
            <a:spLocks noGrp="1" noRot="1" noChangeAspect="1" noChangeArrowheads="1" noTextEdit="1"/>
          </p:cNvSpPr>
          <p:nvPr>
            <p:ph type="sldImg"/>
          </p:nvPr>
        </p:nvSpPr>
        <p:spPr>
          <a:ln/>
        </p:spPr>
      </p:sp>
      <p:sp>
        <p:nvSpPr>
          <p:cNvPr id="50182" name="Rectangle 3"/>
          <p:cNvSpPr>
            <a:spLocks noGrp="1" noChangeArrowheads="1"/>
          </p:cNvSpPr>
          <p:nvPr>
            <p:ph type="body" idx="1"/>
          </p:nvPr>
        </p:nvSpPr>
        <p:spPr>
          <a:noFill/>
          <a:ln/>
        </p:spPr>
        <p:txBody>
          <a:bodyPr/>
          <a:lstStyle/>
          <a:p>
            <a:r>
              <a:rPr lang="en-US" dirty="0" smtClean="0"/>
              <a:t>These are the basic maneuvers that make up Family 1. </a:t>
            </a:r>
          </a:p>
          <a:p>
            <a:r>
              <a:rPr lang="en-US" dirty="0" smtClean="0"/>
              <a:t>They may contain a multitude of rolling elements on lines and have a lot of different formats.</a:t>
            </a:r>
          </a:p>
          <a:p>
            <a:r>
              <a:rPr lang="en-US" dirty="0" smtClean="0"/>
              <a:t>Example: Any of these maneuvers could be from the top down or solid lines could be negative or dotted lines.</a:t>
            </a:r>
          </a:p>
          <a:p>
            <a:r>
              <a:rPr lang="en-US" dirty="0" smtClean="0"/>
              <a:t>Also Please explain that any one of these lines could change from Positive to negative with a roll element ending with ½.</a:t>
            </a:r>
          </a:p>
          <a:p>
            <a:endParaRPr lang="en-US" dirty="0" smtClean="0"/>
          </a:p>
          <a:p>
            <a:r>
              <a:rPr lang="en-US" dirty="0" smtClean="0"/>
              <a:t>Entry and Exit does not have to be the same.  How can they on most of the Maneuvers?</a:t>
            </a:r>
          </a:p>
          <a:p>
            <a:endParaRPr lang="en-US" dirty="0" smtClean="0"/>
          </a:p>
          <a:p>
            <a:r>
              <a:rPr lang="en-US" dirty="0" smtClean="0"/>
              <a:t>Lines and Angles make up these Maneuvers and that Radius DO NOT have to be the same!</a:t>
            </a:r>
          </a:p>
          <a:p>
            <a:r>
              <a:rPr lang="en-US" dirty="0" smtClean="0"/>
              <a:t>Remember from Aresti module that the radius are shown as corners and are Not Flown that way!</a:t>
            </a:r>
          </a:p>
          <a:p>
            <a:endParaRPr lang="en-US" dirty="0" smtClean="0"/>
          </a:p>
        </p:txBody>
      </p:sp>
    </p:spTree>
    <p:extLst>
      <p:ext uri="{BB962C8B-B14F-4D97-AF65-F5344CB8AC3E}">
        <p14:creationId xmlns:p14="http://schemas.microsoft.com/office/powerpoint/2010/main" val="8409094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hdr" sz="quarter"/>
          </p:nvPr>
        </p:nvSpPr>
        <p:spPr>
          <a:noFill/>
        </p:spPr>
        <p:txBody>
          <a:bodyPr/>
          <a:lstStyle/>
          <a:p>
            <a:r>
              <a:rPr lang="en-US" smtClean="0"/>
              <a:t>Scale Aerobatic Judging Seminar</a:t>
            </a:r>
          </a:p>
        </p:txBody>
      </p:sp>
      <p:sp>
        <p:nvSpPr>
          <p:cNvPr id="51203" name="Rectangle 5"/>
          <p:cNvSpPr>
            <a:spLocks noGrp="1" noChangeArrowheads="1"/>
          </p:cNvSpPr>
          <p:nvPr>
            <p:ph type="dt" sz="quarter" idx="1"/>
          </p:nvPr>
        </p:nvSpPr>
        <p:spPr>
          <a:noFill/>
        </p:spPr>
        <p:txBody>
          <a:bodyPr/>
          <a:lstStyle/>
          <a:p>
            <a:r>
              <a:rPr lang="en-US" smtClean="0"/>
              <a:t>Version - 4/23/2003</a:t>
            </a:r>
          </a:p>
        </p:txBody>
      </p:sp>
      <p:sp>
        <p:nvSpPr>
          <p:cNvPr id="51204" name="Rectangle 6"/>
          <p:cNvSpPr>
            <a:spLocks noGrp="1" noChangeArrowheads="1"/>
          </p:cNvSpPr>
          <p:nvPr>
            <p:ph type="sldNum" sz="quarter" idx="5"/>
          </p:nvPr>
        </p:nvSpPr>
        <p:spPr>
          <a:noFill/>
        </p:spPr>
        <p:txBody>
          <a:bodyPr/>
          <a:lstStyle/>
          <a:p>
            <a:r>
              <a:rPr lang="en-US" smtClean="0"/>
              <a:t>Page - </a:t>
            </a:r>
            <a:fld id="{6BB2F669-C479-44C3-AD80-B6EF9FFCC443}" type="slidenum">
              <a:rPr lang="en-US" smtClean="0"/>
              <a:pPr/>
              <a:t>55</a:t>
            </a:fld>
            <a:endParaRPr lang="en-US" smtClean="0"/>
          </a:p>
        </p:txBody>
      </p:sp>
      <p:sp>
        <p:nvSpPr>
          <p:cNvPr id="51205" name="Rectangle 2"/>
          <p:cNvSpPr>
            <a:spLocks noGrp="1" noRot="1" noChangeAspect="1" noChangeArrowheads="1" noTextEdit="1"/>
          </p:cNvSpPr>
          <p:nvPr>
            <p:ph type="sldImg"/>
          </p:nvPr>
        </p:nvSpPr>
        <p:spPr>
          <a:ln cap="flat"/>
        </p:spPr>
      </p:sp>
      <p:sp>
        <p:nvSpPr>
          <p:cNvPr id="51206" name="Rectangle 3"/>
          <p:cNvSpPr>
            <a:spLocks noGrp="1" noChangeArrowheads="1"/>
          </p:cNvSpPr>
          <p:nvPr>
            <p:ph type="body" idx="1"/>
          </p:nvPr>
        </p:nvSpPr>
        <p:spPr>
          <a:noFill/>
          <a:ln/>
        </p:spPr>
        <p:txBody>
          <a:bodyPr/>
          <a:lstStyle/>
          <a:p>
            <a:endParaRPr lang="en-US" dirty="0" smtClean="0"/>
          </a:p>
          <a:p>
            <a:r>
              <a:rPr lang="en-US" dirty="0" smtClean="0"/>
              <a:t>Take the time to explain this rule about centering on a line.</a:t>
            </a:r>
          </a:p>
          <a:p>
            <a:endParaRPr lang="en-US" dirty="0" smtClean="0"/>
          </a:p>
          <a:p>
            <a:r>
              <a:rPr lang="en-US" dirty="0" smtClean="0"/>
              <a:t>Note that this rule must be applied to each roll or combination of rolls in a figure and that you must add all of the downgrades to come up for the final grade for a combination figure.</a:t>
            </a:r>
          </a:p>
          <a:p>
            <a:endParaRPr lang="en-US" dirty="0" smtClean="0"/>
          </a:p>
          <a:p>
            <a:endParaRPr lang="en-US" dirty="0" smtClean="0"/>
          </a:p>
        </p:txBody>
      </p:sp>
    </p:spTree>
    <p:extLst>
      <p:ext uri="{BB962C8B-B14F-4D97-AF65-F5344CB8AC3E}">
        <p14:creationId xmlns:p14="http://schemas.microsoft.com/office/powerpoint/2010/main" val="29287275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hdr" sz="quarter"/>
          </p:nvPr>
        </p:nvSpPr>
        <p:spPr>
          <a:noFill/>
        </p:spPr>
        <p:txBody>
          <a:bodyPr/>
          <a:lstStyle/>
          <a:p>
            <a:r>
              <a:rPr lang="en-US" smtClean="0"/>
              <a:t>Scale Aerobatic Judging Seminar</a:t>
            </a:r>
          </a:p>
        </p:txBody>
      </p:sp>
      <p:sp>
        <p:nvSpPr>
          <p:cNvPr id="52227" name="Rectangle 5"/>
          <p:cNvSpPr>
            <a:spLocks noGrp="1" noChangeArrowheads="1"/>
          </p:cNvSpPr>
          <p:nvPr>
            <p:ph type="dt" sz="quarter" idx="1"/>
          </p:nvPr>
        </p:nvSpPr>
        <p:spPr>
          <a:noFill/>
        </p:spPr>
        <p:txBody>
          <a:bodyPr/>
          <a:lstStyle/>
          <a:p>
            <a:r>
              <a:rPr lang="en-US" smtClean="0"/>
              <a:t>Version - 4/23/2003</a:t>
            </a:r>
          </a:p>
        </p:txBody>
      </p:sp>
      <p:sp>
        <p:nvSpPr>
          <p:cNvPr id="52228" name="Rectangle 6"/>
          <p:cNvSpPr>
            <a:spLocks noGrp="1" noChangeArrowheads="1"/>
          </p:cNvSpPr>
          <p:nvPr>
            <p:ph type="sldNum" sz="quarter" idx="5"/>
          </p:nvPr>
        </p:nvSpPr>
        <p:spPr>
          <a:noFill/>
        </p:spPr>
        <p:txBody>
          <a:bodyPr/>
          <a:lstStyle/>
          <a:p>
            <a:r>
              <a:rPr lang="en-US" smtClean="0"/>
              <a:t>Page - </a:t>
            </a:r>
            <a:fld id="{6C94D675-312D-4726-B0A0-FE5FD57F470A}" type="slidenum">
              <a:rPr lang="en-US" smtClean="0"/>
              <a:pPr/>
              <a:t>56</a:t>
            </a:fld>
            <a:endParaRPr lang="en-US" smtClean="0"/>
          </a:p>
        </p:txBody>
      </p:sp>
      <p:sp>
        <p:nvSpPr>
          <p:cNvPr id="52229" name="Rectangle 2"/>
          <p:cNvSpPr>
            <a:spLocks noGrp="1" noChangeArrowheads="1"/>
          </p:cNvSpPr>
          <p:nvPr>
            <p:ph type="body" idx="1"/>
          </p:nvPr>
        </p:nvSpPr>
        <p:spPr>
          <a:xfrm>
            <a:off x="457200" y="4343318"/>
            <a:ext cx="5791200" cy="4114634"/>
          </a:xfrm>
          <a:noFill/>
          <a:ln/>
        </p:spPr>
        <p:txBody>
          <a:bodyPr/>
          <a:lstStyle/>
          <a:p>
            <a:endParaRPr lang="en-US" dirty="0" smtClean="0"/>
          </a:p>
          <a:p>
            <a:r>
              <a:rPr lang="en-US" dirty="0" smtClean="0"/>
              <a:t>GRADING CRITERIA</a:t>
            </a:r>
          </a:p>
          <a:p>
            <a:r>
              <a:rPr lang="en-US" dirty="0" smtClean="0"/>
              <a:t> lines are judged on flight path.</a:t>
            </a:r>
          </a:p>
          <a:p>
            <a:endParaRPr lang="en-US" dirty="0" smtClean="0"/>
          </a:p>
          <a:p>
            <a:pPr>
              <a:buFontTx/>
              <a:buChar char="•"/>
            </a:pPr>
            <a:r>
              <a:rPr lang="en-US" dirty="0" smtClean="0"/>
              <a:t>Radii need NOT be equal. </a:t>
            </a:r>
          </a:p>
          <a:p>
            <a:pPr>
              <a:buFontTx/>
              <a:buChar char="•"/>
            </a:pPr>
            <a:r>
              <a:rPr lang="en-US" dirty="0" smtClean="0"/>
              <a:t>If present, rolls must be centered.</a:t>
            </a:r>
          </a:p>
          <a:p>
            <a:pPr>
              <a:buFontTx/>
              <a:buChar char="•"/>
            </a:pPr>
            <a:r>
              <a:rPr lang="en-US" dirty="0" smtClean="0"/>
              <a:t>Exit altitude may be higher or lower than entry altitude.</a:t>
            </a:r>
          </a:p>
          <a:p>
            <a:endParaRPr lang="en-US" dirty="0" smtClean="0"/>
          </a:p>
          <a:p>
            <a:r>
              <a:rPr lang="en-US" dirty="0" smtClean="0"/>
              <a:t>COMMON ERRORS</a:t>
            </a:r>
          </a:p>
          <a:p>
            <a:endParaRPr lang="en-US" dirty="0" smtClean="0"/>
          </a:p>
          <a:p>
            <a:pPr>
              <a:buFontTx/>
              <a:buChar char="•"/>
            </a:pPr>
            <a:r>
              <a:rPr lang="en-US" dirty="0" smtClean="0"/>
              <a:t>Exit line not horizontal</a:t>
            </a:r>
          </a:p>
          <a:p>
            <a:pPr>
              <a:buFontTx/>
              <a:buChar char="•"/>
            </a:pPr>
            <a:r>
              <a:rPr lang="en-US" dirty="0" smtClean="0"/>
              <a:t>Shark’s Tooth  flown as ½ reverse Cuban, without distinct vertical line.</a:t>
            </a:r>
          </a:p>
          <a:p>
            <a:endParaRPr lang="en-US" dirty="0" smtClean="0"/>
          </a:p>
        </p:txBody>
      </p:sp>
      <p:sp>
        <p:nvSpPr>
          <p:cNvPr id="52230"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9600959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hdr" sz="quarter"/>
          </p:nvPr>
        </p:nvSpPr>
        <p:spPr>
          <a:noFill/>
        </p:spPr>
        <p:txBody>
          <a:bodyPr/>
          <a:lstStyle/>
          <a:p>
            <a:r>
              <a:rPr lang="en-US" smtClean="0"/>
              <a:t>Scale Aerobatic Judging Seminar</a:t>
            </a:r>
          </a:p>
        </p:txBody>
      </p:sp>
      <p:sp>
        <p:nvSpPr>
          <p:cNvPr id="53251" name="Rectangle 5"/>
          <p:cNvSpPr>
            <a:spLocks noGrp="1" noChangeArrowheads="1"/>
          </p:cNvSpPr>
          <p:nvPr>
            <p:ph type="dt" sz="quarter" idx="1"/>
          </p:nvPr>
        </p:nvSpPr>
        <p:spPr>
          <a:noFill/>
        </p:spPr>
        <p:txBody>
          <a:bodyPr/>
          <a:lstStyle/>
          <a:p>
            <a:r>
              <a:rPr lang="en-US" smtClean="0"/>
              <a:t>Version - 4/23/2003</a:t>
            </a:r>
          </a:p>
        </p:txBody>
      </p:sp>
      <p:sp>
        <p:nvSpPr>
          <p:cNvPr id="53252" name="Rectangle 6"/>
          <p:cNvSpPr>
            <a:spLocks noGrp="1" noChangeArrowheads="1"/>
          </p:cNvSpPr>
          <p:nvPr>
            <p:ph type="sldNum" sz="quarter" idx="5"/>
          </p:nvPr>
        </p:nvSpPr>
        <p:spPr>
          <a:noFill/>
        </p:spPr>
        <p:txBody>
          <a:bodyPr/>
          <a:lstStyle/>
          <a:p>
            <a:r>
              <a:rPr lang="en-US" smtClean="0"/>
              <a:t>Page - </a:t>
            </a:r>
            <a:fld id="{93016DB1-8370-4872-9198-7ABC1938ECA5}" type="slidenum">
              <a:rPr lang="en-US" smtClean="0"/>
              <a:pPr/>
              <a:t>57</a:t>
            </a:fld>
            <a:endParaRPr lang="en-US" smtClean="0"/>
          </a:p>
        </p:txBody>
      </p:sp>
      <p:sp>
        <p:nvSpPr>
          <p:cNvPr id="53253" name="Rectangle 2"/>
          <p:cNvSpPr>
            <a:spLocks noGrp="1" noChangeArrowheads="1"/>
          </p:cNvSpPr>
          <p:nvPr>
            <p:ph type="body" idx="1"/>
          </p:nvPr>
        </p:nvSpPr>
        <p:spPr>
          <a:xfrm>
            <a:off x="533400" y="4343318"/>
            <a:ext cx="5791200" cy="4343317"/>
          </a:xfrm>
          <a:noFill/>
          <a:ln/>
        </p:spPr>
        <p:txBody>
          <a:bodyPr/>
          <a:lstStyle/>
          <a:p>
            <a:r>
              <a:rPr lang="en-US" sz="1000" dirty="0" smtClean="0"/>
              <a:t>Judging is not an easy task.  It requires thorough knowledge of the rules, intense concentration and the capacity to make 120 to 150 decisions an hour, often under less than ideal conditions.</a:t>
            </a:r>
          </a:p>
          <a:p>
            <a:endParaRPr lang="en-US" sz="1000" dirty="0" smtClean="0"/>
          </a:p>
          <a:p>
            <a:r>
              <a:rPr lang="en-US" sz="1000" dirty="0" smtClean="0"/>
              <a:t>It is the judge's job to find fault and nit-pick.  A grade of 10 is perfect and should always be given if you see a perfectly flown figure.  It should be assumed by a Judge that a competitor is going to fly a perfect figure, so a Judge should start with a mark of 10.  As the figure is performed, the Judge begins to deduct points, as prescribed in the rules, for each error that is seen.  This system is preferable to waiting until the figure is finished and trying to assign a grade on an overall impression.</a:t>
            </a:r>
          </a:p>
          <a:p>
            <a:endParaRPr lang="en-US" sz="1000" dirty="0" smtClean="0"/>
          </a:p>
          <a:p>
            <a:r>
              <a:rPr lang="en-US" sz="1000" dirty="0" smtClean="0"/>
              <a:t>There are certain errors for which there are no set point deductions.  These judgment calls are made in, for example, "How round was that loop?"  Stress that the judge must set his or her own standard, stick by it and be consistent.</a:t>
            </a:r>
          </a:p>
          <a:p>
            <a:endParaRPr lang="en-US" sz="1000" dirty="0" smtClean="0"/>
          </a:p>
          <a:p>
            <a:r>
              <a:rPr lang="en-US" sz="1000" dirty="0" smtClean="0"/>
              <a:t>As instructors, you must know the grading criteria by heart and it is not my intention to reproduce the Rule Book here.  Stress to the students that you are giving them the basic information so that they can go out and continue their education by assisting on the line.</a:t>
            </a:r>
          </a:p>
          <a:p>
            <a:endParaRPr lang="en-US" sz="1000" dirty="0" smtClean="0"/>
          </a:p>
          <a:p>
            <a:r>
              <a:rPr lang="en-US" sz="1000" b="1" dirty="0" smtClean="0"/>
              <a:t>Use this slide to quiz the audience on the downgrades</a:t>
            </a:r>
            <a:endParaRPr lang="en-US" sz="1000" dirty="0" smtClean="0"/>
          </a:p>
        </p:txBody>
      </p:sp>
      <p:sp>
        <p:nvSpPr>
          <p:cNvPr id="53254"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9344250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hdr" sz="quarter"/>
          </p:nvPr>
        </p:nvSpPr>
        <p:spPr>
          <a:noFill/>
        </p:spPr>
        <p:txBody>
          <a:bodyPr/>
          <a:lstStyle/>
          <a:p>
            <a:r>
              <a:rPr lang="en-US" smtClean="0"/>
              <a:t>Scale Aerobatic Judging Seminar</a:t>
            </a:r>
          </a:p>
        </p:txBody>
      </p:sp>
      <p:sp>
        <p:nvSpPr>
          <p:cNvPr id="55299" name="Rectangle 5"/>
          <p:cNvSpPr>
            <a:spLocks noGrp="1" noChangeArrowheads="1"/>
          </p:cNvSpPr>
          <p:nvPr>
            <p:ph type="dt" sz="quarter" idx="1"/>
          </p:nvPr>
        </p:nvSpPr>
        <p:spPr>
          <a:noFill/>
        </p:spPr>
        <p:txBody>
          <a:bodyPr/>
          <a:lstStyle/>
          <a:p>
            <a:r>
              <a:rPr lang="en-US" smtClean="0"/>
              <a:t>Version - 4/23/2003</a:t>
            </a:r>
          </a:p>
        </p:txBody>
      </p:sp>
      <p:sp>
        <p:nvSpPr>
          <p:cNvPr id="55300" name="Rectangle 6"/>
          <p:cNvSpPr>
            <a:spLocks noGrp="1" noChangeArrowheads="1"/>
          </p:cNvSpPr>
          <p:nvPr>
            <p:ph type="sldNum" sz="quarter" idx="5"/>
          </p:nvPr>
        </p:nvSpPr>
        <p:spPr>
          <a:noFill/>
        </p:spPr>
        <p:txBody>
          <a:bodyPr/>
          <a:lstStyle/>
          <a:p>
            <a:r>
              <a:rPr lang="en-US" smtClean="0"/>
              <a:t>Page - </a:t>
            </a:r>
            <a:fld id="{95188E92-29C8-4A2B-AC01-C03F4938110F}" type="slidenum">
              <a:rPr lang="en-US" smtClean="0"/>
              <a:pPr/>
              <a:t>58</a:t>
            </a:fld>
            <a:endParaRPr lang="en-US" smtClean="0"/>
          </a:p>
        </p:txBody>
      </p:sp>
      <p:sp>
        <p:nvSpPr>
          <p:cNvPr id="55301" name="Rectangle 2"/>
          <p:cNvSpPr>
            <a:spLocks noGrp="1" noRot="1" noChangeAspect="1" noChangeArrowheads="1" noTextEdit="1"/>
          </p:cNvSpPr>
          <p:nvPr>
            <p:ph type="sldImg"/>
          </p:nvPr>
        </p:nvSpPr>
        <p:spPr>
          <a:ln/>
        </p:spPr>
      </p:sp>
      <p:sp>
        <p:nvSpPr>
          <p:cNvPr id="55302" name="Rectangle 3"/>
          <p:cNvSpPr>
            <a:spLocks noGrp="1" noChangeArrowheads="1"/>
          </p:cNvSpPr>
          <p:nvPr>
            <p:ph type="body" idx="1"/>
          </p:nvPr>
        </p:nvSpPr>
        <p:spPr>
          <a:noFill/>
          <a:ln/>
        </p:spPr>
        <p:txBody>
          <a:bodyPr/>
          <a:lstStyle/>
          <a:p>
            <a:r>
              <a:rPr lang="en-US" dirty="0" smtClean="0"/>
              <a:t>Show the class with a stick plane what is Bank and Yank</a:t>
            </a:r>
          </a:p>
          <a:p>
            <a:endParaRPr lang="en-US" dirty="0" smtClean="0"/>
          </a:p>
          <a:p>
            <a:r>
              <a:rPr lang="en-US" dirty="0" smtClean="0"/>
              <a:t>Show the different combinations of rolling elements and different attitudes for entry. </a:t>
            </a:r>
          </a:p>
          <a:p>
            <a:r>
              <a:rPr lang="en-US" dirty="0" smtClean="0"/>
              <a:t>Explain that any of these could be used starting on the Y-axis</a:t>
            </a:r>
          </a:p>
          <a:p>
            <a:endParaRPr lang="en-US" dirty="0" smtClean="0"/>
          </a:p>
        </p:txBody>
      </p:sp>
    </p:spTree>
    <p:extLst>
      <p:ext uri="{BB962C8B-B14F-4D97-AF65-F5344CB8AC3E}">
        <p14:creationId xmlns:p14="http://schemas.microsoft.com/office/powerpoint/2010/main" val="2447579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hdr" sz="quarter"/>
          </p:nvPr>
        </p:nvSpPr>
        <p:spPr>
          <a:noFill/>
        </p:spPr>
        <p:txBody>
          <a:bodyPr/>
          <a:lstStyle/>
          <a:p>
            <a:r>
              <a:rPr lang="en-US" dirty="0" smtClean="0"/>
              <a:t>Scale Aerobatic Judging Seminar</a:t>
            </a:r>
          </a:p>
        </p:txBody>
      </p:sp>
      <p:sp>
        <p:nvSpPr>
          <p:cNvPr id="33795" name="Rectangle 5"/>
          <p:cNvSpPr>
            <a:spLocks noGrp="1" noChangeArrowheads="1"/>
          </p:cNvSpPr>
          <p:nvPr>
            <p:ph type="dt" sz="quarter" idx="1"/>
          </p:nvPr>
        </p:nvSpPr>
        <p:spPr>
          <a:noFill/>
        </p:spPr>
        <p:txBody>
          <a:bodyPr/>
          <a:lstStyle/>
          <a:p>
            <a:r>
              <a:rPr lang="en-US" dirty="0" smtClean="0"/>
              <a:t>Version - 4/23/2003</a:t>
            </a:r>
          </a:p>
        </p:txBody>
      </p:sp>
      <p:sp>
        <p:nvSpPr>
          <p:cNvPr id="33796" name="Rectangle 6"/>
          <p:cNvSpPr>
            <a:spLocks noGrp="1" noChangeArrowheads="1"/>
          </p:cNvSpPr>
          <p:nvPr>
            <p:ph type="sldNum" sz="quarter" idx="5"/>
          </p:nvPr>
        </p:nvSpPr>
        <p:spPr>
          <a:noFill/>
        </p:spPr>
        <p:txBody>
          <a:bodyPr/>
          <a:lstStyle/>
          <a:p>
            <a:r>
              <a:rPr lang="en-US" dirty="0" smtClean="0"/>
              <a:t>Page - </a:t>
            </a:r>
            <a:fld id="{FCE1BD36-09B1-41C1-BB5B-176DC50398D3}" type="slidenum">
              <a:rPr lang="en-US" smtClean="0"/>
              <a:pPr/>
              <a:t>5</a:t>
            </a:fld>
            <a:endParaRPr lang="en-US" dirty="0" smtClean="0"/>
          </a:p>
        </p:txBody>
      </p:sp>
      <p:sp>
        <p:nvSpPr>
          <p:cNvPr id="33797" name="Rectangle 2"/>
          <p:cNvSpPr>
            <a:spLocks noGrp="1" noChangeArrowheads="1"/>
          </p:cNvSpPr>
          <p:nvPr>
            <p:ph type="body" idx="1"/>
          </p:nvPr>
        </p:nvSpPr>
        <p:spPr>
          <a:noFill/>
          <a:ln/>
        </p:spPr>
        <p:txBody>
          <a:bodyPr/>
          <a:lstStyle/>
          <a:p>
            <a:r>
              <a:rPr lang="en-US" dirty="0" smtClean="0"/>
              <a:t>COURSE OVERVIEW</a:t>
            </a:r>
          </a:p>
          <a:p>
            <a:r>
              <a:rPr lang="en-US" dirty="0" smtClean="0"/>
              <a:t>This section deals with Judging Criteria for Scale Aerobatics.</a:t>
            </a:r>
          </a:p>
          <a:p>
            <a:r>
              <a:rPr lang="en-US" dirty="0" smtClean="0"/>
              <a:t>Explain that being a good judge is not terrible difficult but it does require a thorough knowledge of the criteria and the ability to apply it quickly and decisively.  Each judge must develop their own method of keeping track of the cumulative downgrades for each figure.</a:t>
            </a:r>
          </a:p>
          <a:p>
            <a:endParaRPr lang="en-US" dirty="0" smtClean="0"/>
          </a:p>
          <a:p>
            <a:r>
              <a:rPr lang="en-US" dirty="0" smtClean="0"/>
              <a:t>Being a good judge does not necessarily go hand-in-hand with being a good pilot.  As a matter of fact, being a pilot is not a criteria at all.  </a:t>
            </a:r>
          </a:p>
          <a:p>
            <a:r>
              <a:rPr lang="en-US" dirty="0" smtClean="0"/>
              <a:t>(CAUTION - NON P.C. Statement follows!!) Many wives, girlfriends even sons and daughters can be trained to be good judges.  Many IAC judges are not full scale pilots at all.  </a:t>
            </a:r>
          </a:p>
          <a:p>
            <a:endParaRPr lang="en-US" dirty="0" smtClean="0"/>
          </a:p>
          <a:p>
            <a:r>
              <a:rPr lang="en-US" dirty="0" smtClean="0"/>
              <a:t>All you need is the ability to know what the proper figure SHOULD look like and be able to tell the difference between the ideal figure and what you see the aircraft doing in the sky.  It takes practice too.  You’re not going to be able to just study the course material and instantly become a good judge.  You have to sit on the </a:t>
            </a:r>
            <a:r>
              <a:rPr lang="en-US" dirty="0" err="1" smtClean="0"/>
              <a:t>flightline</a:t>
            </a:r>
            <a:r>
              <a:rPr lang="en-US" dirty="0" smtClean="0"/>
              <a:t> and watch.   Volunteering for scribe duty is a good way to get that experience.</a:t>
            </a:r>
          </a:p>
        </p:txBody>
      </p:sp>
      <p:sp>
        <p:nvSpPr>
          <p:cNvPr id="33798"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9408323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hdr" sz="quarter"/>
          </p:nvPr>
        </p:nvSpPr>
        <p:spPr>
          <a:noFill/>
        </p:spPr>
        <p:txBody>
          <a:bodyPr/>
          <a:lstStyle/>
          <a:p>
            <a:r>
              <a:rPr lang="en-US" smtClean="0"/>
              <a:t>Scale Aerobatic Judging Seminar</a:t>
            </a:r>
          </a:p>
        </p:txBody>
      </p:sp>
      <p:sp>
        <p:nvSpPr>
          <p:cNvPr id="56323" name="Rectangle 5"/>
          <p:cNvSpPr>
            <a:spLocks noGrp="1" noChangeArrowheads="1"/>
          </p:cNvSpPr>
          <p:nvPr>
            <p:ph type="dt" sz="quarter" idx="1"/>
          </p:nvPr>
        </p:nvSpPr>
        <p:spPr>
          <a:noFill/>
        </p:spPr>
        <p:txBody>
          <a:bodyPr/>
          <a:lstStyle/>
          <a:p>
            <a:r>
              <a:rPr lang="en-US" smtClean="0"/>
              <a:t>Version - 4/23/2003</a:t>
            </a:r>
          </a:p>
        </p:txBody>
      </p:sp>
      <p:sp>
        <p:nvSpPr>
          <p:cNvPr id="56324" name="Rectangle 6"/>
          <p:cNvSpPr>
            <a:spLocks noGrp="1" noChangeArrowheads="1"/>
          </p:cNvSpPr>
          <p:nvPr>
            <p:ph type="sldNum" sz="quarter" idx="5"/>
          </p:nvPr>
        </p:nvSpPr>
        <p:spPr>
          <a:noFill/>
        </p:spPr>
        <p:txBody>
          <a:bodyPr/>
          <a:lstStyle/>
          <a:p>
            <a:r>
              <a:rPr lang="en-US" smtClean="0"/>
              <a:t>Page - </a:t>
            </a:r>
            <a:fld id="{8C7A2FBE-E9AD-4316-9D57-3CC035911F81}" type="slidenum">
              <a:rPr lang="en-US" smtClean="0"/>
              <a:pPr/>
              <a:t>59</a:t>
            </a:fld>
            <a:endParaRPr lang="en-US" smtClean="0"/>
          </a:p>
        </p:txBody>
      </p:sp>
      <p:sp>
        <p:nvSpPr>
          <p:cNvPr id="56325" name="Rectangle 2"/>
          <p:cNvSpPr>
            <a:spLocks noGrp="1" noChangeArrowheads="1"/>
          </p:cNvSpPr>
          <p:nvPr>
            <p:ph type="body" idx="1"/>
          </p:nvPr>
        </p:nvSpPr>
        <p:spPr>
          <a:xfrm>
            <a:off x="762000" y="4268747"/>
            <a:ext cx="5715000" cy="4341660"/>
          </a:xfrm>
          <a:noFill/>
          <a:ln/>
        </p:spPr>
        <p:txBody>
          <a:bodyPr/>
          <a:lstStyle/>
          <a:p>
            <a:r>
              <a:rPr lang="en-US" b="1" dirty="0" smtClean="0"/>
              <a:t>Supplement this with your Family 2 FAI catalog slides</a:t>
            </a:r>
            <a:r>
              <a:rPr lang="en-US" dirty="0" smtClean="0"/>
              <a:t> </a:t>
            </a:r>
          </a:p>
          <a:p>
            <a:endParaRPr lang="en-US" dirty="0" smtClean="0"/>
          </a:p>
          <a:p>
            <a:r>
              <a:rPr lang="en-US" dirty="0" smtClean="0"/>
              <a:t>GRADING CRITERIA **** GO TO THE FLYING &amp; JUDGING GUIDE FOR COMPLETE LIST OF GRADING CRITERIA****</a:t>
            </a:r>
          </a:p>
          <a:p>
            <a:r>
              <a:rPr lang="en-US" dirty="0" smtClean="0"/>
              <a:t>Minimum bank angle of 60°. Maximum of 90°</a:t>
            </a:r>
          </a:p>
          <a:p>
            <a:r>
              <a:rPr lang="en-US" dirty="0" smtClean="0"/>
              <a:t>Roll to 60° (or more), turn to heading, roll back to horizontal. (Bank then yank).</a:t>
            </a:r>
          </a:p>
          <a:p>
            <a:r>
              <a:rPr lang="en-US" dirty="0" smtClean="0"/>
              <a:t>Rate of roll in determines rate of roll out - 1 point per variation.</a:t>
            </a:r>
          </a:p>
          <a:p>
            <a:r>
              <a:rPr lang="en-US" dirty="0" smtClean="0"/>
              <a:t>Constant rate of turn - 1 point per variation.</a:t>
            </a:r>
          </a:p>
          <a:p>
            <a:r>
              <a:rPr lang="en-US" dirty="0" smtClean="0"/>
              <a:t>Constant altitude- ½ point per 5°</a:t>
            </a:r>
          </a:p>
          <a:p>
            <a:endParaRPr lang="en-US" dirty="0" smtClean="0"/>
          </a:p>
          <a:p>
            <a:endParaRPr lang="en-US" dirty="0" smtClean="0"/>
          </a:p>
          <a:p>
            <a:r>
              <a:rPr lang="en-US" dirty="0" smtClean="0"/>
              <a:t>COMMON ERRORS </a:t>
            </a:r>
          </a:p>
          <a:p>
            <a:r>
              <a:rPr lang="en-US" dirty="0" smtClean="0"/>
              <a:t>Turn started before final bank angle reached (coordinated turn).</a:t>
            </a:r>
          </a:p>
          <a:p>
            <a:r>
              <a:rPr lang="en-US" dirty="0" smtClean="0"/>
              <a:t>Bank less than 60° (shallow bank).</a:t>
            </a:r>
          </a:p>
          <a:p>
            <a:r>
              <a:rPr lang="en-US" dirty="0" smtClean="0"/>
              <a:t>Gaining or losing altitude.</a:t>
            </a:r>
          </a:p>
          <a:p>
            <a:r>
              <a:rPr lang="en-US" dirty="0" smtClean="0"/>
              <a:t>Varying roll rate on entry </a:t>
            </a:r>
            <a:r>
              <a:rPr lang="en-US" dirty="0" err="1" smtClean="0"/>
              <a:t>vs</a:t>
            </a:r>
            <a:r>
              <a:rPr lang="en-US" dirty="0" smtClean="0"/>
              <a:t> exit rolls.</a:t>
            </a:r>
          </a:p>
          <a:p>
            <a:r>
              <a:rPr lang="en-US" dirty="0" smtClean="0"/>
              <a:t>Barreling the rolls in and out.</a:t>
            </a:r>
          </a:p>
          <a:p>
            <a:r>
              <a:rPr lang="en-US" dirty="0" smtClean="0"/>
              <a:t>Turning the wrong way if</a:t>
            </a:r>
            <a:r>
              <a:rPr lang="en-US" baseline="0" dirty="0" smtClean="0"/>
              <a:t> on the Y axis</a:t>
            </a:r>
            <a:r>
              <a:rPr lang="en-US" dirty="0" smtClean="0"/>
              <a:t>.</a:t>
            </a:r>
          </a:p>
          <a:p>
            <a:endParaRPr lang="en-US" dirty="0" smtClean="0"/>
          </a:p>
        </p:txBody>
      </p:sp>
      <p:sp>
        <p:nvSpPr>
          <p:cNvPr id="56326"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6343037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hdr" sz="quarter"/>
          </p:nvPr>
        </p:nvSpPr>
        <p:spPr>
          <a:noFill/>
        </p:spPr>
        <p:txBody>
          <a:bodyPr/>
          <a:lstStyle/>
          <a:p>
            <a:r>
              <a:rPr lang="en-US" smtClean="0"/>
              <a:t>Scale Aerobatic Judging Seminar</a:t>
            </a:r>
          </a:p>
        </p:txBody>
      </p:sp>
      <p:sp>
        <p:nvSpPr>
          <p:cNvPr id="57347" name="Rectangle 5"/>
          <p:cNvSpPr>
            <a:spLocks noGrp="1" noChangeArrowheads="1"/>
          </p:cNvSpPr>
          <p:nvPr>
            <p:ph type="dt" sz="quarter" idx="1"/>
          </p:nvPr>
        </p:nvSpPr>
        <p:spPr>
          <a:noFill/>
        </p:spPr>
        <p:txBody>
          <a:bodyPr/>
          <a:lstStyle/>
          <a:p>
            <a:r>
              <a:rPr lang="en-US" smtClean="0"/>
              <a:t>Version - 4/23/2003</a:t>
            </a:r>
          </a:p>
        </p:txBody>
      </p:sp>
      <p:sp>
        <p:nvSpPr>
          <p:cNvPr id="57348" name="Rectangle 6"/>
          <p:cNvSpPr>
            <a:spLocks noGrp="1" noChangeArrowheads="1"/>
          </p:cNvSpPr>
          <p:nvPr>
            <p:ph type="sldNum" sz="quarter" idx="5"/>
          </p:nvPr>
        </p:nvSpPr>
        <p:spPr>
          <a:noFill/>
        </p:spPr>
        <p:txBody>
          <a:bodyPr/>
          <a:lstStyle/>
          <a:p>
            <a:r>
              <a:rPr lang="en-US" smtClean="0"/>
              <a:t>Page - </a:t>
            </a:r>
            <a:fld id="{3F633127-1455-4E64-81F2-577CD9FFFA6F}" type="slidenum">
              <a:rPr lang="en-US" smtClean="0"/>
              <a:pPr/>
              <a:t>60</a:t>
            </a:fld>
            <a:endParaRPr lang="en-US" smtClean="0"/>
          </a:p>
        </p:txBody>
      </p:sp>
      <p:sp>
        <p:nvSpPr>
          <p:cNvPr id="57349" name="Rectangle 2"/>
          <p:cNvSpPr>
            <a:spLocks noGrp="1" noChangeArrowheads="1"/>
          </p:cNvSpPr>
          <p:nvPr>
            <p:ph type="body" idx="1"/>
          </p:nvPr>
        </p:nvSpPr>
        <p:spPr>
          <a:xfrm>
            <a:off x="381000" y="4190862"/>
            <a:ext cx="6172200" cy="4573657"/>
          </a:xfrm>
          <a:noFill/>
          <a:ln/>
        </p:spPr>
        <p:txBody>
          <a:bodyPr/>
          <a:lstStyle/>
          <a:p>
            <a:r>
              <a:rPr lang="en-US" sz="1000" dirty="0" smtClean="0"/>
              <a:t>ROLLING TURNS GRADING CRITERIA    </a:t>
            </a:r>
          </a:p>
          <a:p>
            <a:r>
              <a:rPr lang="en-US" sz="1000" dirty="0" smtClean="0"/>
              <a:t>Constant rate of roll - </a:t>
            </a:r>
            <a:r>
              <a:rPr lang="en-US" sz="1000" b="1" dirty="0" smtClean="0"/>
              <a:t>1 point per variation. </a:t>
            </a:r>
          </a:p>
          <a:p>
            <a:r>
              <a:rPr lang="en-US" sz="1000" dirty="0" smtClean="0"/>
              <a:t>No stoppage of roll or between rolls (except in opposite rolls) - 1 point per stoppage or variation.</a:t>
            </a:r>
          </a:p>
          <a:p>
            <a:r>
              <a:rPr lang="en-US" sz="1000" dirty="0" smtClean="0"/>
              <a:t>Constant rate of turn - 1 point per variation.</a:t>
            </a:r>
          </a:p>
          <a:p>
            <a:r>
              <a:rPr lang="en-US" sz="1000" dirty="0" smtClean="0"/>
              <a:t>Even integration of rolls - ½ point per 5° of roll or turn remaining at the end. Position of airplane at cardinal points (90°, 180°, 270°, &amp; 360° for 4 roller and 120°, 240° &amp; 360° for 3 roller) is an aid in judging.  There is no point reduction for being off at the various points per se, but it is an indication of a rate error.  </a:t>
            </a:r>
          </a:p>
          <a:p>
            <a:r>
              <a:rPr lang="en-US" sz="1000" dirty="0" smtClean="0"/>
              <a:t>Constant altitude.</a:t>
            </a:r>
          </a:p>
          <a:p>
            <a:r>
              <a:rPr lang="en-US" sz="1000" dirty="0" smtClean="0"/>
              <a:t>In opposite rolls, roll must be completed before reversal - ½ point per 5°.</a:t>
            </a:r>
          </a:p>
          <a:p>
            <a:r>
              <a:rPr lang="en-US" sz="1000" dirty="0" smtClean="0"/>
              <a:t>Minimal pause, as in hesitation rolls, between opposite rolls.</a:t>
            </a:r>
          </a:p>
          <a:p>
            <a:r>
              <a:rPr lang="en-US" sz="1000" dirty="0" smtClean="0"/>
              <a:t>Correct number and direction of rolls - zero if not.</a:t>
            </a:r>
          </a:p>
          <a:p>
            <a:endParaRPr lang="en-US" sz="1000" dirty="0" smtClean="0"/>
          </a:p>
          <a:p>
            <a:r>
              <a:rPr lang="en-US" sz="1000" dirty="0" smtClean="0"/>
              <a:t>COMMON ERRORS </a:t>
            </a:r>
          </a:p>
          <a:p>
            <a:r>
              <a:rPr lang="en-US" sz="1000" dirty="0" smtClean="0"/>
              <a:t>Most of the turn occurs during the first part of the roll.</a:t>
            </a:r>
          </a:p>
          <a:p>
            <a:r>
              <a:rPr lang="en-US" sz="1000" dirty="0" smtClean="0"/>
              <a:t>Climbing and diving.</a:t>
            </a:r>
          </a:p>
          <a:p>
            <a:r>
              <a:rPr lang="en-US" sz="1000" dirty="0" smtClean="0"/>
              <a:t>Stopping at cardinal points, especially in 4 roller.</a:t>
            </a:r>
          </a:p>
          <a:p>
            <a:r>
              <a:rPr lang="en-US" sz="1000" dirty="0" smtClean="0"/>
              <a:t>Some turn left when roll is complete or roll left when turn is complete.</a:t>
            </a:r>
          </a:p>
          <a:p>
            <a:r>
              <a:rPr lang="en-US" sz="1000" dirty="0" smtClean="0"/>
              <a:t>Rolling in wrong direction.</a:t>
            </a:r>
          </a:p>
          <a:p>
            <a:endParaRPr lang="en-US" sz="1000" dirty="0" smtClean="0"/>
          </a:p>
        </p:txBody>
      </p:sp>
      <p:sp>
        <p:nvSpPr>
          <p:cNvPr id="57350"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38923558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hdr" sz="quarter"/>
          </p:nvPr>
        </p:nvSpPr>
        <p:spPr>
          <a:noFill/>
        </p:spPr>
        <p:txBody>
          <a:bodyPr/>
          <a:lstStyle/>
          <a:p>
            <a:r>
              <a:rPr lang="en-US" smtClean="0"/>
              <a:t>Scale Aerobatic Judging Seminar</a:t>
            </a:r>
          </a:p>
        </p:txBody>
      </p:sp>
      <p:sp>
        <p:nvSpPr>
          <p:cNvPr id="57347" name="Rectangle 5"/>
          <p:cNvSpPr>
            <a:spLocks noGrp="1" noChangeArrowheads="1"/>
          </p:cNvSpPr>
          <p:nvPr>
            <p:ph type="dt" sz="quarter" idx="1"/>
          </p:nvPr>
        </p:nvSpPr>
        <p:spPr>
          <a:noFill/>
        </p:spPr>
        <p:txBody>
          <a:bodyPr/>
          <a:lstStyle/>
          <a:p>
            <a:r>
              <a:rPr lang="en-US" smtClean="0"/>
              <a:t>Version - 4/23/2003</a:t>
            </a:r>
          </a:p>
        </p:txBody>
      </p:sp>
      <p:sp>
        <p:nvSpPr>
          <p:cNvPr id="57348" name="Rectangle 6"/>
          <p:cNvSpPr>
            <a:spLocks noGrp="1" noChangeArrowheads="1"/>
          </p:cNvSpPr>
          <p:nvPr>
            <p:ph type="sldNum" sz="quarter" idx="5"/>
          </p:nvPr>
        </p:nvSpPr>
        <p:spPr>
          <a:noFill/>
        </p:spPr>
        <p:txBody>
          <a:bodyPr/>
          <a:lstStyle/>
          <a:p>
            <a:r>
              <a:rPr lang="en-US" smtClean="0"/>
              <a:t>Page - </a:t>
            </a:r>
            <a:fld id="{3F633127-1455-4E64-81F2-577CD9FFFA6F}" type="slidenum">
              <a:rPr lang="en-US" smtClean="0"/>
              <a:pPr/>
              <a:t>61</a:t>
            </a:fld>
            <a:endParaRPr lang="en-US" smtClean="0"/>
          </a:p>
        </p:txBody>
      </p:sp>
      <p:sp>
        <p:nvSpPr>
          <p:cNvPr id="57349" name="Rectangle 2"/>
          <p:cNvSpPr>
            <a:spLocks noGrp="1" noChangeArrowheads="1"/>
          </p:cNvSpPr>
          <p:nvPr>
            <p:ph type="body" idx="1"/>
          </p:nvPr>
        </p:nvSpPr>
        <p:spPr>
          <a:xfrm>
            <a:off x="381000" y="4190862"/>
            <a:ext cx="6172200" cy="4573657"/>
          </a:xfrm>
          <a:noFill/>
          <a:ln/>
        </p:spPr>
        <p:txBody>
          <a:bodyPr/>
          <a:lstStyle/>
          <a:p>
            <a:r>
              <a:rPr lang="en-US" sz="1000" dirty="0" smtClean="0"/>
              <a:t>ROLLING TURNS GRADING CRITERIA    </a:t>
            </a:r>
          </a:p>
          <a:p>
            <a:r>
              <a:rPr lang="en-US" sz="1000" dirty="0" smtClean="0"/>
              <a:t>Constant rate of roll - </a:t>
            </a:r>
            <a:r>
              <a:rPr lang="en-US" sz="1000" b="1" dirty="0" smtClean="0"/>
              <a:t>1 point per variation. </a:t>
            </a:r>
          </a:p>
          <a:p>
            <a:r>
              <a:rPr lang="en-US" sz="1000" dirty="0" smtClean="0"/>
              <a:t>No stoppage of roll or between rolls (except in opposite rolls) - 1 point per stoppage or variation.</a:t>
            </a:r>
          </a:p>
          <a:p>
            <a:r>
              <a:rPr lang="en-US" sz="1000" dirty="0" smtClean="0"/>
              <a:t>Constant rate of turn - 1 point per variation.</a:t>
            </a:r>
          </a:p>
          <a:p>
            <a:r>
              <a:rPr lang="en-US" sz="1000" dirty="0" smtClean="0"/>
              <a:t>Even integration of rolls - ½ point per 5° of roll or turn remaining at the end. Position of airplane at cardinal points (90°, 180°, 270°, &amp; 360° for 4 roller and 120°, 240° &amp; 360° for 3 roller) is an aid in judging.  There is no point reduction for being off at the various points per se, but it is an indication of a rate error.  </a:t>
            </a:r>
          </a:p>
          <a:p>
            <a:r>
              <a:rPr lang="en-US" sz="1000" dirty="0" smtClean="0"/>
              <a:t>Constant altitude.</a:t>
            </a:r>
          </a:p>
          <a:p>
            <a:r>
              <a:rPr lang="en-US" sz="1000" dirty="0" smtClean="0"/>
              <a:t>In opposite rolls, roll must be completed before reversal - ½ point per 5°.</a:t>
            </a:r>
          </a:p>
          <a:p>
            <a:r>
              <a:rPr lang="en-US" sz="1000" dirty="0" smtClean="0"/>
              <a:t>Minimal pause, as in hesitation rolls, between opposite rolls.</a:t>
            </a:r>
          </a:p>
          <a:p>
            <a:r>
              <a:rPr lang="en-US" sz="1000" dirty="0" smtClean="0"/>
              <a:t>Correct number and direction of rolls - zero if not.</a:t>
            </a:r>
          </a:p>
          <a:p>
            <a:endParaRPr lang="en-US" sz="1000" dirty="0" smtClean="0"/>
          </a:p>
          <a:p>
            <a:r>
              <a:rPr lang="en-US" sz="1000" dirty="0" smtClean="0"/>
              <a:t>COMMON ERRORS </a:t>
            </a:r>
          </a:p>
          <a:p>
            <a:r>
              <a:rPr lang="en-US" sz="1000" dirty="0" smtClean="0"/>
              <a:t>Most of the turn occurs during the first part of the roll.</a:t>
            </a:r>
          </a:p>
          <a:p>
            <a:r>
              <a:rPr lang="en-US" sz="1000" dirty="0" smtClean="0"/>
              <a:t>Climbing and diving.</a:t>
            </a:r>
          </a:p>
          <a:p>
            <a:r>
              <a:rPr lang="en-US" sz="1000" dirty="0" smtClean="0"/>
              <a:t>Stopping at cardinal points, especially in 4 roller.</a:t>
            </a:r>
          </a:p>
          <a:p>
            <a:r>
              <a:rPr lang="en-US" sz="1000" dirty="0" smtClean="0"/>
              <a:t>Some turn left when roll is complete or roll left when turn is complete.</a:t>
            </a:r>
          </a:p>
          <a:p>
            <a:r>
              <a:rPr lang="en-US" sz="1000" dirty="0" smtClean="0"/>
              <a:t>Rolling in wrong direction.</a:t>
            </a:r>
          </a:p>
          <a:p>
            <a:endParaRPr lang="en-US" sz="1000" dirty="0" smtClean="0"/>
          </a:p>
        </p:txBody>
      </p:sp>
      <p:sp>
        <p:nvSpPr>
          <p:cNvPr id="57350"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38923558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hdr" sz="quarter"/>
          </p:nvPr>
        </p:nvSpPr>
        <p:spPr>
          <a:noFill/>
        </p:spPr>
        <p:txBody>
          <a:bodyPr/>
          <a:lstStyle/>
          <a:p>
            <a:r>
              <a:rPr lang="en-US" smtClean="0"/>
              <a:t>Scale Aerobatic Judging Seminar</a:t>
            </a:r>
          </a:p>
        </p:txBody>
      </p:sp>
      <p:sp>
        <p:nvSpPr>
          <p:cNvPr id="58371" name="Rectangle 5"/>
          <p:cNvSpPr>
            <a:spLocks noGrp="1" noChangeArrowheads="1"/>
          </p:cNvSpPr>
          <p:nvPr>
            <p:ph type="dt" sz="quarter" idx="1"/>
          </p:nvPr>
        </p:nvSpPr>
        <p:spPr>
          <a:noFill/>
        </p:spPr>
        <p:txBody>
          <a:bodyPr/>
          <a:lstStyle/>
          <a:p>
            <a:r>
              <a:rPr lang="en-US" smtClean="0"/>
              <a:t>Version - 4/23/2003</a:t>
            </a:r>
          </a:p>
        </p:txBody>
      </p:sp>
      <p:sp>
        <p:nvSpPr>
          <p:cNvPr id="58372" name="Rectangle 6"/>
          <p:cNvSpPr>
            <a:spLocks noGrp="1" noChangeArrowheads="1"/>
          </p:cNvSpPr>
          <p:nvPr>
            <p:ph type="sldNum" sz="quarter" idx="5"/>
          </p:nvPr>
        </p:nvSpPr>
        <p:spPr>
          <a:noFill/>
        </p:spPr>
        <p:txBody>
          <a:bodyPr/>
          <a:lstStyle/>
          <a:p>
            <a:r>
              <a:rPr lang="en-US" smtClean="0"/>
              <a:t>Page - </a:t>
            </a:r>
            <a:fld id="{4846C505-FA27-40C2-9D22-9DDE970FC13C}" type="slidenum">
              <a:rPr lang="en-US" smtClean="0"/>
              <a:pPr/>
              <a:t>62</a:t>
            </a:fld>
            <a:endParaRPr lang="en-US" smtClean="0"/>
          </a:p>
        </p:txBody>
      </p:sp>
      <p:sp>
        <p:nvSpPr>
          <p:cNvPr id="58373" name="Rectangle 2"/>
          <p:cNvSpPr>
            <a:spLocks noGrp="1" noRot="1" noChangeAspect="1" noChangeArrowheads="1" noTextEdit="1"/>
          </p:cNvSpPr>
          <p:nvPr>
            <p:ph type="sldImg"/>
          </p:nvPr>
        </p:nvSpPr>
        <p:spPr>
          <a:ln/>
        </p:spPr>
      </p:sp>
      <p:sp>
        <p:nvSpPr>
          <p:cNvPr id="58374" name="Rectangle 3"/>
          <p:cNvSpPr>
            <a:spLocks noGrp="1" noChangeArrowheads="1"/>
          </p:cNvSpPr>
          <p:nvPr>
            <p:ph type="body" idx="1"/>
          </p:nvPr>
        </p:nvSpPr>
        <p:spPr>
          <a:noFill/>
          <a:ln/>
        </p:spPr>
        <p:txBody>
          <a:bodyPr/>
          <a:lstStyle/>
          <a:p>
            <a:r>
              <a:rPr lang="en-US" dirty="0" smtClean="0"/>
              <a:t>Very simple class but hard to execute right.  Remember these are judged on X-axis and will be downgraded for any deviation</a:t>
            </a:r>
          </a:p>
          <a:p>
            <a:endParaRPr lang="en-US" dirty="0" smtClean="0"/>
          </a:p>
          <a:p>
            <a:r>
              <a:rPr lang="en-US" dirty="0" smtClean="0"/>
              <a:t>These Will Not include rolling elements. </a:t>
            </a:r>
          </a:p>
          <a:p>
            <a:endParaRPr lang="en-US" dirty="0" smtClean="0"/>
          </a:p>
        </p:txBody>
      </p:sp>
    </p:spTree>
    <p:extLst>
      <p:ext uri="{BB962C8B-B14F-4D97-AF65-F5344CB8AC3E}">
        <p14:creationId xmlns:p14="http://schemas.microsoft.com/office/powerpoint/2010/main" val="16556371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hdr" sz="quarter"/>
          </p:nvPr>
        </p:nvSpPr>
        <p:spPr>
          <a:noFill/>
        </p:spPr>
        <p:txBody>
          <a:bodyPr/>
          <a:lstStyle/>
          <a:p>
            <a:r>
              <a:rPr lang="en-US" smtClean="0"/>
              <a:t>Scale Aerobatic Judging Seminar</a:t>
            </a:r>
          </a:p>
        </p:txBody>
      </p:sp>
      <p:sp>
        <p:nvSpPr>
          <p:cNvPr id="59395" name="Rectangle 5"/>
          <p:cNvSpPr>
            <a:spLocks noGrp="1" noChangeArrowheads="1"/>
          </p:cNvSpPr>
          <p:nvPr>
            <p:ph type="dt" sz="quarter" idx="1"/>
          </p:nvPr>
        </p:nvSpPr>
        <p:spPr>
          <a:noFill/>
        </p:spPr>
        <p:txBody>
          <a:bodyPr/>
          <a:lstStyle/>
          <a:p>
            <a:r>
              <a:rPr lang="en-US" smtClean="0"/>
              <a:t>Version - 4/23/2003</a:t>
            </a:r>
          </a:p>
        </p:txBody>
      </p:sp>
      <p:sp>
        <p:nvSpPr>
          <p:cNvPr id="59396" name="Rectangle 6"/>
          <p:cNvSpPr>
            <a:spLocks noGrp="1" noChangeArrowheads="1"/>
          </p:cNvSpPr>
          <p:nvPr>
            <p:ph type="sldNum" sz="quarter" idx="5"/>
          </p:nvPr>
        </p:nvSpPr>
        <p:spPr>
          <a:noFill/>
        </p:spPr>
        <p:txBody>
          <a:bodyPr/>
          <a:lstStyle/>
          <a:p>
            <a:r>
              <a:rPr lang="en-US" smtClean="0"/>
              <a:t>Page - </a:t>
            </a:r>
            <a:fld id="{33FEC0F8-8D9D-47AE-B7E9-D2AECCE4CED2}" type="slidenum">
              <a:rPr lang="en-US" smtClean="0"/>
              <a:pPr/>
              <a:t>63</a:t>
            </a:fld>
            <a:endParaRPr lang="en-US" smtClean="0"/>
          </a:p>
        </p:txBody>
      </p:sp>
      <p:sp>
        <p:nvSpPr>
          <p:cNvPr id="59397" name="Rectangle 2"/>
          <p:cNvSpPr>
            <a:spLocks noGrp="1" noChangeArrowheads="1"/>
          </p:cNvSpPr>
          <p:nvPr>
            <p:ph type="body" idx="1"/>
          </p:nvPr>
        </p:nvSpPr>
        <p:spPr>
          <a:noFill/>
          <a:ln/>
        </p:spPr>
        <p:txBody>
          <a:bodyPr/>
          <a:lstStyle/>
          <a:p>
            <a:r>
              <a:rPr lang="en-US" b="1" dirty="0" smtClean="0"/>
              <a:t>Supplement this with your Family 3 FAI catalog slides</a:t>
            </a:r>
            <a:r>
              <a:rPr lang="en-US" dirty="0" smtClean="0"/>
              <a:t> </a:t>
            </a:r>
          </a:p>
          <a:p>
            <a:endParaRPr lang="en-US" dirty="0" smtClean="0"/>
          </a:p>
          <a:p>
            <a:r>
              <a:rPr lang="en-US" dirty="0" smtClean="0"/>
              <a:t>FAMILY 3 - COMBINATIONS OF LINES</a:t>
            </a:r>
          </a:p>
          <a:p>
            <a:endParaRPr lang="en-US" dirty="0" smtClean="0"/>
          </a:p>
          <a:p>
            <a:r>
              <a:rPr lang="en-US" dirty="0" smtClean="0"/>
              <a:t>NOTE:  Normally you don’t see too many Family 3 figures.   Note that they WILL</a:t>
            </a:r>
            <a:r>
              <a:rPr lang="en-US" baseline="0" dirty="0" smtClean="0"/>
              <a:t> </a:t>
            </a:r>
            <a:r>
              <a:rPr lang="en-US" dirty="0" smtClean="0"/>
              <a:t>NOT contain roll elements.</a:t>
            </a:r>
          </a:p>
          <a:p>
            <a:endParaRPr lang="en-US" dirty="0" smtClean="0"/>
          </a:p>
          <a:p>
            <a:r>
              <a:rPr lang="en-US" dirty="0" smtClean="0"/>
              <a:t>GRADING CRITERIA</a:t>
            </a:r>
          </a:p>
          <a:p>
            <a:r>
              <a:rPr lang="en-US" dirty="0" smtClean="0"/>
              <a:t>Part loops must be constant and have equal radii.</a:t>
            </a:r>
          </a:p>
          <a:p>
            <a:r>
              <a:rPr lang="en-US" dirty="0" smtClean="0"/>
              <a:t>Lines within the figure must be equal in length.</a:t>
            </a:r>
          </a:p>
          <a:p>
            <a:r>
              <a:rPr lang="en-US" dirty="0" smtClean="0"/>
              <a:t>Lines are wind corrected and judged on flight path (½ pt/5°)</a:t>
            </a:r>
          </a:p>
          <a:p>
            <a:endParaRPr lang="en-US" dirty="0" smtClean="0"/>
          </a:p>
          <a:p>
            <a:r>
              <a:rPr lang="en-US" dirty="0" smtClean="0"/>
              <a:t>  </a:t>
            </a:r>
          </a:p>
        </p:txBody>
      </p:sp>
      <p:sp>
        <p:nvSpPr>
          <p:cNvPr id="59398"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5321210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hdr" sz="quarter"/>
          </p:nvPr>
        </p:nvSpPr>
        <p:spPr>
          <a:noFill/>
        </p:spPr>
        <p:txBody>
          <a:bodyPr/>
          <a:lstStyle/>
          <a:p>
            <a:r>
              <a:rPr lang="en-US" smtClean="0"/>
              <a:t>Scale Aerobatic Judging Seminar</a:t>
            </a:r>
          </a:p>
        </p:txBody>
      </p:sp>
      <p:sp>
        <p:nvSpPr>
          <p:cNvPr id="60419" name="Rectangle 5"/>
          <p:cNvSpPr>
            <a:spLocks noGrp="1" noChangeArrowheads="1"/>
          </p:cNvSpPr>
          <p:nvPr>
            <p:ph type="dt" sz="quarter" idx="1"/>
          </p:nvPr>
        </p:nvSpPr>
        <p:spPr>
          <a:noFill/>
        </p:spPr>
        <p:txBody>
          <a:bodyPr/>
          <a:lstStyle/>
          <a:p>
            <a:r>
              <a:rPr lang="en-US" smtClean="0"/>
              <a:t>Version - 4/23/2003</a:t>
            </a:r>
          </a:p>
        </p:txBody>
      </p:sp>
      <p:sp>
        <p:nvSpPr>
          <p:cNvPr id="60420" name="Rectangle 6"/>
          <p:cNvSpPr>
            <a:spLocks noGrp="1" noChangeArrowheads="1"/>
          </p:cNvSpPr>
          <p:nvPr>
            <p:ph type="sldNum" sz="quarter" idx="5"/>
          </p:nvPr>
        </p:nvSpPr>
        <p:spPr>
          <a:noFill/>
        </p:spPr>
        <p:txBody>
          <a:bodyPr/>
          <a:lstStyle/>
          <a:p>
            <a:r>
              <a:rPr lang="en-US" smtClean="0"/>
              <a:t>Page - </a:t>
            </a:r>
            <a:fld id="{13AA459D-D1AA-46E3-84DF-9E730070F3BC}" type="slidenum">
              <a:rPr lang="en-US" smtClean="0"/>
              <a:pPr/>
              <a:t>64</a:t>
            </a:fld>
            <a:endParaRPr lang="en-US" smtClean="0"/>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a:lstStyle/>
          <a:p>
            <a:r>
              <a:rPr lang="en-US" smtClean="0"/>
              <a:t>These are some of the combinations of hammerheads currently used by IMAC. </a:t>
            </a:r>
          </a:p>
          <a:p>
            <a:r>
              <a:rPr lang="en-US" smtClean="0"/>
              <a:t>With Rolling elements these can get very high K values.  Please be sure to judge very critical.  </a:t>
            </a:r>
          </a:p>
          <a:p>
            <a:endParaRPr lang="en-US" smtClean="0"/>
          </a:p>
          <a:p>
            <a:r>
              <a:rPr lang="en-US" smtClean="0"/>
              <a:t>They look simple but convert into very difficult maneuvers.</a:t>
            </a:r>
          </a:p>
        </p:txBody>
      </p:sp>
    </p:spTree>
    <p:extLst>
      <p:ext uri="{BB962C8B-B14F-4D97-AF65-F5344CB8AC3E}">
        <p14:creationId xmlns:p14="http://schemas.microsoft.com/office/powerpoint/2010/main" val="36318345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hdr" sz="quarter"/>
          </p:nvPr>
        </p:nvSpPr>
        <p:spPr>
          <a:noFill/>
        </p:spPr>
        <p:txBody>
          <a:bodyPr/>
          <a:lstStyle/>
          <a:p>
            <a:r>
              <a:rPr lang="en-US" smtClean="0"/>
              <a:t>Scale Aerobatic Judging Seminar</a:t>
            </a:r>
          </a:p>
        </p:txBody>
      </p:sp>
      <p:sp>
        <p:nvSpPr>
          <p:cNvPr id="61443" name="Rectangle 5"/>
          <p:cNvSpPr>
            <a:spLocks noGrp="1" noChangeArrowheads="1"/>
          </p:cNvSpPr>
          <p:nvPr>
            <p:ph type="dt" sz="quarter" idx="1"/>
          </p:nvPr>
        </p:nvSpPr>
        <p:spPr>
          <a:noFill/>
        </p:spPr>
        <p:txBody>
          <a:bodyPr/>
          <a:lstStyle/>
          <a:p>
            <a:r>
              <a:rPr lang="en-US" smtClean="0"/>
              <a:t>Version - 4/23/2003</a:t>
            </a:r>
          </a:p>
        </p:txBody>
      </p:sp>
      <p:sp>
        <p:nvSpPr>
          <p:cNvPr id="61444" name="Rectangle 6"/>
          <p:cNvSpPr>
            <a:spLocks noGrp="1" noChangeArrowheads="1"/>
          </p:cNvSpPr>
          <p:nvPr>
            <p:ph type="sldNum" sz="quarter" idx="5"/>
          </p:nvPr>
        </p:nvSpPr>
        <p:spPr>
          <a:noFill/>
        </p:spPr>
        <p:txBody>
          <a:bodyPr/>
          <a:lstStyle/>
          <a:p>
            <a:r>
              <a:rPr lang="en-US" smtClean="0"/>
              <a:t>Page - </a:t>
            </a:r>
            <a:fld id="{03AE069A-D01F-409C-9942-795AE1344400}" type="slidenum">
              <a:rPr lang="en-US" smtClean="0"/>
              <a:pPr/>
              <a:t>65</a:t>
            </a:fld>
            <a:endParaRPr lang="en-US" smtClean="0"/>
          </a:p>
        </p:txBody>
      </p:sp>
      <p:sp>
        <p:nvSpPr>
          <p:cNvPr id="61445" name="Rectangle 2"/>
          <p:cNvSpPr>
            <a:spLocks noGrp="1" noChangeArrowheads="1"/>
          </p:cNvSpPr>
          <p:nvPr>
            <p:ph type="body" idx="1"/>
          </p:nvPr>
        </p:nvSpPr>
        <p:spPr>
          <a:xfrm>
            <a:off x="381000" y="4190863"/>
            <a:ext cx="6324600" cy="4419544"/>
          </a:xfrm>
          <a:noFill/>
          <a:ln/>
        </p:spPr>
        <p:txBody>
          <a:bodyPr/>
          <a:lstStyle/>
          <a:p>
            <a:r>
              <a:rPr lang="en-US" b="1" dirty="0" smtClean="0"/>
              <a:t>Supplement this with your Family 5 FAI catalog slides</a:t>
            </a:r>
            <a:r>
              <a:rPr lang="en-US" dirty="0" smtClean="0"/>
              <a:t> </a:t>
            </a:r>
          </a:p>
          <a:p>
            <a:r>
              <a:rPr lang="en-US" dirty="0" smtClean="0"/>
              <a:t>FAMILY 5 - HAMMERHEADS - GRADING CRITERIA</a:t>
            </a:r>
          </a:p>
          <a:p>
            <a:r>
              <a:rPr lang="en-US" dirty="0" smtClean="0"/>
              <a:t>Radii of 1/8 and ¼ loops  need NOT match. Still they need to be smooth and constant.</a:t>
            </a:r>
          </a:p>
          <a:p>
            <a:r>
              <a:rPr lang="en-US" dirty="0" smtClean="0"/>
              <a:t>Lines up and down must be vertical.</a:t>
            </a:r>
          </a:p>
          <a:p>
            <a:r>
              <a:rPr lang="en-US" dirty="0" smtClean="0"/>
              <a:t>Lines before and after any rolls must be equal.</a:t>
            </a:r>
          </a:p>
          <a:p>
            <a:endParaRPr lang="en-US" dirty="0" smtClean="0"/>
          </a:p>
          <a:p>
            <a:endParaRPr lang="en-US" dirty="0" smtClean="0"/>
          </a:p>
        </p:txBody>
      </p:sp>
      <p:sp>
        <p:nvSpPr>
          <p:cNvPr id="61446"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25290398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hdr" sz="quarter"/>
          </p:nvPr>
        </p:nvSpPr>
        <p:spPr>
          <a:noFill/>
        </p:spPr>
        <p:txBody>
          <a:bodyPr/>
          <a:lstStyle/>
          <a:p>
            <a:r>
              <a:rPr lang="en-US" dirty="0" smtClean="0"/>
              <a:t>Scale Aerobatic Judging Seminar</a:t>
            </a:r>
          </a:p>
        </p:txBody>
      </p:sp>
      <p:sp>
        <p:nvSpPr>
          <p:cNvPr id="64515" name="Rectangle 5"/>
          <p:cNvSpPr>
            <a:spLocks noGrp="1" noChangeArrowheads="1"/>
          </p:cNvSpPr>
          <p:nvPr>
            <p:ph type="dt" sz="quarter" idx="1"/>
          </p:nvPr>
        </p:nvSpPr>
        <p:spPr>
          <a:noFill/>
        </p:spPr>
        <p:txBody>
          <a:bodyPr/>
          <a:lstStyle/>
          <a:p>
            <a:r>
              <a:rPr lang="en-US" dirty="0" smtClean="0"/>
              <a:t>Version - 4/23/2003</a:t>
            </a:r>
          </a:p>
        </p:txBody>
      </p:sp>
      <p:sp>
        <p:nvSpPr>
          <p:cNvPr id="64516" name="Rectangle 6"/>
          <p:cNvSpPr>
            <a:spLocks noGrp="1" noChangeArrowheads="1"/>
          </p:cNvSpPr>
          <p:nvPr>
            <p:ph type="sldNum" sz="quarter" idx="5"/>
          </p:nvPr>
        </p:nvSpPr>
        <p:spPr>
          <a:noFill/>
        </p:spPr>
        <p:txBody>
          <a:bodyPr/>
          <a:lstStyle/>
          <a:p>
            <a:r>
              <a:rPr lang="en-US" dirty="0" smtClean="0"/>
              <a:t>Page - </a:t>
            </a:r>
            <a:fld id="{F87A6423-2F42-4B32-8BDB-7F23FAA8608D}" type="slidenum">
              <a:rPr lang="en-US" smtClean="0"/>
              <a:pPr/>
              <a:t>66</a:t>
            </a:fld>
            <a:endParaRPr lang="en-US" dirty="0" smtClean="0"/>
          </a:p>
        </p:txBody>
      </p:sp>
      <p:sp>
        <p:nvSpPr>
          <p:cNvPr id="64517" name="Rectangle 2"/>
          <p:cNvSpPr>
            <a:spLocks noGrp="1" noRot="1" noChangeAspect="1" noChangeArrowheads="1" noTextEdit="1"/>
          </p:cNvSpPr>
          <p:nvPr>
            <p:ph type="sldImg"/>
          </p:nvPr>
        </p:nvSpPr>
        <p:spPr>
          <a:ln cap="flat"/>
        </p:spPr>
      </p:sp>
      <p:sp>
        <p:nvSpPr>
          <p:cNvPr id="64518" name="Rectangle 3"/>
          <p:cNvSpPr>
            <a:spLocks noGrp="1" noChangeArrowheads="1"/>
          </p:cNvSpPr>
          <p:nvPr>
            <p:ph type="body" idx="1"/>
          </p:nvPr>
        </p:nvSpPr>
        <p:spPr>
          <a:noFill/>
          <a:ln/>
        </p:spPr>
        <p:txBody>
          <a:bodyPr/>
          <a:lstStyle/>
          <a:p>
            <a:endParaRPr lang="en-US" dirty="0" smtClean="0"/>
          </a:p>
          <a:p>
            <a:r>
              <a:rPr lang="en-US" dirty="0" smtClean="0"/>
              <a:t>COMMON ERRORS</a:t>
            </a:r>
          </a:p>
          <a:p>
            <a:r>
              <a:rPr lang="en-US" dirty="0" smtClean="0"/>
              <a:t>Flying over the top - 1 point per ½ wingspan distant from tip.</a:t>
            </a:r>
          </a:p>
          <a:p>
            <a:r>
              <a:rPr lang="en-US" dirty="0" smtClean="0"/>
              <a:t>(Explain effect of wind blowing in direction of turnaround. Drift will make the turnaround look like it is flown over.)  </a:t>
            </a:r>
          </a:p>
          <a:p>
            <a:r>
              <a:rPr lang="en-US" dirty="0" smtClean="0"/>
              <a:t>Aircraft slides back during turn-around (Late turn-around, kicking late). </a:t>
            </a:r>
          </a:p>
          <a:p>
            <a:r>
              <a:rPr lang="en-US" dirty="0" smtClean="0"/>
              <a:t>    ZERO</a:t>
            </a:r>
          </a:p>
          <a:p>
            <a:r>
              <a:rPr lang="en-US" dirty="0" smtClean="0"/>
              <a:t>Tucked under (negative) during turn-around.</a:t>
            </a:r>
          </a:p>
          <a:p>
            <a:r>
              <a:rPr lang="en-US" dirty="0" smtClean="0"/>
              <a:t>(½ point per 5°)</a:t>
            </a:r>
          </a:p>
          <a:p>
            <a:r>
              <a:rPr lang="en-US" dirty="0" smtClean="0"/>
              <a:t>Torque during turn-around.</a:t>
            </a:r>
          </a:p>
          <a:p>
            <a:r>
              <a:rPr lang="en-US" dirty="0" smtClean="0"/>
              <a:t>(½ point per 5°)</a:t>
            </a:r>
          </a:p>
          <a:p>
            <a:r>
              <a:rPr lang="en-US" dirty="0" smtClean="0"/>
              <a:t>Wings cocked towards direction of turn-around (anticipating kick). (½ point per 5°)</a:t>
            </a:r>
          </a:p>
          <a:p>
            <a:r>
              <a:rPr lang="en-US" dirty="0" smtClean="0"/>
              <a:t>Swinging after turn-around.</a:t>
            </a:r>
          </a:p>
          <a:p>
            <a:r>
              <a:rPr lang="en-US" dirty="0" smtClean="0"/>
              <a:t>(½ point per 5°)</a:t>
            </a:r>
          </a:p>
          <a:p>
            <a:endParaRPr lang="en-US" dirty="0" smtClean="0"/>
          </a:p>
          <a:p>
            <a:endParaRPr lang="en-US" dirty="0" smtClean="0"/>
          </a:p>
        </p:txBody>
      </p:sp>
    </p:spTree>
    <p:extLst>
      <p:ext uri="{BB962C8B-B14F-4D97-AF65-F5344CB8AC3E}">
        <p14:creationId xmlns:p14="http://schemas.microsoft.com/office/powerpoint/2010/main" val="6702287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hdr" sz="quarter"/>
          </p:nvPr>
        </p:nvSpPr>
        <p:spPr>
          <a:noFill/>
        </p:spPr>
        <p:txBody>
          <a:bodyPr/>
          <a:lstStyle/>
          <a:p>
            <a:r>
              <a:rPr lang="en-US" dirty="0" smtClean="0"/>
              <a:t>Scale Aerobatic Judging Seminar</a:t>
            </a:r>
          </a:p>
        </p:txBody>
      </p:sp>
      <p:sp>
        <p:nvSpPr>
          <p:cNvPr id="62467" name="Rectangle 5"/>
          <p:cNvSpPr>
            <a:spLocks noGrp="1" noChangeArrowheads="1"/>
          </p:cNvSpPr>
          <p:nvPr>
            <p:ph type="dt" sz="quarter" idx="1"/>
          </p:nvPr>
        </p:nvSpPr>
        <p:spPr>
          <a:noFill/>
        </p:spPr>
        <p:txBody>
          <a:bodyPr/>
          <a:lstStyle/>
          <a:p>
            <a:r>
              <a:rPr lang="en-US" dirty="0" smtClean="0"/>
              <a:t>Version - 4/23/2003</a:t>
            </a:r>
          </a:p>
        </p:txBody>
      </p:sp>
      <p:sp>
        <p:nvSpPr>
          <p:cNvPr id="62468" name="Rectangle 6"/>
          <p:cNvSpPr>
            <a:spLocks noGrp="1" noChangeArrowheads="1"/>
          </p:cNvSpPr>
          <p:nvPr>
            <p:ph type="sldNum" sz="quarter" idx="5"/>
          </p:nvPr>
        </p:nvSpPr>
        <p:spPr>
          <a:noFill/>
        </p:spPr>
        <p:txBody>
          <a:bodyPr/>
          <a:lstStyle/>
          <a:p>
            <a:r>
              <a:rPr lang="en-US" dirty="0" smtClean="0"/>
              <a:t>Page - </a:t>
            </a:r>
            <a:fld id="{1FAF5312-65A3-4581-B1DE-9698419953C6}" type="slidenum">
              <a:rPr lang="en-US" smtClean="0"/>
              <a:pPr/>
              <a:t>67</a:t>
            </a:fld>
            <a:endParaRPr lang="en-US" dirty="0" smtClean="0"/>
          </a:p>
        </p:txBody>
      </p:sp>
      <p:sp>
        <p:nvSpPr>
          <p:cNvPr id="62469" name="Rectangle 2"/>
          <p:cNvSpPr>
            <a:spLocks noGrp="1" noRot="1" noChangeAspect="1" noChangeArrowheads="1" noTextEdit="1"/>
          </p:cNvSpPr>
          <p:nvPr>
            <p:ph type="sldImg"/>
          </p:nvPr>
        </p:nvSpPr>
        <p:spPr>
          <a:ln/>
        </p:spPr>
      </p:sp>
      <p:sp>
        <p:nvSpPr>
          <p:cNvPr id="62470" name="Rectangle 3"/>
          <p:cNvSpPr>
            <a:spLocks noGrp="1" noChangeArrowheads="1"/>
          </p:cNvSpPr>
          <p:nvPr>
            <p:ph type="body" idx="1"/>
          </p:nvPr>
        </p:nvSpPr>
        <p:spPr>
          <a:noFill/>
          <a:ln/>
        </p:spPr>
        <p:txBody>
          <a:bodyPr/>
          <a:lstStyle/>
          <a:p>
            <a:r>
              <a:rPr lang="en-US" dirty="0" smtClean="0"/>
              <a:t>Aircraft should pivot no farther away than the wingtip while maintaining the same vertical plane.  </a:t>
            </a:r>
          </a:p>
          <a:p>
            <a:r>
              <a:rPr lang="en-US" dirty="0" smtClean="0"/>
              <a:t>NOTE - This is explained on the next slide.   Use a stick plane to help illustrate.</a:t>
            </a:r>
          </a:p>
          <a:p>
            <a:endParaRPr lang="en-US" dirty="0" smtClean="0"/>
          </a:p>
          <a:p>
            <a:r>
              <a:rPr lang="en-US" dirty="0" smtClean="0"/>
              <a:t>Explain what is meant by torquing off the top and flopping out of the hammer.</a:t>
            </a:r>
          </a:p>
          <a:p>
            <a:endParaRPr lang="en-US" dirty="0" smtClean="0"/>
          </a:p>
          <a:p>
            <a:r>
              <a:rPr lang="en-US" dirty="0" smtClean="0"/>
              <a:t>What happens if the plane slides backward?   ZERO       What happens if the fuselage wiggles back and forth after the pivot?     </a:t>
            </a:r>
          </a:p>
          <a:p>
            <a:r>
              <a:rPr lang="en-US" dirty="0" smtClean="0"/>
              <a:t> ½ POINT PER 5°.</a:t>
            </a:r>
          </a:p>
          <a:p>
            <a:endParaRPr lang="en-US" dirty="0" smtClean="0"/>
          </a:p>
          <a:p>
            <a:r>
              <a:rPr lang="en-US" dirty="0" smtClean="0"/>
              <a:t>Altitude is not a grading criterion.</a:t>
            </a:r>
          </a:p>
          <a:p>
            <a:r>
              <a:rPr lang="en-US" dirty="0" smtClean="0"/>
              <a:t>Line length is not a grading criterion.</a:t>
            </a:r>
          </a:p>
          <a:p>
            <a:r>
              <a:rPr lang="en-US" dirty="0" smtClean="0"/>
              <a:t>Radius in must equal radius out.</a:t>
            </a:r>
          </a:p>
        </p:txBody>
      </p:sp>
    </p:spTree>
    <p:extLst>
      <p:ext uri="{BB962C8B-B14F-4D97-AF65-F5344CB8AC3E}">
        <p14:creationId xmlns:p14="http://schemas.microsoft.com/office/powerpoint/2010/main" val="14028346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hdr" sz="quarter"/>
          </p:nvPr>
        </p:nvSpPr>
        <p:spPr>
          <a:noFill/>
        </p:spPr>
        <p:txBody>
          <a:bodyPr/>
          <a:lstStyle/>
          <a:p>
            <a:r>
              <a:rPr lang="en-US" dirty="0" smtClean="0"/>
              <a:t>Scale Aerobatic Judging Seminar</a:t>
            </a:r>
          </a:p>
        </p:txBody>
      </p:sp>
      <p:sp>
        <p:nvSpPr>
          <p:cNvPr id="63491" name="Rectangle 5"/>
          <p:cNvSpPr>
            <a:spLocks noGrp="1" noChangeArrowheads="1"/>
          </p:cNvSpPr>
          <p:nvPr>
            <p:ph type="dt" sz="quarter" idx="1"/>
          </p:nvPr>
        </p:nvSpPr>
        <p:spPr>
          <a:noFill/>
        </p:spPr>
        <p:txBody>
          <a:bodyPr/>
          <a:lstStyle/>
          <a:p>
            <a:r>
              <a:rPr lang="en-US" dirty="0" smtClean="0"/>
              <a:t>Version - 4/23/2003</a:t>
            </a:r>
          </a:p>
        </p:txBody>
      </p:sp>
      <p:sp>
        <p:nvSpPr>
          <p:cNvPr id="63492" name="Rectangle 6"/>
          <p:cNvSpPr>
            <a:spLocks noGrp="1" noChangeArrowheads="1"/>
          </p:cNvSpPr>
          <p:nvPr>
            <p:ph type="sldNum" sz="quarter" idx="5"/>
          </p:nvPr>
        </p:nvSpPr>
        <p:spPr>
          <a:noFill/>
        </p:spPr>
        <p:txBody>
          <a:bodyPr/>
          <a:lstStyle/>
          <a:p>
            <a:r>
              <a:rPr lang="en-US" dirty="0" smtClean="0"/>
              <a:t>Page - </a:t>
            </a:r>
            <a:fld id="{6494EE6A-4D5E-4D2E-822C-3F8F7449CD17}" type="slidenum">
              <a:rPr lang="en-US" smtClean="0"/>
              <a:pPr/>
              <a:t>68</a:t>
            </a:fld>
            <a:endParaRPr lang="en-US" dirty="0" smtClean="0"/>
          </a:p>
        </p:txBody>
      </p:sp>
      <p:sp>
        <p:nvSpPr>
          <p:cNvPr id="63493" name="Rectangle 2"/>
          <p:cNvSpPr>
            <a:spLocks noGrp="1" noRot="1" noChangeAspect="1" noChangeArrowheads="1" noTextEdit="1"/>
          </p:cNvSpPr>
          <p:nvPr>
            <p:ph type="sldImg"/>
          </p:nvPr>
        </p:nvSpPr>
        <p:spPr>
          <a:solidFill>
            <a:srgbClr val="FFFFFF"/>
          </a:solidFill>
          <a:ln/>
        </p:spPr>
      </p:sp>
      <p:sp>
        <p:nvSpPr>
          <p:cNvPr id="63494" name="Rectangle 3"/>
          <p:cNvSpPr>
            <a:spLocks noGrp="1" noChangeArrowheads="1"/>
          </p:cNvSpPr>
          <p:nvPr>
            <p:ph type="body" idx="1"/>
          </p:nvPr>
        </p:nvSpPr>
        <p:spPr>
          <a:solidFill>
            <a:srgbClr val="FFFFFF"/>
          </a:solidFill>
          <a:ln>
            <a:solidFill>
              <a:srgbClr val="000000"/>
            </a:solidFill>
          </a:ln>
        </p:spPr>
        <p:txBody>
          <a:bodyPr/>
          <a:lstStyle/>
          <a:p>
            <a:r>
              <a:rPr lang="en-US" dirty="0" smtClean="0"/>
              <a:t>Aircraft should pivot no farther away than the wingtip while maintaining the same vertical plane.  </a:t>
            </a:r>
          </a:p>
          <a:p>
            <a:r>
              <a:rPr lang="en-US" dirty="0" smtClean="0"/>
              <a:t>NOTE - This is explained on the next slide.   Use a stick plane to help illustrate.</a:t>
            </a:r>
          </a:p>
          <a:p>
            <a:endParaRPr lang="en-US" dirty="0" smtClean="0"/>
          </a:p>
          <a:p>
            <a:r>
              <a:rPr lang="en-US" dirty="0" smtClean="0"/>
              <a:t>Explain what is meant by torquing off the top and flopping out of the hammer.</a:t>
            </a:r>
          </a:p>
          <a:p>
            <a:endParaRPr lang="en-US" dirty="0" smtClean="0"/>
          </a:p>
          <a:p>
            <a:r>
              <a:rPr lang="en-US" dirty="0" smtClean="0"/>
              <a:t>What happens if the plane slides backward?   ZERO       What happens if the fuselage wiggles back and forth after the pivot?     </a:t>
            </a:r>
          </a:p>
          <a:p>
            <a:r>
              <a:rPr lang="en-US" dirty="0" smtClean="0"/>
              <a:t> ½ POINT PER 5°.</a:t>
            </a:r>
          </a:p>
          <a:p>
            <a:endParaRPr lang="en-US" dirty="0" smtClean="0"/>
          </a:p>
          <a:p>
            <a:r>
              <a:rPr lang="en-US" dirty="0" smtClean="0"/>
              <a:t>Altitude is not a grading criterion.</a:t>
            </a:r>
          </a:p>
          <a:p>
            <a:r>
              <a:rPr lang="en-US" dirty="0" smtClean="0"/>
              <a:t>Line length is not a grading criterion.</a:t>
            </a:r>
          </a:p>
        </p:txBody>
      </p:sp>
    </p:spTree>
    <p:extLst>
      <p:ext uri="{BB962C8B-B14F-4D97-AF65-F5344CB8AC3E}">
        <p14:creationId xmlns:p14="http://schemas.microsoft.com/office/powerpoint/2010/main" val="3787728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hdr" sz="quarter"/>
          </p:nvPr>
        </p:nvSpPr>
        <p:spPr>
          <a:noFill/>
        </p:spPr>
        <p:txBody>
          <a:bodyPr/>
          <a:lstStyle/>
          <a:p>
            <a:r>
              <a:rPr lang="en-US" dirty="0" smtClean="0"/>
              <a:t>Scale Aerobatic Judging Seminar</a:t>
            </a:r>
          </a:p>
        </p:txBody>
      </p:sp>
      <p:sp>
        <p:nvSpPr>
          <p:cNvPr id="33795" name="Rectangle 5"/>
          <p:cNvSpPr>
            <a:spLocks noGrp="1" noChangeArrowheads="1"/>
          </p:cNvSpPr>
          <p:nvPr>
            <p:ph type="dt" sz="quarter" idx="1"/>
          </p:nvPr>
        </p:nvSpPr>
        <p:spPr>
          <a:noFill/>
        </p:spPr>
        <p:txBody>
          <a:bodyPr/>
          <a:lstStyle/>
          <a:p>
            <a:r>
              <a:rPr lang="en-US" dirty="0" smtClean="0"/>
              <a:t>Version - 4/23/2003</a:t>
            </a:r>
          </a:p>
        </p:txBody>
      </p:sp>
      <p:sp>
        <p:nvSpPr>
          <p:cNvPr id="33796" name="Rectangle 6"/>
          <p:cNvSpPr>
            <a:spLocks noGrp="1" noChangeArrowheads="1"/>
          </p:cNvSpPr>
          <p:nvPr>
            <p:ph type="sldNum" sz="quarter" idx="5"/>
          </p:nvPr>
        </p:nvSpPr>
        <p:spPr>
          <a:noFill/>
        </p:spPr>
        <p:txBody>
          <a:bodyPr/>
          <a:lstStyle/>
          <a:p>
            <a:r>
              <a:rPr lang="en-US" dirty="0" smtClean="0"/>
              <a:t>Page - </a:t>
            </a:r>
            <a:fld id="{FCE1BD36-09B1-41C1-BB5B-176DC50398D3}" type="slidenum">
              <a:rPr lang="en-US" smtClean="0"/>
              <a:pPr/>
              <a:t>6</a:t>
            </a:fld>
            <a:endParaRPr lang="en-US" dirty="0" smtClean="0"/>
          </a:p>
        </p:txBody>
      </p:sp>
      <p:sp>
        <p:nvSpPr>
          <p:cNvPr id="33797" name="Rectangle 2"/>
          <p:cNvSpPr>
            <a:spLocks noGrp="1" noChangeArrowheads="1"/>
          </p:cNvSpPr>
          <p:nvPr>
            <p:ph type="body" idx="1"/>
          </p:nvPr>
        </p:nvSpPr>
        <p:spPr>
          <a:noFill/>
          <a:ln/>
        </p:spPr>
        <p:txBody>
          <a:bodyPr/>
          <a:lstStyle/>
          <a:p>
            <a:r>
              <a:rPr lang="en-US" dirty="0" smtClean="0"/>
              <a:t>COURSE OVERVIEW</a:t>
            </a:r>
          </a:p>
          <a:p>
            <a:r>
              <a:rPr lang="en-US" dirty="0" smtClean="0"/>
              <a:t>This section deals with Judging Criteria for Scale Aerobatics.</a:t>
            </a:r>
          </a:p>
          <a:p>
            <a:r>
              <a:rPr lang="en-US" dirty="0" smtClean="0"/>
              <a:t>Explain that being a good judge is not terrible difficult but it does require a thorough knowledge of the criteria and the ability to apply it quickly and decisively.  Each judge must develop their own method of keeping track of the cumulative downgrades for each figure.</a:t>
            </a:r>
          </a:p>
          <a:p>
            <a:endParaRPr lang="en-US" dirty="0" smtClean="0"/>
          </a:p>
          <a:p>
            <a:r>
              <a:rPr lang="en-US" dirty="0" smtClean="0"/>
              <a:t>Being a good judge does not necessarily go hand-in-hand with being a good pilot.  As a matter of fact, being a pilot is not a criteria at all.  </a:t>
            </a:r>
          </a:p>
          <a:p>
            <a:r>
              <a:rPr lang="en-US" dirty="0" smtClean="0"/>
              <a:t>(CAUTION - NON P.C. Statement follows!!) Many wives, girlfriends even sons and daughters can be trained to be good judges.  Many IAC judges are not full scale pilots at all.  </a:t>
            </a:r>
          </a:p>
          <a:p>
            <a:endParaRPr lang="en-US" dirty="0" smtClean="0"/>
          </a:p>
          <a:p>
            <a:r>
              <a:rPr lang="en-US" dirty="0" smtClean="0"/>
              <a:t>All you need is the ability to know what the proper figure SHOULD look like and be able to tell the difference between the ideal figure and what you see the aircraft doing in the sky.  It takes practice too.  You’re not going to be able to just study the course material and instantly become a good judge.  You have to sit on the </a:t>
            </a:r>
            <a:r>
              <a:rPr lang="en-US" dirty="0" err="1" smtClean="0"/>
              <a:t>flightline</a:t>
            </a:r>
            <a:r>
              <a:rPr lang="en-US" dirty="0" smtClean="0"/>
              <a:t> and watch.   Volunteering for scribe duty is a good way to get that experience.</a:t>
            </a:r>
          </a:p>
        </p:txBody>
      </p:sp>
      <p:sp>
        <p:nvSpPr>
          <p:cNvPr id="33798"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9408323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hdr" sz="quarter"/>
          </p:nvPr>
        </p:nvSpPr>
        <p:spPr>
          <a:noFill/>
        </p:spPr>
        <p:txBody>
          <a:bodyPr/>
          <a:lstStyle/>
          <a:p>
            <a:r>
              <a:rPr lang="en-US" dirty="0" smtClean="0"/>
              <a:t>Scale Aerobatic Judging Seminar</a:t>
            </a:r>
          </a:p>
        </p:txBody>
      </p:sp>
      <p:sp>
        <p:nvSpPr>
          <p:cNvPr id="65539" name="Rectangle 5"/>
          <p:cNvSpPr>
            <a:spLocks noGrp="1" noChangeArrowheads="1"/>
          </p:cNvSpPr>
          <p:nvPr>
            <p:ph type="dt" sz="quarter" idx="1"/>
          </p:nvPr>
        </p:nvSpPr>
        <p:spPr>
          <a:noFill/>
        </p:spPr>
        <p:txBody>
          <a:bodyPr/>
          <a:lstStyle/>
          <a:p>
            <a:r>
              <a:rPr lang="en-US" dirty="0" smtClean="0"/>
              <a:t>Version - 4/23/2003</a:t>
            </a:r>
          </a:p>
        </p:txBody>
      </p:sp>
      <p:sp>
        <p:nvSpPr>
          <p:cNvPr id="65540" name="Rectangle 6"/>
          <p:cNvSpPr>
            <a:spLocks noGrp="1" noChangeArrowheads="1"/>
          </p:cNvSpPr>
          <p:nvPr>
            <p:ph type="sldNum" sz="quarter" idx="5"/>
          </p:nvPr>
        </p:nvSpPr>
        <p:spPr>
          <a:noFill/>
        </p:spPr>
        <p:txBody>
          <a:bodyPr/>
          <a:lstStyle/>
          <a:p>
            <a:r>
              <a:rPr lang="en-US" dirty="0" smtClean="0"/>
              <a:t>Page - </a:t>
            </a:r>
            <a:fld id="{35A9C020-BC0A-4FA8-A378-FD4D73BBA057}" type="slidenum">
              <a:rPr lang="en-US" smtClean="0"/>
              <a:pPr/>
              <a:t>69</a:t>
            </a:fld>
            <a:endParaRPr lang="en-US" dirty="0" smtClean="0"/>
          </a:p>
        </p:txBody>
      </p:sp>
      <p:sp>
        <p:nvSpPr>
          <p:cNvPr id="65541" name="Rectangle 2"/>
          <p:cNvSpPr>
            <a:spLocks noGrp="1" noRot="1" noChangeAspect="1" noChangeArrowheads="1" noTextEdit="1"/>
          </p:cNvSpPr>
          <p:nvPr>
            <p:ph type="sldImg"/>
          </p:nvPr>
        </p:nvSpPr>
        <p:spPr>
          <a:ln/>
        </p:spPr>
      </p:sp>
      <p:sp>
        <p:nvSpPr>
          <p:cNvPr id="65542" name="Rectangle 3"/>
          <p:cNvSpPr>
            <a:spLocks noGrp="1" noChangeArrowheads="1"/>
          </p:cNvSpPr>
          <p:nvPr>
            <p:ph type="body" idx="1"/>
          </p:nvPr>
        </p:nvSpPr>
        <p:spPr>
          <a:noFill/>
          <a:ln/>
        </p:spPr>
        <p:txBody>
          <a:bodyPr/>
          <a:lstStyle/>
          <a:p>
            <a:r>
              <a:rPr lang="en-US" dirty="0" smtClean="0"/>
              <a:t>All the combinations of tail slides.  Explain very carefully the difference in the wheels down and the wheels up </a:t>
            </a:r>
            <a:r>
              <a:rPr lang="en-US" dirty="0" err="1" smtClean="0"/>
              <a:t>aresti</a:t>
            </a:r>
            <a:r>
              <a:rPr lang="en-US" dirty="0" smtClean="0"/>
              <a:t> symbols </a:t>
            </a:r>
          </a:p>
          <a:p>
            <a:endParaRPr lang="en-US" dirty="0" smtClean="0"/>
          </a:p>
          <a:p>
            <a:r>
              <a:rPr lang="en-US" dirty="0" smtClean="0"/>
              <a:t>Be very careful when you judge an unknown and make sure it is executed in the proper manner.  This is one of the hardest for fliers to understand, which way does it go!</a:t>
            </a:r>
          </a:p>
          <a:p>
            <a:endParaRPr lang="en-US" dirty="0" smtClean="0"/>
          </a:p>
        </p:txBody>
      </p:sp>
    </p:spTree>
    <p:extLst>
      <p:ext uri="{BB962C8B-B14F-4D97-AF65-F5344CB8AC3E}">
        <p14:creationId xmlns:p14="http://schemas.microsoft.com/office/powerpoint/2010/main" val="31908992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hdr" sz="quarter"/>
          </p:nvPr>
        </p:nvSpPr>
        <p:spPr>
          <a:noFill/>
        </p:spPr>
        <p:txBody>
          <a:bodyPr/>
          <a:lstStyle/>
          <a:p>
            <a:r>
              <a:rPr lang="en-US" smtClean="0"/>
              <a:t>Scale Aerobatic Judging Seminar</a:t>
            </a:r>
          </a:p>
        </p:txBody>
      </p:sp>
      <p:sp>
        <p:nvSpPr>
          <p:cNvPr id="66563" name="Rectangle 5"/>
          <p:cNvSpPr>
            <a:spLocks noGrp="1" noChangeArrowheads="1"/>
          </p:cNvSpPr>
          <p:nvPr>
            <p:ph type="dt" sz="quarter" idx="1"/>
          </p:nvPr>
        </p:nvSpPr>
        <p:spPr>
          <a:noFill/>
        </p:spPr>
        <p:txBody>
          <a:bodyPr/>
          <a:lstStyle/>
          <a:p>
            <a:r>
              <a:rPr lang="en-US" smtClean="0"/>
              <a:t>Version - 4/23/2003</a:t>
            </a:r>
          </a:p>
        </p:txBody>
      </p:sp>
      <p:sp>
        <p:nvSpPr>
          <p:cNvPr id="66564" name="Rectangle 6"/>
          <p:cNvSpPr>
            <a:spLocks noGrp="1" noChangeArrowheads="1"/>
          </p:cNvSpPr>
          <p:nvPr>
            <p:ph type="sldNum" sz="quarter" idx="5"/>
          </p:nvPr>
        </p:nvSpPr>
        <p:spPr>
          <a:noFill/>
        </p:spPr>
        <p:txBody>
          <a:bodyPr/>
          <a:lstStyle/>
          <a:p>
            <a:r>
              <a:rPr lang="en-US" smtClean="0"/>
              <a:t>Page - </a:t>
            </a:r>
            <a:fld id="{BB3E9FA2-F2A4-49C5-A81F-0F5510C1E1CA}" type="slidenum">
              <a:rPr lang="en-US" smtClean="0"/>
              <a:pPr/>
              <a:t>70</a:t>
            </a:fld>
            <a:endParaRPr lang="en-US" smtClean="0"/>
          </a:p>
        </p:txBody>
      </p:sp>
      <p:sp>
        <p:nvSpPr>
          <p:cNvPr id="66565" name="Rectangle 2"/>
          <p:cNvSpPr>
            <a:spLocks noGrp="1" noChangeArrowheads="1"/>
          </p:cNvSpPr>
          <p:nvPr>
            <p:ph type="body" idx="1"/>
          </p:nvPr>
        </p:nvSpPr>
        <p:spPr>
          <a:xfrm>
            <a:off x="381000" y="4190862"/>
            <a:ext cx="6248400" cy="4341660"/>
          </a:xfrm>
          <a:noFill/>
          <a:ln/>
        </p:spPr>
        <p:txBody>
          <a:bodyPr/>
          <a:lstStyle/>
          <a:p>
            <a:r>
              <a:rPr lang="en-US" b="1" dirty="0" smtClean="0"/>
              <a:t>Supplement this with your Family 6 FAI catalog slides</a:t>
            </a:r>
            <a:r>
              <a:rPr lang="en-US" dirty="0" smtClean="0"/>
              <a:t> </a:t>
            </a:r>
          </a:p>
          <a:p>
            <a:r>
              <a:rPr lang="en-US" dirty="0" smtClean="0"/>
              <a:t>FAMILY 6 - TAILSLIDES - GRADING CRITERIA</a:t>
            </a:r>
          </a:p>
          <a:p>
            <a:r>
              <a:rPr lang="en-US" dirty="0" smtClean="0"/>
              <a:t>¼ loop radii do</a:t>
            </a:r>
            <a:r>
              <a:rPr lang="en-US" baseline="0" dirty="0" smtClean="0"/>
              <a:t> NOT need to match but </a:t>
            </a:r>
            <a:r>
              <a:rPr lang="en-US" dirty="0" smtClean="0"/>
              <a:t>must be smooth and constant.</a:t>
            </a:r>
          </a:p>
          <a:p>
            <a:r>
              <a:rPr lang="en-US" dirty="0" smtClean="0"/>
              <a:t>Lines up and down must be vertical, wind corrected (except at very top).</a:t>
            </a:r>
          </a:p>
          <a:p>
            <a:r>
              <a:rPr lang="en-US" dirty="0" smtClean="0"/>
              <a:t>Lines before and after any rolls must be equal.</a:t>
            </a:r>
          </a:p>
          <a:p>
            <a:r>
              <a:rPr lang="en-US" dirty="0" smtClean="0"/>
              <a:t>Aircraft must slide backwards a visible amount - no slide = zero.</a:t>
            </a:r>
          </a:p>
          <a:p>
            <a:endParaRPr lang="en-US" dirty="0" smtClean="0"/>
          </a:p>
          <a:p>
            <a:r>
              <a:rPr lang="en-US" dirty="0" smtClean="0"/>
              <a:t>Absolutely NO 10° “CHEAT” RULE </a:t>
            </a:r>
          </a:p>
        </p:txBody>
      </p:sp>
      <p:sp>
        <p:nvSpPr>
          <p:cNvPr id="66566"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38826460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Grp="1" noChangeArrowheads="1"/>
          </p:cNvSpPr>
          <p:nvPr>
            <p:ph type="hdr" sz="quarter"/>
          </p:nvPr>
        </p:nvSpPr>
        <p:spPr>
          <a:noFill/>
        </p:spPr>
        <p:txBody>
          <a:bodyPr/>
          <a:lstStyle/>
          <a:p>
            <a:r>
              <a:rPr lang="en-US" smtClean="0"/>
              <a:t>Scale Aerobatic Judging Seminar</a:t>
            </a:r>
          </a:p>
        </p:txBody>
      </p:sp>
      <p:sp>
        <p:nvSpPr>
          <p:cNvPr id="67587" name="Rectangle 5"/>
          <p:cNvSpPr>
            <a:spLocks noGrp="1" noChangeArrowheads="1"/>
          </p:cNvSpPr>
          <p:nvPr>
            <p:ph type="dt" sz="quarter" idx="1"/>
          </p:nvPr>
        </p:nvSpPr>
        <p:spPr>
          <a:noFill/>
        </p:spPr>
        <p:txBody>
          <a:bodyPr/>
          <a:lstStyle/>
          <a:p>
            <a:r>
              <a:rPr lang="en-US" smtClean="0"/>
              <a:t>Version - 4/23/2003</a:t>
            </a:r>
          </a:p>
        </p:txBody>
      </p:sp>
      <p:sp>
        <p:nvSpPr>
          <p:cNvPr id="67588" name="Rectangle 6"/>
          <p:cNvSpPr>
            <a:spLocks noGrp="1" noChangeArrowheads="1"/>
          </p:cNvSpPr>
          <p:nvPr>
            <p:ph type="sldNum" sz="quarter" idx="5"/>
          </p:nvPr>
        </p:nvSpPr>
        <p:spPr>
          <a:noFill/>
        </p:spPr>
        <p:txBody>
          <a:bodyPr/>
          <a:lstStyle/>
          <a:p>
            <a:r>
              <a:rPr lang="en-US" smtClean="0"/>
              <a:t>Page - </a:t>
            </a:r>
            <a:fld id="{B9231CC0-EEF7-4337-BD2E-84F6B2AEC68E}" type="slidenum">
              <a:rPr lang="en-US" smtClean="0"/>
              <a:pPr/>
              <a:t>71</a:t>
            </a:fld>
            <a:endParaRPr lang="en-US" smtClean="0"/>
          </a:p>
        </p:txBody>
      </p:sp>
      <p:sp>
        <p:nvSpPr>
          <p:cNvPr id="67589" name="Rectangle 2"/>
          <p:cNvSpPr>
            <a:spLocks noGrp="1" noRot="1" noChangeAspect="1" noChangeArrowheads="1" noTextEdit="1"/>
          </p:cNvSpPr>
          <p:nvPr>
            <p:ph type="sldImg"/>
          </p:nvPr>
        </p:nvSpPr>
        <p:spPr>
          <a:ln/>
        </p:spPr>
      </p:sp>
      <p:sp>
        <p:nvSpPr>
          <p:cNvPr id="67590" name="Rectangle 3"/>
          <p:cNvSpPr>
            <a:spLocks noGrp="1" noChangeArrowheads="1"/>
          </p:cNvSpPr>
          <p:nvPr>
            <p:ph type="body" idx="1"/>
          </p:nvPr>
        </p:nvSpPr>
        <p:spPr>
          <a:noFill/>
          <a:ln/>
        </p:spPr>
        <p:txBody>
          <a:bodyPr/>
          <a:lstStyle/>
          <a:p>
            <a:r>
              <a:rPr lang="en-US" dirty="0" smtClean="0"/>
              <a:t>Aircraft must slide in right direction (wheels up or down).</a:t>
            </a:r>
          </a:p>
          <a:p>
            <a:r>
              <a:rPr lang="en-US" dirty="0" smtClean="0"/>
              <a:t>No downgrade for pendulum after slide.</a:t>
            </a:r>
          </a:p>
          <a:p>
            <a:r>
              <a:rPr lang="en-US" dirty="0" smtClean="0"/>
              <a:t>Altitude is not a grading criterion.</a:t>
            </a:r>
          </a:p>
          <a:p>
            <a:endParaRPr lang="en-US" dirty="0" smtClean="0"/>
          </a:p>
          <a:p>
            <a:r>
              <a:rPr lang="en-US" dirty="0" smtClean="0"/>
              <a:t>COMMON ERRORS</a:t>
            </a:r>
          </a:p>
          <a:p>
            <a:r>
              <a:rPr lang="en-US" dirty="0" smtClean="0"/>
              <a:t>Ascending line negative for wheels down slide, positive for wheels up slide- ½ point for 5°.</a:t>
            </a:r>
          </a:p>
          <a:p>
            <a:r>
              <a:rPr lang="en-US" dirty="0" smtClean="0"/>
              <a:t>Not establishing vertical down line after pendulum.</a:t>
            </a:r>
          </a:p>
          <a:p>
            <a:r>
              <a:rPr lang="en-US" dirty="0" smtClean="0"/>
              <a:t>Torque during the slide and/or flop-over.</a:t>
            </a:r>
          </a:p>
          <a:p>
            <a:r>
              <a:rPr lang="en-US" dirty="0" smtClean="0"/>
              <a:t>Wing drop during the slide and/or flop-over.</a:t>
            </a:r>
          </a:p>
          <a:p>
            <a:r>
              <a:rPr lang="en-US" dirty="0" smtClean="0"/>
              <a:t>Falling the wrong way - zero.</a:t>
            </a:r>
          </a:p>
          <a:p>
            <a:endParaRPr lang="en-US" dirty="0" smtClean="0"/>
          </a:p>
        </p:txBody>
      </p:sp>
    </p:spTree>
    <p:extLst>
      <p:ext uri="{BB962C8B-B14F-4D97-AF65-F5344CB8AC3E}">
        <p14:creationId xmlns:p14="http://schemas.microsoft.com/office/powerpoint/2010/main" val="1990615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hdr" sz="quarter"/>
          </p:nvPr>
        </p:nvSpPr>
        <p:spPr>
          <a:noFill/>
        </p:spPr>
        <p:txBody>
          <a:bodyPr/>
          <a:lstStyle/>
          <a:p>
            <a:r>
              <a:rPr lang="en-US" smtClean="0"/>
              <a:t>Scale Aerobatic Judging Seminar</a:t>
            </a:r>
          </a:p>
        </p:txBody>
      </p:sp>
      <p:sp>
        <p:nvSpPr>
          <p:cNvPr id="68611" name="Rectangle 5"/>
          <p:cNvSpPr>
            <a:spLocks noGrp="1" noChangeArrowheads="1"/>
          </p:cNvSpPr>
          <p:nvPr>
            <p:ph type="dt" sz="quarter" idx="1"/>
          </p:nvPr>
        </p:nvSpPr>
        <p:spPr>
          <a:noFill/>
        </p:spPr>
        <p:txBody>
          <a:bodyPr/>
          <a:lstStyle/>
          <a:p>
            <a:r>
              <a:rPr lang="en-US" smtClean="0"/>
              <a:t>Version - 4/23/2003</a:t>
            </a:r>
          </a:p>
        </p:txBody>
      </p:sp>
      <p:sp>
        <p:nvSpPr>
          <p:cNvPr id="68612" name="Rectangle 6"/>
          <p:cNvSpPr>
            <a:spLocks noGrp="1" noChangeArrowheads="1"/>
          </p:cNvSpPr>
          <p:nvPr>
            <p:ph type="sldNum" sz="quarter" idx="5"/>
          </p:nvPr>
        </p:nvSpPr>
        <p:spPr>
          <a:noFill/>
        </p:spPr>
        <p:txBody>
          <a:bodyPr/>
          <a:lstStyle/>
          <a:p>
            <a:r>
              <a:rPr lang="en-US" smtClean="0"/>
              <a:t>Page - </a:t>
            </a:r>
            <a:fld id="{AF590901-2C81-4CF9-B95E-A2C608B68BA6}" type="slidenum">
              <a:rPr lang="en-US" smtClean="0"/>
              <a:pPr/>
              <a:t>72</a:t>
            </a:fld>
            <a:endParaRPr lang="en-US" smtClean="0"/>
          </a:p>
        </p:txBody>
      </p:sp>
      <p:sp>
        <p:nvSpPr>
          <p:cNvPr id="68613" name="Rectangle 2"/>
          <p:cNvSpPr>
            <a:spLocks noGrp="1" noRot="1" noChangeAspect="1" noChangeArrowheads="1" noTextEdit="1"/>
          </p:cNvSpPr>
          <p:nvPr>
            <p:ph type="sldImg"/>
          </p:nvPr>
        </p:nvSpPr>
        <p:spPr>
          <a:solidFill>
            <a:srgbClr val="FFFFFF"/>
          </a:solidFill>
          <a:ln/>
        </p:spPr>
      </p:sp>
      <p:sp>
        <p:nvSpPr>
          <p:cNvPr id="68614" name="Rectangle 3"/>
          <p:cNvSpPr>
            <a:spLocks noGrp="1" noChangeArrowheads="1"/>
          </p:cNvSpPr>
          <p:nvPr>
            <p:ph type="body" idx="1"/>
          </p:nvPr>
        </p:nvSpPr>
        <p:spPr>
          <a:solidFill>
            <a:srgbClr val="FFFFFF"/>
          </a:solidFill>
          <a:ln>
            <a:solidFill>
              <a:srgbClr val="000000"/>
            </a:solidFill>
          </a:ln>
        </p:spPr>
        <p:txBody>
          <a:bodyPr/>
          <a:lstStyle/>
          <a:p>
            <a:r>
              <a:rPr lang="en-US" dirty="0" smtClean="0"/>
              <a:t>Aircraft must slide in right direction (wheels up or down).</a:t>
            </a:r>
          </a:p>
          <a:p>
            <a:r>
              <a:rPr lang="en-US" dirty="0" smtClean="0"/>
              <a:t>No downgrade for pendulum after slide.</a:t>
            </a:r>
          </a:p>
          <a:p>
            <a:r>
              <a:rPr lang="en-US" dirty="0" smtClean="0"/>
              <a:t>Altitude is not a grading criterion.</a:t>
            </a:r>
          </a:p>
          <a:p>
            <a:endParaRPr lang="en-US" dirty="0" smtClean="0"/>
          </a:p>
          <a:p>
            <a:r>
              <a:rPr lang="en-US" dirty="0" smtClean="0"/>
              <a:t>COMMON ERRORS</a:t>
            </a:r>
          </a:p>
          <a:p>
            <a:r>
              <a:rPr lang="en-US" dirty="0" smtClean="0"/>
              <a:t>Ascending line negative for wheels down slide, positive for wheels up slide- ½ point for 5°.</a:t>
            </a:r>
          </a:p>
          <a:p>
            <a:r>
              <a:rPr lang="en-US" dirty="0" smtClean="0"/>
              <a:t>Not establishing vertical down line after pendulum.</a:t>
            </a:r>
          </a:p>
          <a:p>
            <a:r>
              <a:rPr lang="en-US" dirty="0" smtClean="0"/>
              <a:t>Torque during the slide and/or flop-over.</a:t>
            </a:r>
          </a:p>
          <a:p>
            <a:r>
              <a:rPr lang="en-US" dirty="0" smtClean="0"/>
              <a:t>Wing drop during the slide and/or flop-over.</a:t>
            </a:r>
          </a:p>
          <a:p>
            <a:r>
              <a:rPr lang="en-US" dirty="0" smtClean="0"/>
              <a:t>Falling the wrong way - zero.</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29818699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hdr" sz="quarter"/>
          </p:nvPr>
        </p:nvSpPr>
        <p:spPr>
          <a:noFill/>
        </p:spPr>
        <p:txBody>
          <a:bodyPr/>
          <a:lstStyle/>
          <a:p>
            <a:r>
              <a:rPr lang="en-US" smtClean="0"/>
              <a:t>Scale Aerobatic Judging Seminar</a:t>
            </a:r>
          </a:p>
        </p:txBody>
      </p:sp>
      <p:sp>
        <p:nvSpPr>
          <p:cNvPr id="69635" name="Rectangle 5"/>
          <p:cNvSpPr>
            <a:spLocks noGrp="1" noChangeArrowheads="1"/>
          </p:cNvSpPr>
          <p:nvPr>
            <p:ph type="dt" sz="quarter" idx="1"/>
          </p:nvPr>
        </p:nvSpPr>
        <p:spPr>
          <a:noFill/>
        </p:spPr>
        <p:txBody>
          <a:bodyPr/>
          <a:lstStyle/>
          <a:p>
            <a:r>
              <a:rPr lang="en-US" smtClean="0"/>
              <a:t>Version - 4/23/2003</a:t>
            </a:r>
          </a:p>
        </p:txBody>
      </p:sp>
      <p:sp>
        <p:nvSpPr>
          <p:cNvPr id="69636" name="Rectangle 6"/>
          <p:cNvSpPr>
            <a:spLocks noGrp="1" noChangeArrowheads="1"/>
          </p:cNvSpPr>
          <p:nvPr>
            <p:ph type="sldNum" sz="quarter" idx="5"/>
          </p:nvPr>
        </p:nvSpPr>
        <p:spPr>
          <a:noFill/>
        </p:spPr>
        <p:txBody>
          <a:bodyPr/>
          <a:lstStyle/>
          <a:p>
            <a:r>
              <a:rPr lang="en-US" smtClean="0"/>
              <a:t>Page - </a:t>
            </a:r>
            <a:fld id="{90B5B135-021D-4833-991B-3F8E48A879CF}" type="slidenum">
              <a:rPr lang="en-US" smtClean="0"/>
              <a:pPr/>
              <a:t>73</a:t>
            </a:fld>
            <a:endParaRPr lang="en-US" smtClean="0"/>
          </a:p>
        </p:txBody>
      </p:sp>
      <p:sp>
        <p:nvSpPr>
          <p:cNvPr id="69637" name="Rectangle 2"/>
          <p:cNvSpPr>
            <a:spLocks noGrp="1" noRot="1" noChangeAspect="1" noChangeArrowheads="1" noTextEdit="1"/>
          </p:cNvSpPr>
          <p:nvPr>
            <p:ph type="sldImg"/>
          </p:nvPr>
        </p:nvSpPr>
        <p:spPr>
          <a:solidFill>
            <a:srgbClr val="FFFFFF"/>
          </a:solidFill>
          <a:ln/>
        </p:spPr>
      </p:sp>
      <p:sp>
        <p:nvSpPr>
          <p:cNvPr id="69638" name="Rectangle 3"/>
          <p:cNvSpPr>
            <a:spLocks noGrp="1" noChangeArrowheads="1"/>
          </p:cNvSpPr>
          <p:nvPr>
            <p:ph type="body" idx="1"/>
          </p:nvPr>
        </p:nvSpPr>
        <p:spPr>
          <a:solidFill>
            <a:srgbClr val="FFFFFF"/>
          </a:solidFill>
          <a:ln>
            <a:solidFill>
              <a:srgbClr val="000000"/>
            </a:solidFill>
          </a:ln>
        </p:spPr>
        <p:txBody>
          <a:bodyPr/>
          <a:lstStyle/>
          <a:p>
            <a:r>
              <a:rPr lang="en-US" dirty="0" smtClean="0"/>
              <a:t>Aircraft must slide in right direction (wheels up or down).</a:t>
            </a:r>
          </a:p>
          <a:p>
            <a:r>
              <a:rPr lang="en-US" dirty="0" smtClean="0"/>
              <a:t>No downgrade for pendulum after slide.</a:t>
            </a:r>
          </a:p>
          <a:p>
            <a:r>
              <a:rPr lang="en-US" dirty="0" smtClean="0"/>
              <a:t>Altitude is not a grading criterion.</a:t>
            </a:r>
          </a:p>
          <a:p>
            <a:endParaRPr lang="en-US" dirty="0" smtClean="0"/>
          </a:p>
          <a:p>
            <a:r>
              <a:rPr lang="en-US" dirty="0" smtClean="0"/>
              <a:t>COMMON ERRORS</a:t>
            </a:r>
          </a:p>
          <a:p>
            <a:r>
              <a:rPr lang="en-US" dirty="0" smtClean="0"/>
              <a:t>Ascending line negative for wheels down slide, positive for wheels up slide- ½ point for 5°.</a:t>
            </a:r>
          </a:p>
          <a:p>
            <a:r>
              <a:rPr lang="en-US" dirty="0" smtClean="0"/>
              <a:t>Not establishing vertical down line after pendulum.</a:t>
            </a:r>
          </a:p>
          <a:p>
            <a:r>
              <a:rPr lang="en-US" dirty="0" smtClean="0"/>
              <a:t>Torque during the slide and/or flop-over.</a:t>
            </a:r>
          </a:p>
          <a:p>
            <a:r>
              <a:rPr lang="en-US" dirty="0" smtClean="0"/>
              <a:t>Wing drop during the slide and/or flop-over.</a:t>
            </a:r>
          </a:p>
          <a:p>
            <a:r>
              <a:rPr lang="en-US" dirty="0" smtClean="0"/>
              <a:t>Falling the wrong way - zero.</a:t>
            </a:r>
          </a:p>
          <a:p>
            <a:endParaRPr lang="en-US" dirty="0" smtClean="0"/>
          </a:p>
          <a:p>
            <a:endParaRPr lang="en-US" dirty="0" smtClean="0"/>
          </a:p>
        </p:txBody>
      </p:sp>
    </p:spTree>
    <p:extLst>
      <p:ext uri="{BB962C8B-B14F-4D97-AF65-F5344CB8AC3E}">
        <p14:creationId xmlns:p14="http://schemas.microsoft.com/office/powerpoint/2010/main" val="31523775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hdr" sz="quarter"/>
          </p:nvPr>
        </p:nvSpPr>
        <p:spPr>
          <a:noFill/>
        </p:spPr>
        <p:txBody>
          <a:bodyPr/>
          <a:lstStyle/>
          <a:p>
            <a:r>
              <a:rPr lang="en-US" dirty="0" smtClean="0"/>
              <a:t>Scale Aerobatic Judging Seminar</a:t>
            </a:r>
          </a:p>
        </p:txBody>
      </p:sp>
      <p:sp>
        <p:nvSpPr>
          <p:cNvPr id="70659" name="Rectangle 5"/>
          <p:cNvSpPr>
            <a:spLocks noGrp="1" noChangeArrowheads="1"/>
          </p:cNvSpPr>
          <p:nvPr>
            <p:ph type="dt" sz="quarter" idx="1"/>
          </p:nvPr>
        </p:nvSpPr>
        <p:spPr>
          <a:noFill/>
        </p:spPr>
        <p:txBody>
          <a:bodyPr/>
          <a:lstStyle/>
          <a:p>
            <a:r>
              <a:rPr lang="en-US" dirty="0" smtClean="0"/>
              <a:t>Version - 4/23/2003</a:t>
            </a:r>
          </a:p>
        </p:txBody>
      </p:sp>
      <p:sp>
        <p:nvSpPr>
          <p:cNvPr id="70660" name="Rectangle 6"/>
          <p:cNvSpPr>
            <a:spLocks noGrp="1" noChangeArrowheads="1"/>
          </p:cNvSpPr>
          <p:nvPr>
            <p:ph type="sldNum" sz="quarter" idx="5"/>
          </p:nvPr>
        </p:nvSpPr>
        <p:spPr>
          <a:noFill/>
        </p:spPr>
        <p:txBody>
          <a:bodyPr/>
          <a:lstStyle/>
          <a:p>
            <a:r>
              <a:rPr lang="en-US" dirty="0" smtClean="0"/>
              <a:t>Page - </a:t>
            </a:r>
            <a:fld id="{33288999-4A39-4ECE-9BF4-3C10BFCB94E2}" type="slidenum">
              <a:rPr lang="en-US" smtClean="0"/>
              <a:pPr/>
              <a:t>74</a:t>
            </a:fld>
            <a:endParaRPr lang="en-US" dirty="0" smtClean="0"/>
          </a:p>
        </p:txBody>
      </p:sp>
      <p:sp>
        <p:nvSpPr>
          <p:cNvPr id="70661" name="Rectangle 2"/>
          <p:cNvSpPr>
            <a:spLocks noGrp="1" noChangeArrowheads="1"/>
          </p:cNvSpPr>
          <p:nvPr>
            <p:ph type="body" idx="1"/>
          </p:nvPr>
        </p:nvSpPr>
        <p:spPr>
          <a:noFill/>
          <a:ln/>
        </p:spPr>
        <p:txBody>
          <a:bodyPr>
            <a:normAutofit lnSpcReduction="10000"/>
          </a:bodyPr>
          <a:lstStyle/>
          <a:p>
            <a:endParaRPr lang="en-US" dirty="0" smtClean="0"/>
          </a:p>
          <a:p>
            <a:r>
              <a:rPr lang="en-US" dirty="0" smtClean="0"/>
              <a:t>FAMILY 7 - LOOPS AND EIGHTS</a:t>
            </a:r>
          </a:p>
          <a:p>
            <a:endParaRPr lang="en-US" dirty="0" smtClean="0"/>
          </a:p>
          <a:p>
            <a:r>
              <a:rPr lang="en-US" dirty="0" smtClean="0"/>
              <a:t>COMMON ERRORS</a:t>
            </a:r>
          </a:p>
          <a:p>
            <a:r>
              <a:rPr lang="en-US" dirty="0" smtClean="0"/>
              <a:t>Pinching.		Segmenting.		Barreling roll. </a:t>
            </a:r>
          </a:p>
          <a:p>
            <a:r>
              <a:rPr lang="en-US" dirty="0" smtClean="0"/>
              <a:t>Change of heading on entry or exit (½ point for 5°)</a:t>
            </a:r>
          </a:p>
          <a:p>
            <a:endParaRPr lang="en-US" dirty="0" smtClean="0"/>
          </a:p>
          <a:p>
            <a:r>
              <a:rPr lang="en-US" dirty="0" smtClean="0"/>
              <a:t>In </a:t>
            </a:r>
            <a:r>
              <a:rPr lang="en-US" dirty="0" err="1" smtClean="0"/>
              <a:t>Immelman</a:t>
            </a:r>
            <a:r>
              <a:rPr lang="en-US" dirty="0" smtClean="0"/>
              <a:t> (7.2.1.):</a:t>
            </a:r>
          </a:p>
          <a:p>
            <a:r>
              <a:rPr lang="en-US" dirty="0" smtClean="0"/>
              <a:t>Losing altitude (dishing or sagging) at top.</a:t>
            </a:r>
          </a:p>
          <a:p>
            <a:r>
              <a:rPr lang="en-US" dirty="0" smtClean="0"/>
              <a:t>Rolling early. (Point out that nose does not have to reach horizon for ½ loop to be complete.  Do not downgrade for nose-high roll as long as ½ loop portion is complete).  -½ point for every 5°.</a:t>
            </a:r>
          </a:p>
          <a:p>
            <a:r>
              <a:rPr lang="en-US" dirty="0" smtClean="0"/>
              <a:t>Rolling late (drawing a line).  </a:t>
            </a:r>
            <a:r>
              <a:rPr lang="en-US" b="1" dirty="0" smtClean="0"/>
              <a:t>Penalty must be at least 2 points and could be zeroed if an extremely long line is drawn.</a:t>
            </a:r>
          </a:p>
          <a:p>
            <a:endParaRPr lang="en-US" dirty="0" smtClean="0"/>
          </a:p>
          <a:p>
            <a:r>
              <a:rPr lang="en-US" dirty="0" smtClean="0"/>
              <a:t>In Split S (7.3.3.):</a:t>
            </a:r>
          </a:p>
          <a:p>
            <a:r>
              <a:rPr lang="en-US" dirty="0" smtClean="0"/>
              <a:t>Starting the loop before the roll is complete.</a:t>
            </a:r>
          </a:p>
          <a:p>
            <a:r>
              <a:rPr lang="en-US" dirty="0" smtClean="0"/>
              <a:t>Drawing a line as in above.</a:t>
            </a:r>
          </a:p>
        </p:txBody>
      </p:sp>
      <p:sp>
        <p:nvSpPr>
          <p:cNvPr id="70662"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18846989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Grp="1" noChangeArrowheads="1"/>
          </p:cNvSpPr>
          <p:nvPr>
            <p:ph type="hdr" sz="quarter"/>
          </p:nvPr>
        </p:nvSpPr>
        <p:spPr>
          <a:noFill/>
        </p:spPr>
        <p:txBody>
          <a:bodyPr/>
          <a:lstStyle/>
          <a:p>
            <a:r>
              <a:rPr lang="en-US" smtClean="0"/>
              <a:t>Scale Aerobatic Judging Seminar</a:t>
            </a:r>
          </a:p>
        </p:txBody>
      </p:sp>
      <p:sp>
        <p:nvSpPr>
          <p:cNvPr id="71683" name="Rectangle 5"/>
          <p:cNvSpPr>
            <a:spLocks noGrp="1" noChangeArrowheads="1"/>
          </p:cNvSpPr>
          <p:nvPr>
            <p:ph type="dt" sz="quarter" idx="1"/>
          </p:nvPr>
        </p:nvSpPr>
        <p:spPr>
          <a:noFill/>
        </p:spPr>
        <p:txBody>
          <a:bodyPr/>
          <a:lstStyle/>
          <a:p>
            <a:r>
              <a:rPr lang="en-US" smtClean="0"/>
              <a:t>Version - 4/23/2003</a:t>
            </a:r>
          </a:p>
        </p:txBody>
      </p:sp>
      <p:sp>
        <p:nvSpPr>
          <p:cNvPr id="71684" name="Rectangle 6"/>
          <p:cNvSpPr>
            <a:spLocks noGrp="1" noChangeArrowheads="1"/>
          </p:cNvSpPr>
          <p:nvPr>
            <p:ph type="sldNum" sz="quarter" idx="5"/>
          </p:nvPr>
        </p:nvSpPr>
        <p:spPr>
          <a:noFill/>
        </p:spPr>
        <p:txBody>
          <a:bodyPr/>
          <a:lstStyle/>
          <a:p>
            <a:r>
              <a:rPr lang="en-US" smtClean="0"/>
              <a:t>Page - </a:t>
            </a:r>
            <a:fld id="{735043F9-9EC1-4253-AD92-2848EB3CA412}" type="slidenum">
              <a:rPr lang="en-US" smtClean="0"/>
              <a:pPr/>
              <a:t>76</a:t>
            </a:fld>
            <a:endParaRPr lang="en-US" smtClean="0"/>
          </a:p>
        </p:txBody>
      </p:sp>
      <p:sp>
        <p:nvSpPr>
          <p:cNvPr id="71685" name="Rectangle 2"/>
          <p:cNvSpPr>
            <a:spLocks noGrp="1" noChangeArrowheads="1"/>
          </p:cNvSpPr>
          <p:nvPr>
            <p:ph type="body" idx="1"/>
          </p:nvPr>
        </p:nvSpPr>
        <p:spPr>
          <a:noFill/>
          <a:ln/>
        </p:spPr>
        <p:txBody>
          <a:bodyPr/>
          <a:lstStyle/>
          <a:p>
            <a:r>
              <a:rPr lang="en-US" dirty="0" smtClean="0"/>
              <a:t>All these errors are subjective calls and loops are difficult to judge well. </a:t>
            </a:r>
          </a:p>
          <a:p>
            <a:endParaRPr lang="en-US" b="1" dirty="0" smtClean="0"/>
          </a:p>
          <a:p>
            <a:r>
              <a:rPr lang="en-US" dirty="0" smtClean="0"/>
              <a:t>GRADING CRITERIA</a:t>
            </a:r>
          </a:p>
          <a:p>
            <a:r>
              <a:rPr lang="en-US" dirty="0" smtClean="0"/>
              <a:t>Loop must appear perfectly round.</a:t>
            </a:r>
          </a:p>
          <a:p>
            <a:r>
              <a:rPr lang="en-US" dirty="0" smtClean="0"/>
              <a:t>All radii must be constant and equal.</a:t>
            </a:r>
          </a:p>
          <a:p>
            <a:r>
              <a:rPr lang="en-US" dirty="0" smtClean="0"/>
              <a:t>If rolls are present, they must be centered AND follow the loop contour (not go flat or straight line).</a:t>
            </a:r>
          </a:p>
          <a:p>
            <a:r>
              <a:rPr lang="en-US" dirty="0" smtClean="0"/>
              <a:t>Wind correct for vertical plane as well as roundness.</a:t>
            </a:r>
          </a:p>
          <a:p>
            <a:endParaRPr lang="en-US" dirty="0" smtClean="0"/>
          </a:p>
          <a:p>
            <a:r>
              <a:rPr lang="en-US" dirty="0" smtClean="0"/>
              <a:t>COMMON ERRORS</a:t>
            </a:r>
          </a:p>
          <a:p>
            <a:r>
              <a:rPr lang="en-US" dirty="0" smtClean="0"/>
              <a:t>Egg shaped</a:t>
            </a:r>
          </a:p>
          <a:p>
            <a:r>
              <a:rPr lang="en-US" dirty="0" smtClean="0"/>
              <a:t>L shaped  or pinched at the top (as in written small l) </a:t>
            </a:r>
          </a:p>
          <a:p>
            <a:r>
              <a:rPr lang="en-US" dirty="0" smtClean="0"/>
              <a:t>Wings not level all around</a:t>
            </a:r>
          </a:p>
          <a:p>
            <a:r>
              <a:rPr lang="en-US" dirty="0" smtClean="0"/>
              <a:t>If a roll is present, then the roll is not centered or it causes a flat spot.</a:t>
            </a:r>
          </a:p>
          <a:p>
            <a:endParaRPr lang="en-US" dirty="0" smtClean="0"/>
          </a:p>
          <a:p>
            <a:r>
              <a:rPr lang="en-US" dirty="0" smtClean="0"/>
              <a:t>NOTE:  The begin and end at same altitude rule is written as ½ point for 5° error.</a:t>
            </a:r>
            <a:r>
              <a:rPr lang="en-US" baseline="0" dirty="0" smtClean="0"/>
              <a:t> This applies to perpendicular displacement from the flight line.</a:t>
            </a:r>
            <a:r>
              <a:rPr lang="en-US" dirty="0" smtClean="0"/>
              <a:t> </a:t>
            </a:r>
          </a:p>
          <a:p>
            <a:endParaRPr lang="en-US" dirty="0" smtClean="0"/>
          </a:p>
          <a:p>
            <a:endParaRPr lang="en-US" dirty="0" smtClean="0"/>
          </a:p>
          <a:p>
            <a:endParaRPr lang="en-US" dirty="0" smtClean="0"/>
          </a:p>
        </p:txBody>
      </p:sp>
      <p:sp>
        <p:nvSpPr>
          <p:cNvPr id="71686"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9770859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hdr" sz="quarter"/>
          </p:nvPr>
        </p:nvSpPr>
        <p:spPr>
          <a:noFill/>
        </p:spPr>
        <p:txBody>
          <a:bodyPr/>
          <a:lstStyle/>
          <a:p>
            <a:r>
              <a:rPr lang="en-US" smtClean="0"/>
              <a:t>Scale Aerobatic Judging Seminar</a:t>
            </a:r>
          </a:p>
        </p:txBody>
      </p:sp>
      <p:sp>
        <p:nvSpPr>
          <p:cNvPr id="72707" name="Rectangle 5"/>
          <p:cNvSpPr>
            <a:spLocks noGrp="1" noChangeArrowheads="1"/>
          </p:cNvSpPr>
          <p:nvPr>
            <p:ph type="dt" sz="quarter" idx="1"/>
          </p:nvPr>
        </p:nvSpPr>
        <p:spPr>
          <a:noFill/>
        </p:spPr>
        <p:txBody>
          <a:bodyPr/>
          <a:lstStyle/>
          <a:p>
            <a:r>
              <a:rPr lang="en-US" smtClean="0"/>
              <a:t>Version - 4/23/2003</a:t>
            </a:r>
          </a:p>
        </p:txBody>
      </p:sp>
      <p:sp>
        <p:nvSpPr>
          <p:cNvPr id="72708" name="Rectangle 6"/>
          <p:cNvSpPr>
            <a:spLocks noGrp="1" noChangeArrowheads="1"/>
          </p:cNvSpPr>
          <p:nvPr>
            <p:ph type="sldNum" sz="quarter" idx="5"/>
          </p:nvPr>
        </p:nvSpPr>
        <p:spPr>
          <a:noFill/>
        </p:spPr>
        <p:txBody>
          <a:bodyPr/>
          <a:lstStyle/>
          <a:p>
            <a:r>
              <a:rPr lang="en-US" smtClean="0"/>
              <a:t>Page - </a:t>
            </a:r>
            <a:fld id="{3044FB01-6C4D-4F93-ACD2-A5ADDDA52E0A}" type="slidenum">
              <a:rPr lang="en-US" smtClean="0"/>
              <a:pPr/>
              <a:t>77</a:t>
            </a:fld>
            <a:endParaRPr lang="en-US" smtClean="0"/>
          </a:p>
        </p:txBody>
      </p:sp>
      <p:sp>
        <p:nvSpPr>
          <p:cNvPr id="72709" name="Rectangle 2"/>
          <p:cNvSpPr>
            <a:spLocks noGrp="1" noChangeArrowheads="1"/>
          </p:cNvSpPr>
          <p:nvPr>
            <p:ph type="body" idx="1"/>
          </p:nvPr>
        </p:nvSpPr>
        <p:spPr>
          <a:noFill/>
          <a:ln/>
        </p:spPr>
        <p:txBody>
          <a:bodyPr/>
          <a:lstStyle/>
          <a:p>
            <a:r>
              <a:rPr lang="en-US" dirty="0" smtClean="0"/>
              <a:t>HESITATION LOOPS (7.7. - 7.10)</a:t>
            </a:r>
          </a:p>
          <a:p>
            <a:r>
              <a:rPr lang="en-US" dirty="0" smtClean="0"/>
              <a:t>GRADING CRITERIA</a:t>
            </a:r>
          </a:p>
          <a:p>
            <a:r>
              <a:rPr lang="en-US" dirty="0" smtClean="0"/>
              <a:t>90° and 45° lines are judged on flight-path.</a:t>
            </a:r>
          </a:p>
          <a:p>
            <a:r>
              <a:rPr lang="en-US" dirty="0" smtClean="0"/>
              <a:t>All radii must be constant and equal.</a:t>
            </a:r>
          </a:p>
          <a:p>
            <a:r>
              <a:rPr lang="en-US" dirty="0" smtClean="0"/>
              <a:t>If rolls are present, they must be centered on the line.</a:t>
            </a:r>
          </a:p>
          <a:p>
            <a:r>
              <a:rPr lang="en-US" dirty="0" smtClean="0"/>
              <a:t>All lines must be of equal length.  The first line is the first 90° or 45° line and sets the length of the others. Note: the 4th line of square loops and the 8th line of 8 sided loops must be at least as long as the first.</a:t>
            </a:r>
          </a:p>
          <a:p>
            <a:r>
              <a:rPr lang="en-US" dirty="0" smtClean="0"/>
              <a:t>Refer to Line rules 7.1 for downgrades. </a:t>
            </a:r>
            <a:r>
              <a:rPr lang="en-US" b="1" u="sng" dirty="0" smtClean="0"/>
              <a:t> </a:t>
            </a:r>
          </a:p>
          <a:p>
            <a:endParaRPr lang="en-US" dirty="0" smtClean="0"/>
          </a:p>
          <a:p>
            <a:r>
              <a:rPr lang="en-US" dirty="0" smtClean="0"/>
              <a:t>COMMON ERRORS</a:t>
            </a:r>
          </a:p>
          <a:p>
            <a:r>
              <a:rPr lang="en-US" dirty="0" smtClean="0"/>
              <a:t>Lines unequal (top either too long or too short depending on wind).</a:t>
            </a:r>
          </a:p>
          <a:p>
            <a:r>
              <a:rPr lang="en-US" dirty="0" smtClean="0"/>
              <a:t>Radii may be unequal, especially 2nd ¼ loop in a Square Loop.</a:t>
            </a:r>
          </a:p>
          <a:p>
            <a:r>
              <a:rPr lang="en-US" dirty="0" smtClean="0"/>
              <a:t>Last line very short or absent. (Figure is not complete until the last line length equals that of the other line segments.</a:t>
            </a:r>
          </a:p>
        </p:txBody>
      </p:sp>
      <p:sp>
        <p:nvSpPr>
          <p:cNvPr id="72710"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4153662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hdr" sz="quarter"/>
          </p:nvPr>
        </p:nvSpPr>
        <p:spPr>
          <a:noFill/>
        </p:spPr>
        <p:txBody>
          <a:bodyPr/>
          <a:lstStyle/>
          <a:p>
            <a:r>
              <a:rPr lang="en-US" smtClean="0"/>
              <a:t>Scale Aerobatic Judging Seminar</a:t>
            </a:r>
          </a:p>
        </p:txBody>
      </p:sp>
      <p:sp>
        <p:nvSpPr>
          <p:cNvPr id="72707" name="Rectangle 5"/>
          <p:cNvSpPr>
            <a:spLocks noGrp="1" noChangeArrowheads="1"/>
          </p:cNvSpPr>
          <p:nvPr>
            <p:ph type="dt" sz="quarter" idx="1"/>
          </p:nvPr>
        </p:nvSpPr>
        <p:spPr>
          <a:noFill/>
        </p:spPr>
        <p:txBody>
          <a:bodyPr/>
          <a:lstStyle/>
          <a:p>
            <a:r>
              <a:rPr lang="en-US" smtClean="0"/>
              <a:t>Version - 4/23/2003</a:t>
            </a:r>
          </a:p>
        </p:txBody>
      </p:sp>
      <p:sp>
        <p:nvSpPr>
          <p:cNvPr id="72708" name="Rectangle 6"/>
          <p:cNvSpPr>
            <a:spLocks noGrp="1" noChangeArrowheads="1"/>
          </p:cNvSpPr>
          <p:nvPr>
            <p:ph type="sldNum" sz="quarter" idx="5"/>
          </p:nvPr>
        </p:nvSpPr>
        <p:spPr>
          <a:noFill/>
        </p:spPr>
        <p:txBody>
          <a:bodyPr/>
          <a:lstStyle/>
          <a:p>
            <a:r>
              <a:rPr lang="en-US" smtClean="0"/>
              <a:t>Page - </a:t>
            </a:r>
            <a:fld id="{3044FB01-6C4D-4F93-ACD2-A5ADDDA52E0A}" type="slidenum">
              <a:rPr lang="en-US" smtClean="0"/>
              <a:pPr/>
              <a:t>78</a:t>
            </a:fld>
            <a:endParaRPr lang="en-US" smtClean="0"/>
          </a:p>
        </p:txBody>
      </p:sp>
      <p:sp>
        <p:nvSpPr>
          <p:cNvPr id="72709" name="Rectangle 2"/>
          <p:cNvSpPr>
            <a:spLocks noGrp="1" noChangeArrowheads="1"/>
          </p:cNvSpPr>
          <p:nvPr>
            <p:ph type="body" idx="1"/>
          </p:nvPr>
        </p:nvSpPr>
        <p:spPr>
          <a:noFill/>
          <a:ln/>
        </p:spPr>
        <p:txBody>
          <a:bodyPr/>
          <a:lstStyle/>
          <a:p>
            <a:endParaRPr lang="en-US" dirty="0" smtClean="0"/>
          </a:p>
        </p:txBody>
      </p:sp>
      <p:sp>
        <p:nvSpPr>
          <p:cNvPr id="72710"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13525044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ChangeArrowheads="1"/>
          </p:cNvSpPr>
          <p:nvPr>
            <p:ph type="hdr" sz="quarter"/>
          </p:nvPr>
        </p:nvSpPr>
        <p:spPr>
          <a:noFill/>
        </p:spPr>
        <p:txBody>
          <a:bodyPr/>
          <a:lstStyle/>
          <a:p>
            <a:r>
              <a:rPr lang="en-US" smtClean="0"/>
              <a:t>Scale Aerobatic Judging Seminar</a:t>
            </a:r>
          </a:p>
        </p:txBody>
      </p:sp>
      <p:sp>
        <p:nvSpPr>
          <p:cNvPr id="75779" name="Rectangle 5"/>
          <p:cNvSpPr>
            <a:spLocks noGrp="1" noChangeArrowheads="1"/>
          </p:cNvSpPr>
          <p:nvPr>
            <p:ph type="dt" sz="quarter" idx="1"/>
          </p:nvPr>
        </p:nvSpPr>
        <p:spPr>
          <a:noFill/>
        </p:spPr>
        <p:txBody>
          <a:bodyPr/>
          <a:lstStyle/>
          <a:p>
            <a:r>
              <a:rPr lang="en-US" smtClean="0"/>
              <a:t>Version - 4/23/2003</a:t>
            </a:r>
          </a:p>
        </p:txBody>
      </p:sp>
      <p:sp>
        <p:nvSpPr>
          <p:cNvPr id="75780" name="Rectangle 6"/>
          <p:cNvSpPr>
            <a:spLocks noGrp="1" noChangeArrowheads="1"/>
          </p:cNvSpPr>
          <p:nvPr>
            <p:ph type="sldNum" sz="quarter" idx="5"/>
          </p:nvPr>
        </p:nvSpPr>
        <p:spPr>
          <a:noFill/>
        </p:spPr>
        <p:txBody>
          <a:bodyPr/>
          <a:lstStyle/>
          <a:p>
            <a:r>
              <a:rPr lang="en-US" smtClean="0"/>
              <a:t>Page - </a:t>
            </a:r>
            <a:fld id="{CAD34F8F-D8C0-409B-9D4F-C3D44FBF9EFF}" type="slidenum">
              <a:rPr lang="en-US" smtClean="0"/>
              <a:pPr/>
              <a:t>79</a:t>
            </a:fld>
            <a:endParaRPr lang="en-US" smtClean="0"/>
          </a:p>
        </p:txBody>
      </p:sp>
      <p:sp>
        <p:nvSpPr>
          <p:cNvPr id="75781" name="Rectangle 1026"/>
          <p:cNvSpPr>
            <a:spLocks noGrp="1" noChangeArrowheads="1"/>
          </p:cNvSpPr>
          <p:nvPr>
            <p:ph type="body" idx="1"/>
          </p:nvPr>
        </p:nvSpPr>
        <p:spPr>
          <a:noFill/>
          <a:ln/>
        </p:spPr>
        <p:txBody>
          <a:bodyPr/>
          <a:lstStyle/>
          <a:p>
            <a:r>
              <a:rPr lang="en-US" dirty="0" smtClean="0"/>
              <a:t>HORIZONTAL 8'S (7.23-7.30) GRADING CRITERIA</a:t>
            </a:r>
          </a:p>
          <a:p>
            <a:r>
              <a:rPr lang="en-US" sz="1000" dirty="0" smtClean="0"/>
              <a:t>Stress that Both loops must be same size.</a:t>
            </a:r>
          </a:p>
          <a:p>
            <a:r>
              <a:rPr lang="en-US" sz="1000" dirty="0" smtClean="0"/>
              <a:t>Any rolls on 45° lines must be centered.</a:t>
            </a:r>
          </a:p>
          <a:p>
            <a:endParaRPr lang="en-US" sz="1000" dirty="0" smtClean="0"/>
          </a:p>
          <a:p>
            <a:r>
              <a:rPr lang="en-US" dirty="0" smtClean="0"/>
              <a:t>COMMON ERRORS</a:t>
            </a:r>
          </a:p>
          <a:p>
            <a:r>
              <a:rPr lang="en-US" dirty="0" smtClean="0"/>
              <a:t>Pinched loop.</a:t>
            </a:r>
          </a:p>
          <a:p>
            <a:r>
              <a:rPr lang="en-US" dirty="0" smtClean="0"/>
              <a:t>45's shallow or steep.</a:t>
            </a:r>
          </a:p>
          <a:p>
            <a:r>
              <a:rPr lang="en-US" dirty="0" smtClean="0"/>
              <a:t>Second loop bigger than first.</a:t>
            </a:r>
          </a:p>
          <a:p>
            <a:endParaRPr lang="en-US" sz="1000" dirty="0" smtClean="0"/>
          </a:p>
          <a:p>
            <a:endParaRPr lang="en-US" dirty="0" smtClean="0"/>
          </a:p>
          <a:p>
            <a:endParaRPr lang="en-US" dirty="0" smtClean="0"/>
          </a:p>
        </p:txBody>
      </p:sp>
      <p:sp>
        <p:nvSpPr>
          <p:cNvPr id="75782" name="Rectangle 1027"/>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1235372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hdr" sz="quarter"/>
          </p:nvPr>
        </p:nvSpPr>
        <p:spPr>
          <a:noFill/>
        </p:spPr>
        <p:txBody>
          <a:bodyPr/>
          <a:lstStyle/>
          <a:p>
            <a:r>
              <a:rPr lang="en-US" dirty="0" smtClean="0"/>
              <a:t>Scale Aerobatic Judging Seminar</a:t>
            </a:r>
          </a:p>
        </p:txBody>
      </p:sp>
      <p:sp>
        <p:nvSpPr>
          <p:cNvPr id="33795" name="Rectangle 5"/>
          <p:cNvSpPr>
            <a:spLocks noGrp="1" noChangeArrowheads="1"/>
          </p:cNvSpPr>
          <p:nvPr>
            <p:ph type="dt" sz="quarter" idx="1"/>
          </p:nvPr>
        </p:nvSpPr>
        <p:spPr>
          <a:noFill/>
        </p:spPr>
        <p:txBody>
          <a:bodyPr/>
          <a:lstStyle/>
          <a:p>
            <a:r>
              <a:rPr lang="en-US" dirty="0" smtClean="0"/>
              <a:t>Version - 4/23/2003</a:t>
            </a:r>
          </a:p>
        </p:txBody>
      </p:sp>
      <p:sp>
        <p:nvSpPr>
          <p:cNvPr id="33796" name="Rectangle 6"/>
          <p:cNvSpPr>
            <a:spLocks noGrp="1" noChangeArrowheads="1"/>
          </p:cNvSpPr>
          <p:nvPr>
            <p:ph type="sldNum" sz="quarter" idx="5"/>
          </p:nvPr>
        </p:nvSpPr>
        <p:spPr>
          <a:noFill/>
        </p:spPr>
        <p:txBody>
          <a:bodyPr/>
          <a:lstStyle/>
          <a:p>
            <a:r>
              <a:rPr lang="en-US" dirty="0" smtClean="0"/>
              <a:t>Page - </a:t>
            </a:r>
            <a:fld id="{FCE1BD36-09B1-41C1-BB5B-176DC50398D3}" type="slidenum">
              <a:rPr lang="en-US" smtClean="0"/>
              <a:pPr/>
              <a:t>7</a:t>
            </a:fld>
            <a:endParaRPr lang="en-US" dirty="0" smtClean="0"/>
          </a:p>
        </p:txBody>
      </p:sp>
      <p:sp>
        <p:nvSpPr>
          <p:cNvPr id="33797" name="Rectangle 2"/>
          <p:cNvSpPr>
            <a:spLocks noGrp="1" noChangeArrowheads="1"/>
          </p:cNvSpPr>
          <p:nvPr>
            <p:ph type="body" idx="1"/>
          </p:nvPr>
        </p:nvSpPr>
        <p:spPr>
          <a:noFill/>
          <a:ln/>
        </p:spPr>
        <p:txBody>
          <a:bodyPr/>
          <a:lstStyle/>
          <a:p>
            <a:r>
              <a:rPr lang="en-US" dirty="0" smtClean="0"/>
              <a:t>COURSE OVERVIEW</a:t>
            </a:r>
          </a:p>
          <a:p>
            <a:r>
              <a:rPr lang="en-US" dirty="0" smtClean="0"/>
              <a:t>This section deals with Judging Criteria for Scale Aerobatics.</a:t>
            </a:r>
          </a:p>
          <a:p>
            <a:r>
              <a:rPr lang="en-US" dirty="0" smtClean="0"/>
              <a:t>Explain that being a good judge is not terrible difficult but it does require a thorough knowledge of the criteria and the ability to apply it quickly and decisively.  Each judge must develop their own method of keeping track of the cumulative downgrades for each figure.</a:t>
            </a:r>
          </a:p>
          <a:p>
            <a:endParaRPr lang="en-US" dirty="0" smtClean="0"/>
          </a:p>
          <a:p>
            <a:r>
              <a:rPr lang="en-US" dirty="0" smtClean="0"/>
              <a:t>Being a good judge does not necessarily go hand-in-hand with being a good pilot.  As a matter of fact, being a pilot is not a criteria at all.  </a:t>
            </a:r>
          </a:p>
          <a:p>
            <a:r>
              <a:rPr lang="en-US" dirty="0" smtClean="0"/>
              <a:t>(CAUTION - NON P.C. Statement follows!!) Many wives, girlfriends even sons and daughters can be trained to be good judges.  Many IAC judges are not full scale pilots at all.  </a:t>
            </a:r>
          </a:p>
          <a:p>
            <a:endParaRPr lang="en-US" dirty="0" smtClean="0"/>
          </a:p>
          <a:p>
            <a:r>
              <a:rPr lang="en-US" dirty="0" smtClean="0"/>
              <a:t>All you need is the ability to know what the proper figure SHOULD look like and be able to tell the difference between the ideal figure and what you see the aircraft doing in the sky.  It takes practice too.  You’re not going to be able to just study the course material and instantly become a good judge.  You have to sit on the </a:t>
            </a:r>
            <a:r>
              <a:rPr lang="en-US" dirty="0" err="1" smtClean="0"/>
              <a:t>flightline</a:t>
            </a:r>
            <a:r>
              <a:rPr lang="en-US" dirty="0" smtClean="0"/>
              <a:t> and watch.   Volunteering for scribe duty is a good way to get that experience.</a:t>
            </a:r>
          </a:p>
        </p:txBody>
      </p:sp>
      <p:sp>
        <p:nvSpPr>
          <p:cNvPr id="33798"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9408323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hdr" sz="quarter"/>
          </p:nvPr>
        </p:nvSpPr>
        <p:spPr>
          <a:noFill/>
        </p:spPr>
        <p:txBody>
          <a:bodyPr/>
          <a:lstStyle/>
          <a:p>
            <a:r>
              <a:rPr lang="en-US" smtClean="0"/>
              <a:t>Scale Aerobatic Judging Seminar</a:t>
            </a:r>
          </a:p>
        </p:txBody>
      </p:sp>
      <p:sp>
        <p:nvSpPr>
          <p:cNvPr id="73731" name="Rectangle 5"/>
          <p:cNvSpPr>
            <a:spLocks noGrp="1" noChangeArrowheads="1"/>
          </p:cNvSpPr>
          <p:nvPr>
            <p:ph type="dt" sz="quarter" idx="1"/>
          </p:nvPr>
        </p:nvSpPr>
        <p:spPr>
          <a:noFill/>
        </p:spPr>
        <p:txBody>
          <a:bodyPr/>
          <a:lstStyle/>
          <a:p>
            <a:r>
              <a:rPr lang="en-US" smtClean="0"/>
              <a:t>Version - 4/23/2003</a:t>
            </a:r>
          </a:p>
        </p:txBody>
      </p:sp>
      <p:sp>
        <p:nvSpPr>
          <p:cNvPr id="73732" name="Rectangle 6"/>
          <p:cNvSpPr>
            <a:spLocks noGrp="1" noChangeArrowheads="1"/>
          </p:cNvSpPr>
          <p:nvPr>
            <p:ph type="sldNum" sz="quarter" idx="5"/>
          </p:nvPr>
        </p:nvSpPr>
        <p:spPr>
          <a:noFill/>
        </p:spPr>
        <p:txBody>
          <a:bodyPr/>
          <a:lstStyle/>
          <a:p>
            <a:r>
              <a:rPr lang="en-US" smtClean="0"/>
              <a:t>Page - </a:t>
            </a:r>
            <a:fld id="{D8A61581-328B-464A-9EBD-FFE9DA380F2A}" type="slidenum">
              <a:rPr lang="en-US" smtClean="0"/>
              <a:pPr/>
              <a:t>80</a:t>
            </a:fld>
            <a:endParaRPr lang="en-US" smtClean="0"/>
          </a:p>
        </p:txBody>
      </p:sp>
      <p:sp>
        <p:nvSpPr>
          <p:cNvPr id="73733" name="Rectangle 2"/>
          <p:cNvSpPr>
            <a:spLocks noGrp="1" noChangeArrowheads="1"/>
          </p:cNvSpPr>
          <p:nvPr>
            <p:ph type="body" idx="1"/>
          </p:nvPr>
        </p:nvSpPr>
        <p:spPr>
          <a:xfrm>
            <a:off x="838200" y="4268747"/>
            <a:ext cx="5181600" cy="3274473"/>
          </a:xfrm>
          <a:noFill/>
          <a:ln/>
        </p:spPr>
        <p:txBody>
          <a:bodyPr>
            <a:normAutofit fontScale="92500" lnSpcReduction="10000"/>
          </a:bodyPr>
          <a:lstStyle/>
          <a:p>
            <a:r>
              <a:rPr lang="en-US" dirty="0" smtClean="0"/>
              <a:t>VERTICAL 8'S (7.13-7.18.) </a:t>
            </a:r>
          </a:p>
          <a:p>
            <a:endParaRPr lang="en-US" dirty="0" smtClean="0"/>
          </a:p>
          <a:p>
            <a:r>
              <a:rPr lang="en-US" dirty="0" smtClean="0"/>
              <a:t>GRADING CRITERIA</a:t>
            </a:r>
          </a:p>
          <a:p>
            <a:r>
              <a:rPr lang="en-US" dirty="0" smtClean="0"/>
              <a:t>Explain that the criteria is essentially the same as for loops - just that there’s two of them in the figure.</a:t>
            </a:r>
          </a:p>
          <a:p>
            <a:endParaRPr lang="en-US" dirty="0" smtClean="0"/>
          </a:p>
          <a:p>
            <a:r>
              <a:rPr lang="en-US" sz="1000" dirty="0" smtClean="0"/>
              <a:t>Both loops must be round and of the same size.</a:t>
            </a:r>
          </a:p>
          <a:p>
            <a:r>
              <a:rPr lang="en-US" sz="1000" dirty="0" smtClean="0"/>
              <a:t>They must be one above the other unless there is a roll between them.  </a:t>
            </a:r>
          </a:p>
          <a:p>
            <a:r>
              <a:rPr lang="en-US" sz="1000" dirty="0" smtClean="0"/>
              <a:t>There must be no line before or after the roll.</a:t>
            </a:r>
          </a:p>
          <a:p>
            <a:r>
              <a:rPr lang="en-US" sz="1000" dirty="0" smtClean="0"/>
              <a:t>Entry and exit altitude will</a:t>
            </a:r>
            <a:r>
              <a:rPr lang="en-US" sz="1000" baseline="0" dirty="0" smtClean="0"/>
              <a:t> not</a:t>
            </a:r>
            <a:r>
              <a:rPr lang="en-US" sz="1000" dirty="0" smtClean="0"/>
              <a:t> be the same.</a:t>
            </a:r>
          </a:p>
          <a:p>
            <a:endParaRPr lang="en-US" dirty="0" smtClean="0"/>
          </a:p>
          <a:p>
            <a:r>
              <a:rPr lang="en-US" dirty="0" smtClean="0"/>
              <a:t>COMMON ERRORS</a:t>
            </a:r>
          </a:p>
          <a:p>
            <a:r>
              <a:rPr lang="en-US" dirty="0" smtClean="0"/>
              <a:t>Pinched, L-shaped, egg shaped loop(s).</a:t>
            </a:r>
          </a:p>
          <a:p>
            <a:endParaRPr lang="en-US" dirty="0" smtClean="0"/>
          </a:p>
          <a:p>
            <a:r>
              <a:rPr lang="en-US" dirty="0" smtClean="0"/>
              <a:t>Second loop larger than first.</a:t>
            </a:r>
          </a:p>
          <a:p>
            <a:r>
              <a:rPr lang="en-US" dirty="0" smtClean="0"/>
              <a:t>First loop larger than the second.</a:t>
            </a:r>
          </a:p>
          <a:p>
            <a:endParaRPr lang="en-US" dirty="0" smtClean="0"/>
          </a:p>
        </p:txBody>
      </p:sp>
      <p:sp>
        <p:nvSpPr>
          <p:cNvPr id="73734"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453734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ChangeArrowheads="1"/>
          </p:cNvSpPr>
          <p:nvPr>
            <p:ph type="hdr" sz="quarter"/>
          </p:nvPr>
        </p:nvSpPr>
        <p:spPr>
          <a:noFill/>
        </p:spPr>
        <p:txBody>
          <a:bodyPr/>
          <a:lstStyle/>
          <a:p>
            <a:r>
              <a:rPr lang="en-US" smtClean="0"/>
              <a:t>Scale Aerobatic Judging Seminar</a:t>
            </a:r>
          </a:p>
        </p:txBody>
      </p:sp>
      <p:sp>
        <p:nvSpPr>
          <p:cNvPr id="75779" name="Rectangle 5"/>
          <p:cNvSpPr>
            <a:spLocks noGrp="1" noChangeArrowheads="1"/>
          </p:cNvSpPr>
          <p:nvPr>
            <p:ph type="dt" sz="quarter" idx="1"/>
          </p:nvPr>
        </p:nvSpPr>
        <p:spPr>
          <a:noFill/>
        </p:spPr>
        <p:txBody>
          <a:bodyPr/>
          <a:lstStyle/>
          <a:p>
            <a:r>
              <a:rPr lang="en-US" smtClean="0"/>
              <a:t>Version - 4/23/2003</a:t>
            </a:r>
          </a:p>
        </p:txBody>
      </p:sp>
      <p:sp>
        <p:nvSpPr>
          <p:cNvPr id="75780" name="Rectangle 6"/>
          <p:cNvSpPr>
            <a:spLocks noGrp="1" noChangeArrowheads="1"/>
          </p:cNvSpPr>
          <p:nvPr>
            <p:ph type="sldNum" sz="quarter" idx="5"/>
          </p:nvPr>
        </p:nvSpPr>
        <p:spPr>
          <a:noFill/>
        </p:spPr>
        <p:txBody>
          <a:bodyPr/>
          <a:lstStyle/>
          <a:p>
            <a:r>
              <a:rPr lang="en-US" smtClean="0"/>
              <a:t>Page - </a:t>
            </a:r>
            <a:fld id="{CAD34F8F-D8C0-409B-9D4F-C3D44FBF9EFF}" type="slidenum">
              <a:rPr lang="en-US" smtClean="0"/>
              <a:pPr/>
              <a:t>81</a:t>
            </a:fld>
            <a:endParaRPr lang="en-US" smtClean="0"/>
          </a:p>
        </p:txBody>
      </p:sp>
      <p:sp>
        <p:nvSpPr>
          <p:cNvPr id="75781" name="Rectangle 1026"/>
          <p:cNvSpPr>
            <a:spLocks noGrp="1" noChangeArrowheads="1"/>
          </p:cNvSpPr>
          <p:nvPr>
            <p:ph type="body" idx="1"/>
          </p:nvPr>
        </p:nvSpPr>
        <p:spPr>
          <a:noFill/>
          <a:ln/>
        </p:spPr>
        <p:txBody>
          <a:bodyPr/>
          <a:lstStyle/>
          <a:p>
            <a:r>
              <a:rPr lang="en-US" dirty="0" smtClean="0"/>
              <a:t>HORIZONTAL 8'S (7.23-7.30) GRADING CRITERIA</a:t>
            </a:r>
          </a:p>
          <a:p>
            <a:r>
              <a:rPr lang="en-US" sz="1000" b="0" dirty="0" smtClean="0"/>
              <a:t>1/8 entry or exit radii </a:t>
            </a:r>
            <a:r>
              <a:rPr lang="en-US" sz="1000" dirty="0" smtClean="0">
                <a:solidFill>
                  <a:srgbClr val="FF0000"/>
                </a:solidFill>
              </a:rPr>
              <a:t>can be different </a:t>
            </a:r>
            <a:r>
              <a:rPr lang="en-US" sz="1000" b="0" dirty="0" smtClean="0"/>
              <a:t>from 5/8 &amp; ¾ loop radii</a:t>
            </a:r>
          </a:p>
          <a:p>
            <a:r>
              <a:rPr lang="en-US" sz="1000" dirty="0" smtClean="0"/>
              <a:t>Stress that Both loops must be same size.</a:t>
            </a:r>
          </a:p>
          <a:p>
            <a:r>
              <a:rPr lang="en-US" sz="1000" dirty="0" smtClean="0"/>
              <a:t>Entry and exit altitude must be the same</a:t>
            </a:r>
          </a:p>
          <a:p>
            <a:r>
              <a:rPr lang="en-US" sz="1000" dirty="0" smtClean="0"/>
              <a:t>Any rolls on 45° lines must be centered.</a:t>
            </a:r>
          </a:p>
          <a:p>
            <a:endParaRPr lang="en-US" sz="1000" dirty="0" smtClean="0"/>
          </a:p>
          <a:p>
            <a:r>
              <a:rPr lang="en-US" dirty="0" smtClean="0"/>
              <a:t>COMMON ERRORS</a:t>
            </a:r>
          </a:p>
          <a:p>
            <a:r>
              <a:rPr lang="en-US" dirty="0" smtClean="0"/>
              <a:t>Pinched loop.</a:t>
            </a:r>
          </a:p>
          <a:p>
            <a:r>
              <a:rPr lang="en-US" dirty="0" smtClean="0"/>
              <a:t>45's shallow or steep.</a:t>
            </a:r>
          </a:p>
          <a:p>
            <a:r>
              <a:rPr lang="en-US" dirty="0" smtClean="0"/>
              <a:t>Second loop starts lower than first.</a:t>
            </a:r>
          </a:p>
          <a:p>
            <a:r>
              <a:rPr lang="en-US" dirty="0" smtClean="0"/>
              <a:t>Second loop bigger than first.</a:t>
            </a:r>
          </a:p>
          <a:p>
            <a:endParaRPr lang="en-US" sz="1000" dirty="0" smtClean="0"/>
          </a:p>
          <a:p>
            <a:endParaRPr lang="en-US" dirty="0" smtClean="0"/>
          </a:p>
          <a:p>
            <a:endParaRPr lang="en-US" dirty="0" smtClean="0"/>
          </a:p>
        </p:txBody>
      </p:sp>
      <p:sp>
        <p:nvSpPr>
          <p:cNvPr id="75782" name="Rectangle 1027"/>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39135258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hdr" sz="quarter"/>
          </p:nvPr>
        </p:nvSpPr>
        <p:spPr>
          <a:noFill/>
        </p:spPr>
        <p:txBody>
          <a:bodyPr/>
          <a:lstStyle/>
          <a:p>
            <a:r>
              <a:rPr lang="en-US" smtClean="0"/>
              <a:t>Scale Aerobatic Judging Seminar</a:t>
            </a:r>
          </a:p>
        </p:txBody>
      </p:sp>
      <p:sp>
        <p:nvSpPr>
          <p:cNvPr id="73731" name="Rectangle 5"/>
          <p:cNvSpPr>
            <a:spLocks noGrp="1" noChangeArrowheads="1"/>
          </p:cNvSpPr>
          <p:nvPr>
            <p:ph type="dt" sz="quarter" idx="1"/>
          </p:nvPr>
        </p:nvSpPr>
        <p:spPr>
          <a:noFill/>
        </p:spPr>
        <p:txBody>
          <a:bodyPr/>
          <a:lstStyle/>
          <a:p>
            <a:r>
              <a:rPr lang="en-US" smtClean="0"/>
              <a:t>Version - 4/23/2003</a:t>
            </a:r>
          </a:p>
        </p:txBody>
      </p:sp>
      <p:sp>
        <p:nvSpPr>
          <p:cNvPr id="73732" name="Rectangle 6"/>
          <p:cNvSpPr>
            <a:spLocks noGrp="1" noChangeArrowheads="1"/>
          </p:cNvSpPr>
          <p:nvPr>
            <p:ph type="sldNum" sz="quarter" idx="5"/>
          </p:nvPr>
        </p:nvSpPr>
        <p:spPr>
          <a:noFill/>
        </p:spPr>
        <p:txBody>
          <a:bodyPr/>
          <a:lstStyle/>
          <a:p>
            <a:r>
              <a:rPr lang="en-US" smtClean="0"/>
              <a:t>Page - </a:t>
            </a:r>
            <a:fld id="{D8A61581-328B-464A-9EBD-FFE9DA380F2A}" type="slidenum">
              <a:rPr lang="en-US" smtClean="0"/>
              <a:pPr/>
              <a:t>83</a:t>
            </a:fld>
            <a:endParaRPr lang="en-US" smtClean="0"/>
          </a:p>
        </p:txBody>
      </p:sp>
      <p:sp>
        <p:nvSpPr>
          <p:cNvPr id="73733" name="Rectangle 2"/>
          <p:cNvSpPr>
            <a:spLocks noGrp="1" noChangeArrowheads="1"/>
          </p:cNvSpPr>
          <p:nvPr>
            <p:ph type="body" idx="1"/>
          </p:nvPr>
        </p:nvSpPr>
        <p:spPr>
          <a:xfrm>
            <a:off x="838200" y="4268747"/>
            <a:ext cx="5181600" cy="3274473"/>
          </a:xfrm>
          <a:noFill/>
          <a:ln/>
        </p:spPr>
        <p:txBody>
          <a:bodyPr>
            <a:normAutofit fontScale="92500" lnSpcReduction="10000"/>
          </a:bodyPr>
          <a:lstStyle/>
          <a:p>
            <a:r>
              <a:rPr lang="en-US" dirty="0" smtClean="0"/>
              <a:t>VERTICAL 8'S (7.13-7.18.) </a:t>
            </a:r>
          </a:p>
          <a:p>
            <a:endParaRPr lang="en-US" dirty="0" smtClean="0"/>
          </a:p>
          <a:p>
            <a:r>
              <a:rPr lang="en-US" dirty="0" smtClean="0"/>
              <a:t>GRADING CRITERIA</a:t>
            </a:r>
          </a:p>
          <a:p>
            <a:r>
              <a:rPr lang="en-US" dirty="0" smtClean="0"/>
              <a:t>Explain that the criteria is essentially the same as for loops - just that there’s two of them in the figure.</a:t>
            </a:r>
          </a:p>
          <a:p>
            <a:endParaRPr lang="en-US" dirty="0" smtClean="0"/>
          </a:p>
          <a:p>
            <a:r>
              <a:rPr lang="en-US" sz="1000" dirty="0" smtClean="0"/>
              <a:t>Both loops must be round and of the same size.</a:t>
            </a:r>
          </a:p>
          <a:p>
            <a:r>
              <a:rPr lang="en-US" sz="1000" dirty="0" smtClean="0"/>
              <a:t>They must be one above the other unless there is a roll between them.  </a:t>
            </a:r>
          </a:p>
          <a:p>
            <a:r>
              <a:rPr lang="en-US" sz="1000" dirty="0" smtClean="0"/>
              <a:t>There must be no line before or after the roll.</a:t>
            </a:r>
          </a:p>
          <a:p>
            <a:r>
              <a:rPr lang="en-US" sz="1000" dirty="0" smtClean="0"/>
              <a:t>Entry and exit altitude must be the same.</a:t>
            </a:r>
          </a:p>
          <a:p>
            <a:endParaRPr lang="en-US" dirty="0" smtClean="0"/>
          </a:p>
          <a:p>
            <a:r>
              <a:rPr lang="en-US" dirty="0" smtClean="0"/>
              <a:t>COMMON ERRORS</a:t>
            </a:r>
          </a:p>
          <a:p>
            <a:r>
              <a:rPr lang="en-US" dirty="0" smtClean="0"/>
              <a:t>Pinched, L-shaped, egg shaped loop(s).</a:t>
            </a:r>
          </a:p>
          <a:p>
            <a:endParaRPr lang="en-US" dirty="0" smtClean="0"/>
          </a:p>
          <a:p>
            <a:r>
              <a:rPr lang="en-US" dirty="0" smtClean="0"/>
              <a:t>Second loop larger than first.</a:t>
            </a:r>
          </a:p>
          <a:p>
            <a:r>
              <a:rPr lang="en-US" dirty="0" smtClean="0"/>
              <a:t>First loop larger than the second.</a:t>
            </a:r>
          </a:p>
          <a:p>
            <a:endParaRPr lang="en-US" dirty="0" smtClean="0"/>
          </a:p>
        </p:txBody>
      </p:sp>
      <p:sp>
        <p:nvSpPr>
          <p:cNvPr id="73734"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10541489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hdr" sz="quarter"/>
          </p:nvPr>
        </p:nvSpPr>
        <p:spPr>
          <a:noFill/>
        </p:spPr>
        <p:txBody>
          <a:bodyPr/>
          <a:lstStyle/>
          <a:p>
            <a:r>
              <a:rPr lang="en-US" smtClean="0"/>
              <a:t>Scale Aerobatic Judging Seminar</a:t>
            </a:r>
          </a:p>
        </p:txBody>
      </p:sp>
      <p:sp>
        <p:nvSpPr>
          <p:cNvPr id="76803" name="Rectangle 5"/>
          <p:cNvSpPr>
            <a:spLocks noGrp="1" noChangeArrowheads="1"/>
          </p:cNvSpPr>
          <p:nvPr>
            <p:ph type="dt" sz="quarter" idx="1"/>
          </p:nvPr>
        </p:nvSpPr>
        <p:spPr>
          <a:noFill/>
        </p:spPr>
        <p:txBody>
          <a:bodyPr/>
          <a:lstStyle/>
          <a:p>
            <a:r>
              <a:rPr lang="en-US" smtClean="0"/>
              <a:t>Version - 4/23/2003</a:t>
            </a:r>
          </a:p>
        </p:txBody>
      </p:sp>
      <p:sp>
        <p:nvSpPr>
          <p:cNvPr id="76804" name="Rectangle 6"/>
          <p:cNvSpPr>
            <a:spLocks noGrp="1" noChangeArrowheads="1"/>
          </p:cNvSpPr>
          <p:nvPr>
            <p:ph type="sldNum" sz="quarter" idx="5"/>
          </p:nvPr>
        </p:nvSpPr>
        <p:spPr>
          <a:noFill/>
        </p:spPr>
        <p:txBody>
          <a:bodyPr/>
          <a:lstStyle/>
          <a:p>
            <a:r>
              <a:rPr lang="en-US" smtClean="0"/>
              <a:t>Page - </a:t>
            </a:r>
            <a:fld id="{D54C4767-8D05-459C-83E7-2270B1B03A13}" type="slidenum">
              <a:rPr lang="en-US" smtClean="0"/>
              <a:pPr/>
              <a:t>85</a:t>
            </a:fld>
            <a:endParaRPr lang="en-US" smtClean="0"/>
          </a:p>
        </p:txBody>
      </p:sp>
      <p:sp>
        <p:nvSpPr>
          <p:cNvPr id="76805" name="Rectangle 2"/>
          <p:cNvSpPr>
            <a:spLocks noGrp="1" noChangeArrowheads="1"/>
          </p:cNvSpPr>
          <p:nvPr>
            <p:ph type="body" idx="1"/>
          </p:nvPr>
        </p:nvSpPr>
        <p:spPr>
          <a:noFill/>
          <a:ln/>
        </p:spPr>
        <p:txBody>
          <a:bodyPr/>
          <a:lstStyle/>
          <a:p>
            <a:r>
              <a:rPr lang="en-US" b="1" dirty="0" smtClean="0"/>
              <a:t>Supplement this with your Family 8 FAI catalog slides</a:t>
            </a:r>
            <a:r>
              <a:rPr lang="en-US" dirty="0" smtClean="0"/>
              <a:t> </a:t>
            </a:r>
          </a:p>
          <a:p>
            <a:r>
              <a:rPr lang="en-US" dirty="0" smtClean="0"/>
              <a:t>FAMILY 8 - COMBINATION OF LINES, ANGLES AND LOOPS</a:t>
            </a:r>
          </a:p>
          <a:p>
            <a:endParaRPr lang="en-US" dirty="0" smtClean="0"/>
          </a:p>
          <a:p>
            <a:r>
              <a:rPr lang="en-US" dirty="0" smtClean="0"/>
              <a:t>HUMPTIES (8.1. - 8.28.) GRADING CRITERIA</a:t>
            </a:r>
          </a:p>
          <a:p>
            <a:r>
              <a:rPr lang="en-US" dirty="0" smtClean="0"/>
              <a:t>Entry and exit ¼ or 1/8 loop radii can be different.</a:t>
            </a:r>
          </a:p>
          <a:p>
            <a:r>
              <a:rPr lang="en-US" dirty="0" smtClean="0"/>
              <a:t>½ loop must be round and radius need not be the same as either of the ¼ or 1/8 loops.</a:t>
            </a:r>
          </a:p>
          <a:p>
            <a:r>
              <a:rPr lang="en-US" dirty="0" smtClean="0"/>
              <a:t>Entry and exit altitude need not be the same.</a:t>
            </a:r>
          </a:p>
          <a:p>
            <a:r>
              <a:rPr lang="en-US" dirty="0" smtClean="0"/>
              <a:t>Rolls must be centered on the line.</a:t>
            </a:r>
          </a:p>
          <a:p>
            <a:r>
              <a:rPr lang="en-US" dirty="0" smtClean="0"/>
              <a:t>Altitude is not a grading criterion.</a:t>
            </a:r>
          </a:p>
          <a:p>
            <a:endParaRPr lang="en-US" dirty="0" smtClean="0"/>
          </a:p>
          <a:p>
            <a:r>
              <a:rPr lang="en-US" dirty="0" smtClean="0"/>
              <a:t>COMMON ERRORS</a:t>
            </a:r>
          </a:p>
          <a:p>
            <a:r>
              <a:rPr lang="en-US" dirty="0" smtClean="0"/>
              <a:t>½ loop not round and finishes lower than started.</a:t>
            </a:r>
          </a:p>
          <a:p>
            <a:r>
              <a:rPr lang="en-US" dirty="0" smtClean="0"/>
              <a:t>Aircraft flops over top without drawing ½ loop.</a:t>
            </a:r>
          </a:p>
          <a:p>
            <a:endParaRPr lang="en-US" dirty="0" smtClean="0"/>
          </a:p>
        </p:txBody>
      </p:sp>
      <p:sp>
        <p:nvSpPr>
          <p:cNvPr id="76806"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21724263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Grp="1" noChangeArrowheads="1"/>
          </p:cNvSpPr>
          <p:nvPr>
            <p:ph type="hdr" sz="quarter"/>
          </p:nvPr>
        </p:nvSpPr>
        <p:spPr>
          <a:noFill/>
        </p:spPr>
        <p:txBody>
          <a:bodyPr/>
          <a:lstStyle/>
          <a:p>
            <a:r>
              <a:rPr lang="en-US" smtClean="0"/>
              <a:t>Scale Aerobatic Judging Seminar</a:t>
            </a:r>
          </a:p>
        </p:txBody>
      </p:sp>
      <p:sp>
        <p:nvSpPr>
          <p:cNvPr id="77827" name="Rectangle 5"/>
          <p:cNvSpPr>
            <a:spLocks noGrp="1" noChangeArrowheads="1"/>
          </p:cNvSpPr>
          <p:nvPr>
            <p:ph type="dt" sz="quarter" idx="1"/>
          </p:nvPr>
        </p:nvSpPr>
        <p:spPr>
          <a:noFill/>
        </p:spPr>
        <p:txBody>
          <a:bodyPr/>
          <a:lstStyle/>
          <a:p>
            <a:r>
              <a:rPr lang="en-US" smtClean="0"/>
              <a:t>Version - 4/23/2003</a:t>
            </a:r>
          </a:p>
        </p:txBody>
      </p:sp>
      <p:sp>
        <p:nvSpPr>
          <p:cNvPr id="77828" name="Rectangle 6"/>
          <p:cNvSpPr>
            <a:spLocks noGrp="1" noChangeArrowheads="1"/>
          </p:cNvSpPr>
          <p:nvPr>
            <p:ph type="sldNum" sz="quarter" idx="5"/>
          </p:nvPr>
        </p:nvSpPr>
        <p:spPr>
          <a:noFill/>
        </p:spPr>
        <p:txBody>
          <a:bodyPr/>
          <a:lstStyle/>
          <a:p>
            <a:r>
              <a:rPr lang="en-US" smtClean="0"/>
              <a:t>Page - </a:t>
            </a:r>
            <a:fld id="{3FC96CB6-2879-4554-B520-925DF526FD65}" type="slidenum">
              <a:rPr lang="en-US" smtClean="0"/>
              <a:pPr/>
              <a:t>86</a:t>
            </a:fld>
            <a:endParaRPr lang="en-US" smtClean="0"/>
          </a:p>
        </p:txBody>
      </p:sp>
      <p:sp>
        <p:nvSpPr>
          <p:cNvPr id="77829" name="Rectangle 2"/>
          <p:cNvSpPr>
            <a:spLocks noGrp="1" noChangeArrowheads="1"/>
          </p:cNvSpPr>
          <p:nvPr>
            <p:ph type="body" idx="1"/>
          </p:nvPr>
        </p:nvSpPr>
        <p:spPr>
          <a:xfrm>
            <a:off x="381000" y="4343318"/>
            <a:ext cx="5943600" cy="4114634"/>
          </a:xfrm>
          <a:noFill/>
          <a:ln/>
        </p:spPr>
        <p:txBody>
          <a:bodyPr/>
          <a:lstStyle/>
          <a:p>
            <a:r>
              <a:rPr lang="en-US" dirty="0" smtClean="0"/>
              <a:t>REVERSE HALF CUBAN (8.31 - 8.32) AND HALF CUBAN (8.41 - 8.42)</a:t>
            </a:r>
          </a:p>
          <a:p>
            <a:r>
              <a:rPr lang="en-US" dirty="0" smtClean="0"/>
              <a:t>GRADING CRITERIA</a:t>
            </a:r>
          </a:p>
          <a:p>
            <a:r>
              <a:rPr lang="en-US" dirty="0" smtClean="0"/>
              <a:t>1/8 loop and 5/8 loop do</a:t>
            </a:r>
            <a:r>
              <a:rPr lang="en-US" baseline="0" dirty="0" smtClean="0"/>
              <a:t> not</a:t>
            </a:r>
            <a:r>
              <a:rPr lang="en-US" dirty="0" smtClean="0"/>
              <a:t> have to be the same radius.</a:t>
            </a:r>
          </a:p>
          <a:p>
            <a:r>
              <a:rPr lang="en-US" dirty="0" smtClean="0"/>
              <a:t>Roll must be centered on the 45° line.</a:t>
            </a:r>
          </a:p>
          <a:p>
            <a:r>
              <a:rPr lang="en-US" dirty="0" smtClean="0"/>
              <a:t>Altitude is not a grading criterion.</a:t>
            </a:r>
          </a:p>
          <a:p>
            <a:endParaRPr lang="en-US" dirty="0" smtClean="0"/>
          </a:p>
          <a:p>
            <a:r>
              <a:rPr lang="en-US" dirty="0" smtClean="0"/>
              <a:t>COMMON ERRORS</a:t>
            </a:r>
          </a:p>
          <a:p>
            <a:r>
              <a:rPr lang="en-US" dirty="0" smtClean="0"/>
              <a:t>Pinching loop.</a:t>
            </a:r>
          </a:p>
          <a:p>
            <a:r>
              <a:rPr lang="en-US" dirty="0" smtClean="0"/>
              <a:t>Segmenting loop.</a:t>
            </a:r>
          </a:p>
          <a:p>
            <a:r>
              <a:rPr lang="en-US" dirty="0" smtClean="0"/>
              <a:t>Shallow or steep 45° line.</a:t>
            </a:r>
          </a:p>
          <a:p>
            <a:endParaRPr lang="en-US" dirty="0" smtClean="0"/>
          </a:p>
          <a:p>
            <a:endParaRPr lang="en-US" dirty="0" smtClean="0"/>
          </a:p>
        </p:txBody>
      </p:sp>
      <p:sp>
        <p:nvSpPr>
          <p:cNvPr id="77830"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761707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Grp="1" noChangeArrowheads="1"/>
          </p:cNvSpPr>
          <p:nvPr>
            <p:ph type="hdr" sz="quarter"/>
          </p:nvPr>
        </p:nvSpPr>
        <p:spPr>
          <a:noFill/>
        </p:spPr>
        <p:txBody>
          <a:bodyPr/>
          <a:lstStyle/>
          <a:p>
            <a:r>
              <a:rPr lang="en-US" smtClean="0"/>
              <a:t>Scale Aerobatic Judging Seminar</a:t>
            </a:r>
          </a:p>
        </p:txBody>
      </p:sp>
      <p:sp>
        <p:nvSpPr>
          <p:cNvPr id="77827" name="Rectangle 5"/>
          <p:cNvSpPr>
            <a:spLocks noGrp="1" noChangeArrowheads="1"/>
          </p:cNvSpPr>
          <p:nvPr>
            <p:ph type="dt" sz="quarter" idx="1"/>
          </p:nvPr>
        </p:nvSpPr>
        <p:spPr>
          <a:noFill/>
        </p:spPr>
        <p:txBody>
          <a:bodyPr/>
          <a:lstStyle/>
          <a:p>
            <a:r>
              <a:rPr lang="en-US" smtClean="0"/>
              <a:t>Version - 4/23/2003</a:t>
            </a:r>
          </a:p>
        </p:txBody>
      </p:sp>
      <p:sp>
        <p:nvSpPr>
          <p:cNvPr id="77828" name="Rectangle 6"/>
          <p:cNvSpPr>
            <a:spLocks noGrp="1" noChangeArrowheads="1"/>
          </p:cNvSpPr>
          <p:nvPr>
            <p:ph type="sldNum" sz="quarter" idx="5"/>
          </p:nvPr>
        </p:nvSpPr>
        <p:spPr>
          <a:noFill/>
        </p:spPr>
        <p:txBody>
          <a:bodyPr/>
          <a:lstStyle/>
          <a:p>
            <a:r>
              <a:rPr lang="en-US" smtClean="0"/>
              <a:t>Page - </a:t>
            </a:r>
            <a:fld id="{3FC96CB6-2879-4554-B520-925DF526FD65}" type="slidenum">
              <a:rPr lang="en-US" smtClean="0"/>
              <a:pPr/>
              <a:t>87</a:t>
            </a:fld>
            <a:endParaRPr lang="en-US" smtClean="0"/>
          </a:p>
        </p:txBody>
      </p:sp>
      <p:sp>
        <p:nvSpPr>
          <p:cNvPr id="77829" name="Rectangle 2"/>
          <p:cNvSpPr>
            <a:spLocks noGrp="1" noChangeArrowheads="1"/>
          </p:cNvSpPr>
          <p:nvPr>
            <p:ph type="body" idx="1"/>
          </p:nvPr>
        </p:nvSpPr>
        <p:spPr>
          <a:xfrm>
            <a:off x="381000" y="4343318"/>
            <a:ext cx="5943600" cy="4114634"/>
          </a:xfrm>
          <a:noFill/>
          <a:ln/>
        </p:spPr>
        <p:txBody>
          <a:bodyPr/>
          <a:lstStyle/>
          <a:p>
            <a:pPr eaLnBrk="0" hangingPunct="0">
              <a:spcBef>
                <a:spcPct val="30000"/>
              </a:spcBef>
            </a:pPr>
            <a:r>
              <a:rPr lang="en-US" sz="1200" dirty="0" smtClean="0"/>
              <a:t>VERTICAL 5/8 LOOP (8.5.9.X - 8.5.24.X) (TEARDROP) </a:t>
            </a:r>
          </a:p>
          <a:p>
            <a:pPr eaLnBrk="0" hangingPunct="0">
              <a:spcBef>
                <a:spcPct val="30000"/>
              </a:spcBef>
            </a:pPr>
            <a:r>
              <a:rPr lang="en-US" dirty="0" smtClean="0"/>
              <a:t>GRADING CRITERIA</a:t>
            </a:r>
          </a:p>
          <a:p>
            <a:r>
              <a:rPr lang="en-US" dirty="0" smtClean="0"/>
              <a:t>All part loops do not have to</a:t>
            </a:r>
            <a:r>
              <a:rPr lang="en-US" baseline="0" dirty="0" smtClean="0"/>
              <a:t> be the same </a:t>
            </a:r>
            <a:r>
              <a:rPr lang="en-US" dirty="0" smtClean="0"/>
              <a:t>radius.</a:t>
            </a:r>
          </a:p>
          <a:p>
            <a:r>
              <a:rPr lang="en-US" dirty="0" smtClean="0"/>
              <a:t>Roll must be centered on the 45° line.</a:t>
            </a:r>
          </a:p>
          <a:p>
            <a:r>
              <a:rPr lang="en-US" dirty="0" smtClean="0"/>
              <a:t>Altitude is not a grading criterion.</a:t>
            </a:r>
          </a:p>
          <a:p>
            <a:endParaRPr lang="en-US" dirty="0" smtClean="0"/>
          </a:p>
          <a:p>
            <a:r>
              <a:rPr lang="en-US" dirty="0" smtClean="0"/>
              <a:t>COMMON ERRORS</a:t>
            </a:r>
          </a:p>
          <a:p>
            <a:r>
              <a:rPr lang="en-US" dirty="0" smtClean="0"/>
              <a:t>Pinching loop.</a:t>
            </a:r>
          </a:p>
          <a:p>
            <a:r>
              <a:rPr lang="en-US" dirty="0" smtClean="0"/>
              <a:t>Segmenting loop.</a:t>
            </a:r>
          </a:p>
          <a:p>
            <a:r>
              <a:rPr lang="en-US" dirty="0" smtClean="0"/>
              <a:t>Shallow or steep 45° line.</a:t>
            </a:r>
          </a:p>
          <a:p>
            <a:endParaRPr lang="en-US" dirty="0" smtClean="0"/>
          </a:p>
          <a:p>
            <a:endParaRPr lang="en-US" dirty="0" smtClean="0"/>
          </a:p>
        </p:txBody>
      </p:sp>
      <p:sp>
        <p:nvSpPr>
          <p:cNvPr id="77830"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266740914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hdr" sz="quarter"/>
          </p:nvPr>
        </p:nvSpPr>
        <p:spPr>
          <a:noFill/>
        </p:spPr>
        <p:txBody>
          <a:bodyPr/>
          <a:lstStyle/>
          <a:p>
            <a:r>
              <a:rPr lang="en-US" smtClean="0"/>
              <a:t>Scale Aerobatic Judging Seminar</a:t>
            </a:r>
          </a:p>
        </p:txBody>
      </p:sp>
      <p:sp>
        <p:nvSpPr>
          <p:cNvPr id="78851" name="Rectangle 5"/>
          <p:cNvSpPr>
            <a:spLocks noGrp="1" noChangeArrowheads="1"/>
          </p:cNvSpPr>
          <p:nvPr>
            <p:ph type="dt" sz="quarter" idx="1"/>
          </p:nvPr>
        </p:nvSpPr>
        <p:spPr>
          <a:noFill/>
        </p:spPr>
        <p:txBody>
          <a:bodyPr/>
          <a:lstStyle/>
          <a:p>
            <a:r>
              <a:rPr lang="en-US" smtClean="0"/>
              <a:t>Version - 4/23/2003</a:t>
            </a:r>
          </a:p>
        </p:txBody>
      </p:sp>
      <p:sp>
        <p:nvSpPr>
          <p:cNvPr id="78852" name="Rectangle 6"/>
          <p:cNvSpPr>
            <a:spLocks noGrp="1" noChangeArrowheads="1"/>
          </p:cNvSpPr>
          <p:nvPr>
            <p:ph type="sldNum" sz="quarter" idx="5"/>
          </p:nvPr>
        </p:nvSpPr>
        <p:spPr>
          <a:noFill/>
        </p:spPr>
        <p:txBody>
          <a:bodyPr/>
          <a:lstStyle/>
          <a:p>
            <a:r>
              <a:rPr lang="en-US" smtClean="0"/>
              <a:t>Page - </a:t>
            </a:r>
            <a:fld id="{A982B2F9-38D8-4DC3-9E13-A4849988EFF6}" type="slidenum">
              <a:rPr lang="en-US" smtClean="0"/>
              <a:pPr/>
              <a:t>88</a:t>
            </a:fld>
            <a:endParaRPr lang="en-US" smtClean="0"/>
          </a:p>
        </p:txBody>
      </p:sp>
      <p:sp>
        <p:nvSpPr>
          <p:cNvPr id="78853" name="Rectangle 2"/>
          <p:cNvSpPr>
            <a:spLocks noGrp="1" noChangeArrowheads="1"/>
          </p:cNvSpPr>
          <p:nvPr>
            <p:ph type="body" idx="1"/>
          </p:nvPr>
        </p:nvSpPr>
        <p:spPr>
          <a:xfrm>
            <a:off x="381000" y="4343318"/>
            <a:ext cx="5943600" cy="4114634"/>
          </a:xfrm>
          <a:noFill/>
          <a:ln/>
        </p:spPr>
        <p:txBody>
          <a:bodyPr/>
          <a:lstStyle/>
          <a:p>
            <a:endParaRPr lang="en-US" dirty="0" smtClean="0"/>
          </a:p>
          <a:p>
            <a:endParaRPr lang="en-US" dirty="0" smtClean="0"/>
          </a:p>
        </p:txBody>
      </p:sp>
      <p:sp>
        <p:nvSpPr>
          <p:cNvPr id="78854"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36416342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hdr" sz="quarter"/>
          </p:nvPr>
        </p:nvSpPr>
        <p:spPr>
          <a:noFill/>
        </p:spPr>
        <p:txBody>
          <a:bodyPr/>
          <a:lstStyle/>
          <a:p>
            <a:r>
              <a:rPr lang="en-US" smtClean="0"/>
              <a:t>Scale Aerobatic Judging Seminar</a:t>
            </a:r>
          </a:p>
        </p:txBody>
      </p:sp>
      <p:sp>
        <p:nvSpPr>
          <p:cNvPr id="78851" name="Rectangle 5"/>
          <p:cNvSpPr>
            <a:spLocks noGrp="1" noChangeArrowheads="1"/>
          </p:cNvSpPr>
          <p:nvPr>
            <p:ph type="dt" sz="quarter" idx="1"/>
          </p:nvPr>
        </p:nvSpPr>
        <p:spPr>
          <a:noFill/>
        </p:spPr>
        <p:txBody>
          <a:bodyPr/>
          <a:lstStyle/>
          <a:p>
            <a:r>
              <a:rPr lang="en-US" smtClean="0"/>
              <a:t>Version - 4/23/2003</a:t>
            </a:r>
          </a:p>
        </p:txBody>
      </p:sp>
      <p:sp>
        <p:nvSpPr>
          <p:cNvPr id="78852" name="Rectangle 6"/>
          <p:cNvSpPr>
            <a:spLocks noGrp="1" noChangeArrowheads="1"/>
          </p:cNvSpPr>
          <p:nvPr>
            <p:ph type="sldNum" sz="quarter" idx="5"/>
          </p:nvPr>
        </p:nvSpPr>
        <p:spPr>
          <a:noFill/>
        </p:spPr>
        <p:txBody>
          <a:bodyPr/>
          <a:lstStyle/>
          <a:p>
            <a:r>
              <a:rPr lang="en-US" smtClean="0"/>
              <a:t>Page - </a:t>
            </a:r>
            <a:fld id="{A982B2F9-38D8-4DC3-9E13-A4849988EFF6}" type="slidenum">
              <a:rPr lang="en-US" smtClean="0"/>
              <a:pPr/>
              <a:t>90</a:t>
            </a:fld>
            <a:endParaRPr lang="en-US" smtClean="0"/>
          </a:p>
        </p:txBody>
      </p:sp>
      <p:sp>
        <p:nvSpPr>
          <p:cNvPr id="78853" name="Rectangle 2"/>
          <p:cNvSpPr>
            <a:spLocks noGrp="1" noChangeArrowheads="1"/>
          </p:cNvSpPr>
          <p:nvPr>
            <p:ph type="body" idx="1"/>
          </p:nvPr>
        </p:nvSpPr>
        <p:spPr>
          <a:xfrm>
            <a:off x="381000" y="4343318"/>
            <a:ext cx="5943600" cy="4114634"/>
          </a:xfrm>
          <a:noFill/>
          <a:ln/>
        </p:spPr>
        <p:txBody>
          <a:bodyPr/>
          <a:lstStyle/>
          <a:p>
            <a:endParaRPr lang="en-US" dirty="0" smtClean="0"/>
          </a:p>
          <a:p>
            <a:endParaRPr lang="en-US" dirty="0" smtClean="0"/>
          </a:p>
        </p:txBody>
      </p:sp>
      <p:sp>
        <p:nvSpPr>
          <p:cNvPr id="78854"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137387573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hdr" sz="quarter"/>
          </p:nvPr>
        </p:nvSpPr>
        <p:spPr>
          <a:noFill/>
        </p:spPr>
        <p:txBody>
          <a:bodyPr/>
          <a:lstStyle/>
          <a:p>
            <a:r>
              <a:rPr lang="en-US" smtClean="0"/>
              <a:t>Scale Aerobatic Judging Seminar</a:t>
            </a:r>
          </a:p>
        </p:txBody>
      </p:sp>
      <p:sp>
        <p:nvSpPr>
          <p:cNvPr id="76803" name="Rectangle 5"/>
          <p:cNvSpPr>
            <a:spLocks noGrp="1" noChangeArrowheads="1"/>
          </p:cNvSpPr>
          <p:nvPr>
            <p:ph type="dt" sz="quarter" idx="1"/>
          </p:nvPr>
        </p:nvSpPr>
        <p:spPr>
          <a:noFill/>
        </p:spPr>
        <p:txBody>
          <a:bodyPr/>
          <a:lstStyle/>
          <a:p>
            <a:r>
              <a:rPr lang="en-US" smtClean="0"/>
              <a:t>Version - 4/23/2003</a:t>
            </a:r>
          </a:p>
        </p:txBody>
      </p:sp>
      <p:sp>
        <p:nvSpPr>
          <p:cNvPr id="76804" name="Rectangle 6"/>
          <p:cNvSpPr>
            <a:spLocks noGrp="1" noChangeArrowheads="1"/>
          </p:cNvSpPr>
          <p:nvPr>
            <p:ph type="sldNum" sz="quarter" idx="5"/>
          </p:nvPr>
        </p:nvSpPr>
        <p:spPr>
          <a:noFill/>
        </p:spPr>
        <p:txBody>
          <a:bodyPr/>
          <a:lstStyle/>
          <a:p>
            <a:r>
              <a:rPr lang="en-US" smtClean="0"/>
              <a:t>Page - </a:t>
            </a:r>
            <a:fld id="{D54C4767-8D05-459C-83E7-2270B1B03A13}" type="slidenum">
              <a:rPr lang="en-US" smtClean="0"/>
              <a:pPr/>
              <a:t>91</a:t>
            </a:fld>
            <a:endParaRPr lang="en-US" smtClean="0"/>
          </a:p>
        </p:txBody>
      </p:sp>
      <p:sp>
        <p:nvSpPr>
          <p:cNvPr id="76805" name="Rectangle 2"/>
          <p:cNvSpPr>
            <a:spLocks noGrp="1" noChangeArrowheads="1"/>
          </p:cNvSpPr>
          <p:nvPr>
            <p:ph type="body" idx="1"/>
          </p:nvPr>
        </p:nvSpPr>
        <p:spPr>
          <a:noFill/>
          <a:ln/>
        </p:spPr>
        <p:txBody>
          <a:bodyPr/>
          <a:lstStyle/>
          <a:p>
            <a:r>
              <a:rPr lang="en-US" b="1" dirty="0" smtClean="0"/>
              <a:t>Supplement this with your Family 8 FAI catalog slides</a:t>
            </a:r>
            <a:r>
              <a:rPr lang="en-US" dirty="0" smtClean="0"/>
              <a:t> </a:t>
            </a:r>
          </a:p>
          <a:p>
            <a:r>
              <a:rPr lang="en-US" dirty="0" smtClean="0"/>
              <a:t>FAMILY 8 - COMBINATION OF LINES, ANGLES AND LOOPS</a:t>
            </a:r>
          </a:p>
          <a:p>
            <a:endParaRPr lang="en-US" dirty="0" smtClean="0"/>
          </a:p>
          <a:p>
            <a:r>
              <a:rPr lang="en-US" dirty="0" smtClean="0"/>
              <a:t>HUMPTIES (8.1. - 8.28.) GRADING CRITERIA</a:t>
            </a:r>
          </a:p>
          <a:p>
            <a:r>
              <a:rPr lang="en-US" dirty="0" smtClean="0"/>
              <a:t>Entry and exit ¼ loop radii do</a:t>
            </a:r>
            <a:r>
              <a:rPr lang="en-US" baseline="0" dirty="0" smtClean="0"/>
              <a:t> not have to</a:t>
            </a:r>
            <a:r>
              <a:rPr lang="en-US" dirty="0" smtClean="0"/>
              <a:t> be the same.</a:t>
            </a:r>
          </a:p>
          <a:p>
            <a:r>
              <a:rPr lang="en-US" dirty="0" smtClean="0"/>
              <a:t>½ loops must be round but radius need not be the same as that of the ¼ loops.</a:t>
            </a:r>
          </a:p>
          <a:p>
            <a:r>
              <a:rPr lang="en-US" dirty="0" smtClean="0"/>
              <a:t>Entry and exit altitude need not be the same.</a:t>
            </a:r>
          </a:p>
          <a:p>
            <a:r>
              <a:rPr lang="en-US" dirty="0" smtClean="0"/>
              <a:t>Rolls must be centered on the line.</a:t>
            </a:r>
          </a:p>
          <a:p>
            <a:r>
              <a:rPr lang="en-US" dirty="0" smtClean="0"/>
              <a:t>Altitude is not a grading criterion.</a:t>
            </a:r>
          </a:p>
          <a:p>
            <a:endParaRPr lang="en-US" dirty="0" smtClean="0"/>
          </a:p>
          <a:p>
            <a:r>
              <a:rPr lang="en-US" dirty="0" smtClean="0"/>
              <a:t>COMMON ERRORS</a:t>
            </a:r>
          </a:p>
          <a:p>
            <a:r>
              <a:rPr lang="en-US" dirty="0" smtClean="0"/>
              <a:t>Exit radius tighter than entry.</a:t>
            </a:r>
          </a:p>
          <a:p>
            <a:r>
              <a:rPr lang="en-US" dirty="0" smtClean="0"/>
              <a:t>½ loop not round and finishes lower than started.</a:t>
            </a:r>
          </a:p>
          <a:p>
            <a:r>
              <a:rPr lang="en-US" dirty="0" smtClean="0"/>
              <a:t>Aircraft flops over top without drawing ½ loop.</a:t>
            </a:r>
          </a:p>
          <a:p>
            <a:endParaRPr lang="en-US" dirty="0" smtClean="0"/>
          </a:p>
        </p:txBody>
      </p:sp>
      <p:sp>
        <p:nvSpPr>
          <p:cNvPr id="76806"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138711111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p:cNvSpPr>
            <a:spLocks noGrp="1" noChangeArrowheads="1"/>
          </p:cNvSpPr>
          <p:nvPr>
            <p:ph type="hdr" sz="quarter"/>
          </p:nvPr>
        </p:nvSpPr>
        <p:spPr>
          <a:noFill/>
        </p:spPr>
        <p:txBody>
          <a:bodyPr/>
          <a:lstStyle/>
          <a:p>
            <a:r>
              <a:rPr lang="en-US" dirty="0" smtClean="0"/>
              <a:t>Scale Aerobatic Judging Seminar</a:t>
            </a:r>
          </a:p>
        </p:txBody>
      </p:sp>
      <p:sp>
        <p:nvSpPr>
          <p:cNvPr id="79875" name="Rectangle 5"/>
          <p:cNvSpPr>
            <a:spLocks noGrp="1" noChangeArrowheads="1"/>
          </p:cNvSpPr>
          <p:nvPr>
            <p:ph type="dt" sz="quarter" idx="1"/>
          </p:nvPr>
        </p:nvSpPr>
        <p:spPr>
          <a:noFill/>
        </p:spPr>
        <p:txBody>
          <a:bodyPr/>
          <a:lstStyle/>
          <a:p>
            <a:r>
              <a:rPr lang="en-US" dirty="0" smtClean="0"/>
              <a:t>Version - 4/23/2003</a:t>
            </a:r>
          </a:p>
        </p:txBody>
      </p:sp>
      <p:sp>
        <p:nvSpPr>
          <p:cNvPr id="79876" name="Rectangle 6"/>
          <p:cNvSpPr>
            <a:spLocks noGrp="1" noChangeArrowheads="1"/>
          </p:cNvSpPr>
          <p:nvPr>
            <p:ph type="sldNum" sz="quarter" idx="5"/>
          </p:nvPr>
        </p:nvSpPr>
        <p:spPr>
          <a:noFill/>
        </p:spPr>
        <p:txBody>
          <a:bodyPr/>
          <a:lstStyle/>
          <a:p>
            <a:r>
              <a:rPr lang="en-US" dirty="0" smtClean="0"/>
              <a:t>Page - </a:t>
            </a:r>
            <a:fld id="{8A4AF3B8-A9B4-41BF-AEA7-E607CB107235}" type="slidenum">
              <a:rPr lang="en-US" smtClean="0"/>
              <a:pPr/>
              <a:t>93</a:t>
            </a:fld>
            <a:endParaRPr lang="en-US" dirty="0" smtClean="0"/>
          </a:p>
        </p:txBody>
      </p:sp>
      <p:sp>
        <p:nvSpPr>
          <p:cNvPr id="79877" name="Rectangle 2"/>
          <p:cNvSpPr>
            <a:spLocks noGrp="1" noChangeArrowheads="1"/>
          </p:cNvSpPr>
          <p:nvPr>
            <p:ph type="body" idx="1"/>
          </p:nvPr>
        </p:nvSpPr>
        <p:spPr>
          <a:noFill/>
          <a:ln/>
        </p:spPr>
        <p:txBody>
          <a:bodyPr/>
          <a:lstStyle/>
          <a:p>
            <a:r>
              <a:rPr lang="en-US" b="1" dirty="0" smtClean="0"/>
              <a:t>Supplement this with your Family 9 FAI catalog slides</a:t>
            </a:r>
            <a:r>
              <a:rPr lang="en-US" dirty="0" smtClean="0"/>
              <a:t> </a:t>
            </a:r>
          </a:p>
          <a:p>
            <a:r>
              <a:rPr lang="en-US" dirty="0" smtClean="0"/>
              <a:t>GENERA;   GRADING CRITERIA</a:t>
            </a:r>
          </a:p>
          <a:p>
            <a:r>
              <a:rPr lang="en-US" dirty="0" smtClean="0"/>
              <a:t>Explain that in some cases you may see the term “slow roll” applied to an aileron roll.  While there used to be a 3 second criteria, that requirement disappeared with the adoption of the FAI catalog.  The 3 second myth still lingers on...</a:t>
            </a:r>
          </a:p>
          <a:p>
            <a:r>
              <a:rPr lang="en-US" dirty="0" smtClean="0"/>
              <a:t>The grading criteria for rolls apply regardless of where thy occur. In Family 2 (Turns/Rolling Turns) The roll direction cannot be changed from the Aresti. </a:t>
            </a:r>
          </a:p>
          <a:p>
            <a:endParaRPr lang="en-US" dirty="0" smtClean="0"/>
          </a:p>
          <a:p>
            <a:r>
              <a:rPr lang="en-US" dirty="0" smtClean="0"/>
              <a:t>In all cases:</a:t>
            </a:r>
          </a:p>
          <a:p>
            <a:r>
              <a:rPr lang="en-US" dirty="0" smtClean="0"/>
              <a:t>The rate of roll must be constant - 1 point per variation</a:t>
            </a:r>
          </a:p>
          <a:p>
            <a:r>
              <a:rPr lang="en-US" dirty="0" smtClean="0"/>
              <a:t>Aircraft must maintain heading and prescribed plane and direction of flight during the roll.</a:t>
            </a:r>
          </a:p>
          <a:p>
            <a:r>
              <a:rPr lang="en-US" dirty="0" smtClean="0"/>
              <a:t>Aircraft must stop precisely after stated number of rotations.</a:t>
            </a:r>
          </a:p>
          <a:p>
            <a:r>
              <a:rPr lang="en-US" dirty="0" smtClean="0"/>
              <a:t>Linked rolls must be flown as one continuous figure.  An extremely long hesitation could be interpreted as two distinct rolls by the judge and zeroed.</a:t>
            </a:r>
          </a:p>
          <a:p>
            <a:endParaRPr lang="en-US" dirty="0" smtClean="0"/>
          </a:p>
          <a:p>
            <a:r>
              <a:rPr lang="en-US" dirty="0" smtClean="0"/>
              <a:t>Unlinked and opposite rolls must have a brief, minimal pause between the rolls.</a:t>
            </a:r>
          </a:p>
          <a:p>
            <a:endParaRPr lang="en-US" dirty="0" smtClean="0"/>
          </a:p>
          <a:p>
            <a:endParaRPr lang="en-US" dirty="0" smtClean="0"/>
          </a:p>
        </p:txBody>
      </p:sp>
      <p:sp>
        <p:nvSpPr>
          <p:cNvPr id="79878"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1051999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hdr" sz="quarter"/>
          </p:nvPr>
        </p:nvSpPr>
        <p:spPr>
          <a:noFill/>
        </p:spPr>
        <p:txBody>
          <a:bodyPr/>
          <a:lstStyle/>
          <a:p>
            <a:r>
              <a:rPr lang="en-US" smtClean="0"/>
              <a:t>Scale Aerobatic Judging Seminar</a:t>
            </a:r>
          </a:p>
        </p:txBody>
      </p:sp>
      <p:sp>
        <p:nvSpPr>
          <p:cNvPr id="84995" name="Rectangle 5"/>
          <p:cNvSpPr>
            <a:spLocks noGrp="1" noChangeArrowheads="1"/>
          </p:cNvSpPr>
          <p:nvPr>
            <p:ph type="dt" sz="quarter" idx="1"/>
          </p:nvPr>
        </p:nvSpPr>
        <p:spPr>
          <a:noFill/>
        </p:spPr>
        <p:txBody>
          <a:bodyPr/>
          <a:lstStyle/>
          <a:p>
            <a:r>
              <a:rPr lang="en-US" smtClean="0"/>
              <a:t>Version - 4/23/2003</a:t>
            </a:r>
          </a:p>
        </p:txBody>
      </p:sp>
      <p:sp>
        <p:nvSpPr>
          <p:cNvPr id="84996" name="Rectangle 6"/>
          <p:cNvSpPr>
            <a:spLocks noGrp="1" noChangeArrowheads="1"/>
          </p:cNvSpPr>
          <p:nvPr>
            <p:ph type="sldNum" sz="quarter" idx="5"/>
          </p:nvPr>
        </p:nvSpPr>
        <p:spPr>
          <a:noFill/>
        </p:spPr>
        <p:txBody>
          <a:bodyPr/>
          <a:lstStyle/>
          <a:p>
            <a:r>
              <a:rPr lang="en-US" smtClean="0"/>
              <a:t>Page - </a:t>
            </a:r>
            <a:fld id="{E89AF3CA-0F86-4ADC-97B0-2F73A4EDCE62}" type="slidenum">
              <a:rPr lang="en-US" smtClean="0"/>
              <a:pPr/>
              <a:t>8</a:t>
            </a:fld>
            <a:endParaRPr lang="en-US" smtClean="0"/>
          </a:p>
        </p:txBody>
      </p:sp>
      <p:sp>
        <p:nvSpPr>
          <p:cNvPr id="84997" name="Rectangle 2"/>
          <p:cNvSpPr>
            <a:spLocks noGrp="1" noChangeArrowheads="1"/>
          </p:cNvSpPr>
          <p:nvPr>
            <p:ph type="body" idx="1"/>
          </p:nvPr>
        </p:nvSpPr>
        <p:spPr>
          <a:xfrm>
            <a:off x="685800" y="4190862"/>
            <a:ext cx="5791200" cy="4267089"/>
          </a:xfrm>
          <a:noFill/>
          <a:ln/>
        </p:spPr>
        <p:txBody>
          <a:bodyPr/>
          <a:lstStyle/>
          <a:p>
            <a:endParaRPr lang="en-US" dirty="0" smtClean="0"/>
          </a:p>
          <a:p>
            <a:pPr algn="ctr"/>
            <a:r>
              <a:rPr lang="en-US" b="1" u="sng" dirty="0" smtClean="0">
                <a:solidFill>
                  <a:srgbClr val="000000"/>
                </a:solidFill>
              </a:rPr>
              <a:t>Procedural Items</a:t>
            </a:r>
          </a:p>
          <a:p>
            <a:pPr algn="ctr"/>
            <a:endParaRPr lang="en-US" b="1" u="sng" dirty="0" smtClean="0">
              <a:solidFill>
                <a:srgbClr val="000000"/>
              </a:solidFill>
            </a:endParaRPr>
          </a:p>
          <a:p>
            <a:pPr lvl="1">
              <a:buFont typeface="Symbol" pitchFamily="18" charset="2"/>
              <a:buChar char="·"/>
            </a:pPr>
            <a:r>
              <a:rPr lang="en-US" dirty="0" smtClean="0">
                <a:solidFill>
                  <a:srgbClr val="000000"/>
                </a:solidFill>
              </a:rPr>
              <a:t>Figures are judged based on </a:t>
            </a:r>
            <a:r>
              <a:rPr lang="en-US" b="1" dirty="0" smtClean="0">
                <a:solidFill>
                  <a:srgbClr val="000000"/>
                </a:solidFill>
              </a:rPr>
              <a:t>TRACK</a:t>
            </a:r>
            <a:r>
              <a:rPr lang="en-US" dirty="0" smtClean="0">
                <a:solidFill>
                  <a:srgbClr val="000000"/>
                </a:solidFill>
              </a:rPr>
              <a:t> of Center of Gravity (CG) of Aircraft.</a:t>
            </a:r>
          </a:p>
          <a:p>
            <a:pPr lvl="1">
              <a:buFont typeface="Symbol" pitchFamily="18" charset="2"/>
              <a:buChar char="·"/>
            </a:pPr>
            <a:r>
              <a:rPr lang="en-US" dirty="0" smtClean="0">
                <a:solidFill>
                  <a:srgbClr val="000000"/>
                </a:solidFill>
              </a:rPr>
              <a:t>Flyable Aresti Diagram ALWAYS take precedence over written narratives. </a:t>
            </a:r>
          </a:p>
          <a:p>
            <a:pPr lvl="1">
              <a:buFont typeface="Symbol" pitchFamily="18" charset="2"/>
              <a:buChar char="·"/>
            </a:pPr>
            <a:r>
              <a:rPr lang="en-US" b="1" u="sng" dirty="0" smtClean="0">
                <a:solidFill>
                  <a:srgbClr val="000000"/>
                </a:solidFill>
              </a:rPr>
              <a:t>Absolutely No Aerobatics Are Permitted</a:t>
            </a:r>
            <a:r>
              <a:rPr lang="en-US" dirty="0" smtClean="0">
                <a:solidFill>
                  <a:srgbClr val="000000"/>
                </a:solidFill>
              </a:rPr>
              <a:t> prior to entering the Box </a:t>
            </a:r>
            <a:r>
              <a:rPr lang="en-US" b="1" dirty="0" smtClean="0">
                <a:solidFill>
                  <a:srgbClr val="000000"/>
                </a:solidFill>
              </a:rPr>
              <a:t>except</a:t>
            </a:r>
            <a:r>
              <a:rPr lang="en-US" dirty="0" smtClean="0">
                <a:solidFill>
                  <a:srgbClr val="000000"/>
                </a:solidFill>
              </a:rPr>
              <a:t> for basic Turn Around Figures for placement of Box Entry.</a:t>
            </a:r>
          </a:p>
          <a:p>
            <a:pPr lvl="1">
              <a:buFont typeface="Symbol" pitchFamily="18" charset="2"/>
              <a:buChar char="·"/>
            </a:pPr>
            <a:r>
              <a:rPr lang="en-US" b="1" u="sng" dirty="0" smtClean="0">
                <a:solidFill>
                  <a:srgbClr val="FF0000"/>
                </a:solidFill>
              </a:rPr>
              <a:t>BREAKS…  Explain Break procedure</a:t>
            </a:r>
            <a:endParaRPr lang="en-US" dirty="0" smtClean="0">
              <a:solidFill>
                <a:srgbClr val="000000"/>
              </a:solidFill>
            </a:endParaRPr>
          </a:p>
          <a:p>
            <a:pPr lvl="1">
              <a:buFont typeface="Symbol" pitchFamily="18" charset="2"/>
              <a:buChar char="·"/>
            </a:pPr>
            <a:r>
              <a:rPr lang="en-US" dirty="0" smtClean="0">
                <a:solidFill>
                  <a:srgbClr val="000000"/>
                </a:solidFill>
              </a:rPr>
              <a:t>Figure where Dead stick occurred will receive a score according to the applicable downgrades (0 – 10).                                             </a:t>
            </a:r>
          </a:p>
          <a:p>
            <a:pPr lvl="1">
              <a:buFont typeface="Symbol" pitchFamily="18" charset="2"/>
              <a:buChar char="·"/>
            </a:pPr>
            <a:r>
              <a:rPr lang="en-US" b="1" dirty="0" smtClean="0">
                <a:solidFill>
                  <a:srgbClr val="000000"/>
                </a:solidFill>
              </a:rPr>
              <a:t>SUBSEQUENT MANEUVERS</a:t>
            </a:r>
            <a:r>
              <a:rPr lang="en-US" dirty="0" smtClean="0">
                <a:solidFill>
                  <a:srgbClr val="000000"/>
                </a:solidFill>
              </a:rPr>
              <a:t> = </a:t>
            </a:r>
            <a:r>
              <a:rPr lang="en-US" b="1" dirty="0" smtClean="0">
                <a:solidFill>
                  <a:srgbClr val="000000"/>
                </a:solidFill>
              </a:rPr>
              <a:t>Remainder of sequence is zeroed.</a:t>
            </a:r>
            <a:r>
              <a:rPr lang="en-US" dirty="0" smtClean="0">
                <a:solidFill>
                  <a:srgbClr val="000000"/>
                </a:solidFill>
              </a:rPr>
              <a:t>   </a:t>
            </a:r>
          </a:p>
          <a:p>
            <a:endParaRPr lang="en-US" dirty="0" smtClean="0">
              <a:solidFill>
                <a:srgbClr val="000000"/>
              </a:solidFill>
            </a:endParaRPr>
          </a:p>
          <a:p>
            <a:endParaRPr lang="en-US" dirty="0" smtClean="0"/>
          </a:p>
        </p:txBody>
      </p:sp>
      <p:sp>
        <p:nvSpPr>
          <p:cNvPr id="84998"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5814480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ChangeArrowheads="1"/>
          </p:cNvSpPr>
          <p:nvPr>
            <p:ph type="hdr" sz="quarter"/>
          </p:nvPr>
        </p:nvSpPr>
        <p:spPr>
          <a:noFill/>
        </p:spPr>
        <p:txBody>
          <a:bodyPr/>
          <a:lstStyle/>
          <a:p>
            <a:r>
              <a:rPr lang="en-US" dirty="0" smtClean="0"/>
              <a:t>Scale Aerobatic Judging Seminar</a:t>
            </a:r>
          </a:p>
        </p:txBody>
      </p:sp>
      <p:sp>
        <p:nvSpPr>
          <p:cNvPr id="80899" name="Rectangle 5"/>
          <p:cNvSpPr>
            <a:spLocks noGrp="1" noChangeArrowheads="1"/>
          </p:cNvSpPr>
          <p:nvPr>
            <p:ph type="dt" sz="quarter" idx="1"/>
          </p:nvPr>
        </p:nvSpPr>
        <p:spPr>
          <a:noFill/>
        </p:spPr>
        <p:txBody>
          <a:bodyPr/>
          <a:lstStyle/>
          <a:p>
            <a:r>
              <a:rPr lang="en-US" dirty="0" smtClean="0"/>
              <a:t>Version - 4/23/2003</a:t>
            </a:r>
          </a:p>
        </p:txBody>
      </p:sp>
      <p:sp>
        <p:nvSpPr>
          <p:cNvPr id="80900" name="Rectangle 6"/>
          <p:cNvSpPr>
            <a:spLocks noGrp="1" noChangeArrowheads="1"/>
          </p:cNvSpPr>
          <p:nvPr>
            <p:ph type="sldNum" sz="quarter" idx="5"/>
          </p:nvPr>
        </p:nvSpPr>
        <p:spPr>
          <a:noFill/>
        </p:spPr>
        <p:txBody>
          <a:bodyPr/>
          <a:lstStyle/>
          <a:p>
            <a:r>
              <a:rPr lang="en-US" dirty="0" smtClean="0"/>
              <a:t>Page - </a:t>
            </a:r>
            <a:fld id="{14BEE089-BF44-4E67-988F-13B97F77EF94}" type="slidenum">
              <a:rPr lang="en-US" smtClean="0"/>
              <a:pPr/>
              <a:t>94</a:t>
            </a:fld>
            <a:endParaRPr lang="en-US" dirty="0" smtClean="0"/>
          </a:p>
        </p:txBody>
      </p:sp>
      <p:sp>
        <p:nvSpPr>
          <p:cNvPr id="80901" name="Rectangle 2"/>
          <p:cNvSpPr>
            <a:spLocks noGrp="1" noChangeArrowheads="1"/>
          </p:cNvSpPr>
          <p:nvPr>
            <p:ph type="body" idx="1"/>
          </p:nvPr>
        </p:nvSpPr>
        <p:spPr>
          <a:xfrm>
            <a:off x="914400" y="4343318"/>
            <a:ext cx="5029200" cy="4088120"/>
          </a:xfrm>
          <a:noFill/>
          <a:ln/>
        </p:spPr>
        <p:txBody>
          <a:bodyPr/>
          <a:lstStyle/>
          <a:p>
            <a:r>
              <a:rPr lang="en-US" dirty="0" smtClean="0"/>
              <a:t>ROLLS AND POINT ROLLS (9.1.X - 9.8.X)</a:t>
            </a:r>
          </a:p>
          <a:p>
            <a:r>
              <a:rPr lang="en-US" dirty="0" smtClean="0"/>
              <a:t>GRADING CRITERIA</a:t>
            </a:r>
          </a:p>
          <a:p>
            <a:endParaRPr lang="en-US" dirty="0" smtClean="0"/>
          </a:p>
          <a:p>
            <a:r>
              <a:rPr lang="en-US" dirty="0" smtClean="0"/>
              <a:t>Rate of roll is not a grading criterion.  Proper presentation is the key to good scores.</a:t>
            </a:r>
          </a:p>
          <a:p>
            <a:r>
              <a:rPr lang="en-US" dirty="0" smtClean="0"/>
              <a:t>An over-rotated roll of 90° or more (including snaps and spins) will be zeroed.</a:t>
            </a:r>
          </a:p>
          <a:p>
            <a:r>
              <a:rPr lang="en-US" dirty="0" smtClean="0"/>
              <a:t>Hesitations in point rolls must be distinct. The rate of the roll and the rhythm of the points MUST be constant throughout.</a:t>
            </a:r>
          </a:p>
          <a:p>
            <a:endParaRPr lang="en-US" dirty="0" smtClean="0"/>
          </a:p>
          <a:p>
            <a:r>
              <a:rPr lang="en-US" dirty="0" smtClean="0"/>
              <a:t>For Hesitation rolls the degree of rotation must be correct between each pause: 180° (2pt), 120° (3pt), 90° (4pt) and 45° (8pt).</a:t>
            </a:r>
          </a:p>
          <a:p>
            <a:r>
              <a:rPr lang="en-US" dirty="0" smtClean="0"/>
              <a:t>Pauses must be recognizable (no “soft” points)  - zero if no point is seen.</a:t>
            </a:r>
          </a:p>
          <a:p>
            <a:endParaRPr lang="en-US" dirty="0" smtClean="0"/>
          </a:p>
          <a:p>
            <a:r>
              <a:rPr lang="en-US" dirty="0" smtClean="0"/>
              <a:t>Stopping a roll that is supposed to be continuous will get zeroed.  (Wrong figure)   By the same token having no pause in a hesitation roll will get a zero for the same reason.</a:t>
            </a:r>
          </a:p>
          <a:p>
            <a:endParaRPr lang="en-US" dirty="0" smtClean="0"/>
          </a:p>
        </p:txBody>
      </p:sp>
      <p:sp>
        <p:nvSpPr>
          <p:cNvPr id="80902"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355857951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Grp="1" noChangeArrowheads="1"/>
          </p:cNvSpPr>
          <p:nvPr>
            <p:ph type="hdr" sz="quarter"/>
          </p:nvPr>
        </p:nvSpPr>
        <p:spPr>
          <a:noFill/>
        </p:spPr>
        <p:txBody>
          <a:bodyPr/>
          <a:lstStyle/>
          <a:p>
            <a:r>
              <a:rPr lang="en-US" smtClean="0"/>
              <a:t>Scale Aerobatic Judging Seminar</a:t>
            </a:r>
          </a:p>
        </p:txBody>
      </p:sp>
      <p:sp>
        <p:nvSpPr>
          <p:cNvPr id="81923" name="Rectangle 5"/>
          <p:cNvSpPr>
            <a:spLocks noGrp="1" noChangeArrowheads="1"/>
          </p:cNvSpPr>
          <p:nvPr>
            <p:ph type="dt" sz="quarter" idx="1"/>
          </p:nvPr>
        </p:nvSpPr>
        <p:spPr>
          <a:noFill/>
        </p:spPr>
        <p:txBody>
          <a:bodyPr/>
          <a:lstStyle/>
          <a:p>
            <a:r>
              <a:rPr lang="en-US" smtClean="0"/>
              <a:t>Version - 4/23/2003</a:t>
            </a:r>
          </a:p>
        </p:txBody>
      </p:sp>
      <p:sp>
        <p:nvSpPr>
          <p:cNvPr id="81924" name="Rectangle 6"/>
          <p:cNvSpPr>
            <a:spLocks noGrp="1" noChangeArrowheads="1"/>
          </p:cNvSpPr>
          <p:nvPr>
            <p:ph type="sldNum" sz="quarter" idx="5"/>
          </p:nvPr>
        </p:nvSpPr>
        <p:spPr>
          <a:noFill/>
        </p:spPr>
        <p:txBody>
          <a:bodyPr/>
          <a:lstStyle/>
          <a:p>
            <a:r>
              <a:rPr lang="en-US" smtClean="0"/>
              <a:t>Page - </a:t>
            </a:r>
            <a:fld id="{B92B462C-0FEA-420F-A308-4BC6C19601CE}" type="slidenum">
              <a:rPr lang="en-US" smtClean="0"/>
              <a:pPr/>
              <a:t>95</a:t>
            </a:fld>
            <a:endParaRPr lang="en-US" smtClean="0"/>
          </a:p>
        </p:txBody>
      </p:sp>
      <p:sp>
        <p:nvSpPr>
          <p:cNvPr id="81925" name="Rectangle 2"/>
          <p:cNvSpPr>
            <a:spLocks noGrp="1" noChangeArrowheads="1"/>
          </p:cNvSpPr>
          <p:nvPr>
            <p:ph type="body" idx="1"/>
          </p:nvPr>
        </p:nvSpPr>
        <p:spPr>
          <a:xfrm>
            <a:off x="609600" y="4268747"/>
            <a:ext cx="5943600" cy="4560400"/>
          </a:xfrm>
          <a:noFill/>
          <a:ln/>
        </p:spPr>
        <p:txBody>
          <a:bodyPr>
            <a:normAutofit lnSpcReduction="10000"/>
          </a:bodyPr>
          <a:lstStyle/>
          <a:p>
            <a:r>
              <a:rPr lang="en-US" dirty="0" smtClean="0"/>
              <a:t>SNAP ROLLS (Flick Rolls in FAICAT) (9.9.x - 9.10.x)</a:t>
            </a:r>
          </a:p>
          <a:p>
            <a:r>
              <a:rPr lang="en-US" dirty="0" smtClean="0"/>
              <a:t>Snaps are very hard to judge and you really have to pay attention to the aircraft.  In particular watch what the nose does during the snap.  There should also be a definite YAW component to the maneuver but this is more an indicator of a proper snap than a grading point because it can be very small.</a:t>
            </a:r>
          </a:p>
          <a:p>
            <a:r>
              <a:rPr lang="en-US" dirty="0" smtClean="0"/>
              <a:t>GRADING CRITERIA</a:t>
            </a:r>
          </a:p>
          <a:p>
            <a:r>
              <a:rPr lang="en-US" dirty="0" smtClean="0"/>
              <a:t>Aircraft must have over-critical angle of attack, i.e. stall.</a:t>
            </a:r>
          </a:p>
          <a:p>
            <a:r>
              <a:rPr lang="en-US" dirty="0" smtClean="0"/>
              <a:t>Aircraft must yaw around its vertical axis.</a:t>
            </a:r>
          </a:p>
          <a:p>
            <a:r>
              <a:rPr lang="en-US" dirty="0" smtClean="0"/>
              <a:t>Nose must break the line of flight indicating stall has  occurred - zero if no stall.</a:t>
            </a:r>
          </a:p>
          <a:p>
            <a:r>
              <a:rPr lang="en-US" dirty="0" smtClean="0"/>
              <a:t>Aircraft must stay in stalled condition all the way around.</a:t>
            </a:r>
          </a:p>
          <a:p>
            <a:r>
              <a:rPr lang="en-US" dirty="0" smtClean="0"/>
              <a:t>Positive (inside) snaps - nose moves towards canopy.</a:t>
            </a:r>
          </a:p>
          <a:p>
            <a:r>
              <a:rPr lang="en-US" dirty="0" smtClean="0"/>
              <a:t>Negative (outside) snaps - nose moves towards wheels.</a:t>
            </a:r>
          </a:p>
          <a:p>
            <a:r>
              <a:rPr lang="en-US" dirty="0" smtClean="0"/>
              <a:t>COMMON ERRORS</a:t>
            </a:r>
          </a:p>
          <a:p>
            <a:r>
              <a:rPr lang="en-US" dirty="0" smtClean="0"/>
              <a:t>Under- or over-rotation.  Deduct ½ point per 5° Under-rotation and using ailerons to finish will be graded at ½ point per 5° after autorotation stops.</a:t>
            </a:r>
          </a:p>
          <a:p>
            <a:r>
              <a:rPr lang="en-US" dirty="0" smtClean="0"/>
              <a:t>No break (high speed barrel roll) - zero.</a:t>
            </a:r>
          </a:p>
          <a:p>
            <a:r>
              <a:rPr lang="en-US" dirty="0" smtClean="0"/>
              <a:t>Finishing off heading, especially ½ snaps. Deduct ½ point per 5° </a:t>
            </a:r>
          </a:p>
          <a:p>
            <a:r>
              <a:rPr lang="en-US" dirty="0" smtClean="0"/>
              <a:t>Pitching the wrong way and making an outside snap into an inside snap.  </a:t>
            </a:r>
          </a:p>
          <a:p>
            <a:r>
              <a:rPr lang="en-US" dirty="0" smtClean="0"/>
              <a:t>Performing a “shoulder snap” instead of a snap.</a:t>
            </a:r>
          </a:p>
          <a:p>
            <a:r>
              <a:rPr lang="en-US" dirty="0" smtClean="0"/>
              <a:t>What IS a shoulder snap”?</a:t>
            </a:r>
          </a:p>
          <a:p>
            <a:endParaRPr lang="en-US" dirty="0" smtClean="0"/>
          </a:p>
        </p:txBody>
      </p:sp>
      <p:sp>
        <p:nvSpPr>
          <p:cNvPr id="81926"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33653318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Grp="1" noChangeArrowheads="1"/>
          </p:cNvSpPr>
          <p:nvPr>
            <p:ph type="hdr" sz="quarter"/>
          </p:nvPr>
        </p:nvSpPr>
        <p:spPr>
          <a:noFill/>
        </p:spPr>
        <p:txBody>
          <a:bodyPr/>
          <a:lstStyle/>
          <a:p>
            <a:r>
              <a:rPr lang="en-US" smtClean="0"/>
              <a:t>Scale Aerobatic Judging Seminar</a:t>
            </a:r>
          </a:p>
        </p:txBody>
      </p:sp>
      <p:sp>
        <p:nvSpPr>
          <p:cNvPr id="81923" name="Rectangle 5"/>
          <p:cNvSpPr>
            <a:spLocks noGrp="1" noChangeArrowheads="1"/>
          </p:cNvSpPr>
          <p:nvPr>
            <p:ph type="dt" sz="quarter" idx="1"/>
          </p:nvPr>
        </p:nvSpPr>
        <p:spPr>
          <a:noFill/>
        </p:spPr>
        <p:txBody>
          <a:bodyPr/>
          <a:lstStyle/>
          <a:p>
            <a:r>
              <a:rPr lang="en-US" smtClean="0"/>
              <a:t>Version - 4/23/2003</a:t>
            </a:r>
          </a:p>
        </p:txBody>
      </p:sp>
      <p:sp>
        <p:nvSpPr>
          <p:cNvPr id="81924" name="Rectangle 6"/>
          <p:cNvSpPr>
            <a:spLocks noGrp="1" noChangeArrowheads="1"/>
          </p:cNvSpPr>
          <p:nvPr>
            <p:ph type="sldNum" sz="quarter" idx="5"/>
          </p:nvPr>
        </p:nvSpPr>
        <p:spPr>
          <a:noFill/>
        </p:spPr>
        <p:txBody>
          <a:bodyPr/>
          <a:lstStyle/>
          <a:p>
            <a:r>
              <a:rPr lang="en-US" smtClean="0"/>
              <a:t>Page - </a:t>
            </a:r>
            <a:fld id="{B92B462C-0FEA-420F-A308-4BC6C19601CE}" type="slidenum">
              <a:rPr lang="en-US" smtClean="0"/>
              <a:pPr/>
              <a:t>96</a:t>
            </a:fld>
            <a:endParaRPr lang="en-US" smtClean="0"/>
          </a:p>
        </p:txBody>
      </p:sp>
      <p:sp>
        <p:nvSpPr>
          <p:cNvPr id="81925" name="Rectangle 2"/>
          <p:cNvSpPr>
            <a:spLocks noGrp="1" noChangeArrowheads="1"/>
          </p:cNvSpPr>
          <p:nvPr>
            <p:ph type="body" idx="1"/>
          </p:nvPr>
        </p:nvSpPr>
        <p:spPr>
          <a:xfrm>
            <a:off x="609600" y="4268747"/>
            <a:ext cx="5943600" cy="4560400"/>
          </a:xfrm>
          <a:noFill/>
          <a:ln/>
        </p:spPr>
        <p:txBody>
          <a:bodyPr>
            <a:normAutofit lnSpcReduction="10000"/>
          </a:bodyPr>
          <a:lstStyle/>
          <a:p>
            <a:r>
              <a:rPr lang="en-US" dirty="0" smtClean="0"/>
              <a:t>SNAP ROLLS (Flick Rolls in FAICAT) (9.9.x - 9.10.x)</a:t>
            </a:r>
          </a:p>
          <a:p>
            <a:r>
              <a:rPr lang="en-US" dirty="0" smtClean="0"/>
              <a:t>Snaps are very hard to judge and you really have to pay attention to the aircraft.  In particular watch what the nose does during the snap.  There should also be a definite YAW component to the maneuver but this is more an indicator of a proper snap than a grading point because it can be very small.</a:t>
            </a:r>
          </a:p>
          <a:p>
            <a:r>
              <a:rPr lang="en-US" dirty="0" smtClean="0"/>
              <a:t>GRADING CRITERIA</a:t>
            </a:r>
          </a:p>
          <a:p>
            <a:r>
              <a:rPr lang="en-US" dirty="0" smtClean="0"/>
              <a:t>Aircraft must have over-critical angle of attack, i.e. stall.</a:t>
            </a:r>
          </a:p>
          <a:p>
            <a:r>
              <a:rPr lang="en-US" dirty="0" smtClean="0"/>
              <a:t>Aircraft must yaw around its vertical axis.</a:t>
            </a:r>
          </a:p>
          <a:p>
            <a:r>
              <a:rPr lang="en-US" dirty="0" smtClean="0"/>
              <a:t>Nose must break the line of flight indicating stall has  occurred - zero if no stall.</a:t>
            </a:r>
          </a:p>
          <a:p>
            <a:r>
              <a:rPr lang="en-US" dirty="0" smtClean="0"/>
              <a:t>Aircraft must stay in stalled condition all the way around.</a:t>
            </a:r>
          </a:p>
          <a:p>
            <a:r>
              <a:rPr lang="en-US" dirty="0" smtClean="0"/>
              <a:t>Positive (inside) snaps - nose moves towards canopy.</a:t>
            </a:r>
          </a:p>
          <a:p>
            <a:r>
              <a:rPr lang="en-US" dirty="0" smtClean="0"/>
              <a:t>Negative (outside) snaps - nose moves towards wheels.</a:t>
            </a:r>
          </a:p>
          <a:p>
            <a:r>
              <a:rPr lang="en-US" dirty="0" smtClean="0"/>
              <a:t>COMMON ERRORS</a:t>
            </a:r>
          </a:p>
          <a:p>
            <a:r>
              <a:rPr lang="en-US" dirty="0" smtClean="0"/>
              <a:t>Under- or over-rotation.  Deduct ½ point per 5° Under-rotation and using ailerons to finish will be graded at ½ point per 5° after autorotation stops.</a:t>
            </a:r>
          </a:p>
          <a:p>
            <a:r>
              <a:rPr lang="en-US" dirty="0" smtClean="0"/>
              <a:t>No break (high speed barrel roll) - zero.</a:t>
            </a:r>
          </a:p>
          <a:p>
            <a:r>
              <a:rPr lang="en-US" dirty="0" smtClean="0"/>
              <a:t>Finishing off heading, especially ½ snaps. Deduct ½ point per 5° </a:t>
            </a:r>
          </a:p>
          <a:p>
            <a:r>
              <a:rPr lang="en-US" dirty="0" smtClean="0"/>
              <a:t>Pitching the wrong way and making an outside snap into an inside snap.  </a:t>
            </a:r>
          </a:p>
          <a:p>
            <a:r>
              <a:rPr lang="en-US" dirty="0" smtClean="0"/>
              <a:t>Performing a “shoulder snap” instead of a snap.</a:t>
            </a:r>
          </a:p>
          <a:p>
            <a:r>
              <a:rPr lang="en-US" dirty="0" smtClean="0"/>
              <a:t>What IS a shoulder snap”?</a:t>
            </a:r>
          </a:p>
          <a:p>
            <a:endParaRPr lang="en-US" dirty="0" smtClean="0"/>
          </a:p>
        </p:txBody>
      </p:sp>
      <p:sp>
        <p:nvSpPr>
          <p:cNvPr id="81926"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263576747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Grp="1" noChangeArrowheads="1"/>
          </p:cNvSpPr>
          <p:nvPr>
            <p:ph type="hdr" sz="quarter"/>
          </p:nvPr>
        </p:nvSpPr>
        <p:spPr>
          <a:noFill/>
        </p:spPr>
        <p:txBody>
          <a:bodyPr/>
          <a:lstStyle/>
          <a:p>
            <a:r>
              <a:rPr lang="en-US" smtClean="0"/>
              <a:t>Scale Aerobatic Judging Seminar</a:t>
            </a:r>
          </a:p>
        </p:txBody>
      </p:sp>
      <p:sp>
        <p:nvSpPr>
          <p:cNvPr id="81923" name="Rectangle 5"/>
          <p:cNvSpPr>
            <a:spLocks noGrp="1" noChangeArrowheads="1"/>
          </p:cNvSpPr>
          <p:nvPr>
            <p:ph type="dt" sz="quarter" idx="1"/>
          </p:nvPr>
        </p:nvSpPr>
        <p:spPr>
          <a:noFill/>
        </p:spPr>
        <p:txBody>
          <a:bodyPr/>
          <a:lstStyle/>
          <a:p>
            <a:r>
              <a:rPr lang="en-US" smtClean="0"/>
              <a:t>Version - 4/23/2003</a:t>
            </a:r>
          </a:p>
        </p:txBody>
      </p:sp>
      <p:sp>
        <p:nvSpPr>
          <p:cNvPr id="81924" name="Rectangle 6"/>
          <p:cNvSpPr>
            <a:spLocks noGrp="1" noChangeArrowheads="1"/>
          </p:cNvSpPr>
          <p:nvPr>
            <p:ph type="sldNum" sz="quarter" idx="5"/>
          </p:nvPr>
        </p:nvSpPr>
        <p:spPr>
          <a:noFill/>
        </p:spPr>
        <p:txBody>
          <a:bodyPr/>
          <a:lstStyle/>
          <a:p>
            <a:r>
              <a:rPr lang="en-US" smtClean="0"/>
              <a:t>Page - </a:t>
            </a:r>
            <a:fld id="{B92B462C-0FEA-420F-A308-4BC6C19601CE}" type="slidenum">
              <a:rPr lang="en-US" smtClean="0"/>
              <a:pPr/>
              <a:t>97</a:t>
            </a:fld>
            <a:endParaRPr lang="en-US" smtClean="0"/>
          </a:p>
        </p:txBody>
      </p:sp>
      <p:sp>
        <p:nvSpPr>
          <p:cNvPr id="81925" name="Rectangle 2"/>
          <p:cNvSpPr>
            <a:spLocks noGrp="1" noChangeArrowheads="1"/>
          </p:cNvSpPr>
          <p:nvPr>
            <p:ph type="body" idx="1"/>
          </p:nvPr>
        </p:nvSpPr>
        <p:spPr>
          <a:xfrm>
            <a:off x="609600" y="4268747"/>
            <a:ext cx="5943600" cy="4560400"/>
          </a:xfrm>
          <a:noFill/>
          <a:ln/>
        </p:spPr>
        <p:txBody>
          <a:bodyPr>
            <a:normAutofit lnSpcReduction="10000"/>
          </a:bodyPr>
          <a:lstStyle/>
          <a:p>
            <a:r>
              <a:rPr lang="en-US" dirty="0" smtClean="0"/>
              <a:t>SNAP ROLLS (Flick Rolls in FAICAT) (9.9.x - 9.10.x)</a:t>
            </a:r>
          </a:p>
          <a:p>
            <a:r>
              <a:rPr lang="en-US" dirty="0" smtClean="0"/>
              <a:t>Snaps are very hard to judge and you really have to pay attention to the aircraft.  In particular watch what the nose does during the snap.  There should also be a definite YAW component to the maneuver but this is more an indicator of a proper snap than a grading point because it can be very small.</a:t>
            </a:r>
          </a:p>
          <a:p>
            <a:r>
              <a:rPr lang="en-US" dirty="0" smtClean="0"/>
              <a:t>GRADING CRITERIA</a:t>
            </a:r>
          </a:p>
          <a:p>
            <a:r>
              <a:rPr lang="en-US" dirty="0" smtClean="0"/>
              <a:t>Aircraft must have over-critical angle of attack, i.e. stall.</a:t>
            </a:r>
          </a:p>
          <a:p>
            <a:r>
              <a:rPr lang="en-US" dirty="0" smtClean="0"/>
              <a:t>Aircraft must yaw around its vertical axis.</a:t>
            </a:r>
          </a:p>
          <a:p>
            <a:r>
              <a:rPr lang="en-US" dirty="0" smtClean="0"/>
              <a:t>Nose must break the line of flight indicating stall has  occurred - zero if no stall.</a:t>
            </a:r>
          </a:p>
          <a:p>
            <a:r>
              <a:rPr lang="en-US" dirty="0" smtClean="0"/>
              <a:t>Aircraft must stay in stalled condition all the way around.</a:t>
            </a:r>
          </a:p>
          <a:p>
            <a:r>
              <a:rPr lang="en-US" dirty="0" smtClean="0"/>
              <a:t>Positive (inside) snaps - nose moves towards canopy.</a:t>
            </a:r>
          </a:p>
          <a:p>
            <a:r>
              <a:rPr lang="en-US" dirty="0" smtClean="0"/>
              <a:t>Negative (outside) snaps - nose moves towards wheels.</a:t>
            </a:r>
          </a:p>
          <a:p>
            <a:r>
              <a:rPr lang="en-US" dirty="0" smtClean="0"/>
              <a:t>COMMON ERRORS</a:t>
            </a:r>
          </a:p>
          <a:p>
            <a:r>
              <a:rPr lang="en-US" dirty="0" smtClean="0"/>
              <a:t>Under- or over-rotation.  Deduct ½ point per 5° Under-rotation and using ailerons to finish will be graded at ½ point per 5° after autorotation stops.</a:t>
            </a:r>
          </a:p>
          <a:p>
            <a:r>
              <a:rPr lang="en-US" dirty="0" smtClean="0"/>
              <a:t>No break (high speed barrel roll) - zero.</a:t>
            </a:r>
          </a:p>
          <a:p>
            <a:r>
              <a:rPr lang="en-US" dirty="0" smtClean="0"/>
              <a:t>Finishing off heading, especially ½ snaps. Deduct ½ point per 5° </a:t>
            </a:r>
          </a:p>
          <a:p>
            <a:r>
              <a:rPr lang="en-US" dirty="0" smtClean="0"/>
              <a:t>Pitching the wrong way and making an outside snap into an inside snap.  </a:t>
            </a:r>
          </a:p>
          <a:p>
            <a:r>
              <a:rPr lang="en-US" dirty="0" smtClean="0"/>
              <a:t>Performing a “shoulder snap” instead of a snap.</a:t>
            </a:r>
          </a:p>
          <a:p>
            <a:r>
              <a:rPr lang="en-US" dirty="0" smtClean="0"/>
              <a:t>What IS a shoulder snap”?</a:t>
            </a:r>
          </a:p>
          <a:p>
            <a:endParaRPr lang="en-US" dirty="0" smtClean="0"/>
          </a:p>
        </p:txBody>
      </p:sp>
      <p:sp>
        <p:nvSpPr>
          <p:cNvPr id="81926"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145412781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hdr" sz="quarter"/>
          </p:nvPr>
        </p:nvSpPr>
        <p:spPr>
          <a:noFill/>
        </p:spPr>
        <p:txBody>
          <a:bodyPr/>
          <a:lstStyle/>
          <a:p>
            <a:r>
              <a:rPr lang="en-US" smtClean="0"/>
              <a:t>Scale Aerobatic Judging Seminar</a:t>
            </a:r>
          </a:p>
        </p:txBody>
      </p:sp>
      <p:sp>
        <p:nvSpPr>
          <p:cNvPr id="82947" name="Rectangle 5"/>
          <p:cNvSpPr>
            <a:spLocks noGrp="1" noChangeArrowheads="1"/>
          </p:cNvSpPr>
          <p:nvPr>
            <p:ph type="dt" sz="quarter" idx="1"/>
          </p:nvPr>
        </p:nvSpPr>
        <p:spPr>
          <a:noFill/>
        </p:spPr>
        <p:txBody>
          <a:bodyPr/>
          <a:lstStyle/>
          <a:p>
            <a:r>
              <a:rPr lang="en-US" smtClean="0"/>
              <a:t>Version - 4/23/2003</a:t>
            </a:r>
          </a:p>
        </p:txBody>
      </p:sp>
      <p:sp>
        <p:nvSpPr>
          <p:cNvPr id="82948" name="Rectangle 6"/>
          <p:cNvSpPr>
            <a:spLocks noGrp="1" noChangeArrowheads="1"/>
          </p:cNvSpPr>
          <p:nvPr>
            <p:ph type="sldNum" sz="quarter" idx="5"/>
          </p:nvPr>
        </p:nvSpPr>
        <p:spPr>
          <a:noFill/>
        </p:spPr>
        <p:txBody>
          <a:bodyPr/>
          <a:lstStyle/>
          <a:p>
            <a:r>
              <a:rPr lang="en-US" smtClean="0"/>
              <a:t>Page - </a:t>
            </a:r>
            <a:fld id="{F6744177-A16C-4CF7-BC2C-45C50864C535}" type="slidenum">
              <a:rPr lang="en-US" smtClean="0"/>
              <a:pPr/>
              <a:t>98</a:t>
            </a:fld>
            <a:endParaRPr lang="en-US" smtClean="0"/>
          </a:p>
        </p:txBody>
      </p:sp>
      <p:sp>
        <p:nvSpPr>
          <p:cNvPr id="82949" name="Rectangle 2"/>
          <p:cNvSpPr>
            <a:spLocks noGrp="1" noChangeArrowheads="1"/>
          </p:cNvSpPr>
          <p:nvPr>
            <p:ph type="body" idx="1"/>
          </p:nvPr>
        </p:nvSpPr>
        <p:spPr>
          <a:xfrm>
            <a:off x="457200" y="4190862"/>
            <a:ext cx="6096000" cy="4479201"/>
          </a:xfrm>
          <a:noFill/>
          <a:ln/>
        </p:spPr>
        <p:txBody>
          <a:bodyPr/>
          <a:lstStyle/>
          <a:p>
            <a:r>
              <a:rPr lang="en-US" sz="1000" dirty="0" smtClean="0"/>
              <a:t>FAMILY 9.11 and 9.12  - SPINS  GRADING CRITERIA</a:t>
            </a:r>
          </a:p>
          <a:p>
            <a:r>
              <a:rPr lang="en-US" sz="1000" dirty="0" smtClean="0"/>
              <a:t>SPINS ARE HARD TO JUDGE AND EASY TO ZERO!</a:t>
            </a:r>
          </a:p>
          <a:p>
            <a:r>
              <a:rPr lang="en-US" sz="1000" dirty="0" smtClean="0"/>
              <a:t>GRADING CRITERIA:</a:t>
            </a:r>
          </a:p>
          <a:p>
            <a:r>
              <a:rPr lang="en-US" sz="1000" dirty="0" smtClean="0"/>
              <a:t>Horizontal flight path before stall.  {**| Any yawing off heading will be downgraded.** WRONG} </a:t>
            </a:r>
          </a:p>
          <a:p>
            <a:r>
              <a:rPr lang="en-US" sz="1000" dirty="0" smtClean="0"/>
              <a:t>Aircraft MUST stall.  It</a:t>
            </a:r>
            <a:r>
              <a:rPr lang="en-US" sz="1000" i="1" dirty="0" smtClean="0"/>
              <a:t> may</a:t>
            </a:r>
            <a:r>
              <a:rPr lang="en-US" sz="1000" dirty="0" smtClean="0"/>
              <a:t> NOT come to a complete stop, esp. going downwind.  Watch for the stall break.</a:t>
            </a:r>
          </a:p>
          <a:p>
            <a:r>
              <a:rPr lang="en-US" sz="1000" dirty="0" smtClean="0"/>
              <a:t>Nose and wing tip will drop at the same time.  Watch for ‘snapping’ or otherwise forcing the spin entry.  Especially if the spin is executed downwind.</a:t>
            </a:r>
          </a:p>
          <a:p>
            <a:r>
              <a:rPr lang="en-US" sz="1000" dirty="0" smtClean="0"/>
              <a:t>Pitch attitude during auto-rotation is not a grading criterion, BUT the aircraft MUST auto-rotate.  A spiral dive will be zeroed.</a:t>
            </a:r>
          </a:p>
          <a:p>
            <a:r>
              <a:rPr lang="en-US" sz="1000" dirty="0" smtClean="0"/>
              <a:t>Stop on heading.  - ½ point per 5° off</a:t>
            </a:r>
          </a:p>
          <a:p>
            <a:r>
              <a:rPr lang="en-US" sz="1000" dirty="0" smtClean="0"/>
              <a:t>Wings level, 90 degree down line.  Only a 1/2 point for this error.</a:t>
            </a:r>
          </a:p>
          <a:p>
            <a:endParaRPr lang="en-US" sz="1000" dirty="0" smtClean="0"/>
          </a:p>
          <a:p>
            <a:r>
              <a:rPr lang="en-US" sz="1000" dirty="0" smtClean="0"/>
              <a:t>COMMON ERRORS </a:t>
            </a:r>
          </a:p>
          <a:p>
            <a:r>
              <a:rPr lang="en-US" sz="1000" dirty="0" smtClean="0"/>
              <a:t>Heading change before the stall.  Wing dropping off the wrong direction and then correcting back the other way.</a:t>
            </a:r>
          </a:p>
          <a:p>
            <a:r>
              <a:rPr lang="en-US" sz="1000" dirty="0" smtClean="0"/>
              <a:t>Over- or under-rotating.</a:t>
            </a:r>
          </a:p>
          <a:p>
            <a:r>
              <a:rPr lang="en-US" sz="1000" dirty="0" smtClean="0"/>
              <a:t>Under-rotating and finishing with aileron.</a:t>
            </a:r>
          </a:p>
          <a:p>
            <a:r>
              <a:rPr lang="en-US" sz="1000" dirty="0" smtClean="0"/>
              <a:t>Snap or barrel roll entry (abrupt pitch and roll change) - zero.</a:t>
            </a:r>
          </a:p>
          <a:p>
            <a:r>
              <a:rPr lang="en-US" sz="1000" dirty="0" smtClean="0"/>
              <a:t>Forced entry (abrupt pitch change) - Zero .</a:t>
            </a:r>
          </a:p>
          <a:p>
            <a:r>
              <a:rPr lang="en-US" sz="1000" dirty="0" smtClean="0"/>
              <a:t>Spiral (flight path is not downward - it corkscrews) - zero.</a:t>
            </a:r>
          </a:p>
          <a:p>
            <a:r>
              <a:rPr lang="en-US" sz="1000" dirty="0" smtClean="0"/>
              <a:t>Down line not vertical.  ½ point per 5° deduction.</a:t>
            </a:r>
          </a:p>
          <a:p>
            <a:r>
              <a:rPr lang="en-US" dirty="0" smtClean="0"/>
              <a:t>There is no requirement for rolls or snaps following a Spin to be centered on the down line since there is no down line before the spin.</a:t>
            </a:r>
          </a:p>
          <a:p>
            <a:endParaRPr lang="en-US" dirty="0" smtClean="0"/>
          </a:p>
          <a:p>
            <a:endParaRPr lang="en-US" dirty="0" smtClean="0"/>
          </a:p>
        </p:txBody>
      </p:sp>
      <p:sp>
        <p:nvSpPr>
          <p:cNvPr id="82950"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30895792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hdr" sz="quarter"/>
          </p:nvPr>
        </p:nvSpPr>
        <p:spPr>
          <a:noFill/>
        </p:spPr>
        <p:txBody>
          <a:bodyPr/>
          <a:lstStyle/>
          <a:p>
            <a:r>
              <a:rPr lang="en-US" smtClean="0"/>
              <a:t>Scale Aerobatic Judging Seminar</a:t>
            </a:r>
          </a:p>
        </p:txBody>
      </p:sp>
      <p:sp>
        <p:nvSpPr>
          <p:cNvPr id="82947" name="Rectangle 5"/>
          <p:cNvSpPr>
            <a:spLocks noGrp="1" noChangeArrowheads="1"/>
          </p:cNvSpPr>
          <p:nvPr>
            <p:ph type="dt" sz="quarter" idx="1"/>
          </p:nvPr>
        </p:nvSpPr>
        <p:spPr>
          <a:noFill/>
        </p:spPr>
        <p:txBody>
          <a:bodyPr/>
          <a:lstStyle/>
          <a:p>
            <a:r>
              <a:rPr lang="en-US" smtClean="0"/>
              <a:t>Version - 4/23/2003</a:t>
            </a:r>
          </a:p>
        </p:txBody>
      </p:sp>
      <p:sp>
        <p:nvSpPr>
          <p:cNvPr id="82948" name="Rectangle 6"/>
          <p:cNvSpPr>
            <a:spLocks noGrp="1" noChangeArrowheads="1"/>
          </p:cNvSpPr>
          <p:nvPr>
            <p:ph type="sldNum" sz="quarter" idx="5"/>
          </p:nvPr>
        </p:nvSpPr>
        <p:spPr>
          <a:noFill/>
        </p:spPr>
        <p:txBody>
          <a:bodyPr/>
          <a:lstStyle/>
          <a:p>
            <a:r>
              <a:rPr lang="en-US" smtClean="0"/>
              <a:t>Page - </a:t>
            </a:r>
            <a:fld id="{F6744177-A16C-4CF7-BC2C-45C50864C535}" type="slidenum">
              <a:rPr lang="en-US" smtClean="0"/>
              <a:pPr/>
              <a:t>99</a:t>
            </a:fld>
            <a:endParaRPr lang="en-US" smtClean="0"/>
          </a:p>
        </p:txBody>
      </p:sp>
      <p:sp>
        <p:nvSpPr>
          <p:cNvPr id="82949" name="Rectangle 2"/>
          <p:cNvSpPr>
            <a:spLocks noGrp="1" noChangeArrowheads="1"/>
          </p:cNvSpPr>
          <p:nvPr>
            <p:ph type="body" idx="1"/>
          </p:nvPr>
        </p:nvSpPr>
        <p:spPr>
          <a:xfrm>
            <a:off x="457200" y="4190862"/>
            <a:ext cx="6096000" cy="4479201"/>
          </a:xfrm>
          <a:noFill/>
          <a:ln/>
        </p:spPr>
        <p:txBody>
          <a:bodyPr/>
          <a:lstStyle/>
          <a:p>
            <a:r>
              <a:rPr lang="en-US" sz="1000" dirty="0" smtClean="0"/>
              <a:t>FAMILY 9.11 and 9.12  - SPINS  GRADING CRITERIA</a:t>
            </a:r>
          </a:p>
          <a:p>
            <a:r>
              <a:rPr lang="en-US" sz="1000" dirty="0" smtClean="0"/>
              <a:t>SPINS ARE HARD TO JUDGE AND EASY TO ZERO!</a:t>
            </a:r>
          </a:p>
          <a:p>
            <a:r>
              <a:rPr lang="en-US" sz="1000" dirty="0" smtClean="0"/>
              <a:t>GRADING CRITERIA:</a:t>
            </a:r>
          </a:p>
          <a:p>
            <a:r>
              <a:rPr lang="en-US" sz="1000" dirty="0" smtClean="0"/>
              <a:t>Horizontal flight path before stall.  {**| Any yawing off heading will be downgraded.** WRONG} </a:t>
            </a:r>
          </a:p>
          <a:p>
            <a:r>
              <a:rPr lang="en-US" sz="1000" dirty="0" smtClean="0"/>
              <a:t>Aircraft MUST stall.  It</a:t>
            </a:r>
            <a:r>
              <a:rPr lang="en-US" sz="1000" i="1" dirty="0" smtClean="0"/>
              <a:t> may</a:t>
            </a:r>
            <a:r>
              <a:rPr lang="en-US" sz="1000" dirty="0" smtClean="0"/>
              <a:t> NOT come to a complete stop, esp. going downwind.  Watch for the stall break.</a:t>
            </a:r>
          </a:p>
          <a:p>
            <a:r>
              <a:rPr lang="en-US" sz="1000" dirty="0" smtClean="0"/>
              <a:t>Nose and wing tip will drop at the same time.  Watch for ‘snapping’ or otherwise forcing the spin entry.  Especially if the spin is executed downwind.</a:t>
            </a:r>
          </a:p>
          <a:p>
            <a:r>
              <a:rPr lang="en-US" sz="1000" dirty="0" smtClean="0"/>
              <a:t>Pitch attitude during auto-rotation is not a grading criterion, BUT the aircraft MUST auto-rotate.  A spiral dive will be zeroed.</a:t>
            </a:r>
          </a:p>
          <a:p>
            <a:r>
              <a:rPr lang="en-US" sz="1000" dirty="0" smtClean="0"/>
              <a:t>Stop on heading.  - ½ point per 5° off</a:t>
            </a:r>
          </a:p>
          <a:p>
            <a:r>
              <a:rPr lang="en-US" sz="1000" dirty="0" smtClean="0"/>
              <a:t>Wings level, 90 degree down line.  Only a 1/2 point for this error.</a:t>
            </a:r>
          </a:p>
          <a:p>
            <a:endParaRPr lang="en-US" sz="1000" dirty="0" smtClean="0"/>
          </a:p>
          <a:p>
            <a:r>
              <a:rPr lang="en-US" sz="1000" dirty="0" smtClean="0"/>
              <a:t>COMMON ERRORS </a:t>
            </a:r>
          </a:p>
          <a:p>
            <a:r>
              <a:rPr lang="en-US" sz="1000" dirty="0" smtClean="0"/>
              <a:t>Heading change before the stall.  Wing dropping off the wrong direction and then correcting back the other way.</a:t>
            </a:r>
          </a:p>
          <a:p>
            <a:r>
              <a:rPr lang="en-US" sz="1000" dirty="0" smtClean="0"/>
              <a:t>Over- or under-rotating.</a:t>
            </a:r>
          </a:p>
          <a:p>
            <a:r>
              <a:rPr lang="en-US" sz="1000" dirty="0" smtClean="0"/>
              <a:t>Under-rotating and finishing with aileron.</a:t>
            </a:r>
          </a:p>
          <a:p>
            <a:r>
              <a:rPr lang="en-US" sz="1000" dirty="0" smtClean="0"/>
              <a:t>Snap or barrel roll entry (abrupt pitch and roll change) - </a:t>
            </a:r>
            <a:r>
              <a:rPr lang="en-US" sz="1000" smtClean="0"/>
              <a:t>zero.</a:t>
            </a:r>
            <a:endParaRPr lang="en-US" sz="1000" dirty="0" smtClean="0"/>
          </a:p>
          <a:p>
            <a:r>
              <a:rPr lang="en-US" sz="1000" dirty="0" smtClean="0"/>
              <a:t>Spiral (flight path is not downward - it corkscrews) - zero.</a:t>
            </a:r>
          </a:p>
          <a:p>
            <a:r>
              <a:rPr lang="en-US" sz="1000" dirty="0" smtClean="0"/>
              <a:t>Down line not vertical.  ½ point per 5° deduction.</a:t>
            </a:r>
          </a:p>
          <a:p>
            <a:r>
              <a:rPr lang="en-US" dirty="0" smtClean="0"/>
              <a:t>There is no requirement for rolls or snaps following a Spin to be centered on the down line since there is no down line before the spin.</a:t>
            </a:r>
          </a:p>
          <a:p>
            <a:endParaRPr lang="en-US" dirty="0" smtClean="0"/>
          </a:p>
          <a:p>
            <a:endParaRPr lang="en-US" dirty="0" smtClean="0"/>
          </a:p>
        </p:txBody>
      </p:sp>
      <p:sp>
        <p:nvSpPr>
          <p:cNvPr id="82950"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349135347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100</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hdr" sz="quarter"/>
          </p:nvPr>
        </p:nvSpPr>
        <p:spPr>
          <a:noFill/>
        </p:spPr>
        <p:txBody>
          <a:bodyPr/>
          <a:lstStyle/>
          <a:p>
            <a:r>
              <a:rPr lang="en-US" dirty="0" smtClean="0"/>
              <a:t>Scale Aerobatic Judging Seminar</a:t>
            </a:r>
          </a:p>
        </p:txBody>
      </p:sp>
      <p:sp>
        <p:nvSpPr>
          <p:cNvPr id="34819" name="Rectangle 5"/>
          <p:cNvSpPr>
            <a:spLocks noGrp="1" noChangeArrowheads="1"/>
          </p:cNvSpPr>
          <p:nvPr>
            <p:ph type="dt" sz="quarter" idx="1"/>
          </p:nvPr>
        </p:nvSpPr>
        <p:spPr>
          <a:noFill/>
        </p:spPr>
        <p:txBody>
          <a:bodyPr/>
          <a:lstStyle/>
          <a:p>
            <a:r>
              <a:rPr lang="en-US" dirty="0" smtClean="0"/>
              <a:t>Version - 4/23/2003</a:t>
            </a:r>
          </a:p>
        </p:txBody>
      </p:sp>
      <p:sp>
        <p:nvSpPr>
          <p:cNvPr id="34820" name="Rectangle 6"/>
          <p:cNvSpPr>
            <a:spLocks noGrp="1" noChangeArrowheads="1"/>
          </p:cNvSpPr>
          <p:nvPr>
            <p:ph type="sldNum" sz="quarter" idx="5"/>
          </p:nvPr>
        </p:nvSpPr>
        <p:spPr>
          <a:noFill/>
        </p:spPr>
        <p:txBody>
          <a:bodyPr/>
          <a:lstStyle/>
          <a:p>
            <a:r>
              <a:rPr lang="en-US" dirty="0" smtClean="0"/>
              <a:t>Page - </a:t>
            </a:r>
            <a:fld id="{5E41C054-9F65-4D97-9864-90130235FCA9}" type="slidenum">
              <a:rPr lang="en-US" smtClean="0"/>
              <a:pPr/>
              <a:t>101</a:t>
            </a:fld>
            <a:endParaRPr lang="en-US" dirty="0" smtClean="0"/>
          </a:p>
        </p:txBody>
      </p:sp>
      <p:sp>
        <p:nvSpPr>
          <p:cNvPr id="34821" name="Rectangle 2"/>
          <p:cNvSpPr>
            <a:spLocks noGrp="1" noChangeArrowheads="1"/>
          </p:cNvSpPr>
          <p:nvPr>
            <p:ph type="body" idx="1"/>
          </p:nvPr>
        </p:nvSpPr>
        <p:spPr>
          <a:noFill/>
          <a:ln/>
        </p:spPr>
        <p:txBody>
          <a:bodyPr/>
          <a:lstStyle/>
          <a:p>
            <a:pPr>
              <a:spcBef>
                <a:spcPct val="0"/>
              </a:spcBef>
            </a:pPr>
            <a:endParaRPr lang="en-US" dirty="0" smtClean="0"/>
          </a:p>
        </p:txBody>
      </p:sp>
      <p:sp>
        <p:nvSpPr>
          <p:cNvPr id="34822"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351234965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hdr" sz="quarter"/>
          </p:nvPr>
        </p:nvSpPr>
        <p:spPr>
          <a:noFill/>
        </p:spPr>
        <p:txBody>
          <a:bodyPr/>
          <a:lstStyle/>
          <a:p>
            <a:r>
              <a:rPr lang="en-US" dirty="0" smtClean="0"/>
              <a:t>Scale Aerobatic Judging Seminar</a:t>
            </a:r>
          </a:p>
        </p:txBody>
      </p:sp>
      <p:sp>
        <p:nvSpPr>
          <p:cNvPr id="35843" name="Rectangle 5"/>
          <p:cNvSpPr>
            <a:spLocks noGrp="1" noChangeArrowheads="1"/>
          </p:cNvSpPr>
          <p:nvPr>
            <p:ph type="dt" sz="quarter" idx="1"/>
          </p:nvPr>
        </p:nvSpPr>
        <p:spPr>
          <a:noFill/>
        </p:spPr>
        <p:txBody>
          <a:bodyPr/>
          <a:lstStyle/>
          <a:p>
            <a:r>
              <a:rPr lang="en-US" dirty="0" smtClean="0"/>
              <a:t>Version - 4/23/2003</a:t>
            </a:r>
          </a:p>
        </p:txBody>
      </p:sp>
      <p:sp>
        <p:nvSpPr>
          <p:cNvPr id="35844" name="Rectangle 6"/>
          <p:cNvSpPr>
            <a:spLocks noGrp="1" noChangeArrowheads="1"/>
          </p:cNvSpPr>
          <p:nvPr>
            <p:ph type="sldNum" sz="quarter" idx="5"/>
          </p:nvPr>
        </p:nvSpPr>
        <p:spPr>
          <a:noFill/>
        </p:spPr>
        <p:txBody>
          <a:bodyPr/>
          <a:lstStyle/>
          <a:p>
            <a:r>
              <a:rPr lang="en-US" dirty="0" smtClean="0"/>
              <a:t>Page - </a:t>
            </a:r>
            <a:fld id="{2F80B6DD-7DB8-423E-BE23-24498E2675B9}" type="slidenum">
              <a:rPr lang="en-US" smtClean="0"/>
              <a:pPr/>
              <a:t>102</a:t>
            </a:fld>
            <a:endParaRPr lang="en-US" dirty="0" smtClean="0"/>
          </a:p>
        </p:txBody>
      </p:sp>
      <p:sp>
        <p:nvSpPr>
          <p:cNvPr id="35845" name="Rectangle 2"/>
          <p:cNvSpPr>
            <a:spLocks noGrp="1" noChangeArrowheads="1"/>
          </p:cNvSpPr>
          <p:nvPr>
            <p:ph type="body" idx="1"/>
          </p:nvPr>
        </p:nvSpPr>
        <p:spPr>
          <a:noFill/>
          <a:ln/>
        </p:spPr>
        <p:txBody>
          <a:bodyPr/>
          <a:lstStyle/>
          <a:p>
            <a:pPr>
              <a:spcBef>
                <a:spcPct val="0"/>
              </a:spcBef>
            </a:pPr>
            <a:endParaRPr lang="en-US" dirty="0" smtClean="0"/>
          </a:p>
        </p:txBody>
      </p:sp>
      <p:sp>
        <p:nvSpPr>
          <p:cNvPr id="35846"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32560551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hdr" sz="quarter"/>
          </p:nvPr>
        </p:nvSpPr>
        <p:spPr>
          <a:noFill/>
        </p:spPr>
        <p:txBody>
          <a:bodyPr/>
          <a:lstStyle/>
          <a:p>
            <a:r>
              <a:rPr lang="en-US" dirty="0" smtClean="0"/>
              <a:t>Scale Aerobatic Judging Seminar</a:t>
            </a:r>
          </a:p>
        </p:txBody>
      </p:sp>
      <p:sp>
        <p:nvSpPr>
          <p:cNvPr id="36867" name="Rectangle 5"/>
          <p:cNvSpPr>
            <a:spLocks noGrp="1" noChangeArrowheads="1"/>
          </p:cNvSpPr>
          <p:nvPr>
            <p:ph type="dt" sz="quarter" idx="1"/>
          </p:nvPr>
        </p:nvSpPr>
        <p:spPr>
          <a:noFill/>
        </p:spPr>
        <p:txBody>
          <a:bodyPr/>
          <a:lstStyle/>
          <a:p>
            <a:r>
              <a:rPr lang="en-US" dirty="0" smtClean="0"/>
              <a:t>Version - 4/23/2003</a:t>
            </a:r>
          </a:p>
        </p:txBody>
      </p:sp>
      <p:sp>
        <p:nvSpPr>
          <p:cNvPr id="36868" name="Rectangle 6"/>
          <p:cNvSpPr>
            <a:spLocks noGrp="1" noChangeArrowheads="1"/>
          </p:cNvSpPr>
          <p:nvPr>
            <p:ph type="sldNum" sz="quarter" idx="5"/>
          </p:nvPr>
        </p:nvSpPr>
        <p:spPr>
          <a:noFill/>
        </p:spPr>
        <p:txBody>
          <a:bodyPr/>
          <a:lstStyle/>
          <a:p>
            <a:r>
              <a:rPr lang="en-US" dirty="0" smtClean="0"/>
              <a:t>Page - </a:t>
            </a:r>
            <a:fld id="{FF4EA52C-49EE-4438-A425-D619CEDC9929}" type="slidenum">
              <a:rPr lang="en-US" smtClean="0"/>
              <a:pPr/>
              <a:t>103</a:t>
            </a:fld>
            <a:endParaRPr lang="en-US" dirty="0" smtClean="0"/>
          </a:p>
        </p:txBody>
      </p:sp>
      <p:sp>
        <p:nvSpPr>
          <p:cNvPr id="36869" name="Rectangle 2"/>
          <p:cNvSpPr>
            <a:spLocks noGrp="1" noChangeArrowheads="1"/>
          </p:cNvSpPr>
          <p:nvPr>
            <p:ph type="body" idx="1"/>
          </p:nvPr>
        </p:nvSpPr>
        <p:spPr>
          <a:noFill/>
          <a:ln/>
        </p:spPr>
        <p:txBody>
          <a:bodyPr/>
          <a:lstStyle/>
          <a:p>
            <a:pPr>
              <a:spcBef>
                <a:spcPct val="0"/>
              </a:spcBef>
            </a:pPr>
            <a:endParaRPr lang="en-US" dirty="0" smtClean="0"/>
          </a:p>
        </p:txBody>
      </p:sp>
      <p:sp>
        <p:nvSpPr>
          <p:cNvPr id="36870"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1054854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hdr" sz="quarter"/>
          </p:nvPr>
        </p:nvSpPr>
        <p:spPr>
          <a:noFill/>
        </p:spPr>
        <p:txBody>
          <a:bodyPr/>
          <a:lstStyle/>
          <a:p>
            <a:r>
              <a:rPr lang="en-US" smtClean="0"/>
              <a:t>Scale Aerobatic Judging Seminar</a:t>
            </a:r>
          </a:p>
        </p:txBody>
      </p:sp>
      <p:sp>
        <p:nvSpPr>
          <p:cNvPr id="84995" name="Rectangle 5"/>
          <p:cNvSpPr>
            <a:spLocks noGrp="1" noChangeArrowheads="1"/>
          </p:cNvSpPr>
          <p:nvPr>
            <p:ph type="dt" sz="quarter" idx="1"/>
          </p:nvPr>
        </p:nvSpPr>
        <p:spPr>
          <a:noFill/>
        </p:spPr>
        <p:txBody>
          <a:bodyPr/>
          <a:lstStyle/>
          <a:p>
            <a:r>
              <a:rPr lang="en-US" smtClean="0"/>
              <a:t>Version - 4/23/2003</a:t>
            </a:r>
          </a:p>
        </p:txBody>
      </p:sp>
      <p:sp>
        <p:nvSpPr>
          <p:cNvPr id="84996" name="Rectangle 6"/>
          <p:cNvSpPr>
            <a:spLocks noGrp="1" noChangeArrowheads="1"/>
          </p:cNvSpPr>
          <p:nvPr>
            <p:ph type="sldNum" sz="quarter" idx="5"/>
          </p:nvPr>
        </p:nvSpPr>
        <p:spPr>
          <a:noFill/>
        </p:spPr>
        <p:txBody>
          <a:bodyPr/>
          <a:lstStyle/>
          <a:p>
            <a:r>
              <a:rPr lang="en-US" smtClean="0"/>
              <a:t>Page - </a:t>
            </a:r>
            <a:fld id="{E89AF3CA-0F86-4ADC-97B0-2F73A4EDCE62}" type="slidenum">
              <a:rPr lang="en-US" smtClean="0"/>
              <a:pPr/>
              <a:t>9</a:t>
            </a:fld>
            <a:endParaRPr lang="en-US" smtClean="0"/>
          </a:p>
        </p:txBody>
      </p:sp>
      <p:sp>
        <p:nvSpPr>
          <p:cNvPr id="84997" name="Rectangle 2"/>
          <p:cNvSpPr>
            <a:spLocks noGrp="1" noChangeArrowheads="1"/>
          </p:cNvSpPr>
          <p:nvPr>
            <p:ph type="body" idx="1"/>
          </p:nvPr>
        </p:nvSpPr>
        <p:spPr>
          <a:xfrm>
            <a:off x="685800" y="4190862"/>
            <a:ext cx="5791200" cy="4267089"/>
          </a:xfrm>
          <a:noFill/>
          <a:ln/>
        </p:spPr>
        <p:txBody>
          <a:bodyPr/>
          <a:lstStyle/>
          <a:p>
            <a:endParaRPr lang="en-US" dirty="0" smtClean="0"/>
          </a:p>
          <a:p>
            <a:pPr algn="ctr"/>
            <a:r>
              <a:rPr lang="en-US" b="1" u="sng" dirty="0" smtClean="0">
                <a:solidFill>
                  <a:srgbClr val="000000"/>
                </a:solidFill>
              </a:rPr>
              <a:t>Procedural Items</a:t>
            </a:r>
          </a:p>
          <a:p>
            <a:pPr algn="ctr"/>
            <a:endParaRPr lang="en-US" b="1" u="sng" dirty="0" smtClean="0">
              <a:solidFill>
                <a:srgbClr val="000000"/>
              </a:solidFill>
            </a:endParaRPr>
          </a:p>
          <a:p>
            <a:pPr lvl="1">
              <a:buFont typeface="Symbol" pitchFamily="18" charset="2"/>
              <a:buChar char="·"/>
            </a:pPr>
            <a:r>
              <a:rPr lang="en-US" dirty="0" smtClean="0">
                <a:solidFill>
                  <a:srgbClr val="000000"/>
                </a:solidFill>
              </a:rPr>
              <a:t>Figures are judged based on </a:t>
            </a:r>
            <a:r>
              <a:rPr lang="en-US" b="1" dirty="0" smtClean="0">
                <a:solidFill>
                  <a:srgbClr val="000000"/>
                </a:solidFill>
              </a:rPr>
              <a:t>TRACK</a:t>
            </a:r>
            <a:r>
              <a:rPr lang="en-US" dirty="0" smtClean="0">
                <a:solidFill>
                  <a:srgbClr val="000000"/>
                </a:solidFill>
              </a:rPr>
              <a:t> of Center of Gravity (CG) of Aircraft.</a:t>
            </a:r>
          </a:p>
          <a:p>
            <a:pPr lvl="1">
              <a:buFont typeface="Symbol" pitchFamily="18" charset="2"/>
              <a:buChar char="·"/>
            </a:pPr>
            <a:r>
              <a:rPr lang="en-US" dirty="0" smtClean="0">
                <a:solidFill>
                  <a:srgbClr val="000000"/>
                </a:solidFill>
              </a:rPr>
              <a:t>Flyable Aresti Diagram ALWAYS take precedence over written narratives. </a:t>
            </a:r>
          </a:p>
          <a:p>
            <a:pPr lvl="1">
              <a:buFont typeface="Symbol" pitchFamily="18" charset="2"/>
              <a:buChar char="·"/>
            </a:pPr>
            <a:r>
              <a:rPr lang="en-US" b="1" u="sng" dirty="0" smtClean="0">
                <a:solidFill>
                  <a:srgbClr val="000000"/>
                </a:solidFill>
              </a:rPr>
              <a:t>Absolutely No Aerobatics Are Permitted</a:t>
            </a:r>
            <a:r>
              <a:rPr lang="en-US" dirty="0" smtClean="0">
                <a:solidFill>
                  <a:srgbClr val="000000"/>
                </a:solidFill>
              </a:rPr>
              <a:t> prior to entering the Box </a:t>
            </a:r>
            <a:r>
              <a:rPr lang="en-US" b="1" dirty="0" smtClean="0">
                <a:solidFill>
                  <a:srgbClr val="000000"/>
                </a:solidFill>
              </a:rPr>
              <a:t>except</a:t>
            </a:r>
            <a:r>
              <a:rPr lang="en-US" dirty="0" smtClean="0">
                <a:solidFill>
                  <a:srgbClr val="000000"/>
                </a:solidFill>
              </a:rPr>
              <a:t> for basic Turn Around Figures for placement of Box Entry.</a:t>
            </a:r>
          </a:p>
          <a:p>
            <a:pPr lvl="1">
              <a:buFont typeface="Symbol" pitchFamily="18" charset="2"/>
              <a:buChar char="·"/>
            </a:pPr>
            <a:r>
              <a:rPr lang="en-US" b="1" u="sng" dirty="0" smtClean="0">
                <a:solidFill>
                  <a:srgbClr val="FF0000"/>
                </a:solidFill>
              </a:rPr>
              <a:t>BREAKS…  Explain Break procedure</a:t>
            </a:r>
            <a:endParaRPr lang="en-US" dirty="0" smtClean="0">
              <a:solidFill>
                <a:srgbClr val="000000"/>
              </a:solidFill>
            </a:endParaRPr>
          </a:p>
          <a:p>
            <a:pPr lvl="1">
              <a:buFont typeface="Symbol" pitchFamily="18" charset="2"/>
              <a:buChar char="·"/>
            </a:pPr>
            <a:r>
              <a:rPr lang="en-US" dirty="0" smtClean="0">
                <a:solidFill>
                  <a:srgbClr val="000000"/>
                </a:solidFill>
              </a:rPr>
              <a:t>Figure where Dead stick occurred will receive a score according to the applicable downgrades (0 – 10).                                             </a:t>
            </a:r>
          </a:p>
          <a:p>
            <a:pPr lvl="1">
              <a:buFont typeface="Symbol" pitchFamily="18" charset="2"/>
              <a:buChar char="·"/>
            </a:pPr>
            <a:r>
              <a:rPr lang="en-US" b="1" dirty="0" smtClean="0">
                <a:solidFill>
                  <a:srgbClr val="000000"/>
                </a:solidFill>
              </a:rPr>
              <a:t>SUBSEQUENT MANEUVERS</a:t>
            </a:r>
            <a:r>
              <a:rPr lang="en-US" dirty="0" smtClean="0">
                <a:solidFill>
                  <a:srgbClr val="000000"/>
                </a:solidFill>
              </a:rPr>
              <a:t> = </a:t>
            </a:r>
            <a:r>
              <a:rPr lang="en-US" b="1" dirty="0" smtClean="0">
                <a:solidFill>
                  <a:srgbClr val="000000"/>
                </a:solidFill>
              </a:rPr>
              <a:t>Remainder of sequence is zeroed.</a:t>
            </a:r>
            <a:r>
              <a:rPr lang="en-US" dirty="0" smtClean="0">
                <a:solidFill>
                  <a:srgbClr val="000000"/>
                </a:solidFill>
              </a:rPr>
              <a:t>   </a:t>
            </a:r>
          </a:p>
          <a:p>
            <a:endParaRPr lang="en-US" dirty="0" smtClean="0">
              <a:solidFill>
                <a:srgbClr val="000000"/>
              </a:solidFill>
            </a:endParaRPr>
          </a:p>
          <a:p>
            <a:endParaRPr lang="en-US" dirty="0" smtClean="0"/>
          </a:p>
        </p:txBody>
      </p:sp>
      <p:sp>
        <p:nvSpPr>
          <p:cNvPr id="84998"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58144809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hdr" sz="quarter"/>
          </p:nvPr>
        </p:nvSpPr>
        <p:spPr>
          <a:noFill/>
        </p:spPr>
        <p:txBody>
          <a:bodyPr/>
          <a:lstStyle/>
          <a:p>
            <a:r>
              <a:rPr lang="en-US" dirty="0" smtClean="0"/>
              <a:t>Scale Aerobatic Judging Seminar</a:t>
            </a:r>
          </a:p>
        </p:txBody>
      </p:sp>
      <p:sp>
        <p:nvSpPr>
          <p:cNvPr id="37891" name="Rectangle 5"/>
          <p:cNvSpPr>
            <a:spLocks noGrp="1" noChangeArrowheads="1"/>
          </p:cNvSpPr>
          <p:nvPr>
            <p:ph type="dt" sz="quarter" idx="1"/>
          </p:nvPr>
        </p:nvSpPr>
        <p:spPr>
          <a:noFill/>
        </p:spPr>
        <p:txBody>
          <a:bodyPr/>
          <a:lstStyle/>
          <a:p>
            <a:r>
              <a:rPr lang="en-US" dirty="0" smtClean="0"/>
              <a:t>Version - 4/23/2003</a:t>
            </a:r>
          </a:p>
        </p:txBody>
      </p:sp>
      <p:sp>
        <p:nvSpPr>
          <p:cNvPr id="37892" name="Rectangle 6"/>
          <p:cNvSpPr>
            <a:spLocks noGrp="1" noChangeArrowheads="1"/>
          </p:cNvSpPr>
          <p:nvPr>
            <p:ph type="sldNum" sz="quarter" idx="5"/>
          </p:nvPr>
        </p:nvSpPr>
        <p:spPr>
          <a:noFill/>
        </p:spPr>
        <p:txBody>
          <a:bodyPr/>
          <a:lstStyle/>
          <a:p>
            <a:r>
              <a:rPr lang="en-US" dirty="0" smtClean="0"/>
              <a:t>Page - </a:t>
            </a:r>
            <a:fld id="{63F034A0-4641-4FCC-BFBC-DE7BF45F58EE}" type="slidenum">
              <a:rPr lang="en-US" smtClean="0"/>
              <a:pPr/>
              <a:t>104</a:t>
            </a:fld>
            <a:endParaRPr lang="en-US" dirty="0" smtClean="0"/>
          </a:p>
        </p:txBody>
      </p:sp>
      <p:sp>
        <p:nvSpPr>
          <p:cNvPr id="37893" name="Rectangle 2"/>
          <p:cNvSpPr>
            <a:spLocks noGrp="1" noChangeArrowheads="1"/>
          </p:cNvSpPr>
          <p:nvPr>
            <p:ph type="body" idx="1"/>
          </p:nvPr>
        </p:nvSpPr>
        <p:spPr>
          <a:noFill/>
          <a:ln/>
        </p:spPr>
        <p:txBody>
          <a:bodyPr/>
          <a:lstStyle/>
          <a:p>
            <a:pPr>
              <a:spcBef>
                <a:spcPct val="0"/>
              </a:spcBef>
            </a:pPr>
            <a:endParaRPr lang="en-US" dirty="0" smtClean="0"/>
          </a:p>
        </p:txBody>
      </p:sp>
      <p:sp>
        <p:nvSpPr>
          <p:cNvPr id="37894"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41867239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hdr" sz="quarter"/>
          </p:nvPr>
        </p:nvSpPr>
        <p:spPr>
          <a:noFill/>
        </p:spPr>
        <p:txBody>
          <a:bodyPr/>
          <a:lstStyle/>
          <a:p>
            <a:r>
              <a:rPr lang="en-US" dirty="0" smtClean="0"/>
              <a:t>Scale Aerobatic Judging Seminar</a:t>
            </a:r>
          </a:p>
        </p:txBody>
      </p:sp>
      <p:sp>
        <p:nvSpPr>
          <p:cNvPr id="38915" name="Rectangle 5"/>
          <p:cNvSpPr>
            <a:spLocks noGrp="1" noChangeArrowheads="1"/>
          </p:cNvSpPr>
          <p:nvPr>
            <p:ph type="dt" sz="quarter" idx="1"/>
          </p:nvPr>
        </p:nvSpPr>
        <p:spPr>
          <a:noFill/>
        </p:spPr>
        <p:txBody>
          <a:bodyPr/>
          <a:lstStyle/>
          <a:p>
            <a:r>
              <a:rPr lang="en-US" dirty="0" smtClean="0"/>
              <a:t>Version - 4/23/2003</a:t>
            </a:r>
          </a:p>
        </p:txBody>
      </p:sp>
      <p:sp>
        <p:nvSpPr>
          <p:cNvPr id="38916" name="Rectangle 6"/>
          <p:cNvSpPr>
            <a:spLocks noGrp="1" noChangeArrowheads="1"/>
          </p:cNvSpPr>
          <p:nvPr>
            <p:ph type="sldNum" sz="quarter" idx="5"/>
          </p:nvPr>
        </p:nvSpPr>
        <p:spPr>
          <a:noFill/>
        </p:spPr>
        <p:txBody>
          <a:bodyPr/>
          <a:lstStyle/>
          <a:p>
            <a:r>
              <a:rPr lang="en-US" dirty="0" smtClean="0"/>
              <a:t>Page - </a:t>
            </a:r>
            <a:fld id="{6E2BDDA8-BFB3-4CBF-AC84-910B359B7D5D}" type="slidenum">
              <a:rPr lang="en-US" smtClean="0"/>
              <a:pPr/>
              <a:t>105</a:t>
            </a:fld>
            <a:endParaRPr lang="en-US" dirty="0" smtClean="0"/>
          </a:p>
        </p:txBody>
      </p:sp>
      <p:sp>
        <p:nvSpPr>
          <p:cNvPr id="38917" name="Rectangle 2"/>
          <p:cNvSpPr>
            <a:spLocks noGrp="1" noChangeArrowheads="1"/>
          </p:cNvSpPr>
          <p:nvPr>
            <p:ph type="body" idx="1"/>
          </p:nvPr>
        </p:nvSpPr>
        <p:spPr>
          <a:noFill/>
          <a:ln/>
        </p:spPr>
        <p:txBody>
          <a:bodyPr/>
          <a:lstStyle/>
          <a:p>
            <a:pPr>
              <a:spcBef>
                <a:spcPct val="0"/>
              </a:spcBef>
            </a:pPr>
            <a:endParaRPr lang="en-US" dirty="0" smtClean="0"/>
          </a:p>
        </p:txBody>
      </p:sp>
      <p:sp>
        <p:nvSpPr>
          <p:cNvPr id="38918"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302013861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hdr" sz="quarter"/>
          </p:nvPr>
        </p:nvSpPr>
        <p:spPr>
          <a:noFill/>
        </p:spPr>
        <p:txBody>
          <a:bodyPr/>
          <a:lstStyle/>
          <a:p>
            <a:r>
              <a:rPr lang="en-US" dirty="0" smtClean="0"/>
              <a:t>Scale Aerobatic Judging Seminar</a:t>
            </a:r>
          </a:p>
        </p:txBody>
      </p:sp>
      <p:sp>
        <p:nvSpPr>
          <p:cNvPr id="39939" name="Rectangle 5"/>
          <p:cNvSpPr>
            <a:spLocks noGrp="1" noChangeArrowheads="1"/>
          </p:cNvSpPr>
          <p:nvPr>
            <p:ph type="dt" sz="quarter" idx="1"/>
          </p:nvPr>
        </p:nvSpPr>
        <p:spPr>
          <a:noFill/>
        </p:spPr>
        <p:txBody>
          <a:bodyPr/>
          <a:lstStyle/>
          <a:p>
            <a:r>
              <a:rPr lang="en-US" dirty="0" smtClean="0"/>
              <a:t>Version - 4/23/2003</a:t>
            </a:r>
          </a:p>
        </p:txBody>
      </p:sp>
      <p:sp>
        <p:nvSpPr>
          <p:cNvPr id="39940" name="Rectangle 6"/>
          <p:cNvSpPr>
            <a:spLocks noGrp="1" noChangeArrowheads="1"/>
          </p:cNvSpPr>
          <p:nvPr>
            <p:ph type="sldNum" sz="quarter" idx="5"/>
          </p:nvPr>
        </p:nvSpPr>
        <p:spPr>
          <a:noFill/>
        </p:spPr>
        <p:txBody>
          <a:bodyPr/>
          <a:lstStyle/>
          <a:p>
            <a:r>
              <a:rPr lang="en-US" dirty="0" smtClean="0"/>
              <a:t>Page - </a:t>
            </a:r>
            <a:fld id="{4B0E95CA-A5C0-48B9-87C5-E226A69842A4}" type="slidenum">
              <a:rPr lang="en-US" smtClean="0"/>
              <a:pPr/>
              <a:t>106</a:t>
            </a:fld>
            <a:endParaRPr lang="en-US" dirty="0" smtClean="0"/>
          </a:p>
        </p:txBody>
      </p:sp>
      <p:sp>
        <p:nvSpPr>
          <p:cNvPr id="39941" name="Rectangle 2"/>
          <p:cNvSpPr>
            <a:spLocks noGrp="1" noChangeArrowheads="1"/>
          </p:cNvSpPr>
          <p:nvPr>
            <p:ph type="body" idx="1"/>
          </p:nvPr>
        </p:nvSpPr>
        <p:spPr>
          <a:noFill/>
          <a:ln/>
        </p:spPr>
        <p:txBody>
          <a:bodyPr/>
          <a:lstStyle/>
          <a:p>
            <a:pPr>
              <a:spcBef>
                <a:spcPct val="0"/>
              </a:spcBef>
            </a:pPr>
            <a:endParaRPr lang="en-US" dirty="0" smtClean="0"/>
          </a:p>
        </p:txBody>
      </p:sp>
      <p:sp>
        <p:nvSpPr>
          <p:cNvPr id="39942" name="Rectangle 3"/>
          <p:cNvSpPr>
            <a:spLocks noGrp="1" noRot="1" noChangeAspect="1" noChangeArrowheads="1" noTextEdit="1"/>
          </p:cNvSpPr>
          <p:nvPr>
            <p:ph type="sldImg"/>
          </p:nvPr>
        </p:nvSpPr>
        <p:spPr>
          <a:xfrm>
            <a:off x="1152525" y="692150"/>
            <a:ext cx="4552950" cy="3416300"/>
          </a:xfrm>
          <a:ln cap="flat"/>
        </p:spPr>
      </p:sp>
    </p:spTree>
    <p:extLst>
      <p:ext uri="{BB962C8B-B14F-4D97-AF65-F5344CB8AC3E}">
        <p14:creationId xmlns:p14="http://schemas.microsoft.com/office/powerpoint/2010/main" val="246861564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110</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111</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112</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113</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114</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115</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116</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Placeholder 8"/>
          <p:cNvSpPr>
            <a:spLocks noGrp="1"/>
          </p:cNvSpPr>
          <p:nvPr>
            <p:ph type="title"/>
          </p:nvPr>
        </p:nvSpPr>
        <p:spPr bwMode="auto">
          <a:xfrm>
            <a:off x="457200" y="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dirty="0" smtClean="0"/>
              <a:t>Click to edit Master title style</a:t>
            </a:r>
          </a:p>
        </p:txBody>
      </p:sp>
      <p:sp>
        <p:nvSpPr>
          <p:cNvPr id="12" name="Text Placeholder 29"/>
          <p:cNvSpPr>
            <a:spLocks noGrp="1"/>
          </p:cNvSpPr>
          <p:nvPr>
            <p:ph idx="1"/>
          </p:nvPr>
        </p:nvSpPr>
        <p:spPr bwMode="auto">
          <a:xfrm>
            <a:off x="457200" y="1600200"/>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Date Placeholder 9"/>
          <p:cNvSpPr>
            <a:spLocks noGrp="1"/>
          </p:cNvSpPr>
          <p:nvPr>
            <p:ph type="dt" sz="half" idx="2"/>
          </p:nvPr>
        </p:nvSpPr>
        <p:spPr>
          <a:xfrm>
            <a:off x="228600" y="6492875"/>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r>
              <a:rPr lang="en-US" dirty="0" smtClean="0"/>
              <a:t>2015</a:t>
            </a:r>
            <a:endParaRPr lang="en-US" dirty="0"/>
          </a:p>
        </p:txBody>
      </p:sp>
      <p:pic>
        <p:nvPicPr>
          <p:cNvPr id="6" name="Picture 5" descr="EUROP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79710"/>
            <a:ext cx="1828800" cy="910890"/>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Placeholder 8"/>
          <p:cNvSpPr>
            <a:spLocks noGrp="1"/>
          </p:cNvSpPr>
          <p:nvPr>
            <p:ph type="title"/>
          </p:nvPr>
        </p:nvSpPr>
        <p:spPr bwMode="auto">
          <a:xfrm>
            <a:off x="457200" y="0"/>
            <a:ext cx="8229600" cy="8382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dirty="0" smtClean="0"/>
              <a:t>Click to edit Master title style</a:t>
            </a:r>
          </a:p>
        </p:txBody>
      </p:sp>
      <p:sp>
        <p:nvSpPr>
          <p:cNvPr id="9" name="Text Placeholder 29"/>
          <p:cNvSpPr>
            <a:spLocks noGrp="1"/>
          </p:cNvSpPr>
          <p:nvPr>
            <p:ph idx="1"/>
          </p:nvPr>
        </p:nvSpPr>
        <p:spPr bwMode="auto">
          <a:xfrm>
            <a:off x="457200" y="1600200"/>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Date Placeholder 9"/>
          <p:cNvSpPr>
            <a:spLocks noGrp="1"/>
          </p:cNvSpPr>
          <p:nvPr>
            <p:ph type="dt" sz="half" idx="2"/>
          </p:nvPr>
        </p:nvSpPr>
        <p:spPr>
          <a:xfrm>
            <a:off x="228600" y="6492875"/>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r>
              <a:rPr lang="en-US" dirty="0" smtClean="0"/>
              <a:t>2015</a:t>
            </a:r>
            <a:endParaRPr lang="en-US" dirty="0"/>
          </a:p>
        </p:txBody>
      </p:sp>
      <p:pic>
        <p:nvPicPr>
          <p:cNvPr id="7" name="Picture 6" descr="EUROP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79710"/>
            <a:ext cx="1828800" cy="910890"/>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itle Placeholder 8"/>
          <p:cNvSpPr>
            <a:spLocks noGrp="1"/>
          </p:cNvSpPr>
          <p:nvPr>
            <p:ph type="title"/>
          </p:nvPr>
        </p:nvSpPr>
        <p:spPr bwMode="auto">
          <a:xfrm>
            <a:off x="457200" y="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dirty="0" smtClean="0"/>
              <a:t>Click to edit Master title style</a:t>
            </a:r>
          </a:p>
        </p:txBody>
      </p:sp>
      <p:sp>
        <p:nvSpPr>
          <p:cNvPr id="10" name="Text Placeholder 29"/>
          <p:cNvSpPr>
            <a:spLocks noGrp="1"/>
          </p:cNvSpPr>
          <p:nvPr>
            <p:ph idx="1"/>
          </p:nvPr>
        </p:nvSpPr>
        <p:spPr bwMode="auto">
          <a:xfrm>
            <a:off x="457200" y="1600200"/>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Date Placeholder 9"/>
          <p:cNvSpPr>
            <a:spLocks noGrp="1"/>
          </p:cNvSpPr>
          <p:nvPr>
            <p:ph type="dt" sz="half" idx="2"/>
          </p:nvPr>
        </p:nvSpPr>
        <p:spPr>
          <a:xfrm>
            <a:off x="228600" y="6492875"/>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r>
              <a:rPr lang="en-US" dirty="0" smtClean="0"/>
              <a:t>2015</a:t>
            </a:r>
            <a:endParaRPr lang="en-US" dirty="0"/>
          </a:p>
        </p:txBody>
      </p:sp>
      <p:pic>
        <p:nvPicPr>
          <p:cNvPr id="8" name="Picture 7" descr="EUROP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79710"/>
            <a:ext cx="1828800" cy="910890"/>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dirty="0" smtClean="0"/>
              <a:t>Click to edit Master title style</a:t>
            </a:r>
          </a:p>
        </p:txBody>
      </p:sp>
      <p:sp>
        <p:nvSpPr>
          <p:cNvPr id="1029" name="Text Placeholder 29"/>
          <p:cNvSpPr>
            <a:spLocks noGrp="1"/>
          </p:cNvSpPr>
          <p:nvPr>
            <p:ph type="body" idx="1"/>
          </p:nvPr>
        </p:nvSpPr>
        <p:spPr bwMode="auto">
          <a:xfrm>
            <a:off x="457200" y="1600200"/>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8" name="Slide Number Placeholder 17"/>
          <p:cNvSpPr>
            <a:spLocks noGrp="1"/>
          </p:cNvSpPr>
          <p:nvPr>
            <p:ph type="sldNum" sz="quarter" idx="4"/>
          </p:nvPr>
        </p:nvSpPr>
        <p:spPr>
          <a:xfrm>
            <a:off x="8153400" y="6516625"/>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236DE617-0E14-45AB-9F4B-258343315034}"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
        <p:nvSpPr>
          <p:cNvPr id="14" name="Footer Placeholder 5"/>
          <p:cNvSpPr txBox="1">
            <a:spLocks/>
          </p:cNvSpPr>
          <p:nvPr userDrawn="1"/>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sp>
        <p:nvSpPr>
          <p:cNvPr id="15" name="Date Placeholder 9"/>
          <p:cNvSpPr>
            <a:spLocks noGrp="1"/>
          </p:cNvSpPr>
          <p:nvPr>
            <p:ph type="dt" sz="half" idx="2"/>
          </p:nvPr>
        </p:nvSpPr>
        <p:spPr>
          <a:xfrm>
            <a:off x="228600" y="6492875"/>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r>
              <a:rPr lang="en-US" dirty="0" smtClean="0"/>
              <a:t>2015</a:t>
            </a:r>
            <a:endParaRPr lang="en-US" dirty="0"/>
          </a:p>
        </p:txBody>
      </p:sp>
    </p:spTree>
  </p:cSld>
  <p:clrMap bg1="lt1" tx1="dk1" bg2="lt2" tx2="dk2" accent1="accent1" accent2="accent2" accent3="accent3" accent4="accent4" accent5="accent5" accent6="accent6" hlink="hlink" folHlink="folHlink"/>
  <p:sldLayoutIdLst>
    <p:sldLayoutId id="2147483806" r:id="rId1"/>
    <p:sldLayoutId id="2147483811" r:id="rId2"/>
    <p:sldLayoutId id="2147483826" r:id="rId3"/>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2800" kern="1200">
          <a:solidFill>
            <a:schemeClr val="tx2"/>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lnSpc>
          <a:spcPct val="150000"/>
        </a:lnSpc>
        <a:spcBef>
          <a:spcPts val="0"/>
        </a:spcBef>
        <a:spcAft>
          <a:spcPct val="0"/>
        </a:spcAft>
        <a:buClr>
          <a:srgbClr val="FF0000"/>
        </a:buClr>
        <a:buSzPct val="95000"/>
        <a:buFont typeface="Wingdings" panose="05000000000000000000" pitchFamily="2" charset="2"/>
        <a:buChar char="q"/>
        <a:defRPr sz="2000" kern="1200">
          <a:solidFill>
            <a:schemeClr val="tx1"/>
          </a:solidFill>
          <a:latin typeface="+mn-lt"/>
          <a:ea typeface="+mn-ea"/>
          <a:cs typeface="+mn-cs"/>
        </a:defRPr>
      </a:lvl1pPr>
      <a:lvl2pPr marL="639763" indent="-246063" algn="l" rtl="0" eaLnBrk="0" fontAlgn="base" hangingPunct="0">
        <a:lnSpc>
          <a:spcPct val="150000"/>
        </a:lnSpc>
        <a:spcBef>
          <a:spcPts val="0"/>
        </a:spcBef>
        <a:spcAft>
          <a:spcPct val="0"/>
        </a:spcAft>
        <a:buClr>
          <a:srgbClr val="FF0000"/>
        </a:buClr>
        <a:buSzPct val="85000"/>
        <a:buFont typeface="Arial" panose="020B0604020202020204" pitchFamily="34" charset="0"/>
        <a:buChar char="‒"/>
        <a:defRPr sz="1800" kern="1200">
          <a:solidFill>
            <a:schemeClr val="tx1"/>
          </a:solidFill>
          <a:latin typeface="+mn-lt"/>
          <a:ea typeface="+mn-ea"/>
          <a:cs typeface="+mn-cs"/>
        </a:defRPr>
      </a:lvl2pPr>
      <a:lvl3pPr marL="914400" indent="-246063" algn="l" rtl="0" eaLnBrk="0" fontAlgn="base" hangingPunct="0">
        <a:lnSpc>
          <a:spcPct val="150000"/>
        </a:lnSpc>
        <a:spcBef>
          <a:spcPts val="0"/>
        </a:spcBef>
        <a:spcAft>
          <a:spcPct val="0"/>
        </a:spcAft>
        <a:buClr>
          <a:srgbClr val="FF0000"/>
        </a:buClr>
        <a:buSzPct val="70000"/>
        <a:buFont typeface="Arial" panose="020B0604020202020204" pitchFamily="34" charset="0"/>
        <a:buChar char="‒"/>
        <a:defRPr sz="1800" kern="1200">
          <a:solidFill>
            <a:schemeClr val="tx1"/>
          </a:solidFill>
          <a:latin typeface="+mn-lt"/>
          <a:ea typeface="+mn-ea"/>
          <a:cs typeface="+mn-cs"/>
        </a:defRPr>
      </a:lvl3pPr>
      <a:lvl4pPr marL="1187450" indent="-209550" algn="l" rtl="0" eaLnBrk="0" fontAlgn="base" hangingPunct="0">
        <a:lnSpc>
          <a:spcPct val="150000"/>
        </a:lnSpc>
        <a:spcBef>
          <a:spcPts val="0"/>
        </a:spcBef>
        <a:spcAft>
          <a:spcPct val="0"/>
        </a:spcAft>
        <a:buClr>
          <a:srgbClr val="FF0000"/>
        </a:buClr>
        <a:buSzPct val="65000"/>
        <a:buFont typeface="Wingdings" panose="05000000000000000000" pitchFamily="2" charset="2"/>
        <a:buChar char="Ø"/>
        <a:defRPr sz="1700" kern="1200">
          <a:solidFill>
            <a:schemeClr val="tx1"/>
          </a:solidFill>
          <a:latin typeface="+mn-lt"/>
          <a:ea typeface="+mn-ea"/>
          <a:cs typeface="+mn-cs"/>
        </a:defRPr>
      </a:lvl4pPr>
      <a:lvl5pPr marL="1462088" indent="-209550" algn="l" rtl="0" eaLnBrk="0" fontAlgn="base" hangingPunct="0">
        <a:lnSpc>
          <a:spcPct val="150000"/>
        </a:lnSpc>
        <a:spcBef>
          <a:spcPts val="0"/>
        </a:spcBef>
        <a:spcAft>
          <a:spcPct val="0"/>
        </a:spcAft>
        <a:buClr>
          <a:srgbClr val="FF0000"/>
        </a:buClr>
        <a:buSzPct val="65000"/>
        <a:buFont typeface="Arial" panose="020B0604020202020204" pitchFamily="34" charset="0"/>
        <a:buChar char="‒"/>
        <a:defRPr sz="1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s>
</file>

<file path=ppt/slides/_rels/slide107.xml.rels><?xml version="1.0" encoding="UTF-8" standalone="yes"?>
<Relationships xmlns="http://schemas.openxmlformats.org/package/2006/relationships"><Relationship Id="rId3" Type="http://schemas.openxmlformats.org/officeDocument/2006/relationships/image" Target="../media/image163.emf"/><Relationship Id="rId4" Type="http://schemas.openxmlformats.org/officeDocument/2006/relationships/image" Target="../media/image164.emf"/><Relationship Id="rId5" Type="http://schemas.openxmlformats.org/officeDocument/2006/relationships/image" Target="../media/image165.emf"/><Relationship Id="rId6" Type="http://schemas.openxmlformats.org/officeDocument/2006/relationships/image" Target="../media/image166.emf"/><Relationship Id="rId7" Type="http://schemas.openxmlformats.org/officeDocument/2006/relationships/image" Target="../media/image167.emf"/><Relationship Id="rId1" Type="http://schemas.openxmlformats.org/officeDocument/2006/relationships/slideLayout" Target="../slideLayouts/slideLayout3.xml"/><Relationship Id="rId2" Type="http://schemas.openxmlformats.org/officeDocument/2006/relationships/image" Target="../media/image162.emf"/></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8.emf"/><Relationship Id="rId3" Type="http://schemas.openxmlformats.org/officeDocument/2006/relationships/image" Target="../media/image169.e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s>
</file>

<file path=ppt/slides/_rels/slide111.xml.rels><?xml version="1.0" encoding="UTF-8" standalone="yes"?>
<Relationships xmlns="http://schemas.openxmlformats.org/package/2006/relationships"><Relationship Id="rId3" Type="http://schemas.openxmlformats.org/officeDocument/2006/relationships/image" Target="../media/image170.png"/><Relationship Id="rId4" Type="http://schemas.openxmlformats.org/officeDocument/2006/relationships/image" Target="../media/image171.jpg"/><Relationship Id="rId1" Type="http://schemas.openxmlformats.org/officeDocument/2006/relationships/slideLayout" Target="../slideLayouts/slideLayout1.xml"/><Relationship Id="rId2" Type="http://schemas.openxmlformats.org/officeDocument/2006/relationships/notesSlide" Target="../notesSlides/notesSlide94.xml"/></Relationships>
</file>

<file path=ppt/slides/_rels/slide112.xml.rels><?xml version="1.0" encoding="UTF-8" standalone="yes"?>
<Relationships xmlns="http://schemas.openxmlformats.org/package/2006/relationships"><Relationship Id="rId3" Type="http://schemas.openxmlformats.org/officeDocument/2006/relationships/image" Target="../media/image170.png"/><Relationship Id="rId4" Type="http://schemas.openxmlformats.org/officeDocument/2006/relationships/image" Target="../media/image172.jpg"/><Relationship Id="rId1" Type="http://schemas.openxmlformats.org/officeDocument/2006/relationships/slideLayout" Target="../slideLayouts/slideLayout1.xml"/><Relationship Id="rId2" Type="http://schemas.openxmlformats.org/officeDocument/2006/relationships/notesSlide" Target="../notesSlides/notesSlide95.xml"/></Relationships>
</file>

<file path=ppt/slides/_rels/slide113.xml.rels><?xml version="1.0" encoding="UTF-8" standalone="yes"?>
<Relationships xmlns="http://schemas.openxmlformats.org/package/2006/relationships"><Relationship Id="rId3" Type="http://schemas.openxmlformats.org/officeDocument/2006/relationships/image" Target="../media/image170.png"/><Relationship Id="rId4" Type="http://schemas.openxmlformats.org/officeDocument/2006/relationships/image" Target="../media/image173.jpg"/><Relationship Id="rId1" Type="http://schemas.openxmlformats.org/officeDocument/2006/relationships/slideLayout" Target="../slideLayouts/slideLayout1.xml"/><Relationship Id="rId2" Type="http://schemas.openxmlformats.org/officeDocument/2006/relationships/notesSlide" Target="../notesSlides/notesSlide96.xml"/></Relationships>
</file>

<file path=ppt/slides/_rels/slide114.xml.rels><?xml version="1.0" encoding="UTF-8" standalone="yes"?>
<Relationships xmlns="http://schemas.openxmlformats.org/package/2006/relationships"><Relationship Id="rId3" Type="http://schemas.openxmlformats.org/officeDocument/2006/relationships/image" Target="../media/image170.png"/><Relationship Id="rId4" Type="http://schemas.openxmlformats.org/officeDocument/2006/relationships/image" Target="../media/image174.jpg"/><Relationship Id="rId1" Type="http://schemas.openxmlformats.org/officeDocument/2006/relationships/slideLayout" Target="../slideLayouts/slideLayout1.xml"/><Relationship Id="rId2" Type="http://schemas.openxmlformats.org/officeDocument/2006/relationships/notesSlide" Target="../notesSlides/notesSlide97.xml"/></Relationships>
</file>

<file path=ppt/slides/_rels/slide115.xml.rels><?xml version="1.0" encoding="UTF-8" standalone="yes"?>
<Relationships xmlns="http://schemas.openxmlformats.org/package/2006/relationships"><Relationship Id="rId3" Type="http://schemas.openxmlformats.org/officeDocument/2006/relationships/image" Target="../media/image170.png"/><Relationship Id="rId4" Type="http://schemas.openxmlformats.org/officeDocument/2006/relationships/image" Target="../media/image175.jpg"/><Relationship Id="rId1" Type="http://schemas.openxmlformats.org/officeDocument/2006/relationships/slideLayout" Target="../slideLayouts/slideLayout1.xml"/><Relationship Id="rId2" Type="http://schemas.openxmlformats.org/officeDocument/2006/relationships/notesSlide" Target="../notesSlides/notesSlide98.xml"/></Relationships>
</file>

<file path=ppt/slides/_rels/slide116.xml.rels><?xml version="1.0" encoding="UTF-8" standalone="yes"?>
<Relationships xmlns="http://schemas.openxmlformats.org/package/2006/relationships"><Relationship Id="rId3" Type="http://schemas.openxmlformats.org/officeDocument/2006/relationships/image" Target="../media/image170.png"/><Relationship Id="rId4" Type="http://schemas.openxmlformats.org/officeDocument/2006/relationships/image" Target="../media/image176.jpg"/><Relationship Id="rId1" Type="http://schemas.openxmlformats.org/officeDocument/2006/relationships/slideLayout" Target="../slideLayouts/slideLayout1.xml"/><Relationship Id="rId2" Type="http://schemas.openxmlformats.org/officeDocument/2006/relationships/notesSlide" Target="../notesSlides/notesSlide99.xml"/></Relationships>
</file>

<file path=ppt/slides/_rels/slide117.xml.rels><?xml version="1.0" encoding="UTF-8" standalone="yes"?>
<Relationships xmlns="http://schemas.openxmlformats.org/package/2006/relationships"><Relationship Id="rId3" Type="http://schemas.openxmlformats.org/officeDocument/2006/relationships/image" Target="../media/image170.png"/><Relationship Id="rId4" Type="http://schemas.openxmlformats.org/officeDocument/2006/relationships/image" Target="../media/image177.jpg"/><Relationship Id="rId1" Type="http://schemas.openxmlformats.org/officeDocument/2006/relationships/slideLayout" Target="../slideLayouts/slideLayout1.xml"/><Relationship Id="rId2" Type="http://schemas.openxmlformats.org/officeDocument/2006/relationships/notesSlide" Target="../notesSlides/notesSlide100.xml"/></Relationships>
</file>

<file path=ppt/slides/_rels/slide118.xml.rels><?xml version="1.0" encoding="UTF-8" standalone="yes"?>
<Relationships xmlns="http://schemas.openxmlformats.org/package/2006/relationships"><Relationship Id="rId3" Type="http://schemas.openxmlformats.org/officeDocument/2006/relationships/image" Target="../media/image170.png"/><Relationship Id="rId4" Type="http://schemas.openxmlformats.org/officeDocument/2006/relationships/image" Target="../media/image178.jpg"/><Relationship Id="rId1" Type="http://schemas.openxmlformats.org/officeDocument/2006/relationships/slideLayout" Target="../slideLayouts/slideLayout1.xml"/><Relationship Id="rId2" Type="http://schemas.openxmlformats.org/officeDocument/2006/relationships/notesSlide" Target="../notesSlides/notesSlide10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bin"/><Relationship Id="rId5" Type="http://schemas.openxmlformats.org/officeDocument/2006/relationships/image" Target="../media/image10.emf"/><Relationship Id="rId6" Type="http://schemas.openxmlformats.org/officeDocument/2006/relationships/image" Target="../media/image12.png"/><Relationship Id="rId7" Type="http://schemas.openxmlformats.org/officeDocument/2006/relationships/oleObject" Target="../embeddings/oleObject2.bin"/><Relationship Id="rId8"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1" Type="http://schemas.openxmlformats.org/officeDocument/2006/relationships/image" Target="../media/image16.emf"/><Relationship Id="rId12" Type="http://schemas.openxmlformats.org/officeDocument/2006/relationships/oleObject" Target="../embeddings/oleObject7.bin"/><Relationship Id="rId13" Type="http://schemas.openxmlformats.org/officeDocument/2006/relationships/image" Target="../media/image17.emf"/><Relationship Id="rId14" Type="http://schemas.openxmlformats.org/officeDocument/2006/relationships/oleObject" Target="../embeddings/oleObject8.bin"/><Relationship Id="rId15" Type="http://schemas.openxmlformats.org/officeDocument/2006/relationships/image" Target="../media/image18.wmf"/><Relationship Id="rId16" Type="http://schemas.openxmlformats.org/officeDocument/2006/relationships/oleObject" Target="../embeddings/oleObject9.bin"/><Relationship Id="rId17" Type="http://schemas.openxmlformats.org/officeDocument/2006/relationships/image" Target="../media/image19.emf"/><Relationship Id="rId1" Type="http://schemas.openxmlformats.org/officeDocument/2006/relationships/vmlDrawing" Target="../drawings/vmlDrawing2.vml"/><Relationship Id="rId2" Type="http://schemas.openxmlformats.org/officeDocument/2006/relationships/slideLayout" Target="../slideLayouts/slideLayout3.xml"/><Relationship Id="rId3" Type="http://schemas.openxmlformats.org/officeDocument/2006/relationships/notesSlide" Target="../notesSlides/notesSlide12.xml"/><Relationship Id="rId4" Type="http://schemas.openxmlformats.org/officeDocument/2006/relationships/oleObject" Target="../embeddings/oleObject3.bin"/><Relationship Id="rId5" Type="http://schemas.openxmlformats.org/officeDocument/2006/relationships/image" Target="../media/image13.emf"/><Relationship Id="rId6" Type="http://schemas.openxmlformats.org/officeDocument/2006/relationships/oleObject" Target="../embeddings/oleObject4.bin"/><Relationship Id="rId7" Type="http://schemas.openxmlformats.org/officeDocument/2006/relationships/image" Target="../media/image14.emf"/><Relationship Id="rId8" Type="http://schemas.openxmlformats.org/officeDocument/2006/relationships/oleObject" Target="../embeddings/oleObject5.bin"/><Relationship Id="rId9" Type="http://schemas.openxmlformats.org/officeDocument/2006/relationships/image" Target="../media/image15.emf"/><Relationship Id="rId10"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0.bin"/><Relationship Id="rId5" Type="http://schemas.openxmlformats.org/officeDocument/2006/relationships/image" Target="../media/image20.emf"/><Relationship Id="rId6" Type="http://schemas.openxmlformats.org/officeDocument/2006/relationships/oleObject" Target="../embeddings/oleObject11.bin"/><Relationship Id="rId7" Type="http://schemas.openxmlformats.org/officeDocument/2006/relationships/image" Target="../media/image21.emf"/><Relationship Id="rId1" Type="http://schemas.openxmlformats.org/officeDocument/2006/relationships/vmlDrawing" Target="../drawings/vmlDrawing3.vml"/><Relationship Id="rId2"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2.bin"/><Relationship Id="rId5" Type="http://schemas.openxmlformats.org/officeDocument/2006/relationships/image" Target="../media/image22.emf"/><Relationship Id="rId6" Type="http://schemas.openxmlformats.org/officeDocument/2006/relationships/oleObject" Target="../embeddings/oleObject13.bin"/><Relationship Id="rId7" Type="http://schemas.openxmlformats.org/officeDocument/2006/relationships/image" Target="../media/image23.emf"/><Relationship Id="rId8" Type="http://schemas.openxmlformats.org/officeDocument/2006/relationships/oleObject" Target="../embeddings/oleObject14.bin"/><Relationship Id="rId9" Type="http://schemas.openxmlformats.org/officeDocument/2006/relationships/image" Target="../media/image24.emf"/><Relationship Id="rId10" Type="http://schemas.openxmlformats.org/officeDocument/2006/relationships/oleObject" Target="../embeddings/oleObject15.bin"/><Relationship Id="rId11" Type="http://schemas.openxmlformats.org/officeDocument/2006/relationships/image" Target="../media/image25.emf"/><Relationship Id="rId1" Type="http://schemas.openxmlformats.org/officeDocument/2006/relationships/vmlDrawing" Target="../drawings/vmlDrawing4.vml"/><Relationship Id="rId2"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16.bin"/><Relationship Id="rId5" Type="http://schemas.openxmlformats.org/officeDocument/2006/relationships/image" Target="../media/image26.emf"/><Relationship Id="rId6" Type="http://schemas.openxmlformats.org/officeDocument/2006/relationships/oleObject" Target="../embeddings/oleObject17.bin"/><Relationship Id="rId7" Type="http://schemas.openxmlformats.org/officeDocument/2006/relationships/image" Target="../media/image27.emf"/><Relationship Id="rId8" Type="http://schemas.openxmlformats.org/officeDocument/2006/relationships/oleObject" Target="../embeddings/oleObject18.bin"/><Relationship Id="rId9" Type="http://schemas.openxmlformats.org/officeDocument/2006/relationships/image" Target="../media/image28.emf"/><Relationship Id="rId10" Type="http://schemas.openxmlformats.org/officeDocument/2006/relationships/oleObject" Target="../embeddings/oleObject19.bin"/><Relationship Id="rId11" Type="http://schemas.openxmlformats.org/officeDocument/2006/relationships/image" Target="../media/image29.emf"/><Relationship Id="rId1" Type="http://schemas.openxmlformats.org/officeDocument/2006/relationships/vmlDrawing" Target="../drawings/vmlDrawing5.vml"/><Relationship Id="rId2"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20.bin"/><Relationship Id="rId5" Type="http://schemas.openxmlformats.org/officeDocument/2006/relationships/image" Target="../media/image30.emf"/><Relationship Id="rId6" Type="http://schemas.openxmlformats.org/officeDocument/2006/relationships/oleObject" Target="../embeddings/oleObject21.bin"/><Relationship Id="rId7" Type="http://schemas.openxmlformats.org/officeDocument/2006/relationships/image" Target="../media/image31.emf"/><Relationship Id="rId8" Type="http://schemas.openxmlformats.org/officeDocument/2006/relationships/oleObject" Target="../embeddings/oleObject22.bin"/><Relationship Id="rId9" Type="http://schemas.openxmlformats.org/officeDocument/2006/relationships/image" Target="../media/image32.emf"/><Relationship Id="rId1" Type="http://schemas.openxmlformats.org/officeDocument/2006/relationships/vmlDrawing" Target="../drawings/vmlDrawing6.vml"/><Relationship Id="rId2"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1" Type="http://schemas.openxmlformats.org/officeDocument/2006/relationships/image" Target="../media/image36.wmf"/><Relationship Id="rId12" Type="http://schemas.openxmlformats.org/officeDocument/2006/relationships/image" Target="../media/image12.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39.png"/><Relationship Id="rId1" Type="http://schemas.openxmlformats.org/officeDocument/2006/relationships/vmlDrawing" Target="../drawings/vmlDrawing7.vml"/><Relationship Id="rId2" Type="http://schemas.openxmlformats.org/officeDocument/2006/relationships/slideLayout" Target="../slideLayouts/slideLayout3.xml"/><Relationship Id="rId3" Type="http://schemas.openxmlformats.org/officeDocument/2006/relationships/notesSlide" Target="../notesSlides/notesSlide17.xml"/><Relationship Id="rId4" Type="http://schemas.openxmlformats.org/officeDocument/2006/relationships/oleObject" Target="../embeddings/oleObject23.bin"/><Relationship Id="rId5" Type="http://schemas.openxmlformats.org/officeDocument/2006/relationships/image" Target="../media/image33.wmf"/><Relationship Id="rId6" Type="http://schemas.openxmlformats.org/officeDocument/2006/relationships/oleObject" Target="../embeddings/oleObject24.bin"/><Relationship Id="rId7" Type="http://schemas.openxmlformats.org/officeDocument/2006/relationships/image" Target="../media/image34.wmf"/><Relationship Id="rId8" Type="http://schemas.openxmlformats.org/officeDocument/2006/relationships/oleObject" Target="../embeddings/oleObject25.bin"/><Relationship Id="rId9" Type="http://schemas.openxmlformats.org/officeDocument/2006/relationships/image" Target="../media/image35.wmf"/><Relationship Id="rId10" Type="http://schemas.openxmlformats.org/officeDocument/2006/relationships/oleObject" Target="../embeddings/oleObject2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27.bin"/><Relationship Id="rId5" Type="http://schemas.openxmlformats.org/officeDocument/2006/relationships/image" Target="../media/image40.emf"/><Relationship Id="rId6" Type="http://schemas.openxmlformats.org/officeDocument/2006/relationships/oleObject" Target="../embeddings/oleObject28.bin"/><Relationship Id="rId7" Type="http://schemas.openxmlformats.org/officeDocument/2006/relationships/image" Target="../media/image41.emf"/><Relationship Id="rId8" Type="http://schemas.openxmlformats.org/officeDocument/2006/relationships/oleObject" Target="../embeddings/oleObject29.bin"/><Relationship Id="rId9" Type="http://schemas.openxmlformats.org/officeDocument/2006/relationships/image" Target="../media/image10.emf"/><Relationship Id="rId10" Type="http://schemas.openxmlformats.org/officeDocument/2006/relationships/oleObject" Target="../embeddings/oleObject30.bin"/><Relationship Id="rId11" Type="http://schemas.openxmlformats.org/officeDocument/2006/relationships/image" Target="../media/image42.emf"/><Relationship Id="rId1" Type="http://schemas.openxmlformats.org/officeDocument/2006/relationships/vmlDrawing" Target="../drawings/vmlDrawing8.vml"/><Relationship Id="rId2"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31.bin"/><Relationship Id="rId5" Type="http://schemas.openxmlformats.org/officeDocument/2006/relationships/image" Target="../media/image43.emf"/><Relationship Id="rId6" Type="http://schemas.openxmlformats.org/officeDocument/2006/relationships/oleObject" Target="../embeddings/oleObject32.bin"/><Relationship Id="rId7" Type="http://schemas.openxmlformats.org/officeDocument/2006/relationships/image" Target="../media/image44.emf"/><Relationship Id="rId1" Type="http://schemas.openxmlformats.org/officeDocument/2006/relationships/vmlDrawing" Target="../drawings/vmlDrawing9.vml"/><Relationship Id="rId2"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33.bin"/><Relationship Id="rId5" Type="http://schemas.openxmlformats.org/officeDocument/2006/relationships/image" Target="../media/image45.emf"/><Relationship Id="rId6" Type="http://schemas.openxmlformats.org/officeDocument/2006/relationships/oleObject" Target="../embeddings/oleObject34.bin"/><Relationship Id="rId7" Type="http://schemas.openxmlformats.org/officeDocument/2006/relationships/image" Target="../media/image46.emf"/><Relationship Id="rId8" Type="http://schemas.openxmlformats.org/officeDocument/2006/relationships/oleObject" Target="../embeddings/oleObject35.bin"/><Relationship Id="rId9" Type="http://schemas.openxmlformats.org/officeDocument/2006/relationships/image" Target="../media/image11.emf"/><Relationship Id="rId1" Type="http://schemas.openxmlformats.org/officeDocument/2006/relationships/vmlDrawing" Target="../drawings/vmlDrawing10.vml"/><Relationship Id="rId2"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36.bin"/><Relationship Id="rId5" Type="http://schemas.openxmlformats.org/officeDocument/2006/relationships/image" Target="../media/image47.emf"/><Relationship Id="rId6" Type="http://schemas.openxmlformats.org/officeDocument/2006/relationships/oleObject" Target="../embeddings/oleObject37.bin"/><Relationship Id="rId7" Type="http://schemas.openxmlformats.org/officeDocument/2006/relationships/image" Target="../media/image48.wmf"/><Relationship Id="rId8" Type="http://schemas.openxmlformats.org/officeDocument/2006/relationships/image" Target="../media/image49.jpg"/><Relationship Id="rId1" Type="http://schemas.openxmlformats.org/officeDocument/2006/relationships/vmlDrawing" Target="../drawings/vmlDrawing11.vml"/><Relationship Id="rId2"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38.bin"/><Relationship Id="rId5" Type="http://schemas.openxmlformats.org/officeDocument/2006/relationships/image" Target="../media/image50.emf"/><Relationship Id="rId6" Type="http://schemas.openxmlformats.org/officeDocument/2006/relationships/oleObject" Target="../embeddings/oleObject39.bin"/><Relationship Id="rId7" Type="http://schemas.openxmlformats.org/officeDocument/2006/relationships/image" Target="../media/image51.emf"/><Relationship Id="rId1" Type="http://schemas.openxmlformats.org/officeDocument/2006/relationships/vmlDrawing" Target="../drawings/vmlDrawing12.vml"/><Relationship Id="rId2"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40.bin"/><Relationship Id="rId5" Type="http://schemas.openxmlformats.org/officeDocument/2006/relationships/image" Target="../media/image52.emf"/><Relationship Id="rId6" Type="http://schemas.openxmlformats.org/officeDocument/2006/relationships/oleObject" Target="../embeddings/oleObject41.bin"/><Relationship Id="rId7" Type="http://schemas.openxmlformats.org/officeDocument/2006/relationships/image" Target="../media/image53.emf"/><Relationship Id="rId8" Type="http://schemas.openxmlformats.org/officeDocument/2006/relationships/oleObject" Target="../embeddings/oleObject42.bin"/><Relationship Id="rId9" Type="http://schemas.openxmlformats.org/officeDocument/2006/relationships/image" Target="../media/image54.emf"/><Relationship Id="rId10" Type="http://schemas.openxmlformats.org/officeDocument/2006/relationships/oleObject" Target="../embeddings/oleObject43.bin"/><Relationship Id="rId11" Type="http://schemas.openxmlformats.org/officeDocument/2006/relationships/image" Target="../media/image55.emf"/><Relationship Id="rId1" Type="http://schemas.openxmlformats.org/officeDocument/2006/relationships/vmlDrawing" Target="../drawings/vmlDrawing13.vml"/><Relationship Id="rId2"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4.bin"/><Relationship Id="rId4" Type="http://schemas.openxmlformats.org/officeDocument/2006/relationships/image" Target="../media/image57.emf"/><Relationship Id="rId1" Type="http://schemas.openxmlformats.org/officeDocument/2006/relationships/vmlDrawing" Target="../drawings/vmlDrawing14.vml"/><Relationship Id="rId2"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8.jpg"/><Relationship Id="rId4" Type="http://schemas.openxmlformats.org/officeDocument/2006/relationships/image" Target="../media/image59.jpg"/><Relationship Id="rId5" Type="http://schemas.openxmlformats.org/officeDocument/2006/relationships/image" Target="../media/image60.jpg"/><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61.jpg"/><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62.jpg"/><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63.jpg"/><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image" Target="../media/image65.jpg"/><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6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6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45.bin"/><Relationship Id="rId5" Type="http://schemas.openxmlformats.org/officeDocument/2006/relationships/image" Target="../media/image68.emf"/><Relationship Id="rId6" Type="http://schemas.openxmlformats.org/officeDocument/2006/relationships/oleObject" Target="../embeddings/oleObject46.bin"/><Relationship Id="rId7" Type="http://schemas.openxmlformats.org/officeDocument/2006/relationships/image" Target="../media/image69.emf"/><Relationship Id="rId1" Type="http://schemas.openxmlformats.org/officeDocument/2006/relationships/vmlDrawing" Target="../drawings/vmlDrawing15.vml"/><Relationship Id="rId2"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47.bin"/><Relationship Id="rId5" Type="http://schemas.openxmlformats.org/officeDocument/2006/relationships/image" Target="../media/image70.wmf"/><Relationship Id="rId1" Type="http://schemas.openxmlformats.org/officeDocument/2006/relationships/vmlDrawing" Target="../drawings/vmlDrawing16.vml"/><Relationship Id="rId2"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71.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8.bin"/><Relationship Id="rId4" Type="http://schemas.openxmlformats.org/officeDocument/2006/relationships/image" Target="../media/image72.wmf"/><Relationship Id="rId5" Type="http://schemas.openxmlformats.org/officeDocument/2006/relationships/oleObject" Target="../embeddings/oleObject49.bin"/><Relationship Id="rId6" Type="http://schemas.openxmlformats.org/officeDocument/2006/relationships/image" Target="../media/image73.wmf"/><Relationship Id="rId7" Type="http://schemas.openxmlformats.org/officeDocument/2006/relationships/oleObject" Target="../embeddings/oleObject50.bin"/><Relationship Id="rId8" Type="http://schemas.openxmlformats.org/officeDocument/2006/relationships/image" Target="../media/image74.wmf"/><Relationship Id="rId1" Type="http://schemas.openxmlformats.org/officeDocument/2006/relationships/vmlDrawing" Target="../drawings/vmlDrawing17.vml"/><Relationship Id="rId2"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5.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1.bin"/><Relationship Id="rId4" Type="http://schemas.openxmlformats.org/officeDocument/2006/relationships/image" Target="../media/image76.emf"/><Relationship Id="rId1" Type="http://schemas.openxmlformats.org/officeDocument/2006/relationships/vmlDrawing" Target="../drawings/vmlDrawing18.vml"/><Relationship Id="rId2"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5"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2.bin"/><Relationship Id="rId4" Type="http://schemas.openxmlformats.org/officeDocument/2006/relationships/image" Target="../media/image77.emf"/><Relationship Id="rId1" Type="http://schemas.openxmlformats.org/officeDocument/2006/relationships/vmlDrawing" Target="../drawings/vmlDrawing19.vml"/><Relationship Id="rId2"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8.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54.xml.rels><?xml version="1.0" encoding="UTF-8" standalone="yes"?>
<Relationships xmlns="http://schemas.openxmlformats.org/package/2006/relationships"><Relationship Id="rId11" Type="http://schemas.openxmlformats.org/officeDocument/2006/relationships/image" Target="../media/image82.wmf"/><Relationship Id="rId12" Type="http://schemas.openxmlformats.org/officeDocument/2006/relationships/oleObject" Target="../embeddings/oleObject57.bin"/><Relationship Id="rId13" Type="http://schemas.openxmlformats.org/officeDocument/2006/relationships/image" Target="../media/image83.wmf"/><Relationship Id="rId14" Type="http://schemas.openxmlformats.org/officeDocument/2006/relationships/oleObject" Target="../embeddings/oleObject58.bin"/><Relationship Id="rId15" Type="http://schemas.openxmlformats.org/officeDocument/2006/relationships/image" Target="../media/image84.wmf"/><Relationship Id="rId16" Type="http://schemas.openxmlformats.org/officeDocument/2006/relationships/oleObject" Target="../embeddings/oleObject59.bin"/><Relationship Id="rId17" Type="http://schemas.openxmlformats.org/officeDocument/2006/relationships/image" Target="../media/image85.wmf"/><Relationship Id="rId18" Type="http://schemas.openxmlformats.org/officeDocument/2006/relationships/oleObject" Target="../embeddings/oleObject60.bin"/><Relationship Id="rId19" Type="http://schemas.openxmlformats.org/officeDocument/2006/relationships/image" Target="../media/image86.wmf"/><Relationship Id="rId1" Type="http://schemas.openxmlformats.org/officeDocument/2006/relationships/vmlDrawing" Target="../drawings/vmlDrawing20.vml"/><Relationship Id="rId2" Type="http://schemas.openxmlformats.org/officeDocument/2006/relationships/slideLayout" Target="../slideLayouts/slideLayout3.xml"/><Relationship Id="rId3" Type="http://schemas.openxmlformats.org/officeDocument/2006/relationships/notesSlide" Target="../notesSlides/notesSlide45.xml"/><Relationship Id="rId4" Type="http://schemas.openxmlformats.org/officeDocument/2006/relationships/oleObject" Target="../embeddings/oleObject53.bin"/><Relationship Id="rId5" Type="http://schemas.openxmlformats.org/officeDocument/2006/relationships/image" Target="../media/image79.wmf"/><Relationship Id="rId6" Type="http://schemas.openxmlformats.org/officeDocument/2006/relationships/oleObject" Target="../embeddings/oleObject54.bin"/><Relationship Id="rId7" Type="http://schemas.openxmlformats.org/officeDocument/2006/relationships/image" Target="../media/image80.wmf"/><Relationship Id="rId8" Type="http://schemas.openxmlformats.org/officeDocument/2006/relationships/oleObject" Target="../embeddings/oleObject55.bin"/><Relationship Id="rId9" Type="http://schemas.openxmlformats.org/officeDocument/2006/relationships/image" Target="../media/image81.wmf"/><Relationship Id="rId10" Type="http://schemas.openxmlformats.org/officeDocument/2006/relationships/oleObject" Target="../embeddings/oleObject56.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87.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oleObject" Target="../embeddings/oleObject61.bin"/><Relationship Id="rId5" Type="http://schemas.openxmlformats.org/officeDocument/2006/relationships/image" Target="../media/image88.wmf"/><Relationship Id="rId1" Type="http://schemas.openxmlformats.org/officeDocument/2006/relationships/vmlDrawing" Target="../drawings/vmlDrawing21.vml"/><Relationship Id="rId2"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58.xml.rels><?xml version="1.0" encoding="UTF-8" standalone="yes"?>
<Relationships xmlns="http://schemas.openxmlformats.org/package/2006/relationships"><Relationship Id="rId11" Type="http://schemas.openxmlformats.org/officeDocument/2006/relationships/image" Target="../media/image92.wmf"/><Relationship Id="rId12" Type="http://schemas.openxmlformats.org/officeDocument/2006/relationships/oleObject" Target="../embeddings/oleObject66.bin"/><Relationship Id="rId13" Type="http://schemas.openxmlformats.org/officeDocument/2006/relationships/image" Target="../media/image93.wmf"/><Relationship Id="rId14" Type="http://schemas.openxmlformats.org/officeDocument/2006/relationships/oleObject" Target="../embeddings/oleObject67.bin"/><Relationship Id="rId15" Type="http://schemas.openxmlformats.org/officeDocument/2006/relationships/image" Target="../media/image94.wmf"/><Relationship Id="rId16" Type="http://schemas.openxmlformats.org/officeDocument/2006/relationships/oleObject" Target="../embeddings/oleObject68.bin"/><Relationship Id="rId17" Type="http://schemas.openxmlformats.org/officeDocument/2006/relationships/image" Target="../media/image95.wmf"/><Relationship Id="rId18" Type="http://schemas.openxmlformats.org/officeDocument/2006/relationships/oleObject" Target="../embeddings/oleObject69.bin"/><Relationship Id="rId19" Type="http://schemas.openxmlformats.org/officeDocument/2006/relationships/image" Target="../media/image96.wmf"/><Relationship Id="rId1" Type="http://schemas.openxmlformats.org/officeDocument/2006/relationships/vmlDrawing" Target="../drawings/vmlDrawing22.vml"/><Relationship Id="rId2" Type="http://schemas.openxmlformats.org/officeDocument/2006/relationships/slideLayout" Target="../slideLayouts/slideLayout3.xml"/><Relationship Id="rId3" Type="http://schemas.openxmlformats.org/officeDocument/2006/relationships/notesSlide" Target="../notesSlides/notesSlide49.xml"/><Relationship Id="rId4" Type="http://schemas.openxmlformats.org/officeDocument/2006/relationships/oleObject" Target="../embeddings/oleObject62.bin"/><Relationship Id="rId5" Type="http://schemas.openxmlformats.org/officeDocument/2006/relationships/image" Target="../media/image89.wmf"/><Relationship Id="rId6" Type="http://schemas.openxmlformats.org/officeDocument/2006/relationships/oleObject" Target="../embeddings/oleObject63.bin"/><Relationship Id="rId7" Type="http://schemas.openxmlformats.org/officeDocument/2006/relationships/image" Target="../media/image90.wmf"/><Relationship Id="rId8" Type="http://schemas.openxmlformats.org/officeDocument/2006/relationships/oleObject" Target="../embeddings/oleObject64.bin"/><Relationship Id="rId9" Type="http://schemas.openxmlformats.org/officeDocument/2006/relationships/image" Target="../media/image91.wmf"/><Relationship Id="rId10" Type="http://schemas.openxmlformats.org/officeDocument/2006/relationships/oleObject" Target="../embeddings/oleObject65.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0.xml"/><Relationship Id="rId4" Type="http://schemas.openxmlformats.org/officeDocument/2006/relationships/oleObject" Target="../embeddings/oleObject70.bin"/><Relationship Id="rId5" Type="http://schemas.openxmlformats.org/officeDocument/2006/relationships/image" Target="../media/image97.emf"/><Relationship Id="rId1" Type="http://schemas.openxmlformats.org/officeDocument/2006/relationships/vmlDrawing" Target="../drawings/vmlDrawing23.vml"/><Relationship Id="rId2"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5"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oleObject" Target="../embeddings/oleObject71.bin"/><Relationship Id="rId5" Type="http://schemas.openxmlformats.org/officeDocument/2006/relationships/image" Target="../media/image98.emf"/><Relationship Id="rId1" Type="http://schemas.openxmlformats.org/officeDocument/2006/relationships/vmlDrawing" Target="../drawings/vmlDrawing24.vml"/><Relationship Id="rId2"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99.emf"/><Relationship Id="rId4" Type="http://schemas.openxmlformats.org/officeDocument/2006/relationships/image" Target="../media/image100.emf"/><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62.xml.rels><?xml version="1.0" encoding="UTF-8" standalone="yes"?>
<Relationships xmlns="http://schemas.openxmlformats.org/package/2006/relationships"><Relationship Id="rId11" Type="http://schemas.openxmlformats.org/officeDocument/2006/relationships/image" Target="../media/image104.wmf"/><Relationship Id="rId12" Type="http://schemas.openxmlformats.org/officeDocument/2006/relationships/oleObject" Target="../embeddings/oleObject76.bin"/><Relationship Id="rId13" Type="http://schemas.openxmlformats.org/officeDocument/2006/relationships/image" Target="../media/image105.wmf"/><Relationship Id="rId14" Type="http://schemas.openxmlformats.org/officeDocument/2006/relationships/oleObject" Target="../embeddings/oleObject77.bin"/><Relationship Id="rId15" Type="http://schemas.openxmlformats.org/officeDocument/2006/relationships/image" Target="../media/image106.wmf"/><Relationship Id="rId16" Type="http://schemas.openxmlformats.org/officeDocument/2006/relationships/oleObject" Target="../embeddings/oleObject78.bin"/><Relationship Id="rId17" Type="http://schemas.openxmlformats.org/officeDocument/2006/relationships/image" Target="../media/image107.wmf"/><Relationship Id="rId18" Type="http://schemas.openxmlformats.org/officeDocument/2006/relationships/oleObject" Target="../embeddings/oleObject79.bin"/><Relationship Id="rId19" Type="http://schemas.openxmlformats.org/officeDocument/2006/relationships/image" Target="../media/image108.wmf"/><Relationship Id="rId1" Type="http://schemas.openxmlformats.org/officeDocument/2006/relationships/vmlDrawing" Target="../drawings/vmlDrawing25.vml"/><Relationship Id="rId2" Type="http://schemas.openxmlformats.org/officeDocument/2006/relationships/slideLayout" Target="../slideLayouts/slideLayout3.xml"/><Relationship Id="rId3" Type="http://schemas.openxmlformats.org/officeDocument/2006/relationships/notesSlide" Target="../notesSlides/notesSlide53.xml"/><Relationship Id="rId4" Type="http://schemas.openxmlformats.org/officeDocument/2006/relationships/oleObject" Target="../embeddings/oleObject72.bin"/><Relationship Id="rId5" Type="http://schemas.openxmlformats.org/officeDocument/2006/relationships/image" Target="../media/image101.wmf"/><Relationship Id="rId6" Type="http://schemas.openxmlformats.org/officeDocument/2006/relationships/oleObject" Target="../embeddings/oleObject73.bin"/><Relationship Id="rId7" Type="http://schemas.openxmlformats.org/officeDocument/2006/relationships/image" Target="../media/image102.wmf"/><Relationship Id="rId8" Type="http://schemas.openxmlformats.org/officeDocument/2006/relationships/oleObject" Target="../embeddings/oleObject74.bin"/><Relationship Id="rId9" Type="http://schemas.openxmlformats.org/officeDocument/2006/relationships/image" Target="../media/image103.wmf"/><Relationship Id="rId10" Type="http://schemas.openxmlformats.org/officeDocument/2006/relationships/oleObject" Target="../embeddings/oleObject75.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oleObject" Target="../embeddings/oleObject80.bin"/><Relationship Id="rId5" Type="http://schemas.openxmlformats.org/officeDocument/2006/relationships/image" Target="../media/image109.emf"/><Relationship Id="rId1" Type="http://schemas.openxmlformats.org/officeDocument/2006/relationships/vmlDrawing" Target="../drawings/vmlDrawing26.vml"/><Relationship Id="rId2"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1" Type="http://schemas.openxmlformats.org/officeDocument/2006/relationships/image" Target="../media/image36.wmf"/><Relationship Id="rId12" Type="http://schemas.openxmlformats.org/officeDocument/2006/relationships/image" Target="../media/image12.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39.png"/><Relationship Id="rId1" Type="http://schemas.openxmlformats.org/officeDocument/2006/relationships/vmlDrawing" Target="../drawings/vmlDrawing27.vml"/><Relationship Id="rId2" Type="http://schemas.openxmlformats.org/officeDocument/2006/relationships/slideLayout" Target="../slideLayouts/slideLayout3.xml"/><Relationship Id="rId3" Type="http://schemas.openxmlformats.org/officeDocument/2006/relationships/notesSlide" Target="../notesSlides/notesSlide55.xml"/><Relationship Id="rId4" Type="http://schemas.openxmlformats.org/officeDocument/2006/relationships/oleObject" Target="../embeddings/oleObject81.bin"/><Relationship Id="rId5" Type="http://schemas.openxmlformats.org/officeDocument/2006/relationships/image" Target="../media/image33.wmf"/><Relationship Id="rId6" Type="http://schemas.openxmlformats.org/officeDocument/2006/relationships/oleObject" Target="../embeddings/oleObject82.bin"/><Relationship Id="rId7" Type="http://schemas.openxmlformats.org/officeDocument/2006/relationships/image" Target="../media/image34.wmf"/><Relationship Id="rId8" Type="http://schemas.openxmlformats.org/officeDocument/2006/relationships/oleObject" Target="../embeddings/oleObject83.bin"/><Relationship Id="rId9" Type="http://schemas.openxmlformats.org/officeDocument/2006/relationships/image" Target="../media/image35.wmf"/><Relationship Id="rId10" Type="http://schemas.openxmlformats.org/officeDocument/2006/relationships/oleObject" Target="../embeddings/oleObject84.bin"/></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110.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oleObject" Target="../embeddings/oleObject85.bin"/><Relationship Id="rId5" Type="http://schemas.openxmlformats.org/officeDocument/2006/relationships/image" Target="../media/image111.wmf"/><Relationship Id="rId1" Type="http://schemas.openxmlformats.org/officeDocument/2006/relationships/vmlDrawing" Target="../drawings/vmlDrawing28.vml"/><Relationship Id="rId2"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8.xml"/><Relationship Id="rId4" Type="http://schemas.openxmlformats.org/officeDocument/2006/relationships/oleObject" Target="../embeddings/oleObject86.bin"/><Relationship Id="rId5" Type="http://schemas.openxmlformats.org/officeDocument/2006/relationships/image" Target="../media/image112.emf"/><Relationship Id="rId1" Type="http://schemas.openxmlformats.org/officeDocument/2006/relationships/vmlDrawing" Target="../drawings/vmlDrawing29.vml"/><Relationship Id="rId2"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113.jpeg"/></Relationships>
</file>

<file path=ppt/slides/_rels/slide69.xml.rels><?xml version="1.0" encoding="UTF-8" standalone="yes"?>
<Relationships xmlns="http://schemas.openxmlformats.org/package/2006/relationships"><Relationship Id="rId11" Type="http://schemas.openxmlformats.org/officeDocument/2006/relationships/image" Target="../media/image117.wmf"/><Relationship Id="rId12" Type="http://schemas.openxmlformats.org/officeDocument/2006/relationships/oleObject" Target="../embeddings/oleObject91.bin"/><Relationship Id="rId13" Type="http://schemas.openxmlformats.org/officeDocument/2006/relationships/image" Target="../media/image118.wmf"/><Relationship Id="rId14" Type="http://schemas.openxmlformats.org/officeDocument/2006/relationships/oleObject" Target="../embeddings/oleObject92.bin"/><Relationship Id="rId15" Type="http://schemas.openxmlformats.org/officeDocument/2006/relationships/image" Target="../media/image119.wmf"/><Relationship Id="rId16" Type="http://schemas.openxmlformats.org/officeDocument/2006/relationships/oleObject" Target="../embeddings/oleObject93.bin"/><Relationship Id="rId17" Type="http://schemas.openxmlformats.org/officeDocument/2006/relationships/image" Target="../media/image120.wmf"/><Relationship Id="rId18" Type="http://schemas.openxmlformats.org/officeDocument/2006/relationships/oleObject" Target="../embeddings/oleObject94.bin"/><Relationship Id="rId19" Type="http://schemas.openxmlformats.org/officeDocument/2006/relationships/image" Target="../media/image121.wmf"/><Relationship Id="rId1" Type="http://schemas.openxmlformats.org/officeDocument/2006/relationships/vmlDrawing" Target="../drawings/vmlDrawing30.vml"/><Relationship Id="rId2" Type="http://schemas.openxmlformats.org/officeDocument/2006/relationships/slideLayout" Target="../slideLayouts/slideLayout3.xml"/><Relationship Id="rId3" Type="http://schemas.openxmlformats.org/officeDocument/2006/relationships/notesSlide" Target="../notesSlides/notesSlide60.xml"/><Relationship Id="rId4" Type="http://schemas.openxmlformats.org/officeDocument/2006/relationships/oleObject" Target="../embeddings/oleObject87.bin"/><Relationship Id="rId5" Type="http://schemas.openxmlformats.org/officeDocument/2006/relationships/image" Target="../media/image114.wmf"/><Relationship Id="rId6" Type="http://schemas.openxmlformats.org/officeDocument/2006/relationships/oleObject" Target="../embeddings/oleObject88.bin"/><Relationship Id="rId7" Type="http://schemas.openxmlformats.org/officeDocument/2006/relationships/image" Target="../media/image115.wmf"/><Relationship Id="rId8" Type="http://schemas.openxmlformats.org/officeDocument/2006/relationships/oleObject" Target="../embeddings/oleObject89.bin"/><Relationship Id="rId9" Type="http://schemas.openxmlformats.org/officeDocument/2006/relationships/image" Target="../media/image116.wmf"/><Relationship Id="rId10" Type="http://schemas.openxmlformats.org/officeDocument/2006/relationships/oleObject" Target="../embeddings/oleObject90.bin"/></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emf"/><Relationship Id="rId5"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oleObject" Target="../embeddings/oleObject95.bin"/><Relationship Id="rId5" Type="http://schemas.openxmlformats.org/officeDocument/2006/relationships/image" Target="../media/image122.emf"/><Relationship Id="rId1" Type="http://schemas.openxmlformats.org/officeDocument/2006/relationships/vmlDrawing" Target="../drawings/vmlDrawing31.vml"/><Relationship Id="rId2"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2.xml"/><Relationship Id="rId4" Type="http://schemas.openxmlformats.org/officeDocument/2006/relationships/oleObject" Target="../embeddings/oleObject96.bin"/><Relationship Id="rId5" Type="http://schemas.openxmlformats.org/officeDocument/2006/relationships/image" Target="../media/image122.emf"/><Relationship Id="rId6" Type="http://schemas.openxmlformats.org/officeDocument/2006/relationships/oleObject" Target="../embeddings/oleObject97.bin"/><Relationship Id="rId7" Type="http://schemas.openxmlformats.org/officeDocument/2006/relationships/image" Target="../media/image123.emf"/><Relationship Id="rId8" Type="http://schemas.openxmlformats.org/officeDocument/2006/relationships/oleObject" Target="../embeddings/oleObject98.bin"/><Relationship Id="rId9" Type="http://schemas.openxmlformats.org/officeDocument/2006/relationships/image" Target="../media/image124.emf"/><Relationship Id="rId10" Type="http://schemas.openxmlformats.org/officeDocument/2006/relationships/image" Target="../media/image125.png"/><Relationship Id="rId1" Type="http://schemas.openxmlformats.org/officeDocument/2006/relationships/vmlDrawing" Target="../drawings/vmlDrawing32.vml"/><Relationship Id="rId2"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126.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127.jpe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5.xml"/><Relationship Id="rId4" Type="http://schemas.openxmlformats.org/officeDocument/2006/relationships/oleObject" Target="../embeddings/oleObject99.bin"/><Relationship Id="rId5" Type="http://schemas.openxmlformats.org/officeDocument/2006/relationships/image" Target="../media/image128.wmf"/><Relationship Id="rId6" Type="http://schemas.openxmlformats.org/officeDocument/2006/relationships/oleObject" Target="../embeddings/oleObject100.bin"/><Relationship Id="rId7" Type="http://schemas.openxmlformats.org/officeDocument/2006/relationships/image" Target="../media/image129.wmf"/><Relationship Id="rId8" Type="http://schemas.openxmlformats.org/officeDocument/2006/relationships/oleObject" Target="../embeddings/oleObject101.bin"/><Relationship Id="rId9" Type="http://schemas.openxmlformats.org/officeDocument/2006/relationships/image" Target="../media/image130.wmf"/><Relationship Id="rId10" Type="http://schemas.openxmlformats.org/officeDocument/2006/relationships/oleObject" Target="../embeddings/oleObject102.bin"/><Relationship Id="rId11" Type="http://schemas.openxmlformats.org/officeDocument/2006/relationships/image" Target="../media/image131.emf"/><Relationship Id="rId1" Type="http://schemas.openxmlformats.org/officeDocument/2006/relationships/vmlDrawing" Target="../drawings/vmlDrawing33.vml"/><Relationship Id="rId2"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03.bin"/><Relationship Id="rId4" Type="http://schemas.openxmlformats.org/officeDocument/2006/relationships/image" Target="../media/image132.wmf"/><Relationship Id="rId5" Type="http://schemas.openxmlformats.org/officeDocument/2006/relationships/image" Target="../media/image133.jpeg"/><Relationship Id="rId1" Type="http://schemas.openxmlformats.org/officeDocument/2006/relationships/vmlDrawing" Target="../drawings/vmlDrawing34.vml"/><Relationship Id="rId2"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6.xml"/><Relationship Id="rId4" Type="http://schemas.openxmlformats.org/officeDocument/2006/relationships/oleObject" Target="../embeddings/oleObject104.bin"/><Relationship Id="rId5" Type="http://schemas.openxmlformats.org/officeDocument/2006/relationships/image" Target="../media/image134.wmf"/><Relationship Id="rId6" Type="http://schemas.openxmlformats.org/officeDocument/2006/relationships/oleObject" Target="../embeddings/oleObject105.bin"/><Relationship Id="rId7" Type="http://schemas.openxmlformats.org/officeDocument/2006/relationships/image" Target="../media/image135.wmf"/><Relationship Id="rId1" Type="http://schemas.openxmlformats.org/officeDocument/2006/relationships/vmlDrawing" Target="../drawings/vmlDrawing35.vml"/><Relationship Id="rId2"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7.xml"/><Relationship Id="rId4" Type="http://schemas.openxmlformats.org/officeDocument/2006/relationships/oleObject" Target="../embeddings/oleObject106.bin"/><Relationship Id="rId5" Type="http://schemas.openxmlformats.org/officeDocument/2006/relationships/image" Target="../media/image136.wmf"/><Relationship Id="rId6" Type="http://schemas.openxmlformats.org/officeDocument/2006/relationships/oleObject" Target="../embeddings/oleObject107.bin"/><Relationship Id="rId7" Type="http://schemas.openxmlformats.org/officeDocument/2006/relationships/image" Target="../media/image137.emf"/><Relationship Id="rId1" Type="http://schemas.openxmlformats.org/officeDocument/2006/relationships/vmlDrawing" Target="../drawings/vmlDrawing36.vml"/><Relationship Id="rId2"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138.jpe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9.xml"/><Relationship Id="rId4" Type="http://schemas.openxmlformats.org/officeDocument/2006/relationships/oleObject" Target="../embeddings/oleObject108.bin"/><Relationship Id="rId5" Type="http://schemas.openxmlformats.org/officeDocument/2006/relationships/image" Target="../media/image139.emf"/><Relationship Id="rId1" Type="http://schemas.openxmlformats.org/officeDocument/2006/relationships/vmlDrawing" Target="../drawings/vmlDrawing37.vml"/><Relationship Id="rId2"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0.xml"/><Relationship Id="rId4" Type="http://schemas.openxmlformats.org/officeDocument/2006/relationships/oleObject" Target="../embeddings/oleObject109.bin"/><Relationship Id="rId5" Type="http://schemas.openxmlformats.org/officeDocument/2006/relationships/image" Target="../media/image140.wmf"/><Relationship Id="rId1" Type="http://schemas.openxmlformats.org/officeDocument/2006/relationships/vmlDrawing" Target="../drawings/vmlDrawing38.vml"/><Relationship Id="rId2"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1.xml"/><Relationship Id="rId4" Type="http://schemas.openxmlformats.org/officeDocument/2006/relationships/oleObject" Target="../embeddings/oleObject110.bin"/><Relationship Id="rId5" Type="http://schemas.openxmlformats.org/officeDocument/2006/relationships/image" Target="../media/image141.emf"/><Relationship Id="rId1" Type="http://schemas.openxmlformats.org/officeDocument/2006/relationships/vmlDrawing" Target="../drawings/vmlDrawing39.vml"/><Relationship Id="rId2"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11.bin"/><Relationship Id="rId4" Type="http://schemas.openxmlformats.org/officeDocument/2006/relationships/image" Target="../media/image142.wmf"/><Relationship Id="rId5" Type="http://schemas.openxmlformats.org/officeDocument/2006/relationships/image" Target="../media/image143.jpeg"/><Relationship Id="rId1" Type="http://schemas.openxmlformats.org/officeDocument/2006/relationships/vmlDrawing" Target="../drawings/vmlDrawing40.vml"/><Relationship Id="rId2"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2.xml"/><Relationship Id="rId4" Type="http://schemas.openxmlformats.org/officeDocument/2006/relationships/oleObject" Target="../embeddings/oleObject112.bin"/><Relationship Id="rId5" Type="http://schemas.openxmlformats.org/officeDocument/2006/relationships/image" Target="../media/image144.wmf"/><Relationship Id="rId6" Type="http://schemas.openxmlformats.org/officeDocument/2006/relationships/oleObject" Target="../embeddings/oleObject113.bin"/><Relationship Id="rId7" Type="http://schemas.openxmlformats.org/officeDocument/2006/relationships/image" Target="../media/image145.emf"/><Relationship Id="rId1" Type="http://schemas.openxmlformats.org/officeDocument/2006/relationships/vmlDrawing" Target="../drawings/vmlDrawing41.vml"/><Relationship Id="rId2"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3.xml"/><Relationship Id="rId4" Type="http://schemas.openxmlformats.org/officeDocument/2006/relationships/oleObject" Target="../embeddings/oleObject114.bin"/><Relationship Id="rId5" Type="http://schemas.openxmlformats.org/officeDocument/2006/relationships/image" Target="../media/image146.wmf"/><Relationship Id="rId6" Type="http://schemas.openxmlformats.org/officeDocument/2006/relationships/image" Target="../media/image147.jpeg"/><Relationship Id="rId1" Type="http://schemas.openxmlformats.org/officeDocument/2006/relationships/vmlDrawing" Target="../drawings/vmlDrawing42.vml"/><Relationship Id="rId2"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4.xml"/><Relationship Id="rId4" Type="http://schemas.openxmlformats.org/officeDocument/2006/relationships/image" Target="../media/image149.jpeg"/><Relationship Id="rId5" Type="http://schemas.openxmlformats.org/officeDocument/2006/relationships/oleObject" Target="../embeddings/oleObject115.bin"/><Relationship Id="rId6" Type="http://schemas.openxmlformats.org/officeDocument/2006/relationships/image" Target="../media/image148.wmf"/><Relationship Id="rId1" Type="http://schemas.openxmlformats.org/officeDocument/2006/relationships/vmlDrawing" Target="../drawings/vmlDrawing43.vml"/><Relationship Id="rId2"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5.xml"/><Relationship Id="rId4" Type="http://schemas.openxmlformats.org/officeDocument/2006/relationships/oleObject" Target="../embeddings/oleObject116.bin"/><Relationship Id="rId5" Type="http://schemas.openxmlformats.org/officeDocument/2006/relationships/image" Target="../media/image150.emf"/><Relationship Id="rId6" Type="http://schemas.openxmlformats.org/officeDocument/2006/relationships/image" Target="../media/image151.jpeg"/><Relationship Id="rId1" Type="http://schemas.openxmlformats.org/officeDocument/2006/relationships/vmlDrawing" Target="../drawings/vmlDrawing44.vml"/><Relationship Id="rId2"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6.xml"/><Relationship Id="rId4" Type="http://schemas.openxmlformats.org/officeDocument/2006/relationships/oleObject" Target="../embeddings/oleObject117.bin"/><Relationship Id="rId5" Type="http://schemas.openxmlformats.org/officeDocument/2006/relationships/image" Target="../media/image152.emf"/><Relationship Id="rId1" Type="http://schemas.openxmlformats.org/officeDocument/2006/relationships/vmlDrawing" Target="../drawings/vmlDrawing45.vml"/><Relationship Id="rId2"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118.bin"/><Relationship Id="rId4" Type="http://schemas.openxmlformats.org/officeDocument/2006/relationships/image" Target="../media/image153.emf"/><Relationship Id="rId1" Type="http://schemas.openxmlformats.org/officeDocument/2006/relationships/vmlDrawing" Target="../drawings/vmlDrawing46.vml"/><Relationship Id="rId2"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7.xml"/><Relationship Id="rId4" Type="http://schemas.openxmlformats.org/officeDocument/2006/relationships/oleObject" Target="../embeddings/oleObject119.bin"/><Relationship Id="rId5" Type="http://schemas.openxmlformats.org/officeDocument/2006/relationships/image" Target="../media/image154.emf"/><Relationship Id="rId1" Type="http://schemas.openxmlformats.org/officeDocument/2006/relationships/vmlDrawing" Target="../drawings/vmlDrawing47.vml"/><Relationship Id="rId2"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8.xml"/><Relationship Id="rId4" Type="http://schemas.openxmlformats.org/officeDocument/2006/relationships/oleObject" Target="../embeddings/oleObject120.bin"/><Relationship Id="rId5" Type="http://schemas.openxmlformats.org/officeDocument/2006/relationships/image" Target="../media/image155.emf"/><Relationship Id="rId6" Type="http://schemas.openxmlformats.org/officeDocument/2006/relationships/image" Target="../media/image156.jpeg"/><Relationship Id="rId1" Type="http://schemas.openxmlformats.org/officeDocument/2006/relationships/vmlDrawing" Target="../drawings/vmlDrawing48.vml"/><Relationship Id="rId2"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21.bin"/><Relationship Id="rId4" Type="http://schemas.openxmlformats.org/officeDocument/2006/relationships/image" Target="../media/image157.emf"/><Relationship Id="rId1" Type="http://schemas.openxmlformats.org/officeDocument/2006/relationships/vmlDrawing" Target="../drawings/vmlDrawing49.vml"/><Relationship Id="rId2"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79.xml"/><Relationship Id="rId4" Type="http://schemas.openxmlformats.org/officeDocument/2006/relationships/oleObject" Target="../embeddings/oleObject122.bin"/><Relationship Id="rId5" Type="http://schemas.openxmlformats.org/officeDocument/2006/relationships/image" Target="../media/image158.wmf"/><Relationship Id="rId1" Type="http://schemas.openxmlformats.org/officeDocument/2006/relationships/vmlDrawing" Target="../drawings/vmlDrawing50.vml"/><Relationship Id="rId2"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0.xml"/><Relationship Id="rId4" Type="http://schemas.openxmlformats.org/officeDocument/2006/relationships/oleObject" Target="../embeddings/oleObject123.bin"/><Relationship Id="rId5" Type="http://schemas.openxmlformats.org/officeDocument/2006/relationships/image" Target="../media/image30.emf"/><Relationship Id="rId1" Type="http://schemas.openxmlformats.org/officeDocument/2006/relationships/vmlDrawing" Target="../drawings/vmlDrawing51.vml"/><Relationship Id="rId2"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image" Target="../media/image159.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159.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image" Target="../media/image159.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4.xml"/><Relationship Id="rId4" Type="http://schemas.openxmlformats.org/officeDocument/2006/relationships/oleObject" Target="../embeddings/oleObject124.bin"/><Relationship Id="rId5" Type="http://schemas.openxmlformats.org/officeDocument/2006/relationships/image" Target="../media/image160.wmf"/><Relationship Id="rId6" Type="http://schemas.openxmlformats.org/officeDocument/2006/relationships/oleObject" Target="../embeddings/oleObject125.bin"/><Relationship Id="rId7" Type="http://schemas.openxmlformats.org/officeDocument/2006/relationships/image" Target="../media/image161.wmf"/><Relationship Id="rId1" Type="http://schemas.openxmlformats.org/officeDocument/2006/relationships/vmlDrawing" Target="../drawings/vmlDrawing52.vml"/><Relationship Id="rId2"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5.xml"/><Relationship Id="rId4" Type="http://schemas.openxmlformats.org/officeDocument/2006/relationships/oleObject" Target="../embeddings/oleObject126.bin"/><Relationship Id="rId5" Type="http://schemas.openxmlformats.org/officeDocument/2006/relationships/image" Target="../media/image160.wmf"/><Relationship Id="rId1" Type="http://schemas.openxmlformats.org/officeDocument/2006/relationships/vmlDrawing" Target="../drawings/vmlDrawing53.vml"/><Relationship Id="rId2"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4294967295"/>
          </p:nvPr>
        </p:nvSpPr>
        <p:spPr>
          <a:xfrm>
            <a:off x="8153400" y="6553200"/>
            <a:ext cx="304800" cy="304800"/>
          </a:xfrm>
        </p:spPr>
        <p:txBody>
          <a:bodyPr/>
          <a:lstStyle/>
          <a:p>
            <a:pPr>
              <a:defRPr/>
            </a:pPr>
            <a:r>
              <a:rPr lang="en-US" dirty="0"/>
              <a:t>I-</a:t>
            </a:r>
            <a:fld id="{312D7770-7EBB-4902-BFC4-B98EB687D7FE}" type="slidenum">
              <a:rPr lang="en-US"/>
              <a:pPr>
                <a:defRPr/>
              </a:pPr>
              <a:t>1</a:t>
            </a:fld>
            <a:endParaRPr lang="en-US" dirty="0"/>
          </a:p>
        </p:txBody>
      </p:sp>
      <p:sp>
        <p:nvSpPr>
          <p:cNvPr id="15" name="Rectangle 2"/>
          <p:cNvSpPr txBox="1">
            <a:spLocks noChangeArrowheads="1"/>
          </p:cNvSpPr>
          <p:nvPr/>
        </p:nvSpPr>
        <p:spPr bwMode="auto">
          <a:xfrm>
            <a:off x="419100" y="3581400"/>
            <a:ext cx="8382000" cy="1524000"/>
          </a:xfrm>
          <a:prstGeom prst="rect">
            <a:avLst/>
          </a:prstGeom>
          <a:noFill/>
          <a:ln>
            <a:miter lim="800000"/>
            <a:headEnd/>
            <a:tailEnd/>
          </a:ln>
        </p:spPr>
        <p:txBody>
          <a:bodyPr lIns="92075" tIns="46038" rIns="92075" bIns="46038"/>
          <a:lstStyle/>
          <a:p>
            <a:pPr algn="ctr" fontAlgn="auto">
              <a:spcBef>
                <a:spcPct val="20000"/>
              </a:spcBef>
              <a:spcAft>
                <a:spcPts val="0"/>
              </a:spcAft>
              <a:buClr>
                <a:schemeClr val="accent3"/>
              </a:buClr>
              <a:buSzPct val="95000"/>
              <a:defRPr/>
            </a:pPr>
            <a:r>
              <a:rPr lang="en-US" sz="4000" b="1" dirty="0" smtClean="0">
                <a:solidFill>
                  <a:schemeClr val="tx2"/>
                </a:solidFill>
              </a:rPr>
              <a:t>Flying and Judging  </a:t>
            </a:r>
          </a:p>
          <a:p>
            <a:pPr marL="274320" indent="-274320" algn="ctr" fontAlgn="auto">
              <a:spcBef>
                <a:spcPct val="20000"/>
              </a:spcBef>
              <a:spcAft>
                <a:spcPts val="0"/>
              </a:spcAft>
              <a:buClr>
                <a:schemeClr val="accent3"/>
              </a:buClr>
              <a:buSzPct val="95000"/>
              <a:buFont typeface="Monotype Sorts"/>
              <a:buNone/>
              <a:defRPr/>
            </a:pPr>
            <a:r>
              <a:rPr lang="en-US" sz="4000" b="1" dirty="0" smtClean="0">
                <a:solidFill>
                  <a:schemeClr val="tx2"/>
                </a:solidFill>
              </a:rPr>
              <a:t>Semi-Scale Aerobatics</a:t>
            </a:r>
            <a:endParaRPr lang="en-US" sz="4000" b="1" dirty="0">
              <a:solidFill>
                <a:schemeClr val="tx2"/>
              </a:solidFill>
            </a:endParaRPr>
          </a:p>
          <a:p>
            <a:pPr marL="274320" indent="-274320" algn="ctr" fontAlgn="auto">
              <a:spcBef>
                <a:spcPct val="20000"/>
              </a:spcBef>
              <a:spcAft>
                <a:spcPts val="0"/>
              </a:spcAft>
              <a:buClr>
                <a:schemeClr val="accent3"/>
              </a:buClr>
              <a:buSzPct val="95000"/>
              <a:buFont typeface="Monotype Sorts"/>
              <a:buNone/>
              <a:defRPr/>
            </a:pPr>
            <a:endParaRPr lang="en-US" sz="1600" b="1" dirty="0">
              <a:solidFill>
                <a:schemeClr val="tx2"/>
              </a:solidFill>
            </a:endParaRPr>
          </a:p>
          <a:p>
            <a:pPr marL="274320" indent="-274320" algn="ctr" fontAlgn="auto">
              <a:spcBef>
                <a:spcPct val="20000"/>
              </a:spcBef>
              <a:spcAft>
                <a:spcPts val="0"/>
              </a:spcAft>
              <a:buClr>
                <a:schemeClr val="accent3"/>
              </a:buClr>
              <a:buSzPct val="95000"/>
              <a:buFont typeface="Monotype Sorts"/>
              <a:buNone/>
              <a:defRPr/>
            </a:pPr>
            <a:endParaRPr lang="en-US" sz="1600" b="1" dirty="0">
              <a:solidFill>
                <a:schemeClr val="tx2"/>
              </a:solidFill>
            </a:endParaRPr>
          </a:p>
        </p:txBody>
      </p:sp>
      <p:sp>
        <p:nvSpPr>
          <p:cNvPr id="7" name="Rectangle 2"/>
          <p:cNvSpPr txBox="1">
            <a:spLocks noChangeArrowheads="1"/>
          </p:cNvSpPr>
          <p:nvPr/>
        </p:nvSpPr>
        <p:spPr bwMode="auto">
          <a:xfrm>
            <a:off x="228600" y="5638800"/>
            <a:ext cx="8763000" cy="685800"/>
          </a:xfrm>
          <a:prstGeom prst="rect">
            <a:avLst/>
          </a:prstGeom>
          <a:noFill/>
          <a:ln>
            <a:miter lim="800000"/>
            <a:headEnd/>
            <a:tailEnd/>
          </a:ln>
        </p:spPr>
        <p:txBody>
          <a:bodyPr lIns="92075" tIns="46038" rIns="92075" bIns="46038"/>
          <a:lstStyle/>
          <a:p>
            <a:pPr marL="274320" indent="-274320" algn="ctr" fontAlgn="auto">
              <a:spcBef>
                <a:spcPct val="20000"/>
              </a:spcBef>
              <a:spcAft>
                <a:spcPts val="0"/>
              </a:spcAft>
              <a:buClr>
                <a:schemeClr val="accent3"/>
              </a:buClr>
              <a:buSzPct val="95000"/>
              <a:buFont typeface="Monotype Sorts"/>
              <a:buNone/>
              <a:defRPr/>
            </a:pPr>
            <a:r>
              <a:rPr lang="en-US" sz="3200" b="1" dirty="0" smtClean="0">
                <a:solidFill>
                  <a:schemeClr val="tx2"/>
                </a:solidFill>
              </a:rPr>
              <a:t>- Pilots and Judges Seminar -</a:t>
            </a:r>
            <a:endParaRPr lang="en-US" sz="3200" b="1" dirty="0">
              <a:solidFill>
                <a:schemeClr val="tx2"/>
              </a:solidFill>
            </a:endParaRPr>
          </a:p>
        </p:txBody>
      </p:sp>
      <p:pic>
        <p:nvPicPr>
          <p:cNvPr id="2" name="Picture 1" descr="FLY THE LIMIT ONLY.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5422" y="609600"/>
            <a:ext cx="3126778" cy="2819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001000" y="6492875"/>
            <a:ext cx="762000" cy="365125"/>
          </a:xfrm>
        </p:spPr>
        <p:txBody>
          <a:bodyPr/>
          <a:lstStyle/>
          <a:p>
            <a:pPr>
              <a:defRPr/>
            </a:pPr>
            <a:r>
              <a:rPr lang="en-US" dirty="0" smtClean="0"/>
              <a:t>J-</a:t>
            </a:r>
            <a:fld id="{A0EC684D-4F47-4BFF-86C6-0232A970A245}" type="slidenum">
              <a:rPr lang="en-US" smtClean="0"/>
              <a:pPr>
                <a:defRPr/>
              </a:pPr>
              <a:t>10</a:t>
            </a:fld>
            <a:endParaRPr lang="en-US" dirty="0"/>
          </a:p>
        </p:txBody>
      </p:sp>
      <p:sp>
        <p:nvSpPr>
          <p:cNvPr id="5" name="TextBox 4"/>
          <p:cNvSpPr txBox="1"/>
          <p:nvPr/>
        </p:nvSpPr>
        <p:spPr>
          <a:xfrm>
            <a:off x="524933" y="1295400"/>
            <a:ext cx="7772400" cy="1938992"/>
          </a:xfrm>
          <a:prstGeom prst="rect">
            <a:avLst/>
          </a:prstGeom>
          <a:noFill/>
        </p:spPr>
        <p:txBody>
          <a:bodyPr wrap="square" rtlCol="0">
            <a:spAutoFit/>
          </a:bodyPr>
          <a:lstStyle/>
          <a:p>
            <a:pPr marL="342900" indent="-342900">
              <a:buClr>
                <a:srgbClr val="FF0000"/>
              </a:buClr>
              <a:buSzPct val="100000"/>
              <a:buFont typeface="Wingdings" panose="05000000000000000000" pitchFamily="2" charset="2"/>
              <a:buChar char="q"/>
            </a:pPr>
            <a:r>
              <a:rPr lang="en-US" sz="2000" b="1" dirty="0"/>
              <a:t>A minimum of Two (2) judges </a:t>
            </a:r>
            <a:r>
              <a:rPr lang="en-US" sz="2000" dirty="0"/>
              <a:t>should be used to judge each </a:t>
            </a:r>
            <a:r>
              <a:rPr lang="en-US" sz="2000" dirty="0" smtClean="0"/>
              <a:t>sequence.</a:t>
            </a:r>
            <a:r>
              <a:rPr lang="en-US" sz="2000" dirty="0"/>
              <a:t>	</a:t>
            </a:r>
          </a:p>
          <a:p>
            <a:pPr marL="342900" indent="-342900">
              <a:buClr>
                <a:srgbClr val="FF0000"/>
              </a:buClr>
              <a:buSzPct val="100000"/>
              <a:buFont typeface="Wingdings" panose="05000000000000000000" pitchFamily="2" charset="2"/>
              <a:buChar char="q"/>
            </a:pPr>
            <a:endParaRPr lang="en-US" sz="2000" b="0" dirty="0" smtClean="0"/>
          </a:p>
          <a:p>
            <a:pPr marL="342900" indent="-342900">
              <a:buClr>
                <a:srgbClr val="FF0000"/>
              </a:buClr>
              <a:buSzPct val="100000"/>
              <a:buFont typeface="Wingdings" panose="05000000000000000000" pitchFamily="2" charset="2"/>
              <a:buChar char="q"/>
            </a:pPr>
            <a:r>
              <a:rPr lang="en-US" sz="2000" b="0" dirty="0" smtClean="0"/>
              <a:t>Judges should be </a:t>
            </a:r>
            <a:r>
              <a:rPr lang="en-US" sz="2000" dirty="0" smtClean="0"/>
              <a:t>placed</a:t>
            </a:r>
            <a:r>
              <a:rPr lang="en-US" sz="2000" b="0" dirty="0" smtClean="0"/>
              <a:t> at 10 mt. distance from the Pilot.</a:t>
            </a:r>
          </a:p>
          <a:p>
            <a:pPr marL="342900" indent="-342900">
              <a:buClr>
                <a:srgbClr val="FF0000"/>
              </a:buClr>
              <a:buSzPct val="100000"/>
              <a:buFont typeface="Wingdings" panose="05000000000000000000" pitchFamily="2" charset="2"/>
              <a:buChar char="q"/>
            </a:pPr>
            <a:endParaRPr lang="en-US" sz="2000" dirty="0"/>
          </a:p>
          <a:p>
            <a:pPr marL="342900" indent="-342900">
              <a:buClr>
                <a:srgbClr val="FF0000"/>
              </a:buClr>
              <a:buSzPct val="100000"/>
              <a:buFont typeface="Wingdings" panose="05000000000000000000" pitchFamily="2" charset="2"/>
              <a:buChar char="q"/>
            </a:pPr>
            <a:r>
              <a:rPr lang="en-US" sz="2000" b="0" dirty="0" smtClean="0"/>
              <a:t>Each Judge should not be able to hear the voice of the next. </a:t>
            </a:r>
            <a:endParaRPr lang="en-US" sz="1000" b="0" dirty="0" smtClean="0"/>
          </a:p>
        </p:txBody>
      </p:sp>
      <p:sp>
        <p:nvSpPr>
          <p:cNvPr id="7" name="Rectangle 13"/>
          <p:cNvSpPr>
            <a:spLocks noChangeArrowheads="1"/>
          </p:cNvSpPr>
          <p:nvPr/>
        </p:nvSpPr>
        <p:spPr bwMode="auto">
          <a:xfrm>
            <a:off x="2667000" y="-16933"/>
            <a:ext cx="6248400"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latin typeface="Arial"/>
                <a:cs typeface="Arial"/>
              </a:rPr>
              <a:t>Judges</a:t>
            </a:r>
            <a:endParaRPr lang="en-US" sz="4400" b="1" dirty="0">
              <a:solidFill>
                <a:schemeClr val="tx2"/>
              </a:solidFill>
              <a:latin typeface="Arial"/>
              <a:cs typeface="Arial"/>
            </a:endParaRPr>
          </a:p>
        </p:txBody>
      </p:sp>
      <p:sp>
        <p:nvSpPr>
          <p:cNvPr id="8"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spTree>
    <p:extLst>
      <p:ext uri="{BB962C8B-B14F-4D97-AF65-F5344CB8AC3E}">
        <p14:creationId xmlns:p14="http://schemas.microsoft.com/office/powerpoint/2010/main" val="741761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1027"/>
          <p:cNvSpPr>
            <a:spLocks noGrp="1" noChangeArrowheads="1"/>
          </p:cNvSpPr>
          <p:nvPr>
            <p:ph type="subTitle" idx="4294967295"/>
          </p:nvPr>
        </p:nvSpPr>
        <p:spPr>
          <a:xfrm>
            <a:off x="0" y="1828800"/>
            <a:ext cx="9144000" cy="2514600"/>
          </a:xfrm>
        </p:spPr>
        <p:txBody>
          <a:bodyPr lIns="91440" rIns="91440"/>
          <a:lstStyle/>
          <a:p>
            <a:pPr marR="0" algn="ctr">
              <a:buFont typeface="Monotype Sorts"/>
              <a:buNone/>
            </a:pPr>
            <a:endParaRPr lang="en-US" sz="4400" b="1" dirty="0" smtClean="0">
              <a:solidFill>
                <a:schemeClr val="tx2"/>
              </a:solidFill>
              <a:effectLst>
                <a:outerShdw blurRad="38100" dist="38100" dir="2700000" algn="tl">
                  <a:schemeClr val="accent4"/>
                </a:outerShdw>
              </a:effectLst>
              <a:latin typeface="Arial" panose="020B0604020202020204" pitchFamily="34" charset="0"/>
              <a:cs typeface="Arial" panose="020B0604020202020204" pitchFamily="34" charset="0"/>
            </a:endParaRPr>
          </a:p>
          <a:p>
            <a:pPr marR="0" algn="ctr">
              <a:buFont typeface="Monotype Sorts"/>
              <a:buNone/>
            </a:pPr>
            <a:r>
              <a:rPr lang="en-US" sz="4400" b="1" dirty="0" smtClean="0">
                <a:solidFill>
                  <a:schemeClr val="tx2"/>
                </a:solidFill>
                <a:effectLst>
                  <a:outerShdw blurRad="38100" dist="38100" dir="2700000" algn="tl">
                    <a:schemeClr val="accent4"/>
                  </a:outerShdw>
                </a:effectLst>
                <a:latin typeface="Arial" panose="020B0604020202020204" pitchFamily="34" charset="0"/>
                <a:cs typeface="Arial" panose="020B0604020202020204" pitchFamily="34" charset="0"/>
              </a:rPr>
              <a:t>Judging Principles</a:t>
            </a:r>
          </a:p>
        </p:txBody>
      </p:sp>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100</a:t>
            </a:fld>
            <a:endParaRPr lang="en-US" dirty="0">
              <a:latin typeface="Arial" panose="020B0604020202020204" pitchFamily="34" charset="0"/>
              <a:cs typeface="Arial" panose="020B0604020202020204" pitchFamily="34" charset="0"/>
            </a:endParaRPr>
          </a:p>
        </p:txBody>
      </p:sp>
      <p:sp>
        <p:nvSpPr>
          <p:cNvPr id="8"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cs typeface="Arial" panose="020B0604020202020204" pitchFamily="34" charset="0"/>
              </a:rPr>
              <a:t>2015</a:t>
            </a:r>
            <a:endParaRPr kumimoji="0" lang="en-US" sz="1200" b="1" i="0" u="none" strike="noStrike" kern="1200" cap="none" spc="0" normalizeH="0" baseline="0" noProof="0" dirty="0">
              <a:ln>
                <a:noFill/>
              </a:ln>
              <a:solidFill>
                <a:schemeClr val="tx2">
                  <a:shade val="90000"/>
                </a:schemeClr>
              </a:solidFill>
              <a:effectLst/>
              <a:uLnTx/>
              <a:uFillTx/>
              <a:cs typeface="Arial" panose="020B0604020202020204" pitchFamily="34" charset="0"/>
            </a:endParaRPr>
          </a:p>
        </p:txBody>
      </p:sp>
      <p:sp>
        <p:nvSpPr>
          <p:cNvPr id="9"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sp>
        <p:nvSpPr>
          <p:cNvPr id="11" name="Rectangle 2"/>
          <p:cNvSpPr>
            <a:spLocks noGrp="1" noChangeArrowheads="1"/>
          </p:cNvSpPr>
          <p:nvPr>
            <p:ph type="title"/>
          </p:nvPr>
        </p:nvSpPr>
        <p:spPr>
          <a:xfrm>
            <a:off x="2438400" y="0"/>
            <a:ext cx="6477000" cy="1143000"/>
          </a:xfrm>
        </p:spPr>
        <p:txBody>
          <a:bodyPr lIns="92075" tIns="46038" rIns="92075" bIns="46038" anchor="ctr"/>
          <a:lstStyle/>
          <a:p>
            <a:pPr algn="r">
              <a:defRPr/>
            </a:pPr>
            <a:r>
              <a:rPr lang="en-US" sz="4400" b="1" dirty="0" smtClean="0"/>
              <a:t>Seminar</a:t>
            </a:r>
            <a:r>
              <a:rPr lang="en-US" sz="4400" b="1" dirty="0" smtClean="0">
                <a:latin typeface="Arial" panose="020B0604020202020204" pitchFamily="34" charset="0"/>
                <a:cs typeface="Arial" panose="020B0604020202020204" pitchFamily="34" charset="0"/>
              </a:rPr>
              <a:t> Outline</a:t>
            </a:r>
          </a:p>
        </p:txBody>
      </p:sp>
    </p:spTree>
    <p:extLst>
      <p:ext uri="{BB962C8B-B14F-4D97-AF65-F5344CB8AC3E}">
        <p14:creationId xmlns:p14="http://schemas.microsoft.com/office/powerpoint/2010/main" val="269528656"/>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4294967295"/>
          </p:nvPr>
        </p:nvSpPr>
        <p:spPr>
          <a:xfrm>
            <a:off x="8001000" y="6492875"/>
            <a:ext cx="762000" cy="365125"/>
          </a:xfrm>
        </p:spPr>
        <p:txBody>
          <a:bodyPr/>
          <a:lstStyle/>
          <a:p>
            <a:pPr>
              <a:defRPr/>
            </a:pPr>
            <a:r>
              <a:rPr lang="en-US" dirty="0"/>
              <a:t>J-</a:t>
            </a:r>
            <a:fld id="{5E674FD7-3E8B-4889-A445-2C5319E5426A}" type="slidenum">
              <a:rPr lang="en-US"/>
              <a:pPr>
                <a:defRPr/>
              </a:pPr>
              <a:t>101</a:t>
            </a:fld>
            <a:endParaRPr lang="en-US" dirty="0"/>
          </a:p>
        </p:txBody>
      </p:sp>
      <p:sp>
        <p:nvSpPr>
          <p:cNvPr id="11270" name="Rectangle 4"/>
          <p:cNvSpPr>
            <a:spLocks noGrp="1" noChangeArrowheads="1"/>
          </p:cNvSpPr>
          <p:nvPr>
            <p:ph type="title"/>
          </p:nvPr>
        </p:nvSpPr>
        <p:spPr>
          <a:xfrm>
            <a:off x="3208867" y="-16933"/>
            <a:ext cx="5715000" cy="1066800"/>
          </a:xfrm>
        </p:spPr>
        <p:txBody>
          <a:bodyPr lIns="92075" tIns="46038" rIns="92075" bIns="46038" anchor="ctr"/>
          <a:lstStyle/>
          <a:p>
            <a:pPr algn="r">
              <a:defRPr/>
            </a:pPr>
            <a:r>
              <a:rPr lang="en-US" sz="4400" b="1" dirty="0" smtClean="0"/>
              <a:t>Mental Attitude</a:t>
            </a:r>
          </a:p>
        </p:txBody>
      </p:sp>
      <p:sp>
        <p:nvSpPr>
          <p:cNvPr id="14341" name="Rectangle 2"/>
          <p:cNvSpPr>
            <a:spLocks noChangeArrowheads="1"/>
          </p:cNvSpPr>
          <p:nvPr/>
        </p:nvSpPr>
        <p:spPr bwMode="auto">
          <a:xfrm>
            <a:off x="524933" y="1295400"/>
            <a:ext cx="8382000" cy="2632132"/>
          </a:xfrm>
          <a:prstGeom prst="rect">
            <a:avLst/>
          </a:prstGeom>
          <a:noFill/>
          <a:ln w="9525">
            <a:noFill/>
            <a:miter lim="800000"/>
            <a:headEnd/>
            <a:tailEnd/>
          </a:ln>
        </p:spPr>
        <p:txBody>
          <a:bodyPr wrap="square" lIns="92075" tIns="46038" rIns="92075" bIns="46038">
            <a:spAutoFit/>
          </a:bodyPr>
          <a:lstStyle/>
          <a:p>
            <a:pPr marL="342900" indent="-342900" eaLnBrk="0" hangingPunct="0">
              <a:lnSpc>
                <a:spcPct val="150000"/>
              </a:lnSpc>
              <a:spcAft>
                <a:spcPts val="500"/>
              </a:spcAft>
              <a:buClr>
                <a:srgbClr val="FF0000"/>
              </a:buClr>
              <a:buSzPct val="100000"/>
              <a:buFont typeface="Wingdings" charset="2"/>
              <a:buChar char="q"/>
              <a:tabLst>
                <a:tab pos="690563" algn="l"/>
              </a:tabLst>
            </a:pPr>
            <a:r>
              <a:rPr lang="en-US" sz="2000" dirty="0" smtClean="0"/>
              <a:t>Bias</a:t>
            </a:r>
            <a:endParaRPr lang="en-US" sz="2000" dirty="0"/>
          </a:p>
          <a:p>
            <a:pPr marL="342900" indent="-342900" eaLnBrk="0" hangingPunct="0">
              <a:lnSpc>
                <a:spcPct val="150000"/>
              </a:lnSpc>
              <a:spcAft>
                <a:spcPts val="500"/>
              </a:spcAft>
              <a:buClr>
                <a:srgbClr val="FF0000"/>
              </a:buClr>
              <a:buSzPct val="100000"/>
              <a:buFont typeface="Wingdings" charset="2"/>
              <a:buChar char="q"/>
              <a:tabLst>
                <a:tab pos="690563" algn="l"/>
              </a:tabLst>
            </a:pPr>
            <a:r>
              <a:rPr lang="en-US" sz="2000" dirty="0" smtClean="0"/>
              <a:t>Self </a:t>
            </a:r>
            <a:r>
              <a:rPr lang="en-US" sz="2000" dirty="0"/>
              <a:t>Confidence</a:t>
            </a:r>
          </a:p>
          <a:p>
            <a:pPr marL="342900" indent="-342900" eaLnBrk="0" hangingPunct="0">
              <a:lnSpc>
                <a:spcPct val="150000"/>
              </a:lnSpc>
              <a:spcAft>
                <a:spcPts val="500"/>
              </a:spcAft>
              <a:buClr>
                <a:srgbClr val="FF0000"/>
              </a:buClr>
              <a:buSzPct val="100000"/>
              <a:buFont typeface="Wingdings" charset="2"/>
              <a:buChar char="q"/>
              <a:tabLst>
                <a:tab pos="690563" algn="l"/>
              </a:tabLst>
            </a:pPr>
            <a:r>
              <a:rPr lang="en-US" sz="2000" dirty="0" smtClean="0"/>
              <a:t>Independence</a:t>
            </a:r>
            <a:endParaRPr lang="en-US" sz="2000" dirty="0"/>
          </a:p>
          <a:p>
            <a:pPr marL="342900" indent="-342900" eaLnBrk="0" hangingPunct="0">
              <a:lnSpc>
                <a:spcPct val="150000"/>
              </a:lnSpc>
              <a:spcAft>
                <a:spcPts val="500"/>
              </a:spcAft>
              <a:buClr>
                <a:srgbClr val="FF0000"/>
              </a:buClr>
              <a:buSzPct val="100000"/>
              <a:buFont typeface="Wingdings" charset="2"/>
              <a:buChar char="q"/>
              <a:tabLst>
                <a:tab pos="690563" algn="l"/>
              </a:tabLst>
            </a:pPr>
            <a:r>
              <a:rPr lang="en-US" sz="2000" dirty="0" smtClean="0"/>
              <a:t>Rules Adherence</a:t>
            </a:r>
            <a:endParaRPr lang="en-US" sz="2000" dirty="0"/>
          </a:p>
          <a:p>
            <a:pPr marL="342900" indent="-342900" eaLnBrk="0" hangingPunct="0">
              <a:lnSpc>
                <a:spcPct val="150000"/>
              </a:lnSpc>
              <a:spcAft>
                <a:spcPts val="500"/>
              </a:spcAft>
              <a:buClr>
                <a:srgbClr val="FF0000"/>
              </a:buClr>
              <a:buSzPct val="100000"/>
              <a:buFont typeface="Wingdings" charset="2"/>
              <a:buChar char="q"/>
              <a:tabLst>
                <a:tab pos="690563" algn="l"/>
              </a:tabLst>
            </a:pPr>
            <a:r>
              <a:rPr lang="en-US" sz="2000" dirty="0" smtClean="0"/>
              <a:t>Technical Knowledge</a:t>
            </a:r>
          </a:p>
        </p:txBody>
      </p:sp>
      <p:sp>
        <p:nvSpPr>
          <p:cNvPr id="14342" name="Rectangle 3"/>
          <p:cNvSpPr>
            <a:spLocks noChangeArrowheads="1"/>
          </p:cNvSpPr>
          <p:nvPr/>
        </p:nvSpPr>
        <p:spPr bwMode="auto">
          <a:xfrm>
            <a:off x="5943600" y="3733800"/>
            <a:ext cx="2590800" cy="366713"/>
          </a:xfrm>
          <a:prstGeom prst="rect">
            <a:avLst/>
          </a:prstGeom>
          <a:noFill/>
          <a:ln w="9525">
            <a:noFill/>
            <a:miter lim="800000"/>
            <a:headEnd/>
            <a:tailEnd/>
          </a:ln>
        </p:spPr>
        <p:txBody>
          <a:bodyPr lIns="92075" tIns="46038" rIns="92075" bIns="46038">
            <a:spAutoFit/>
          </a:bodyPr>
          <a:lstStyle/>
          <a:p>
            <a:pPr eaLnBrk="0" hangingPunct="0"/>
            <a:endParaRPr lang="en-US" b="0" dirty="0"/>
          </a:p>
        </p:txBody>
      </p:sp>
      <p:sp>
        <p:nvSpPr>
          <p:cNvPr id="8"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spTree>
    <p:extLst>
      <p:ext uri="{BB962C8B-B14F-4D97-AF65-F5344CB8AC3E}">
        <p14:creationId xmlns:p14="http://schemas.microsoft.com/office/powerpoint/2010/main" val="2636820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4294967295"/>
          </p:nvPr>
        </p:nvSpPr>
        <p:spPr>
          <a:xfrm>
            <a:off x="8001000" y="6492875"/>
            <a:ext cx="762000" cy="365125"/>
          </a:xfrm>
        </p:spPr>
        <p:txBody>
          <a:bodyPr/>
          <a:lstStyle/>
          <a:p>
            <a:pPr>
              <a:defRPr/>
            </a:pPr>
            <a:r>
              <a:rPr lang="en-US" dirty="0"/>
              <a:t>J-</a:t>
            </a:r>
            <a:fld id="{8B4C3CA4-231A-4F66-BACE-BA58E08CD6C2}" type="slidenum">
              <a:rPr lang="en-US"/>
              <a:pPr>
                <a:defRPr/>
              </a:pPr>
              <a:t>102</a:t>
            </a:fld>
            <a:endParaRPr lang="en-US" dirty="0"/>
          </a:p>
        </p:txBody>
      </p:sp>
      <p:sp>
        <p:nvSpPr>
          <p:cNvPr id="12294" name="Rectangle 4"/>
          <p:cNvSpPr>
            <a:spLocks noGrp="1" noChangeArrowheads="1"/>
          </p:cNvSpPr>
          <p:nvPr>
            <p:ph type="title"/>
          </p:nvPr>
        </p:nvSpPr>
        <p:spPr>
          <a:xfrm>
            <a:off x="5562600" y="0"/>
            <a:ext cx="3352800" cy="1066800"/>
          </a:xfrm>
        </p:spPr>
        <p:txBody>
          <a:bodyPr lIns="92075" tIns="46038" rIns="92075" bIns="46038" anchor="ctr"/>
          <a:lstStyle/>
          <a:p>
            <a:pPr algn="r">
              <a:defRPr/>
            </a:pPr>
            <a:r>
              <a:rPr lang="en-US" sz="4400" b="1" dirty="0" smtClean="0"/>
              <a:t>Bias</a:t>
            </a:r>
          </a:p>
        </p:txBody>
      </p:sp>
      <p:sp>
        <p:nvSpPr>
          <p:cNvPr id="15365" name="Rectangle 2"/>
          <p:cNvSpPr>
            <a:spLocks noChangeArrowheads="1"/>
          </p:cNvSpPr>
          <p:nvPr/>
        </p:nvSpPr>
        <p:spPr bwMode="auto">
          <a:xfrm>
            <a:off x="533400" y="1295400"/>
            <a:ext cx="8077200" cy="4360234"/>
          </a:xfrm>
          <a:prstGeom prst="rect">
            <a:avLst/>
          </a:prstGeom>
          <a:noFill/>
          <a:ln w="9525">
            <a:noFill/>
            <a:miter lim="800000"/>
            <a:headEnd/>
            <a:tailEnd/>
          </a:ln>
        </p:spPr>
        <p:txBody>
          <a:bodyPr lIns="92075" tIns="46038" rIns="92075" bIns="46038">
            <a:spAutoFit/>
          </a:bodyPr>
          <a:lstStyle/>
          <a:p>
            <a:pPr eaLnBrk="0" hangingPunct="0">
              <a:lnSpc>
                <a:spcPct val="150000"/>
              </a:lnSpc>
              <a:spcAft>
                <a:spcPts val="500"/>
              </a:spcAft>
              <a:buClr>
                <a:srgbClr val="FF0000"/>
              </a:buClr>
              <a:buSzPct val="100000"/>
              <a:buFont typeface="Wingdings" pitchFamily="2" charset="2"/>
              <a:buChar char="q"/>
            </a:pPr>
            <a:r>
              <a:rPr lang="en-US" sz="2400" b="0" dirty="0"/>
              <a:t>  </a:t>
            </a:r>
            <a:r>
              <a:rPr lang="en-US" sz="2000" dirty="0"/>
              <a:t>Bias </a:t>
            </a:r>
          </a:p>
          <a:p>
            <a:pPr marL="800100" lvl="1" indent="-342900" eaLnBrk="0" hangingPunct="0">
              <a:lnSpc>
                <a:spcPct val="150000"/>
              </a:lnSpc>
              <a:spcAft>
                <a:spcPts val="500"/>
              </a:spcAft>
              <a:buClr>
                <a:srgbClr val="FF0000"/>
              </a:buClr>
              <a:buSzPct val="100000"/>
              <a:buFont typeface="Arial" panose="020B0604020202020204" pitchFamily="34" charset="0"/>
              <a:buChar char="•"/>
            </a:pPr>
            <a:r>
              <a:rPr lang="en-US" sz="2000" b="0" dirty="0" smtClean="0"/>
              <a:t>Can </a:t>
            </a:r>
            <a:r>
              <a:rPr lang="en-US" sz="2000" b="0" dirty="0"/>
              <a:t>be either conscious or unconscious</a:t>
            </a:r>
            <a:r>
              <a:rPr lang="en-US" sz="2000" b="0" dirty="0" smtClean="0"/>
              <a:t>.</a:t>
            </a:r>
            <a:endParaRPr lang="en-US" sz="2000" b="0" dirty="0"/>
          </a:p>
          <a:p>
            <a:pPr marL="800100" lvl="1" indent="-342900" eaLnBrk="0" hangingPunct="0">
              <a:spcAft>
                <a:spcPts val="500"/>
              </a:spcAft>
              <a:buClr>
                <a:srgbClr val="FF0000"/>
              </a:buClr>
              <a:buSzPct val="100000"/>
              <a:buFont typeface="Arial" panose="020B0604020202020204" pitchFamily="34" charset="0"/>
              <a:buChar char="•"/>
            </a:pPr>
            <a:r>
              <a:rPr lang="en-US" sz="2000" b="0" dirty="0" smtClean="0"/>
              <a:t>Conscious </a:t>
            </a:r>
            <a:r>
              <a:rPr lang="en-US" sz="2000" b="0" dirty="0"/>
              <a:t>bias - deliberately awarding an improper score = </a:t>
            </a:r>
            <a:r>
              <a:rPr lang="en-US" sz="2000" i="1" dirty="0"/>
              <a:t>cheating</a:t>
            </a:r>
            <a:r>
              <a:rPr lang="en-US" sz="2000" b="0" dirty="0"/>
              <a:t>.</a:t>
            </a:r>
          </a:p>
          <a:p>
            <a:pPr marL="800100" lvl="1" indent="-342900" eaLnBrk="0" hangingPunct="0">
              <a:spcAft>
                <a:spcPts val="500"/>
              </a:spcAft>
              <a:buClr>
                <a:srgbClr val="FF0000"/>
              </a:buClr>
              <a:buSzPct val="100000"/>
              <a:buFont typeface="Arial" panose="020B0604020202020204" pitchFamily="34" charset="0"/>
              <a:buChar char="•"/>
            </a:pPr>
            <a:r>
              <a:rPr lang="en-US" sz="2000" b="0" dirty="0" smtClean="0"/>
              <a:t>Unconscious </a:t>
            </a:r>
            <a:r>
              <a:rPr lang="en-US" sz="2000" b="0" dirty="0"/>
              <a:t>bias – Unintentionally awarding points based on recognition, also known as the “halo-factor.”  Other factors contributing to unconscious bias:</a:t>
            </a:r>
          </a:p>
          <a:p>
            <a:pPr marL="1257300" lvl="2" indent="-342900" eaLnBrk="0" hangingPunct="0">
              <a:lnSpc>
                <a:spcPct val="150000"/>
              </a:lnSpc>
              <a:spcAft>
                <a:spcPts val="500"/>
              </a:spcAft>
              <a:buClr>
                <a:srgbClr val="FF0000"/>
              </a:buClr>
              <a:buSzPct val="100000"/>
              <a:buFont typeface="Arial"/>
              <a:buChar char="•"/>
            </a:pPr>
            <a:r>
              <a:rPr lang="en-US" sz="2000" b="0" dirty="0" smtClean="0"/>
              <a:t>Style </a:t>
            </a:r>
            <a:r>
              <a:rPr lang="en-US" sz="2000" b="0" dirty="0"/>
              <a:t>differences.</a:t>
            </a:r>
          </a:p>
          <a:p>
            <a:pPr marL="1257300" lvl="2" indent="-342900" eaLnBrk="0" hangingPunct="0">
              <a:lnSpc>
                <a:spcPct val="150000"/>
              </a:lnSpc>
              <a:spcAft>
                <a:spcPts val="500"/>
              </a:spcAft>
              <a:buClr>
                <a:srgbClr val="FF0000"/>
              </a:buClr>
              <a:buSzPct val="100000"/>
              <a:buFont typeface="Arial"/>
              <a:buChar char="•"/>
            </a:pPr>
            <a:r>
              <a:rPr lang="en-US" sz="2000" b="0" dirty="0"/>
              <a:t> Aircraft type</a:t>
            </a:r>
          </a:p>
          <a:p>
            <a:pPr marL="1257300" lvl="2" indent="-342900" eaLnBrk="0" hangingPunct="0">
              <a:lnSpc>
                <a:spcPct val="150000"/>
              </a:lnSpc>
              <a:spcAft>
                <a:spcPts val="500"/>
              </a:spcAft>
              <a:buClr>
                <a:srgbClr val="FF0000"/>
              </a:buClr>
              <a:buSzPct val="100000"/>
              <a:buFont typeface="Arial"/>
              <a:buChar char="•"/>
            </a:pPr>
            <a:r>
              <a:rPr lang="en-US" sz="2000" b="0" dirty="0"/>
              <a:t> Equipment preferences</a:t>
            </a:r>
          </a:p>
        </p:txBody>
      </p:sp>
      <p:sp>
        <p:nvSpPr>
          <p:cNvPr id="15366" name="Rectangle 3"/>
          <p:cNvSpPr>
            <a:spLocks noChangeArrowheads="1"/>
          </p:cNvSpPr>
          <p:nvPr/>
        </p:nvSpPr>
        <p:spPr bwMode="auto">
          <a:xfrm>
            <a:off x="5943600" y="3733800"/>
            <a:ext cx="2590800" cy="366713"/>
          </a:xfrm>
          <a:prstGeom prst="rect">
            <a:avLst/>
          </a:prstGeom>
          <a:noFill/>
          <a:ln w="9525">
            <a:noFill/>
            <a:miter lim="800000"/>
            <a:headEnd/>
            <a:tailEnd/>
          </a:ln>
        </p:spPr>
        <p:txBody>
          <a:bodyPr lIns="92075" tIns="46038" rIns="92075" bIns="46038">
            <a:spAutoFit/>
          </a:bodyPr>
          <a:lstStyle/>
          <a:p>
            <a:pPr eaLnBrk="0" hangingPunct="0"/>
            <a:endParaRPr lang="en-US" b="0" dirty="0"/>
          </a:p>
        </p:txBody>
      </p:sp>
      <p:sp>
        <p:nvSpPr>
          <p:cNvPr id="8"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spTree>
    <p:extLst>
      <p:ext uri="{BB962C8B-B14F-4D97-AF65-F5344CB8AC3E}">
        <p14:creationId xmlns:p14="http://schemas.microsoft.com/office/powerpoint/2010/main" val="3180115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4294967295"/>
          </p:nvPr>
        </p:nvSpPr>
        <p:spPr>
          <a:xfrm>
            <a:off x="8001000" y="6492875"/>
            <a:ext cx="762000" cy="365125"/>
          </a:xfrm>
        </p:spPr>
        <p:txBody>
          <a:bodyPr/>
          <a:lstStyle/>
          <a:p>
            <a:pPr>
              <a:defRPr/>
            </a:pPr>
            <a:r>
              <a:rPr lang="en-US" dirty="0"/>
              <a:t>J-</a:t>
            </a:r>
            <a:fld id="{DD3C46CF-E037-4A97-9D1D-19D315B7CF43}" type="slidenum">
              <a:rPr lang="en-US"/>
              <a:pPr>
                <a:defRPr/>
              </a:pPr>
              <a:t>103</a:t>
            </a:fld>
            <a:endParaRPr lang="en-US" dirty="0"/>
          </a:p>
        </p:txBody>
      </p:sp>
      <p:sp>
        <p:nvSpPr>
          <p:cNvPr id="13317" name="Rectangle 4"/>
          <p:cNvSpPr>
            <a:spLocks noGrp="1" noChangeArrowheads="1"/>
          </p:cNvSpPr>
          <p:nvPr>
            <p:ph type="title"/>
          </p:nvPr>
        </p:nvSpPr>
        <p:spPr>
          <a:xfrm>
            <a:off x="4114800" y="0"/>
            <a:ext cx="4800600" cy="1066800"/>
          </a:xfrm>
        </p:spPr>
        <p:txBody>
          <a:bodyPr lIns="92075" tIns="46038" rIns="92075" bIns="46038" anchor="ctr"/>
          <a:lstStyle/>
          <a:p>
            <a:pPr algn="r">
              <a:defRPr/>
            </a:pPr>
            <a:r>
              <a:rPr lang="en-US" sz="4400" b="1" dirty="0" smtClean="0"/>
              <a:t>Self Confidence</a:t>
            </a:r>
          </a:p>
        </p:txBody>
      </p:sp>
      <p:sp>
        <p:nvSpPr>
          <p:cNvPr id="16389" name="Rectangle 2"/>
          <p:cNvSpPr>
            <a:spLocks noChangeArrowheads="1"/>
          </p:cNvSpPr>
          <p:nvPr/>
        </p:nvSpPr>
        <p:spPr bwMode="auto">
          <a:xfrm>
            <a:off x="533400" y="1295400"/>
            <a:ext cx="7924800" cy="3237426"/>
          </a:xfrm>
          <a:prstGeom prst="rect">
            <a:avLst/>
          </a:prstGeom>
          <a:noFill/>
          <a:ln w="9525">
            <a:noFill/>
            <a:miter lim="800000"/>
            <a:headEnd/>
            <a:tailEnd/>
          </a:ln>
        </p:spPr>
        <p:txBody>
          <a:bodyPr lIns="92075" tIns="46038" rIns="92075" bIns="46038">
            <a:spAutoFit/>
          </a:bodyPr>
          <a:lstStyle/>
          <a:p>
            <a:pPr eaLnBrk="0" hangingPunct="0">
              <a:lnSpc>
                <a:spcPct val="150000"/>
              </a:lnSpc>
              <a:buClr>
                <a:srgbClr val="FF0000"/>
              </a:buClr>
              <a:buSzPct val="100000"/>
              <a:buFont typeface="Wingdings" pitchFamily="2" charset="2"/>
              <a:buChar char="q"/>
            </a:pPr>
            <a:r>
              <a:rPr lang="en-US" sz="2400" b="0" dirty="0"/>
              <a:t>  </a:t>
            </a:r>
            <a:r>
              <a:rPr lang="en-US" sz="2000" dirty="0"/>
              <a:t>Self </a:t>
            </a:r>
            <a:r>
              <a:rPr lang="en-US" sz="2000" dirty="0" smtClean="0"/>
              <a:t>Confidence</a:t>
            </a:r>
          </a:p>
          <a:p>
            <a:pPr eaLnBrk="0" hangingPunct="0">
              <a:lnSpc>
                <a:spcPct val="150000"/>
              </a:lnSpc>
              <a:buClr>
                <a:srgbClr val="FF0000"/>
              </a:buClr>
              <a:buSzPct val="100000"/>
            </a:pPr>
            <a:r>
              <a:rPr lang="en-US" sz="2000" dirty="0" smtClean="0"/>
              <a:t> </a:t>
            </a:r>
          </a:p>
          <a:p>
            <a:pPr marL="811213" lvl="1" indent="-342900" eaLnBrk="0" hangingPunct="0">
              <a:spcAft>
                <a:spcPts val="500"/>
              </a:spcAft>
              <a:buClr>
                <a:srgbClr val="FF0000"/>
              </a:buClr>
              <a:buSzPct val="100000"/>
              <a:buFont typeface="Arial" panose="020B0604020202020204" pitchFamily="34" charset="0"/>
              <a:buChar char="•"/>
            </a:pPr>
            <a:r>
              <a:rPr lang="en-US" sz="2000" b="0" i="1" dirty="0" smtClean="0"/>
              <a:t>Based on the judge’s knowledge of the rules instead of      arrogance/ego.</a:t>
            </a:r>
          </a:p>
          <a:p>
            <a:pPr marL="800100" lvl="1" indent="-342900" eaLnBrk="0" hangingPunct="0">
              <a:lnSpc>
                <a:spcPct val="150000"/>
              </a:lnSpc>
              <a:spcAft>
                <a:spcPts val="500"/>
              </a:spcAft>
              <a:buClr>
                <a:srgbClr val="FF0000"/>
              </a:buClr>
              <a:buSzPct val="100000"/>
              <a:buFont typeface="Arial" panose="020B0604020202020204" pitchFamily="34" charset="0"/>
              <a:buChar char="•"/>
            </a:pPr>
            <a:r>
              <a:rPr lang="en-US" sz="2000" b="0" dirty="0" smtClean="0"/>
              <a:t>Confident </a:t>
            </a:r>
            <a:r>
              <a:rPr lang="en-US" sz="2000" b="0" dirty="0"/>
              <a:t>judges know, </a:t>
            </a:r>
            <a:r>
              <a:rPr lang="en-US" sz="2000" b="0" dirty="0" smtClean="0"/>
              <a:t>understand, </a:t>
            </a:r>
            <a:r>
              <a:rPr lang="en-US" sz="2000" b="0" dirty="0"/>
              <a:t>apply the criteria.</a:t>
            </a:r>
          </a:p>
          <a:p>
            <a:pPr marL="800100" lvl="1" indent="-342900" eaLnBrk="0" hangingPunct="0">
              <a:spcAft>
                <a:spcPts val="500"/>
              </a:spcAft>
              <a:buClr>
                <a:srgbClr val="FF0000"/>
              </a:buClr>
              <a:buSzPct val="100000"/>
              <a:buFont typeface="Arial" panose="020B0604020202020204" pitchFamily="34" charset="0"/>
              <a:buChar char="•"/>
            </a:pPr>
            <a:r>
              <a:rPr lang="en-US" sz="2000" b="0" dirty="0" smtClean="0"/>
              <a:t>Confident </a:t>
            </a:r>
            <a:r>
              <a:rPr lang="en-US" sz="2000" b="0" dirty="0"/>
              <a:t>judges are comfortable giving a wide range of scores </a:t>
            </a:r>
            <a:r>
              <a:rPr lang="en-US" sz="2000" dirty="0"/>
              <a:t>- </a:t>
            </a:r>
            <a:r>
              <a:rPr lang="en-US" sz="2000" dirty="0" smtClean="0"/>
              <a:t>Regardless </a:t>
            </a:r>
            <a:r>
              <a:rPr lang="en-US" sz="2000" b="0" dirty="0"/>
              <a:t>of the </a:t>
            </a:r>
            <a:r>
              <a:rPr lang="en-US" sz="2000" b="0" dirty="0" smtClean="0"/>
              <a:t>pilot (World Champion or local pilot).</a:t>
            </a:r>
            <a:endParaRPr lang="en-US" sz="2000" b="0" dirty="0"/>
          </a:p>
        </p:txBody>
      </p:sp>
      <p:sp>
        <p:nvSpPr>
          <p:cNvPr id="7"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spTree>
    <p:extLst>
      <p:ext uri="{BB962C8B-B14F-4D97-AF65-F5344CB8AC3E}">
        <p14:creationId xmlns:p14="http://schemas.microsoft.com/office/powerpoint/2010/main" val="3703685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4294967295"/>
          </p:nvPr>
        </p:nvSpPr>
        <p:spPr>
          <a:xfrm>
            <a:off x="8001000" y="6492875"/>
            <a:ext cx="762000" cy="365125"/>
          </a:xfrm>
        </p:spPr>
        <p:txBody>
          <a:bodyPr/>
          <a:lstStyle/>
          <a:p>
            <a:pPr>
              <a:defRPr/>
            </a:pPr>
            <a:r>
              <a:rPr lang="en-US" dirty="0"/>
              <a:t>J-</a:t>
            </a:r>
            <a:fld id="{7CC27F4E-13F1-4C21-B255-4096D11F81F8}" type="slidenum">
              <a:rPr lang="en-US"/>
              <a:pPr>
                <a:defRPr/>
              </a:pPr>
              <a:t>104</a:t>
            </a:fld>
            <a:endParaRPr lang="en-US" dirty="0"/>
          </a:p>
        </p:txBody>
      </p:sp>
      <p:sp>
        <p:nvSpPr>
          <p:cNvPr id="14342" name="Rectangle 4"/>
          <p:cNvSpPr>
            <a:spLocks noGrp="1" noChangeArrowheads="1"/>
          </p:cNvSpPr>
          <p:nvPr>
            <p:ph type="title"/>
          </p:nvPr>
        </p:nvSpPr>
        <p:spPr>
          <a:xfrm>
            <a:off x="2463800" y="0"/>
            <a:ext cx="6468533" cy="1066800"/>
          </a:xfrm>
        </p:spPr>
        <p:txBody>
          <a:bodyPr lIns="92075" tIns="46038" rIns="92075" bIns="46038" anchor="ctr"/>
          <a:lstStyle/>
          <a:p>
            <a:pPr algn="r">
              <a:defRPr/>
            </a:pPr>
            <a:r>
              <a:rPr lang="en-US" sz="4400" b="1" dirty="0" smtClean="0"/>
              <a:t>Sense of Independence</a:t>
            </a:r>
          </a:p>
        </p:txBody>
      </p:sp>
      <p:sp>
        <p:nvSpPr>
          <p:cNvPr id="17413" name="Rectangle 2"/>
          <p:cNvSpPr>
            <a:spLocks noChangeArrowheads="1"/>
          </p:cNvSpPr>
          <p:nvPr/>
        </p:nvSpPr>
        <p:spPr bwMode="auto">
          <a:xfrm>
            <a:off x="533400" y="1295400"/>
            <a:ext cx="8077200" cy="2529540"/>
          </a:xfrm>
          <a:prstGeom prst="rect">
            <a:avLst/>
          </a:prstGeom>
          <a:noFill/>
          <a:ln w="9525">
            <a:noFill/>
            <a:miter lim="800000"/>
            <a:headEnd/>
            <a:tailEnd/>
          </a:ln>
        </p:spPr>
        <p:txBody>
          <a:bodyPr lIns="92075" tIns="46038" rIns="92075" bIns="46038">
            <a:spAutoFit/>
          </a:bodyPr>
          <a:lstStyle/>
          <a:p>
            <a:pPr eaLnBrk="0" hangingPunct="0">
              <a:buClr>
                <a:srgbClr val="FF0000"/>
              </a:buClr>
              <a:buSzPct val="100000"/>
              <a:buFont typeface="Wingdings" pitchFamily="2" charset="2"/>
              <a:buChar char="q"/>
            </a:pPr>
            <a:r>
              <a:rPr lang="en-US" sz="2000" b="0" dirty="0"/>
              <a:t>  </a:t>
            </a:r>
            <a:r>
              <a:rPr lang="en-US" sz="2000" dirty="0"/>
              <a:t>Sense of </a:t>
            </a:r>
            <a:r>
              <a:rPr lang="en-US" sz="2000" dirty="0" smtClean="0"/>
              <a:t>Independence</a:t>
            </a:r>
          </a:p>
          <a:p>
            <a:pPr eaLnBrk="0" hangingPunct="0">
              <a:buClr>
                <a:srgbClr val="FF0000"/>
              </a:buClr>
              <a:buSzPct val="100000"/>
            </a:pPr>
            <a:endParaRPr lang="en-US" sz="2000" dirty="0"/>
          </a:p>
          <a:p>
            <a:pPr marL="800100" lvl="1" indent="-342900" eaLnBrk="0" hangingPunct="0">
              <a:lnSpc>
                <a:spcPct val="150000"/>
              </a:lnSpc>
              <a:spcAft>
                <a:spcPts val="500"/>
              </a:spcAft>
              <a:buClr>
                <a:srgbClr val="FF0000"/>
              </a:buClr>
              <a:buSzPct val="100000"/>
              <a:buFont typeface="Arial" panose="020B0604020202020204" pitchFamily="34" charset="0"/>
              <a:buChar char="•"/>
            </a:pPr>
            <a:r>
              <a:rPr lang="en-US" sz="2000" b="0" dirty="0" smtClean="0"/>
              <a:t>Judging </a:t>
            </a:r>
            <a:r>
              <a:rPr lang="en-US" sz="2000" b="0" dirty="0"/>
              <a:t>is an </a:t>
            </a:r>
            <a:r>
              <a:rPr lang="en-US" sz="2000" i="1" dirty="0"/>
              <a:t>independent practice</a:t>
            </a:r>
            <a:r>
              <a:rPr lang="en-US" sz="2000" dirty="0"/>
              <a:t>.</a:t>
            </a:r>
          </a:p>
          <a:p>
            <a:pPr marL="800100" lvl="1" indent="-342900" eaLnBrk="0" hangingPunct="0">
              <a:spcAft>
                <a:spcPts val="500"/>
              </a:spcAft>
              <a:buClr>
                <a:srgbClr val="FF0000"/>
              </a:buClr>
              <a:buSzPct val="100000"/>
              <a:buFont typeface="Arial" panose="020B0604020202020204" pitchFamily="34" charset="0"/>
              <a:buChar char="•"/>
            </a:pPr>
            <a:r>
              <a:rPr lang="en-US" sz="2000" b="0" dirty="0" smtClean="0"/>
              <a:t>Do </a:t>
            </a:r>
            <a:r>
              <a:rPr lang="en-US" sz="2000" b="0" dirty="0"/>
              <a:t>not </a:t>
            </a:r>
            <a:r>
              <a:rPr lang="en-US" sz="2000" b="0" dirty="0" smtClean="0"/>
              <a:t>influence or allowed to </a:t>
            </a:r>
            <a:r>
              <a:rPr lang="en-US" sz="2000" b="0" dirty="0"/>
              <a:t>be influenced by others on the flight-line – other judges, scribes, callers, etc.</a:t>
            </a:r>
          </a:p>
          <a:p>
            <a:pPr marL="800100" lvl="1" indent="-342900" eaLnBrk="0" hangingPunct="0">
              <a:spcAft>
                <a:spcPts val="500"/>
              </a:spcAft>
              <a:buClr>
                <a:srgbClr val="FF0000"/>
              </a:buClr>
              <a:buSzPct val="100000"/>
              <a:buFont typeface="Arial" panose="020B0604020202020204" pitchFamily="34" charset="0"/>
              <a:buChar char="•"/>
            </a:pPr>
            <a:r>
              <a:rPr lang="en-US" sz="2000" b="0" dirty="0" smtClean="0"/>
              <a:t>Communication </a:t>
            </a:r>
            <a:r>
              <a:rPr lang="en-US" sz="2000" b="0" dirty="0"/>
              <a:t>with scribes should be conducted such that others cannot overhear</a:t>
            </a:r>
            <a:r>
              <a:rPr lang="en-US" sz="2000" b="0" dirty="0" smtClean="0"/>
              <a:t>.</a:t>
            </a:r>
            <a:endParaRPr lang="en-US" sz="2000" b="0" dirty="0"/>
          </a:p>
        </p:txBody>
      </p:sp>
      <p:sp>
        <p:nvSpPr>
          <p:cNvPr id="17414" name="Rectangle 3"/>
          <p:cNvSpPr>
            <a:spLocks noChangeArrowheads="1"/>
          </p:cNvSpPr>
          <p:nvPr/>
        </p:nvSpPr>
        <p:spPr bwMode="auto">
          <a:xfrm>
            <a:off x="5943600" y="3733800"/>
            <a:ext cx="2590800" cy="366713"/>
          </a:xfrm>
          <a:prstGeom prst="rect">
            <a:avLst/>
          </a:prstGeom>
          <a:noFill/>
          <a:ln w="9525">
            <a:noFill/>
            <a:miter lim="800000"/>
            <a:headEnd/>
            <a:tailEnd/>
          </a:ln>
        </p:spPr>
        <p:txBody>
          <a:bodyPr lIns="92075" tIns="46038" rIns="92075" bIns="46038">
            <a:spAutoFit/>
          </a:bodyPr>
          <a:lstStyle/>
          <a:p>
            <a:pPr eaLnBrk="0" hangingPunct="0"/>
            <a:endParaRPr lang="en-US" b="0" dirty="0"/>
          </a:p>
        </p:txBody>
      </p:sp>
      <p:sp>
        <p:nvSpPr>
          <p:cNvPr id="8"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spTree>
    <p:extLst>
      <p:ext uri="{BB962C8B-B14F-4D97-AF65-F5344CB8AC3E}">
        <p14:creationId xmlns:p14="http://schemas.microsoft.com/office/powerpoint/2010/main" val="3468650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4294967295"/>
          </p:nvPr>
        </p:nvSpPr>
        <p:spPr>
          <a:xfrm>
            <a:off x="8001000" y="6492875"/>
            <a:ext cx="762000" cy="365125"/>
          </a:xfrm>
        </p:spPr>
        <p:txBody>
          <a:bodyPr/>
          <a:lstStyle/>
          <a:p>
            <a:pPr>
              <a:defRPr/>
            </a:pPr>
            <a:r>
              <a:rPr lang="en-US" dirty="0"/>
              <a:t>J-</a:t>
            </a:r>
            <a:fld id="{18DC562A-D81A-48A1-8B45-23A6F9F360F8}" type="slidenum">
              <a:rPr lang="en-US"/>
              <a:pPr>
                <a:defRPr/>
              </a:pPr>
              <a:t>105</a:t>
            </a:fld>
            <a:endParaRPr lang="en-US" dirty="0"/>
          </a:p>
        </p:txBody>
      </p:sp>
      <p:sp>
        <p:nvSpPr>
          <p:cNvPr id="15366" name="Rectangle 4"/>
          <p:cNvSpPr>
            <a:spLocks noGrp="1" noChangeArrowheads="1"/>
          </p:cNvSpPr>
          <p:nvPr>
            <p:ph type="title"/>
          </p:nvPr>
        </p:nvSpPr>
        <p:spPr>
          <a:xfrm>
            <a:off x="2438400" y="0"/>
            <a:ext cx="6477000" cy="1066800"/>
          </a:xfrm>
        </p:spPr>
        <p:txBody>
          <a:bodyPr lIns="92075" tIns="46038" rIns="92075" bIns="46038" anchor="ctr"/>
          <a:lstStyle/>
          <a:p>
            <a:pPr algn="r">
              <a:defRPr/>
            </a:pPr>
            <a:r>
              <a:rPr lang="en-US" sz="4400" b="1" dirty="0" smtClean="0"/>
              <a:t>Adherence to the Rules</a:t>
            </a:r>
          </a:p>
        </p:txBody>
      </p:sp>
      <p:sp>
        <p:nvSpPr>
          <p:cNvPr id="18437" name="Rectangle 2"/>
          <p:cNvSpPr>
            <a:spLocks noChangeArrowheads="1"/>
          </p:cNvSpPr>
          <p:nvPr/>
        </p:nvSpPr>
        <p:spPr bwMode="auto">
          <a:xfrm>
            <a:off x="541867" y="1295400"/>
            <a:ext cx="8153400" cy="2196115"/>
          </a:xfrm>
          <a:prstGeom prst="rect">
            <a:avLst/>
          </a:prstGeom>
          <a:noFill/>
          <a:ln w="9525">
            <a:noFill/>
            <a:miter lim="800000"/>
            <a:headEnd/>
            <a:tailEnd/>
          </a:ln>
        </p:spPr>
        <p:txBody>
          <a:bodyPr lIns="92075" tIns="46038" rIns="92075" bIns="46038">
            <a:spAutoFit/>
          </a:bodyPr>
          <a:lstStyle/>
          <a:p>
            <a:pPr eaLnBrk="0" hangingPunct="0">
              <a:spcAft>
                <a:spcPts val="500"/>
              </a:spcAft>
              <a:buClr>
                <a:srgbClr val="FF0000"/>
              </a:buClr>
              <a:buSzPct val="100000"/>
              <a:buFont typeface="Wingdings" pitchFamily="2" charset="2"/>
              <a:buChar char="q"/>
            </a:pPr>
            <a:r>
              <a:rPr lang="en-US" sz="2000" b="0" dirty="0"/>
              <a:t>  </a:t>
            </a:r>
            <a:r>
              <a:rPr lang="en-US" sz="2000" dirty="0"/>
              <a:t>Adherence to the Rules </a:t>
            </a:r>
          </a:p>
          <a:p>
            <a:pPr eaLnBrk="0" hangingPunct="0">
              <a:spcAft>
                <a:spcPts val="500"/>
              </a:spcAft>
              <a:buClr>
                <a:srgbClr val="FF0000"/>
              </a:buClr>
              <a:buSzPct val="100000"/>
            </a:pPr>
            <a:endParaRPr lang="en-US" sz="2000" dirty="0"/>
          </a:p>
          <a:p>
            <a:pPr marL="800100" lvl="1" indent="-342900" eaLnBrk="0" hangingPunct="0">
              <a:spcAft>
                <a:spcPts val="1000"/>
              </a:spcAft>
              <a:buClr>
                <a:srgbClr val="FF0000"/>
              </a:buClr>
              <a:buSzPct val="100000"/>
              <a:buFont typeface="Arial"/>
              <a:buChar char="•"/>
            </a:pPr>
            <a:r>
              <a:rPr lang="en-US" sz="2000" b="0" dirty="0" smtClean="0"/>
              <a:t>Good </a:t>
            </a:r>
            <a:r>
              <a:rPr lang="en-US" sz="2000" b="0" dirty="0"/>
              <a:t>judges understand that a </a:t>
            </a:r>
            <a:r>
              <a:rPr lang="en-US" sz="2000" dirty="0"/>
              <a:t>fair</a:t>
            </a:r>
            <a:r>
              <a:rPr lang="en-US" sz="2000" b="0" dirty="0"/>
              <a:t> contest results from all pilots being judged by a constant set of rules</a:t>
            </a:r>
            <a:r>
              <a:rPr lang="en-US" sz="2000" b="0" dirty="0" smtClean="0"/>
              <a:t>.</a:t>
            </a:r>
            <a:endParaRPr lang="en-US" sz="2000" b="0" dirty="0"/>
          </a:p>
          <a:p>
            <a:pPr marL="800100" lvl="1" indent="-342900" eaLnBrk="0" hangingPunct="0">
              <a:spcAft>
                <a:spcPts val="1000"/>
              </a:spcAft>
              <a:buClr>
                <a:srgbClr val="FF0000"/>
              </a:buClr>
              <a:buSzPct val="100000"/>
              <a:buFont typeface="Arial"/>
              <a:buChar char="•"/>
            </a:pPr>
            <a:r>
              <a:rPr lang="en-US" sz="2000" b="0" dirty="0" smtClean="0"/>
              <a:t>Anyone </a:t>
            </a:r>
            <a:r>
              <a:rPr lang="en-US" sz="2000" b="0" dirty="0"/>
              <a:t>unwilling to judge </a:t>
            </a:r>
            <a:r>
              <a:rPr lang="en-US" sz="2000" u="sng" dirty="0"/>
              <a:t>all</a:t>
            </a:r>
            <a:r>
              <a:rPr lang="en-US" sz="2000" b="0" dirty="0"/>
              <a:t> pilots by the existing rules should disqualify him / herself.</a:t>
            </a:r>
          </a:p>
        </p:txBody>
      </p:sp>
      <p:sp>
        <p:nvSpPr>
          <p:cNvPr id="18438" name="Rectangle 3"/>
          <p:cNvSpPr>
            <a:spLocks noChangeArrowheads="1"/>
          </p:cNvSpPr>
          <p:nvPr/>
        </p:nvSpPr>
        <p:spPr bwMode="auto">
          <a:xfrm>
            <a:off x="5943600" y="3733800"/>
            <a:ext cx="2590800" cy="366713"/>
          </a:xfrm>
          <a:prstGeom prst="rect">
            <a:avLst/>
          </a:prstGeom>
          <a:noFill/>
          <a:ln w="9525">
            <a:noFill/>
            <a:miter lim="800000"/>
            <a:headEnd/>
            <a:tailEnd/>
          </a:ln>
        </p:spPr>
        <p:txBody>
          <a:bodyPr lIns="92075" tIns="46038" rIns="92075" bIns="46038">
            <a:spAutoFit/>
          </a:bodyPr>
          <a:lstStyle/>
          <a:p>
            <a:pPr eaLnBrk="0" hangingPunct="0"/>
            <a:endParaRPr lang="en-US" b="0" dirty="0"/>
          </a:p>
        </p:txBody>
      </p:sp>
      <p:sp>
        <p:nvSpPr>
          <p:cNvPr id="8"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spTree>
    <p:extLst>
      <p:ext uri="{BB962C8B-B14F-4D97-AF65-F5344CB8AC3E}">
        <p14:creationId xmlns:p14="http://schemas.microsoft.com/office/powerpoint/2010/main" val="330927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4294967295"/>
          </p:nvPr>
        </p:nvSpPr>
        <p:spPr>
          <a:xfrm>
            <a:off x="8001000" y="6492875"/>
            <a:ext cx="762000" cy="365125"/>
          </a:xfrm>
        </p:spPr>
        <p:txBody>
          <a:bodyPr/>
          <a:lstStyle/>
          <a:p>
            <a:pPr>
              <a:defRPr/>
            </a:pPr>
            <a:r>
              <a:rPr lang="en-US" dirty="0"/>
              <a:t>J-</a:t>
            </a:r>
            <a:fld id="{F6AED251-BBE4-49C7-AE94-2A737222ACD2}" type="slidenum">
              <a:rPr lang="en-US"/>
              <a:pPr>
                <a:defRPr/>
              </a:pPr>
              <a:t>106</a:t>
            </a:fld>
            <a:endParaRPr lang="en-US" dirty="0"/>
          </a:p>
        </p:txBody>
      </p:sp>
      <p:sp>
        <p:nvSpPr>
          <p:cNvPr id="16390" name="Rectangle 4"/>
          <p:cNvSpPr>
            <a:spLocks noGrp="1" noChangeArrowheads="1"/>
          </p:cNvSpPr>
          <p:nvPr>
            <p:ph type="title"/>
          </p:nvPr>
        </p:nvSpPr>
        <p:spPr>
          <a:xfrm>
            <a:off x="2743200" y="0"/>
            <a:ext cx="6172200" cy="1066800"/>
          </a:xfrm>
        </p:spPr>
        <p:txBody>
          <a:bodyPr lIns="92075" tIns="46038" rIns="92075" bIns="46038" anchor="ctr"/>
          <a:lstStyle/>
          <a:p>
            <a:pPr algn="r">
              <a:defRPr/>
            </a:pPr>
            <a:r>
              <a:rPr lang="en-US" sz="4400" b="1" dirty="0" smtClean="0"/>
              <a:t>Technical Knowledge</a:t>
            </a:r>
          </a:p>
        </p:txBody>
      </p:sp>
      <p:sp>
        <p:nvSpPr>
          <p:cNvPr id="19461" name="Rectangle 2"/>
          <p:cNvSpPr>
            <a:spLocks noChangeArrowheads="1"/>
          </p:cNvSpPr>
          <p:nvPr/>
        </p:nvSpPr>
        <p:spPr bwMode="auto">
          <a:xfrm>
            <a:off x="533400" y="1295400"/>
            <a:ext cx="8229600" cy="3799118"/>
          </a:xfrm>
          <a:prstGeom prst="rect">
            <a:avLst/>
          </a:prstGeom>
          <a:noFill/>
          <a:ln w="9525">
            <a:noFill/>
            <a:miter lim="800000"/>
            <a:headEnd/>
            <a:tailEnd/>
          </a:ln>
        </p:spPr>
        <p:txBody>
          <a:bodyPr lIns="92075" tIns="46038" rIns="92075" bIns="46038">
            <a:spAutoFit/>
          </a:bodyPr>
          <a:lstStyle/>
          <a:p>
            <a:pPr eaLnBrk="0" hangingPunct="0">
              <a:buClr>
                <a:srgbClr val="FF0000"/>
              </a:buClr>
              <a:buSzPct val="100000"/>
              <a:buFont typeface="Wingdings" pitchFamily="2" charset="2"/>
              <a:buChar char="q"/>
            </a:pPr>
            <a:r>
              <a:rPr lang="en-US" sz="2000" dirty="0" smtClean="0"/>
              <a:t>  Technical knowledge</a:t>
            </a:r>
          </a:p>
          <a:p>
            <a:pPr eaLnBrk="0" hangingPunct="0">
              <a:buClr>
                <a:srgbClr val="FF0000"/>
              </a:buClr>
              <a:buSzPct val="100000"/>
            </a:pPr>
            <a:endParaRPr lang="en-US" sz="2000" dirty="0"/>
          </a:p>
          <a:p>
            <a:pPr marL="800100" lvl="1" indent="-342900" eaLnBrk="0" hangingPunct="0">
              <a:spcAft>
                <a:spcPts val="500"/>
              </a:spcAft>
              <a:buClr>
                <a:srgbClr val="FF0000"/>
              </a:buClr>
              <a:buSzPct val="100000"/>
              <a:buFont typeface="Arial" panose="020B0604020202020204" pitchFamily="34" charset="0"/>
              <a:buChar char="•"/>
            </a:pPr>
            <a:r>
              <a:rPr lang="en-US" sz="2000" b="0" dirty="0" smtClean="0"/>
              <a:t>Applying </a:t>
            </a:r>
            <a:r>
              <a:rPr lang="en-US" sz="2000" b="0" dirty="0"/>
              <a:t>a </a:t>
            </a:r>
            <a:r>
              <a:rPr lang="en-US" sz="2000" b="0" dirty="0" smtClean="0"/>
              <a:t>consistent, </a:t>
            </a:r>
            <a:r>
              <a:rPr lang="en-US" sz="2000" b="0" dirty="0"/>
              <a:t>organized method of downgrading.</a:t>
            </a:r>
          </a:p>
          <a:p>
            <a:pPr marL="800100" lvl="1" indent="-342900" eaLnBrk="0" hangingPunct="0">
              <a:spcAft>
                <a:spcPts val="500"/>
              </a:spcAft>
              <a:buClr>
                <a:srgbClr val="FF0000"/>
              </a:buClr>
              <a:buSzPct val="100000"/>
              <a:buFont typeface="Arial" panose="020B0604020202020204" pitchFamily="34" charset="0"/>
              <a:buChar char="•"/>
            </a:pPr>
            <a:r>
              <a:rPr lang="en-US" sz="2000" b="0" dirty="0" smtClean="0"/>
              <a:t>All </a:t>
            </a:r>
            <a:r>
              <a:rPr lang="en-US" sz="2000" b="0" dirty="0"/>
              <a:t>maneuvers begin at a score of </a:t>
            </a:r>
            <a:r>
              <a:rPr lang="en-US" sz="2000" b="0" dirty="0" smtClean="0"/>
              <a:t>10 and </a:t>
            </a:r>
            <a:r>
              <a:rPr lang="en-US" sz="2000" b="0" dirty="0"/>
              <a:t>are downgraded per the criteria as the </a:t>
            </a:r>
            <a:r>
              <a:rPr lang="en-US" sz="2000" b="0" dirty="0" smtClean="0"/>
              <a:t>maneuver </a:t>
            </a:r>
            <a:r>
              <a:rPr lang="en-US" sz="2000" b="0" dirty="0"/>
              <a:t>progresses.</a:t>
            </a:r>
          </a:p>
          <a:p>
            <a:pPr marL="800100" lvl="1" indent="-342900" eaLnBrk="0" hangingPunct="0">
              <a:spcAft>
                <a:spcPts val="500"/>
              </a:spcAft>
              <a:buClr>
                <a:srgbClr val="FF0000"/>
              </a:buClr>
              <a:buSzPct val="100000"/>
              <a:buFont typeface="Arial" panose="020B0604020202020204" pitchFamily="34" charset="0"/>
              <a:buChar char="•"/>
            </a:pPr>
            <a:r>
              <a:rPr lang="en-US" sz="2000" b="0" dirty="0" smtClean="0"/>
              <a:t>Issue </a:t>
            </a:r>
            <a:r>
              <a:rPr lang="en-US" sz="2000" b="0" dirty="0"/>
              <a:t>scores based on specific </a:t>
            </a:r>
            <a:r>
              <a:rPr lang="en-US" sz="2000" b="0" dirty="0" smtClean="0"/>
              <a:t>faults</a:t>
            </a:r>
            <a:r>
              <a:rPr lang="en-US" sz="2000" b="0" dirty="0"/>
              <a:t> </a:t>
            </a:r>
            <a:r>
              <a:rPr lang="en-US" sz="2000" b="0" dirty="0" smtClean="0"/>
              <a:t>within </a:t>
            </a:r>
            <a:r>
              <a:rPr lang="en-US" sz="2000" b="0" dirty="0"/>
              <a:t>the maneuver rather than overall impression of the maneuver</a:t>
            </a:r>
            <a:r>
              <a:rPr lang="en-US" sz="2000" b="0" dirty="0" smtClean="0"/>
              <a:t>.</a:t>
            </a:r>
          </a:p>
          <a:p>
            <a:pPr marL="800100" lvl="1" indent="-342900" eaLnBrk="0" hangingPunct="0">
              <a:spcAft>
                <a:spcPts val="500"/>
              </a:spcAft>
              <a:buClr>
                <a:srgbClr val="FF0000"/>
              </a:buClr>
              <a:buSzPct val="100000"/>
              <a:buFont typeface="Arial" panose="020B0604020202020204" pitchFamily="34" charset="0"/>
              <a:buChar char="•"/>
            </a:pPr>
            <a:r>
              <a:rPr lang="en-US" sz="2000" b="0" dirty="0" smtClean="0"/>
              <a:t>Strive for a high degree of consistency and accuracy. Should maintain that standard throughout the contest.</a:t>
            </a:r>
          </a:p>
          <a:p>
            <a:pPr lvl="1" eaLnBrk="0" hangingPunct="0">
              <a:spcAft>
                <a:spcPts val="500"/>
              </a:spcAft>
              <a:buClr>
                <a:srgbClr val="FF0000"/>
              </a:buClr>
              <a:buSzPct val="100000"/>
              <a:buFontTx/>
              <a:buChar char="-"/>
            </a:pPr>
            <a:endParaRPr lang="en-US" sz="2000" b="0" u="sng" dirty="0" smtClean="0"/>
          </a:p>
          <a:p>
            <a:pPr lvl="1" eaLnBrk="0" hangingPunct="0">
              <a:buClr>
                <a:srgbClr val="FF0000"/>
              </a:buClr>
              <a:buSzPct val="50000"/>
              <a:buFontTx/>
              <a:buChar char="-"/>
            </a:pPr>
            <a:endParaRPr lang="en-US" sz="2000" b="0" u="sng" dirty="0"/>
          </a:p>
        </p:txBody>
      </p:sp>
      <p:sp>
        <p:nvSpPr>
          <p:cNvPr id="19462" name="Rectangle 3"/>
          <p:cNvSpPr>
            <a:spLocks noChangeArrowheads="1"/>
          </p:cNvSpPr>
          <p:nvPr/>
        </p:nvSpPr>
        <p:spPr bwMode="auto">
          <a:xfrm>
            <a:off x="5943600" y="3733800"/>
            <a:ext cx="2590800" cy="366713"/>
          </a:xfrm>
          <a:prstGeom prst="rect">
            <a:avLst/>
          </a:prstGeom>
          <a:noFill/>
          <a:ln w="9525">
            <a:noFill/>
            <a:miter lim="800000"/>
            <a:headEnd/>
            <a:tailEnd/>
          </a:ln>
        </p:spPr>
        <p:txBody>
          <a:bodyPr lIns="92075" tIns="46038" rIns="92075" bIns="46038">
            <a:spAutoFit/>
          </a:bodyPr>
          <a:lstStyle/>
          <a:p>
            <a:pPr eaLnBrk="0" hangingPunct="0"/>
            <a:endParaRPr lang="en-US" b="0" dirty="0"/>
          </a:p>
        </p:txBody>
      </p:sp>
      <p:sp>
        <p:nvSpPr>
          <p:cNvPr id="8"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spTree>
    <p:extLst>
      <p:ext uri="{BB962C8B-B14F-4D97-AF65-F5344CB8AC3E}">
        <p14:creationId xmlns:p14="http://schemas.microsoft.com/office/powerpoint/2010/main" val="970604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001000" y="6492875"/>
            <a:ext cx="762000" cy="365125"/>
          </a:xfrm>
        </p:spPr>
        <p:txBody>
          <a:bodyPr/>
          <a:lstStyle/>
          <a:p>
            <a:pPr>
              <a:defRPr/>
            </a:pPr>
            <a:r>
              <a:rPr lang="en-US" dirty="0" smtClean="0"/>
              <a:t>J-</a:t>
            </a:r>
            <a:fld id="{A0EC684D-4F47-4BFF-86C6-0232A970A245}" type="slidenum">
              <a:rPr lang="en-US" smtClean="0"/>
              <a:pPr>
                <a:defRPr/>
              </a:pPr>
              <a:t>107</a:t>
            </a:fld>
            <a:endParaRPr lang="en-US"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8926" y="1903412"/>
            <a:ext cx="83026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482" y="1800225"/>
            <a:ext cx="1189037"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p:cNvSpPr txBox="1">
            <a:spLocks noChangeArrowheads="1"/>
          </p:cNvSpPr>
          <p:nvPr/>
        </p:nvSpPr>
        <p:spPr bwMode="auto">
          <a:xfrm>
            <a:off x="533400" y="4267200"/>
            <a:ext cx="8191500" cy="609600"/>
          </a:xfrm>
          <a:prstGeom prst="rect">
            <a:avLst/>
          </a:prstGeom>
          <a:noFill/>
          <a:ln w="9525">
            <a:noFill/>
            <a:miter lim="800000"/>
            <a:headEnd/>
            <a:tailEnd/>
          </a:ln>
        </p:spPr>
        <p:txBody>
          <a:bodyPr lIns="92075" tIns="46038" rIns="92075" bIns="46038"/>
          <a:lstStyle/>
          <a:p>
            <a:pPr algn="ctr"/>
            <a:r>
              <a:rPr lang="en-US" sz="2000" b="1" dirty="0" smtClean="0">
                <a:solidFill>
                  <a:srgbClr val="000000"/>
                </a:solidFill>
                <a:latin typeface="Arial" pitchFamily="34" charset="0"/>
                <a:cs typeface="Arial" pitchFamily="34" charset="0"/>
              </a:rPr>
              <a:t>Low scores do not necessarily indicate poor flying!</a:t>
            </a:r>
          </a:p>
          <a:p>
            <a:pPr algn="ctr"/>
            <a:r>
              <a:rPr lang="en-US" sz="2000" b="1" dirty="0" smtClean="0">
                <a:solidFill>
                  <a:srgbClr val="000000"/>
                </a:solidFill>
                <a:latin typeface="Arial" pitchFamily="34" charset="0"/>
                <a:cs typeface="Arial" pitchFamily="34" charset="0"/>
              </a:rPr>
              <a:t>This is a demanding sport flown against very high standards.</a:t>
            </a:r>
            <a:endParaRPr lang="en-US" sz="2000" b="1" dirty="0">
              <a:solidFill>
                <a:srgbClr val="000000"/>
              </a:solidFill>
              <a:latin typeface="Arial" pitchFamily="34" charset="0"/>
              <a:cs typeface="Arial" pitchFamily="34" charset="0"/>
            </a:endParaRPr>
          </a:p>
        </p:txBody>
      </p:sp>
      <p:pic>
        <p:nvPicPr>
          <p:cNvPr id="21" name="Picture 2"/>
          <p:cNvPicPr>
            <a:picLocks noChangeAspect="1" noChangeArrowheads="1"/>
          </p:cNvPicPr>
          <p:nvPr/>
        </p:nvPicPr>
        <p:blipFill>
          <a:blip r:embed="rId4" cstate="print"/>
          <a:srcRect/>
          <a:stretch>
            <a:fillRect/>
          </a:stretch>
        </p:blipFill>
        <p:spPr bwMode="auto">
          <a:xfrm>
            <a:off x="914400" y="2943225"/>
            <a:ext cx="2159000" cy="620713"/>
          </a:xfrm>
          <a:prstGeom prst="rect">
            <a:avLst/>
          </a:prstGeom>
          <a:noFill/>
        </p:spPr>
      </p:pic>
      <p:pic>
        <p:nvPicPr>
          <p:cNvPr id="19" name="Picture 3"/>
          <p:cNvPicPr>
            <a:picLocks noChangeAspect="1" noChangeArrowheads="1"/>
          </p:cNvPicPr>
          <p:nvPr/>
        </p:nvPicPr>
        <p:blipFill>
          <a:blip r:embed="rId5" cstate="print"/>
          <a:srcRect/>
          <a:stretch>
            <a:fillRect/>
          </a:stretch>
        </p:blipFill>
        <p:spPr bwMode="auto">
          <a:xfrm>
            <a:off x="3602038" y="2943225"/>
            <a:ext cx="1939925" cy="604838"/>
          </a:xfrm>
          <a:prstGeom prst="rect">
            <a:avLst/>
          </a:prstGeom>
          <a:noFill/>
        </p:spPr>
      </p:pic>
      <p:pic>
        <p:nvPicPr>
          <p:cNvPr id="20" name="Picture 4"/>
          <p:cNvPicPr>
            <a:picLocks noChangeAspect="1" noChangeArrowheads="1"/>
          </p:cNvPicPr>
          <p:nvPr/>
        </p:nvPicPr>
        <p:blipFill>
          <a:blip r:embed="rId6" cstate="print"/>
          <a:srcRect/>
          <a:stretch>
            <a:fillRect/>
          </a:stretch>
        </p:blipFill>
        <p:spPr bwMode="auto">
          <a:xfrm>
            <a:off x="6172200" y="2943225"/>
            <a:ext cx="1987550" cy="790575"/>
          </a:xfrm>
          <a:prstGeom prst="rect">
            <a:avLst/>
          </a:prstGeom>
          <a:noFill/>
        </p:spPr>
      </p:pic>
      <p:pic>
        <p:nvPicPr>
          <p:cNvPr id="15" name="Picture 4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13537" y="1939925"/>
            <a:ext cx="830263"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4"/>
          <p:cNvSpPr txBox="1">
            <a:spLocks noChangeArrowheads="1"/>
          </p:cNvSpPr>
          <p:nvPr/>
        </p:nvSpPr>
        <p:spPr bwMode="auto">
          <a:xfrm>
            <a:off x="2667000" y="0"/>
            <a:ext cx="6248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4400" b="1" dirty="0" smtClean="0">
                <a:solidFill>
                  <a:schemeClr val="tx2"/>
                </a:solidFill>
                <a:latin typeface="+mj-lt"/>
                <a:ea typeface="+mj-ea"/>
                <a:cs typeface="+mj-cs"/>
              </a:rPr>
              <a:t>Judging Complex Figures</a:t>
            </a:r>
            <a:endParaRPr kumimoji="0" lang="en-US" sz="4400" b="1"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22"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spTree>
    <p:extLst>
      <p:ext uri="{BB962C8B-B14F-4D97-AF65-F5344CB8AC3E}">
        <p14:creationId xmlns:p14="http://schemas.microsoft.com/office/powerpoint/2010/main" val="3672727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001000" y="6492875"/>
            <a:ext cx="762000" cy="365125"/>
          </a:xfrm>
        </p:spPr>
        <p:txBody>
          <a:bodyPr/>
          <a:lstStyle/>
          <a:p>
            <a:pPr>
              <a:defRPr/>
            </a:pPr>
            <a:r>
              <a:rPr lang="en-US" dirty="0" smtClean="0"/>
              <a:t>J-</a:t>
            </a:r>
            <a:fld id="{A0EC684D-4F47-4BFF-86C6-0232A970A245}" type="slidenum">
              <a:rPr lang="en-US" smtClean="0"/>
              <a:pPr>
                <a:defRPr/>
              </a:pPr>
              <a:t>108</a:t>
            </a:fld>
            <a:endParaRPr lang="en-US" dirty="0"/>
          </a:p>
        </p:txBody>
      </p:sp>
      <p:sp>
        <p:nvSpPr>
          <p:cNvPr id="10" name="Rectangle 2"/>
          <p:cNvSpPr txBox="1">
            <a:spLocks noChangeArrowheads="1"/>
          </p:cNvSpPr>
          <p:nvPr/>
        </p:nvSpPr>
        <p:spPr bwMode="auto">
          <a:xfrm>
            <a:off x="533400" y="4419600"/>
            <a:ext cx="8191500" cy="762000"/>
          </a:xfrm>
          <a:prstGeom prst="rect">
            <a:avLst/>
          </a:prstGeom>
          <a:noFill/>
          <a:ln w="9525">
            <a:noFill/>
            <a:miter lim="800000"/>
            <a:headEnd/>
            <a:tailEnd/>
          </a:ln>
        </p:spPr>
        <p:txBody>
          <a:bodyPr lIns="92075" tIns="46038" rIns="92075" bIns="46038"/>
          <a:lstStyle/>
          <a:p>
            <a:pPr algn="ctr"/>
            <a:r>
              <a:rPr lang="en-US" sz="2000" b="1" dirty="0" smtClean="0">
                <a:solidFill>
                  <a:srgbClr val="000000"/>
                </a:solidFill>
                <a:latin typeface="Arial" pitchFamily="34" charset="0"/>
                <a:cs typeface="Arial" pitchFamily="34" charset="0"/>
              </a:rPr>
              <a:t>Low scores do not necessarily indicate poor flying!</a:t>
            </a:r>
          </a:p>
          <a:p>
            <a:pPr algn="ctr"/>
            <a:r>
              <a:rPr lang="en-US" sz="2000" b="1" dirty="0" smtClean="0">
                <a:solidFill>
                  <a:srgbClr val="000000"/>
                </a:solidFill>
                <a:latin typeface="Arial" pitchFamily="34" charset="0"/>
                <a:cs typeface="Arial" pitchFamily="34" charset="0"/>
              </a:rPr>
              <a:t>This is a demanding sport flown against very high standards.</a:t>
            </a:r>
            <a:endParaRPr lang="en-US" sz="2000" b="1" dirty="0">
              <a:solidFill>
                <a:srgbClr val="000000"/>
              </a:solidFill>
              <a:latin typeface="Arial" pitchFamily="34" charset="0"/>
              <a:cs typeface="Arial" pitchFamily="34" charset="0"/>
            </a:endParaRPr>
          </a:p>
        </p:txBody>
      </p:sp>
      <p:pic>
        <p:nvPicPr>
          <p:cNvPr id="18" name="Picture 5"/>
          <p:cNvPicPr>
            <a:picLocks noChangeAspect="1" noChangeArrowheads="1"/>
          </p:cNvPicPr>
          <p:nvPr/>
        </p:nvPicPr>
        <p:blipFill>
          <a:blip r:embed="rId2" cstate="print"/>
          <a:srcRect/>
          <a:stretch>
            <a:fillRect/>
          </a:stretch>
        </p:blipFill>
        <p:spPr bwMode="auto">
          <a:xfrm>
            <a:off x="5333999" y="1488375"/>
            <a:ext cx="3212947" cy="2362200"/>
          </a:xfrm>
          <a:prstGeom prst="rect">
            <a:avLst/>
          </a:prstGeom>
          <a:noFill/>
        </p:spPr>
      </p:pic>
      <p:pic>
        <p:nvPicPr>
          <p:cNvPr id="16"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1836" y="1640775"/>
            <a:ext cx="2968839"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4"/>
          <p:cNvSpPr txBox="1">
            <a:spLocks noChangeArrowheads="1"/>
          </p:cNvSpPr>
          <p:nvPr/>
        </p:nvSpPr>
        <p:spPr bwMode="auto">
          <a:xfrm>
            <a:off x="2590800" y="0"/>
            <a:ext cx="63246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chemeClr val="tx2"/>
                </a:solidFill>
                <a:effectLst/>
                <a:uLnTx/>
                <a:uFillTx/>
                <a:latin typeface="+mj-lt"/>
                <a:ea typeface="+mj-ea"/>
                <a:cs typeface="+mj-cs"/>
              </a:rPr>
              <a:t>Judging Complex Figures</a:t>
            </a:r>
          </a:p>
        </p:txBody>
      </p:sp>
      <p:sp>
        <p:nvSpPr>
          <p:cNvPr id="22"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spTree>
    <p:extLst>
      <p:ext uri="{BB962C8B-B14F-4D97-AF65-F5344CB8AC3E}">
        <p14:creationId xmlns:p14="http://schemas.microsoft.com/office/powerpoint/2010/main" val="1553609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2"/>
          <p:cNvSpPr>
            <a:spLocks noGrp="1"/>
          </p:cNvSpPr>
          <p:nvPr>
            <p:ph type="sldNum" sz="quarter" idx="4294967295"/>
          </p:nvPr>
        </p:nvSpPr>
        <p:spPr>
          <a:xfrm>
            <a:off x="8001000" y="6492875"/>
            <a:ext cx="762000" cy="365125"/>
          </a:xfrm>
        </p:spPr>
        <p:txBody>
          <a:bodyPr/>
          <a:lstStyle/>
          <a:p>
            <a:pPr>
              <a:defRPr/>
            </a:pPr>
            <a:r>
              <a:rPr lang="en-US"/>
              <a:t>J-</a:t>
            </a:r>
            <a:fld id="{8DB3F5B2-8792-4174-A0A0-85E03C455D8B}" type="slidenum">
              <a:rPr lang="en-US"/>
              <a:pPr>
                <a:defRPr/>
              </a:pPr>
              <a:t>109</a:t>
            </a:fld>
            <a:endParaRPr lang="en-US"/>
          </a:p>
        </p:txBody>
      </p:sp>
      <p:sp>
        <p:nvSpPr>
          <p:cNvPr id="48132" name="Rectangle 2"/>
          <p:cNvSpPr>
            <a:spLocks noChangeArrowheads="1"/>
          </p:cNvSpPr>
          <p:nvPr/>
        </p:nvSpPr>
        <p:spPr bwMode="auto">
          <a:xfrm>
            <a:off x="541867" y="1295400"/>
            <a:ext cx="7924800" cy="2841804"/>
          </a:xfrm>
          <a:prstGeom prst="rect">
            <a:avLst/>
          </a:prstGeom>
          <a:noFill/>
          <a:ln w="12700">
            <a:noFill/>
            <a:miter lim="800000"/>
            <a:headEnd/>
            <a:tailEnd/>
          </a:ln>
        </p:spPr>
        <p:txBody>
          <a:bodyPr wrap="square">
            <a:spAutoFit/>
          </a:bodyPr>
          <a:lstStyle/>
          <a:p>
            <a:pPr marL="403225" indent="-403225">
              <a:lnSpc>
                <a:spcPct val="80000"/>
              </a:lnSpc>
              <a:spcBef>
                <a:spcPct val="50000"/>
              </a:spcBef>
              <a:buClr>
                <a:srgbClr val="FF0000"/>
              </a:buClr>
              <a:buFont typeface="Wingdings" charset="2"/>
              <a:buChar char="q"/>
            </a:pPr>
            <a:r>
              <a:rPr lang="en-US" sz="2000" b="0" dirty="0" smtClean="0">
                <a:cs typeface="Times New Roman" pitchFamily="18" charset="0"/>
              </a:rPr>
              <a:t>Must </a:t>
            </a:r>
            <a:r>
              <a:rPr lang="en-US" sz="2000" b="0" dirty="0">
                <a:cs typeface="Times New Roman" pitchFamily="18" charset="0"/>
              </a:rPr>
              <a:t>prepare – review / know the sequence.</a:t>
            </a:r>
          </a:p>
          <a:p>
            <a:pPr marL="403225" indent="-403225">
              <a:lnSpc>
                <a:spcPct val="80000"/>
              </a:lnSpc>
              <a:spcBef>
                <a:spcPct val="50000"/>
              </a:spcBef>
              <a:buClr>
                <a:srgbClr val="FF0000"/>
              </a:buClr>
              <a:buFont typeface="Wingdings" charset="2"/>
              <a:buChar char="q"/>
            </a:pPr>
            <a:r>
              <a:rPr lang="en-US" sz="2000" b="0" dirty="0" smtClean="0">
                <a:cs typeface="Times New Roman" pitchFamily="18" charset="0"/>
              </a:rPr>
              <a:t>Have </a:t>
            </a:r>
            <a:r>
              <a:rPr lang="en-US" sz="2000" b="0" dirty="0">
                <a:cs typeface="Times New Roman" pitchFamily="18" charset="0"/>
              </a:rPr>
              <a:t>a scribe – the seq. is probably unusual to you &amp; you shouldn’t look away to write scores.</a:t>
            </a:r>
          </a:p>
          <a:p>
            <a:pPr marL="403225" indent="-403225">
              <a:lnSpc>
                <a:spcPct val="80000"/>
              </a:lnSpc>
              <a:spcBef>
                <a:spcPct val="50000"/>
              </a:spcBef>
              <a:buClr>
                <a:srgbClr val="FF0000"/>
              </a:buClr>
              <a:buFont typeface="Wingdings" charset="2"/>
              <a:buChar char="q"/>
            </a:pPr>
            <a:r>
              <a:rPr lang="en-US" sz="2000" b="0" dirty="0" smtClean="0">
                <a:cs typeface="Times New Roman" pitchFamily="18" charset="0"/>
              </a:rPr>
              <a:t>If judging Advanced </a:t>
            </a:r>
            <a:r>
              <a:rPr lang="en-US" sz="2000" b="0" dirty="0">
                <a:cs typeface="Times New Roman" pitchFamily="18" charset="0"/>
              </a:rPr>
              <a:t>or </a:t>
            </a:r>
            <a:r>
              <a:rPr lang="en-US" sz="2000" b="0" dirty="0" smtClean="0">
                <a:cs typeface="Times New Roman" pitchFamily="18" charset="0"/>
              </a:rPr>
              <a:t>Unlimited, request an Aresti Caller from the CD – </a:t>
            </a:r>
            <a:r>
              <a:rPr lang="en-US" sz="2000" b="0" dirty="0">
                <a:cs typeface="Times New Roman" pitchFamily="18" charset="0"/>
              </a:rPr>
              <a:t>again, avoid looking away from aircraft.</a:t>
            </a:r>
          </a:p>
          <a:p>
            <a:pPr marL="403225" indent="-403225">
              <a:lnSpc>
                <a:spcPct val="80000"/>
              </a:lnSpc>
              <a:spcBef>
                <a:spcPct val="50000"/>
              </a:spcBef>
              <a:buClr>
                <a:srgbClr val="FF0000"/>
              </a:buClr>
              <a:buFont typeface="Wingdings" charset="2"/>
              <a:buChar char="q"/>
            </a:pPr>
            <a:r>
              <a:rPr lang="en-US" sz="2000" b="0" dirty="0" smtClean="0">
                <a:cs typeface="Times New Roman" pitchFamily="18" charset="0"/>
              </a:rPr>
              <a:t>If </a:t>
            </a:r>
            <a:r>
              <a:rPr lang="en-US" sz="2000" b="0" dirty="0">
                <a:cs typeface="Times New Roman" pitchFamily="18" charset="0"/>
              </a:rPr>
              <a:t>judging above “your” class, guard against the halo bias.</a:t>
            </a:r>
          </a:p>
          <a:p>
            <a:pPr marL="403225" indent="-403225">
              <a:lnSpc>
                <a:spcPct val="80000"/>
              </a:lnSpc>
              <a:spcBef>
                <a:spcPct val="50000"/>
              </a:spcBef>
              <a:buClr>
                <a:srgbClr val="FF0000"/>
              </a:buClr>
              <a:buFont typeface="Wingdings" charset="2"/>
              <a:buChar char="q"/>
            </a:pPr>
            <a:r>
              <a:rPr lang="en-US" sz="2000" b="0" dirty="0" smtClean="0">
                <a:cs typeface="Times New Roman" pitchFamily="18" charset="0"/>
              </a:rPr>
              <a:t>Don’t </a:t>
            </a:r>
            <a:r>
              <a:rPr lang="en-US" sz="2000" b="0" dirty="0">
                <a:cs typeface="Times New Roman" pitchFamily="18" charset="0"/>
              </a:rPr>
              <a:t>judge higher than your current judging capabilities</a:t>
            </a:r>
            <a:r>
              <a:rPr lang="en-US" sz="2000" b="0" dirty="0" smtClean="0">
                <a:cs typeface="Times New Roman" pitchFamily="18" charset="0"/>
              </a:rPr>
              <a:t>.</a:t>
            </a:r>
          </a:p>
          <a:p>
            <a:pPr marL="403225" indent="-403225">
              <a:lnSpc>
                <a:spcPct val="80000"/>
              </a:lnSpc>
              <a:spcBef>
                <a:spcPct val="50000"/>
              </a:spcBef>
              <a:buClr>
                <a:srgbClr val="FF0000"/>
              </a:buClr>
              <a:buFont typeface="Wingdings" charset="2"/>
              <a:buChar char="q"/>
            </a:pPr>
            <a:r>
              <a:rPr lang="en-US" sz="2000" b="0" dirty="0" smtClean="0">
                <a:cs typeface="Times New Roman" pitchFamily="18" charset="0"/>
              </a:rPr>
              <a:t>KNOW the criteria for the Aresti Families.</a:t>
            </a:r>
            <a:endParaRPr lang="en-US" sz="2000" b="0" dirty="0">
              <a:cs typeface="Times New Roman" pitchFamily="18" charset="0"/>
            </a:endParaRPr>
          </a:p>
        </p:txBody>
      </p:sp>
      <p:sp>
        <p:nvSpPr>
          <p:cNvPr id="9"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11" name="Rectangle 2"/>
          <p:cNvSpPr>
            <a:spLocks noChangeArrowheads="1"/>
          </p:cNvSpPr>
          <p:nvPr/>
        </p:nvSpPr>
        <p:spPr bwMode="auto">
          <a:xfrm>
            <a:off x="2971800" y="0"/>
            <a:ext cx="5943600"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Judging Unknowns</a:t>
            </a:r>
            <a:endParaRPr lang="en-US" sz="4400" b="1" dirty="0">
              <a:solidFill>
                <a:schemeClr val="tx2"/>
              </a:solidFill>
            </a:endParaRPr>
          </a:p>
        </p:txBody>
      </p:sp>
    </p:spTree>
    <p:extLst>
      <p:ext uri="{BB962C8B-B14F-4D97-AF65-F5344CB8AC3E}">
        <p14:creationId xmlns:p14="http://schemas.microsoft.com/office/powerpoint/2010/main" val="399591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1027"/>
          <p:cNvSpPr>
            <a:spLocks noGrp="1" noChangeArrowheads="1"/>
          </p:cNvSpPr>
          <p:nvPr>
            <p:ph type="subTitle" idx="4294967295"/>
          </p:nvPr>
        </p:nvSpPr>
        <p:spPr>
          <a:xfrm>
            <a:off x="25400" y="2819400"/>
            <a:ext cx="9144000" cy="1219200"/>
          </a:xfrm>
        </p:spPr>
        <p:txBody>
          <a:bodyPr lIns="91440" rIns="91440"/>
          <a:lstStyle/>
          <a:p>
            <a:pPr marR="0" algn="ctr">
              <a:buFont typeface="Monotype Sorts"/>
              <a:buNone/>
            </a:pPr>
            <a:r>
              <a:rPr lang="en-US" sz="4400" b="1" dirty="0" smtClean="0">
                <a:solidFill>
                  <a:schemeClr val="tx2"/>
                </a:solidFill>
                <a:effectLst>
                  <a:outerShdw blurRad="38100" dist="38100" dir="2700000" algn="tl">
                    <a:schemeClr val="accent4"/>
                  </a:outerShdw>
                </a:effectLst>
                <a:latin typeface="Arial" panose="020B0604020202020204" pitchFamily="34" charset="0"/>
                <a:cs typeface="Arial" panose="020B0604020202020204" pitchFamily="34" charset="0"/>
              </a:rPr>
              <a:t>Aresti Symbols</a:t>
            </a:r>
          </a:p>
        </p:txBody>
      </p:sp>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11</a:t>
            </a:fld>
            <a:endParaRPr lang="en-US" dirty="0">
              <a:latin typeface="Arial" panose="020B0604020202020204" pitchFamily="34" charset="0"/>
              <a:cs typeface="Arial" panose="020B0604020202020204" pitchFamily="34" charset="0"/>
            </a:endParaRPr>
          </a:p>
        </p:txBody>
      </p:sp>
      <p:sp>
        <p:nvSpPr>
          <p:cNvPr id="9"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sp>
        <p:nvSpPr>
          <p:cNvPr id="11" name="Rectangle 2"/>
          <p:cNvSpPr>
            <a:spLocks noGrp="1" noChangeArrowheads="1"/>
          </p:cNvSpPr>
          <p:nvPr>
            <p:ph type="title"/>
          </p:nvPr>
        </p:nvSpPr>
        <p:spPr>
          <a:xfrm>
            <a:off x="2438400" y="0"/>
            <a:ext cx="6477000" cy="1066800"/>
          </a:xfrm>
        </p:spPr>
        <p:txBody>
          <a:bodyPr lIns="92075" tIns="46038" rIns="92075" bIns="46038" anchor="ctr"/>
          <a:lstStyle/>
          <a:p>
            <a:pPr algn="r">
              <a:defRPr/>
            </a:pPr>
            <a:r>
              <a:rPr lang="en-US" sz="4400" b="1" dirty="0" smtClean="0"/>
              <a:t>Seminar</a:t>
            </a:r>
            <a:r>
              <a:rPr lang="en-US" sz="4400" b="1" dirty="0" smtClean="0">
                <a:latin typeface="Arial" panose="020B0604020202020204" pitchFamily="34" charset="0"/>
                <a:cs typeface="Arial" panose="020B0604020202020204" pitchFamily="34" charset="0"/>
              </a:rPr>
              <a:t> Outline</a:t>
            </a:r>
          </a:p>
        </p:txBody>
      </p:sp>
    </p:spTree>
    <p:extLst>
      <p:ext uri="{BB962C8B-B14F-4D97-AF65-F5344CB8AC3E}">
        <p14:creationId xmlns:p14="http://schemas.microsoft.com/office/powerpoint/2010/main" val="1971959126"/>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1027"/>
          <p:cNvSpPr>
            <a:spLocks noGrp="1" noChangeArrowheads="1"/>
          </p:cNvSpPr>
          <p:nvPr>
            <p:ph type="subTitle" idx="4294967295"/>
          </p:nvPr>
        </p:nvSpPr>
        <p:spPr>
          <a:xfrm>
            <a:off x="524933" y="2438400"/>
            <a:ext cx="8077200" cy="2514600"/>
          </a:xfrm>
        </p:spPr>
        <p:txBody>
          <a:bodyPr lIns="91440" rIns="91440"/>
          <a:lstStyle/>
          <a:p>
            <a:pPr marR="0" algn="ctr">
              <a:buFont typeface="Monotype Sorts"/>
              <a:buNone/>
            </a:pPr>
            <a:r>
              <a:rPr lang="en-US" sz="4400" b="1" dirty="0" smtClean="0">
                <a:solidFill>
                  <a:schemeClr val="tx2"/>
                </a:solidFill>
                <a:effectLst>
                  <a:outerShdw blurRad="38100" dist="38100" dir="2700000" algn="tl">
                    <a:schemeClr val="accent4"/>
                  </a:outerShdw>
                </a:effectLst>
                <a:latin typeface="Arial" panose="020B0604020202020204" pitchFamily="34" charset="0"/>
                <a:cs typeface="Arial" panose="020B0604020202020204" pitchFamily="34" charset="0"/>
              </a:rPr>
              <a:t>Focal Points Known Sequences 2018</a:t>
            </a:r>
          </a:p>
        </p:txBody>
      </p:sp>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110</a:t>
            </a:fld>
            <a:endParaRPr lang="en-US" dirty="0">
              <a:latin typeface="Arial" panose="020B0604020202020204" pitchFamily="34" charset="0"/>
              <a:cs typeface="Arial" panose="020B0604020202020204" pitchFamily="34" charset="0"/>
            </a:endParaRPr>
          </a:p>
        </p:txBody>
      </p:sp>
      <p:sp>
        <p:nvSpPr>
          <p:cNvPr id="8"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cs typeface="Arial" panose="020B0604020202020204" pitchFamily="34" charset="0"/>
              </a:rPr>
              <a:t>2015</a:t>
            </a:r>
            <a:endParaRPr kumimoji="0" lang="en-US" sz="1200" b="1" i="0" u="none" strike="noStrike" kern="1200" cap="none" spc="0" normalizeH="0" baseline="0" noProof="0" dirty="0">
              <a:ln>
                <a:noFill/>
              </a:ln>
              <a:solidFill>
                <a:schemeClr val="tx2">
                  <a:shade val="90000"/>
                </a:schemeClr>
              </a:solidFill>
              <a:effectLst/>
              <a:uLnTx/>
              <a:uFillTx/>
              <a:cs typeface="Arial" panose="020B0604020202020204" pitchFamily="34" charset="0"/>
            </a:endParaRPr>
          </a:p>
        </p:txBody>
      </p:sp>
      <p:sp>
        <p:nvSpPr>
          <p:cNvPr id="9"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sp>
        <p:nvSpPr>
          <p:cNvPr id="11" name="Rectangle 2"/>
          <p:cNvSpPr>
            <a:spLocks noGrp="1" noChangeArrowheads="1"/>
          </p:cNvSpPr>
          <p:nvPr>
            <p:ph type="title"/>
          </p:nvPr>
        </p:nvSpPr>
        <p:spPr>
          <a:xfrm>
            <a:off x="2438400" y="0"/>
            <a:ext cx="6477000" cy="1143000"/>
          </a:xfrm>
        </p:spPr>
        <p:txBody>
          <a:bodyPr lIns="92075" tIns="46038" rIns="92075" bIns="46038" anchor="ctr"/>
          <a:lstStyle/>
          <a:p>
            <a:pPr algn="r">
              <a:defRPr/>
            </a:pPr>
            <a:r>
              <a:rPr lang="en-US" sz="4400" b="1" dirty="0" smtClean="0"/>
              <a:t>Seminar</a:t>
            </a:r>
            <a:r>
              <a:rPr lang="en-US" sz="4400" b="1" dirty="0" smtClean="0">
                <a:latin typeface="Arial" panose="020B0604020202020204" pitchFamily="34" charset="0"/>
                <a:cs typeface="Arial" panose="020B0604020202020204" pitchFamily="34" charset="0"/>
              </a:rPr>
              <a:t> Outline</a:t>
            </a:r>
          </a:p>
        </p:txBody>
      </p:sp>
    </p:spTree>
    <p:extLst>
      <p:ext uri="{BB962C8B-B14F-4D97-AF65-F5344CB8AC3E}">
        <p14:creationId xmlns:p14="http://schemas.microsoft.com/office/powerpoint/2010/main" val="2482324840"/>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111</a:t>
            </a:fld>
            <a:endParaRPr lang="en-US" dirty="0">
              <a:latin typeface="Arial" panose="020B0604020202020204" pitchFamily="34" charset="0"/>
              <a:cs typeface="Arial" panose="020B0604020202020204" pitchFamily="34" charset="0"/>
            </a:endParaRPr>
          </a:p>
        </p:txBody>
      </p:sp>
      <p:sp>
        <p:nvSpPr>
          <p:cNvPr id="8"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cs typeface="Arial" panose="020B0604020202020204" pitchFamily="34" charset="0"/>
              </a:rPr>
              <a:t>2015</a:t>
            </a:r>
            <a:endParaRPr kumimoji="0" lang="en-US" sz="1200" b="1" i="0" u="none" strike="noStrike" kern="1200" cap="none" spc="0" normalizeH="0" baseline="0" noProof="0" dirty="0">
              <a:ln>
                <a:noFill/>
              </a:ln>
              <a:solidFill>
                <a:schemeClr val="tx2">
                  <a:shade val="90000"/>
                </a:schemeClr>
              </a:solidFill>
              <a:effectLst/>
              <a:uLnTx/>
              <a:uFillTx/>
              <a:cs typeface="Arial" panose="020B0604020202020204" pitchFamily="34" charset="0"/>
            </a:endParaRPr>
          </a:p>
        </p:txBody>
      </p:sp>
      <p:sp>
        <p:nvSpPr>
          <p:cNvPr id="9"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pic>
        <p:nvPicPr>
          <p:cNvPr id="10" name="Picture 13" descr="IMAC New logo trans.gif"/>
          <p:cNvPicPr>
            <a:picLocks noChangeAspect="1"/>
          </p:cNvPicPr>
          <p:nvPr/>
        </p:nvPicPr>
        <p:blipFill>
          <a:blip r:embed="rId3" cstate="print"/>
          <a:srcRect/>
          <a:stretch>
            <a:fillRect/>
          </a:stretch>
        </p:blipFill>
        <p:spPr bwMode="auto">
          <a:xfrm>
            <a:off x="0" y="0"/>
            <a:ext cx="2133600" cy="1058863"/>
          </a:xfrm>
          <a:prstGeom prst="rect">
            <a:avLst/>
          </a:prstGeom>
          <a:noFill/>
          <a:ln w="9525">
            <a:noFill/>
            <a:miter lim="800000"/>
            <a:headEnd/>
            <a:tailEnd/>
          </a:ln>
        </p:spPr>
      </p:pic>
      <p:sp>
        <p:nvSpPr>
          <p:cNvPr id="12" name="Rectangle 2"/>
          <p:cNvSpPr>
            <a:spLocks noChangeArrowheads="1"/>
          </p:cNvSpPr>
          <p:nvPr/>
        </p:nvSpPr>
        <p:spPr bwMode="auto">
          <a:xfrm>
            <a:off x="5715000" y="152400"/>
            <a:ext cx="3200400" cy="25146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   Known</a:t>
            </a:r>
          </a:p>
          <a:p>
            <a:pPr algn="r" eaLnBrk="0" hangingPunct="0"/>
            <a:r>
              <a:rPr lang="en-US" sz="4400" b="1" dirty="0" smtClean="0">
                <a:solidFill>
                  <a:schemeClr val="tx2"/>
                </a:solidFill>
              </a:rPr>
              <a:t>Sportsman </a:t>
            </a:r>
          </a:p>
          <a:p>
            <a:pPr algn="r" eaLnBrk="0" hangingPunct="0"/>
            <a:r>
              <a:rPr lang="en-US" sz="3600" b="1" dirty="0" smtClean="0">
                <a:solidFill>
                  <a:schemeClr val="tx2"/>
                </a:solidFill>
              </a:rPr>
              <a:t>2018</a:t>
            </a:r>
          </a:p>
          <a:p>
            <a:pPr algn="r" eaLnBrk="0" hangingPunct="0"/>
            <a:r>
              <a:rPr lang="en-US" sz="3600" b="1" dirty="0" smtClean="0">
                <a:solidFill>
                  <a:schemeClr val="tx2"/>
                </a:solidFill>
              </a:rPr>
              <a:t>- 1-</a:t>
            </a:r>
            <a:endParaRPr lang="en-US" sz="3600" b="1" dirty="0">
              <a:solidFill>
                <a:schemeClr val="tx2"/>
              </a:solidFill>
            </a:endParaRPr>
          </a:p>
        </p:txBody>
      </p:sp>
      <p:sp>
        <p:nvSpPr>
          <p:cNvPr id="6" name="Rectangle 5"/>
          <p:cNvSpPr/>
          <p:nvPr/>
        </p:nvSpPr>
        <p:spPr>
          <a:xfrm>
            <a:off x="3505200" y="6553200"/>
            <a:ext cx="2438400" cy="304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183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867"/>
            <a:ext cx="5521036" cy="6858000"/>
          </a:xfrm>
          <a:prstGeom prst="rect">
            <a:avLst/>
          </a:prstGeom>
        </p:spPr>
      </p:pic>
    </p:spTree>
    <p:extLst>
      <p:ext uri="{BB962C8B-B14F-4D97-AF65-F5344CB8AC3E}">
        <p14:creationId xmlns:p14="http://schemas.microsoft.com/office/powerpoint/2010/main" val="2127372644"/>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112</a:t>
            </a:fld>
            <a:endParaRPr lang="en-US" dirty="0">
              <a:latin typeface="Arial" panose="020B0604020202020204" pitchFamily="34" charset="0"/>
              <a:cs typeface="Arial" panose="020B0604020202020204" pitchFamily="34" charset="0"/>
            </a:endParaRPr>
          </a:p>
        </p:txBody>
      </p:sp>
      <p:sp>
        <p:nvSpPr>
          <p:cNvPr id="8"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cs typeface="Arial" panose="020B0604020202020204" pitchFamily="34" charset="0"/>
              </a:rPr>
              <a:t>2015</a:t>
            </a:r>
            <a:endParaRPr kumimoji="0" lang="en-US" sz="1200" b="1" i="0" u="none" strike="noStrike" kern="1200" cap="none" spc="0" normalizeH="0" baseline="0" noProof="0" dirty="0">
              <a:ln>
                <a:noFill/>
              </a:ln>
              <a:solidFill>
                <a:schemeClr val="tx2">
                  <a:shade val="90000"/>
                </a:schemeClr>
              </a:solidFill>
              <a:effectLst/>
              <a:uLnTx/>
              <a:uFillTx/>
              <a:cs typeface="Arial" panose="020B0604020202020204" pitchFamily="34" charset="0"/>
            </a:endParaRPr>
          </a:p>
        </p:txBody>
      </p:sp>
      <p:pic>
        <p:nvPicPr>
          <p:cNvPr id="10" name="Picture 13" descr="IMAC New logo trans.gif"/>
          <p:cNvPicPr>
            <a:picLocks noChangeAspect="1"/>
          </p:cNvPicPr>
          <p:nvPr/>
        </p:nvPicPr>
        <p:blipFill>
          <a:blip r:embed="rId3" cstate="print"/>
          <a:srcRect/>
          <a:stretch>
            <a:fillRect/>
          </a:stretch>
        </p:blipFill>
        <p:spPr bwMode="auto">
          <a:xfrm>
            <a:off x="0" y="0"/>
            <a:ext cx="2133600" cy="1058863"/>
          </a:xfrm>
          <a:prstGeom prst="rect">
            <a:avLst/>
          </a:prstGeom>
          <a:noFill/>
          <a:ln w="9525">
            <a:noFill/>
            <a:miter lim="800000"/>
            <a:headEnd/>
            <a:tailEnd/>
          </a:ln>
        </p:spPr>
      </p:pic>
      <p:sp>
        <p:nvSpPr>
          <p:cNvPr id="11" name="Rectangle 2"/>
          <p:cNvSpPr>
            <a:spLocks noChangeArrowheads="1"/>
          </p:cNvSpPr>
          <p:nvPr/>
        </p:nvSpPr>
        <p:spPr bwMode="auto">
          <a:xfrm>
            <a:off x="5715000" y="152400"/>
            <a:ext cx="3200400" cy="25146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   Known</a:t>
            </a:r>
          </a:p>
          <a:p>
            <a:pPr algn="r" eaLnBrk="0" hangingPunct="0"/>
            <a:r>
              <a:rPr lang="en-US" sz="4400" b="1" dirty="0" smtClean="0">
                <a:solidFill>
                  <a:schemeClr val="tx2"/>
                </a:solidFill>
              </a:rPr>
              <a:t>Sportsman </a:t>
            </a:r>
          </a:p>
          <a:p>
            <a:pPr algn="r" eaLnBrk="0" hangingPunct="0"/>
            <a:r>
              <a:rPr lang="en-US" sz="3600" b="1" dirty="0" smtClean="0">
                <a:solidFill>
                  <a:schemeClr val="tx2"/>
                </a:solidFill>
              </a:rPr>
              <a:t>2018</a:t>
            </a:r>
          </a:p>
          <a:p>
            <a:pPr algn="r" eaLnBrk="0" hangingPunct="0"/>
            <a:r>
              <a:rPr lang="en-US" sz="3600" b="1" dirty="0" smtClean="0">
                <a:solidFill>
                  <a:schemeClr val="tx2"/>
                </a:solidFill>
              </a:rPr>
              <a:t>- 2-</a:t>
            </a:r>
            <a:endParaRPr lang="en-US" sz="3600" b="1" dirty="0">
              <a:solidFill>
                <a:schemeClr val="tx2"/>
              </a:solidFill>
            </a:endParaRPr>
          </a:p>
        </p:txBody>
      </p:sp>
      <p:sp>
        <p:nvSpPr>
          <p:cNvPr id="13" name="Rectangle 12"/>
          <p:cNvSpPr/>
          <p:nvPr/>
        </p:nvSpPr>
        <p:spPr>
          <a:xfrm>
            <a:off x="3505200" y="6553200"/>
            <a:ext cx="2438400" cy="304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183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427831" cy="6858000"/>
          </a:xfrm>
          <a:prstGeom prst="rect">
            <a:avLst/>
          </a:prstGeom>
        </p:spPr>
      </p:pic>
    </p:spTree>
    <p:extLst>
      <p:ext uri="{BB962C8B-B14F-4D97-AF65-F5344CB8AC3E}">
        <p14:creationId xmlns:p14="http://schemas.microsoft.com/office/powerpoint/2010/main" val="3076015732"/>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113</a:t>
            </a:fld>
            <a:endParaRPr lang="en-US" dirty="0">
              <a:latin typeface="Arial" panose="020B0604020202020204" pitchFamily="34" charset="0"/>
              <a:cs typeface="Arial" panose="020B0604020202020204" pitchFamily="34" charset="0"/>
            </a:endParaRPr>
          </a:p>
        </p:txBody>
      </p:sp>
      <p:sp>
        <p:nvSpPr>
          <p:cNvPr id="8"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cs typeface="Arial" panose="020B0604020202020204" pitchFamily="34" charset="0"/>
              </a:rPr>
              <a:t>2015</a:t>
            </a:r>
            <a:endParaRPr kumimoji="0" lang="en-US" sz="1200" b="1" i="0" u="none" strike="noStrike" kern="1200" cap="none" spc="0" normalizeH="0" baseline="0" noProof="0" dirty="0">
              <a:ln>
                <a:noFill/>
              </a:ln>
              <a:solidFill>
                <a:schemeClr val="tx2">
                  <a:shade val="90000"/>
                </a:schemeClr>
              </a:solidFill>
              <a:effectLst/>
              <a:uLnTx/>
              <a:uFillTx/>
              <a:cs typeface="Arial" panose="020B0604020202020204" pitchFamily="34" charset="0"/>
            </a:endParaRPr>
          </a:p>
        </p:txBody>
      </p:sp>
      <p:pic>
        <p:nvPicPr>
          <p:cNvPr id="10" name="Picture 13" descr="IMAC New logo trans.gif"/>
          <p:cNvPicPr>
            <a:picLocks noChangeAspect="1"/>
          </p:cNvPicPr>
          <p:nvPr/>
        </p:nvPicPr>
        <p:blipFill>
          <a:blip r:embed="rId3" cstate="print"/>
          <a:srcRect/>
          <a:stretch>
            <a:fillRect/>
          </a:stretch>
        </p:blipFill>
        <p:spPr bwMode="auto">
          <a:xfrm>
            <a:off x="0" y="0"/>
            <a:ext cx="2133600" cy="1058863"/>
          </a:xfrm>
          <a:prstGeom prst="rect">
            <a:avLst/>
          </a:prstGeom>
          <a:noFill/>
          <a:ln w="9525">
            <a:noFill/>
            <a:miter lim="800000"/>
            <a:headEnd/>
            <a:tailEnd/>
          </a:ln>
        </p:spPr>
      </p:pic>
      <p:sp>
        <p:nvSpPr>
          <p:cNvPr id="11" name="Rectangle 2"/>
          <p:cNvSpPr>
            <a:spLocks noChangeArrowheads="1"/>
          </p:cNvSpPr>
          <p:nvPr/>
        </p:nvSpPr>
        <p:spPr bwMode="auto">
          <a:xfrm>
            <a:off x="5410200" y="152400"/>
            <a:ext cx="3505200" cy="25146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   Known</a:t>
            </a:r>
          </a:p>
          <a:p>
            <a:pPr algn="r" eaLnBrk="0" hangingPunct="0"/>
            <a:r>
              <a:rPr lang="en-US" sz="4400" b="1" dirty="0" smtClean="0">
                <a:solidFill>
                  <a:schemeClr val="tx2"/>
                </a:solidFill>
              </a:rPr>
              <a:t>Intermediate</a:t>
            </a:r>
          </a:p>
          <a:p>
            <a:pPr algn="r" eaLnBrk="0" hangingPunct="0"/>
            <a:r>
              <a:rPr lang="en-US" sz="3600" b="1" dirty="0" smtClean="0">
                <a:solidFill>
                  <a:schemeClr val="tx2"/>
                </a:solidFill>
              </a:rPr>
              <a:t>2018</a:t>
            </a:r>
          </a:p>
          <a:p>
            <a:pPr algn="r" eaLnBrk="0" hangingPunct="0"/>
            <a:r>
              <a:rPr lang="en-US" sz="3600" b="1" dirty="0" smtClean="0">
                <a:solidFill>
                  <a:schemeClr val="tx2"/>
                </a:solidFill>
              </a:rPr>
              <a:t>- 1-</a:t>
            </a:r>
            <a:endParaRPr lang="en-US" sz="3600" b="1" dirty="0">
              <a:solidFill>
                <a:schemeClr val="tx2"/>
              </a:solidFill>
            </a:endParaRPr>
          </a:p>
        </p:txBody>
      </p:sp>
      <p:sp>
        <p:nvSpPr>
          <p:cNvPr id="9" name="Rectangle 8"/>
          <p:cNvSpPr/>
          <p:nvPr/>
        </p:nvSpPr>
        <p:spPr>
          <a:xfrm>
            <a:off x="3505200" y="6553200"/>
            <a:ext cx="2438400" cy="304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183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522385" cy="6858000"/>
          </a:xfrm>
          <a:prstGeom prst="rect">
            <a:avLst/>
          </a:prstGeom>
        </p:spPr>
      </p:pic>
    </p:spTree>
    <p:extLst>
      <p:ext uri="{BB962C8B-B14F-4D97-AF65-F5344CB8AC3E}">
        <p14:creationId xmlns:p14="http://schemas.microsoft.com/office/powerpoint/2010/main" val="1298857906"/>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114</a:t>
            </a:fld>
            <a:endParaRPr lang="en-US" dirty="0">
              <a:latin typeface="Arial" panose="020B0604020202020204" pitchFamily="34" charset="0"/>
              <a:cs typeface="Arial" panose="020B0604020202020204" pitchFamily="34" charset="0"/>
            </a:endParaRPr>
          </a:p>
        </p:txBody>
      </p:sp>
      <p:sp>
        <p:nvSpPr>
          <p:cNvPr id="8"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cs typeface="Arial" panose="020B0604020202020204" pitchFamily="34" charset="0"/>
              </a:rPr>
              <a:t>2015</a:t>
            </a:r>
            <a:endParaRPr kumimoji="0" lang="en-US" sz="1200" b="1" i="0" u="none" strike="noStrike" kern="1200" cap="none" spc="0" normalizeH="0" baseline="0" noProof="0" dirty="0">
              <a:ln>
                <a:noFill/>
              </a:ln>
              <a:solidFill>
                <a:schemeClr val="tx2">
                  <a:shade val="90000"/>
                </a:schemeClr>
              </a:solidFill>
              <a:effectLst/>
              <a:uLnTx/>
              <a:uFillTx/>
              <a:cs typeface="Arial" panose="020B0604020202020204" pitchFamily="34" charset="0"/>
            </a:endParaRPr>
          </a:p>
        </p:txBody>
      </p:sp>
      <p:pic>
        <p:nvPicPr>
          <p:cNvPr id="10" name="Picture 13" descr="IMAC New logo trans.gif"/>
          <p:cNvPicPr>
            <a:picLocks noChangeAspect="1"/>
          </p:cNvPicPr>
          <p:nvPr/>
        </p:nvPicPr>
        <p:blipFill>
          <a:blip r:embed="rId3" cstate="print"/>
          <a:srcRect/>
          <a:stretch>
            <a:fillRect/>
          </a:stretch>
        </p:blipFill>
        <p:spPr bwMode="auto">
          <a:xfrm>
            <a:off x="0" y="0"/>
            <a:ext cx="2133600" cy="1058863"/>
          </a:xfrm>
          <a:prstGeom prst="rect">
            <a:avLst/>
          </a:prstGeom>
          <a:noFill/>
          <a:ln w="9525">
            <a:noFill/>
            <a:miter lim="800000"/>
            <a:headEnd/>
            <a:tailEnd/>
          </a:ln>
        </p:spPr>
      </p:pic>
      <p:sp>
        <p:nvSpPr>
          <p:cNvPr id="11" name="Rectangle 2"/>
          <p:cNvSpPr>
            <a:spLocks noChangeArrowheads="1"/>
          </p:cNvSpPr>
          <p:nvPr/>
        </p:nvSpPr>
        <p:spPr bwMode="auto">
          <a:xfrm>
            <a:off x="5410200" y="152400"/>
            <a:ext cx="3505200" cy="25146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   Known</a:t>
            </a:r>
          </a:p>
          <a:p>
            <a:pPr algn="r" eaLnBrk="0" hangingPunct="0"/>
            <a:r>
              <a:rPr lang="en-US" sz="4400" b="1" dirty="0" smtClean="0">
                <a:solidFill>
                  <a:schemeClr val="tx2"/>
                </a:solidFill>
              </a:rPr>
              <a:t>Intermediate</a:t>
            </a:r>
          </a:p>
          <a:p>
            <a:pPr algn="r" eaLnBrk="0" hangingPunct="0"/>
            <a:r>
              <a:rPr lang="en-US" sz="3600" b="1" dirty="0" smtClean="0">
                <a:solidFill>
                  <a:schemeClr val="tx2"/>
                </a:solidFill>
              </a:rPr>
              <a:t>2018</a:t>
            </a:r>
          </a:p>
          <a:p>
            <a:pPr algn="r" eaLnBrk="0" hangingPunct="0"/>
            <a:r>
              <a:rPr lang="en-US" sz="3600" b="1" dirty="0" smtClean="0">
                <a:solidFill>
                  <a:schemeClr val="tx2"/>
                </a:solidFill>
              </a:rPr>
              <a:t>- 2-</a:t>
            </a:r>
            <a:endParaRPr lang="en-US" sz="3600" b="1" dirty="0">
              <a:solidFill>
                <a:schemeClr val="tx2"/>
              </a:solidFill>
            </a:endParaRPr>
          </a:p>
        </p:txBody>
      </p:sp>
      <p:sp>
        <p:nvSpPr>
          <p:cNvPr id="9" name="Rectangle 8"/>
          <p:cNvSpPr/>
          <p:nvPr/>
        </p:nvSpPr>
        <p:spPr>
          <a:xfrm>
            <a:off x="3505200" y="6553200"/>
            <a:ext cx="2438400" cy="304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183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400"/>
            <a:ext cx="5421021" cy="6858000"/>
          </a:xfrm>
          <a:prstGeom prst="rect">
            <a:avLst/>
          </a:prstGeom>
        </p:spPr>
      </p:pic>
    </p:spTree>
    <p:extLst>
      <p:ext uri="{BB962C8B-B14F-4D97-AF65-F5344CB8AC3E}">
        <p14:creationId xmlns:p14="http://schemas.microsoft.com/office/powerpoint/2010/main" val="443756482"/>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115</a:t>
            </a:fld>
            <a:endParaRPr lang="en-US" dirty="0">
              <a:latin typeface="Arial" panose="020B0604020202020204" pitchFamily="34" charset="0"/>
              <a:cs typeface="Arial" panose="020B0604020202020204" pitchFamily="34" charset="0"/>
            </a:endParaRPr>
          </a:p>
        </p:txBody>
      </p:sp>
      <p:sp>
        <p:nvSpPr>
          <p:cNvPr id="8"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cs typeface="Arial" panose="020B0604020202020204" pitchFamily="34" charset="0"/>
              </a:rPr>
              <a:t>2015</a:t>
            </a:r>
            <a:endParaRPr kumimoji="0" lang="en-US" sz="1200" b="1" i="0" u="none" strike="noStrike" kern="1200" cap="none" spc="0" normalizeH="0" baseline="0" noProof="0" dirty="0">
              <a:ln>
                <a:noFill/>
              </a:ln>
              <a:solidFill>
                <a:schemeClr val="tx2">
                  <a:shade val="90000"/>
                </a:schemeClr>
              </a:solidFill>
              <a:effectLst/>
              <a:uLnTx/>
              <a:uFillTx/>
              <a:cs typeface="Arial" panose="020B0604020202020204" pitchFamily="34" charset="0"/>
            </a:endParaRPr>
          </a:p>
        </p:txBody>
      </p:sp>
      <p:pic>
        <p:nvPicPr>
          <p:cNvPr id="10" name="Picture 13" descr="IMAC New logo trans.gif"/>
          <p:cNvPicPr>
            <a:picLocks noChangeAspect="1"/>
          </p:cNvPicPr>
          <p:nvPr/>
        </p:nvPicPr>
        <p:blipFill>
          <a:blip r:embed="rId3" cstate="print"/>
          <a:srcRect/>
          <a:stretch>
            <a:fillRect/>
          </a:stretch>
        </p:blipFill>
        <p:spPr bwMode="auto">
          <a:xfrm>
            <a:off x="0" y="0"/>
            <a:ext cx="2133600" cy="1058863"/>
          </a:xfrm>
          <a:prstGeom prst="rect">
            <a:avLst/>
          </a:prstGeom>
          <a:noFill/>
          <a:ln w="9525">
            <a:noFill/>
            <a:miter lim="800000"/>
            <a:headEnd/>
            <a:tailEnd/>
          </a:ln>
        </p:spPr>
      </p:pic>
      <p:sp>
        <p:nvSpPr>
          <p:cNvPr id="11" name="Rectangle 2"/>
          <p:cNvSpPr>
            <a:spLocks noChangeArrowheads="1"/>
          </p:cNvSpPr>
          <p:nvPr/>
        </p:nvSpPr>
        <p:spPr bwMode="auto">
          <a:xfrm>
            <a:off x="5410200" y="152400"/>
            <a:ext cx="3505200" cy="25146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   Known</a:t>
            </a:r>
          </a:p>
          <a:p>
            <a:pPr algn="r" eaLnBrk="0" hangingPunct="0"/>
            <a:r>
              <a:rPr lang="en-US" sz="4400" b="1" dirty="0" smtClean="0">
                <a:solidFill>
                  <a:schemeClr val="tx2"/>
                </a:solidFill>
              </a:rPr>
              <a:t>Advanced</a:t>
            </a:r>
          </a:p>
          <a:p>
            <a:pPr algn="r" eaLnBrk="0" hangingPunct="0"/>
            <a:r>
              <a:rPr lang="en-US" sz="3600" b="1" dirty="0" smtClean="0">
                <a:solidFill>
                  <a:schemeClr val="tx2"/>
                </a:solidFill>
              </a:rPr>
              <a:t>2018</a:t>
            </a:r>
          </a:p>
          <a:p>
            <a:pPr algn="r" eaLnBrk="0" hangingPunct="0"/>
            <a:r>
              <a:rPr lang="en-US" sz="3600" b="1" dirty="0" smtClean="0">
                <a:solidFill>
                  <a:schemeClr val="tx2"/>
                </a:solidFill>
              </a:rPr>
              <a:t>- 1-</a:t>
            </a:r>
            <a:endParaRPr lang="en-US" sz="3600" b="1" dirty="0">
              <a:solidFill>
                <a:schemeClr val="tx2"/>
              </a:solidFill>
            </a:endParaRPr>
          </a:p>
        </p:txBody>
      </p:sp>
      <p:sp>
        <p:nvSpPr>
          <p:cNvPr id="9" name="Rectangle 8"/>
          <p:cNvSpPr/>
          <p:nvPr/>
        </p:nvSpPr>
        <p:spPr>
          <a:xfrm>
            <a:off x="3505200" y="6553200"/>
            <a:ext cx="2438400" cy="304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183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67" y="0"/>
            <a:ext cx="5526619" cy="6858000"/>
          </a:xfrm>
          <a:prstGeom prst="rect">
            <a:avLst/>
          </a:prstGeom>
        </p:spPr>
      </p:pic>
    </p:spTree>
    <p:extLst>
      <p:ext uri="{BB962C8B-B14F-4D97-AF65-F5344CB8AC3E}">
        <p14:creationId xmlns:p14="http://schemas.microsoft.com/office/powerpoint/2010/main" val="3329948206"/>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116</a:t>
            </a:fld>
            <a:endParaRPr lang="en-US" dirty="0">
              <a:latin typeface="Arial" panose="020B0604020202020204" pitchFamily="34" charset="0"/>
              <a:cs typeface="Arial" panose="020B0604020202020204" pitchFamily="34" charset="0"/>
            </a:endParaRPr>
          </a:p>
        </p:txBody>
      </p:sp>
      <p:sp>
        <p:nvSpPr>
          <p:cNvPr id="8"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cs typeface="Arial" panose="020B0604020202020204" pitchFamily="34" charset="0"/>
              </a:rPr>
              <a:t>2015</a:t>
            </a:r>
            <a:endParaRPr kumimoji="0" lang="en-US" sz="1200" b="1" i="0" u="none" strike="noStrike" kern="1200" cap="none" spc="0" normalizeH="0" baseline="0" noProof="0" dirty="0">
              <a:ln>
                <a:noFill/>
              </a:ln>
              <a:solidFill>
                <a:schemeClr val="tx2">
                  <a:shade val="90000"/>
                </a:schemeClr>
              </a:solidFill>
              <a:effectLst/>
              <a:uLnTx/>
              <a:uFillTx/>
              <a:cs typeface="Arial" panose="020B0604020202020204" pitchFamily="34" charset="0"/>
            </a:endParaRPr>
          </a:p>
        </p:txBody>
      </p:sp>
      <p:pic>
        <p:nvPicPr>
          <p:cNvPr id="10" name="Picture 13" descr="IMAC New logo trans.gif"/>
          <p:cNvPicPr>
            <a:picLocks noChangeAspect="1"/>
          </p:cNvPicPr>
          <p:nvPr/>
        </p:nvPicPr>
        <p:blipFill>
          <a:blip r:embed="rId3" cstate="print"/>
          <a:srcRect/>
          <a:stretch>
            <a:fillRect/>
          </a:stretch>
        </p:blipFill>
        <p:spPr bwMode="auto">
          <a:xfrm>
            <a:off x="0" y="0"/>
            <a:ext cx="2133600" cy="1058863"/>
          </a:xfrm>
          <a:prstGeom prst="rect">
            <a:avLst/>
          </a:prstGeom>
          <a:noFill/>
          <a:ln w="9525">
            <a:noFill/>
            <a:miter lim="800000"/>
            <a:headEnd/>
            <a:tailEnd/>
          </a:ln>
        </p:spPr>
      </p:pic>
      <p:sp>
        <p:nvSpPr>
          <p:cNvPr id="11" name="Rectangle 2"/>
          <p:cNvSpPr>
            <a:spLocks noChangeArrowheads="1"/>
          </p:cNvSpPr>
          <p:nvPr/>
        </p:nvSpPr>
        <p:spPr bwMode="auto">
          <a:xfrm>
            <a:off x="5410200" y="152400"/>
            <a:ext cx="3505200" cy="25146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   Known</a:t>
            </a:r>
          </a:p>
          <a:p>
            <a:pPr algn="r" eaLnBrk="0" hangingPunct="0"/>
            <a:r>
              <a:rPr lang="en-US" sz="4400" b="1" dirty="0" smtClean="0">
                <a:solidFill>
                  <a:schemeClr val="tx2"/>
                </a:solidFill>
              </a:rPr>
              <a:t>Advanced</a:t>
            </a:r>
          </a:p>
          <a:p>
            <a:pPr algn="r" eaLnBrk="0" hangingPunct="0"/>
            <a:r>
              <a:rPr lang="en-US" sz="3600" b="1" dirty="0" smtClean="0">
                <a:solidFill>
                  <a:schemeClr val="tx2"/>
                </a:solidFill>
              </a:rPr>
              <a:t>2018</a:t>
            </a:r>
          </a:p>
          <a:p>
            <a:pPr algn="r" eaLnBrk="0" hangingPunct="0"/>
            <a:r>
              <a:rPr lang="en-US" sz="3600" b="1" dirty="0" smtClean="0">
                <a:solidFill>
                  <a:schemeClr val="tx2"/>
                </a:solidFill>
              </a:rPr>
              <a:t>- 2-</a:t>
            </a:r>
            <a:endParaRPr lang="en-US" sz="3600" b="1" dirty="0">
              <a:solidFill>
                <a:schemeClr val="tx2"/>
              </a:solidFill>
            </a:endParaRPr>
          </a:p>
        </p:txBody>
      </p:sp>
      <p:sp>
        <p:nvSpPr>
          <p:cNvPr id="9" name="Rectangle 8"/>
          <p:cNvSpPr/>
          <p:nvPr/>
        </p:nvSpPr>
        <p:spPr>
          <a:xfrm>
            <a:off x="3505200" y="6553200"/>
            <a:ext cx="2438400" cy="304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183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413139" cy="6858000"/>
          </a:xfrm>
          <a:prstGeom prst="rect">
            <a:avLst/>
          </a:prstGeom>
        </p:spPr>
      </p:pic>
    </p:spTree>
    <p:extLst>
      <p:ext uri="{BB962C8B-B14F-4D97-AF65-F5344CB8AC3E}">
        <p14:creationId xmlns:p14="http://schemas.microsoft.com/office/powerpoint/2010/main" val="1965167131"/>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117</a:t>
            </a:fld>
            <a:endParaRPr lang="en-US" dirty="0">
              <a:latin typeface="Arial" panose="020B0604020202020204" pitchFamily="34" charset="0"/>
              <a:cs typeface="Arial" panose="020B0604020202020204" pitchFamily="34" charset="0"/>
            </a:endParaRPr>
          </a:p>
        </p:txBody>
      </p:sp>
      <p:sp>
        <p:nvSpPr>
          <p:cNvPr id="8"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cs typeface="Arial" panose="020B0604020202020204" pitchFamily="34" charset="0"/>
              </a:rPr>
              <a:t>2015</a:t>
            </a:r>
            <a:endParaRPr kumimoji="0" lang="en-US" sz="1200" b="1" i="0" u="none" strike="noStrike" kern="1200" cap="none" spc="0" normalizeH="0" baseline="0" noProof="0" dirty="0">
              <a:ln>
                <a:noFill/>
              </a:ln>
              <a:solidFill>
                <a:schemeClr val="tx2">
                  <a:shade val="90000"/>
                </a:schemeClr>
              </a:solidFill>
              <a:effectLst/>
              <a:uLnTx/>
              <a:uFillTx/>
              <a:cs typeface="Arial" panose="020B0604020202020204" pitchFamily="34" charset="0"/>
            </a:endParaRPr>
          </a:p>
        </p:txBody>
      </p:sp>
      <p:pic>
        <p:nvPicPr>
          <p:cNvPr id="10" name="Picture 13" descr="IMAC New logo trans.gif"/>
          <p:cNvPicPr>
            <a:picLocks noChangeAspect="1"/>
          </p:cNvPicPr>
          <p:nvPr/>
        </p:nvPicPr>
        <p:blipFill>
          <a:blip r:embed="rId3" cstate="print"/>
          <a:srcRect/>
          <a:stretch>
            <a:fillRect/>
          </a:stretch>
        </p:blipFill>
        <p:spPr bwMode="auto">
          <a:xfrm>
            <a:off x="0" y="0"/>
            <a:ext cx="2133600" cy="1058863"/>
          </a:xfrm>
          <a:prstGeom prst="rect">
            <a:avLst/>
          </a:prstGeom>
          <a:noFill/>
          <a:ln w="9525">
            <a:noFill/>
            <a:miter lim="800000"/>
            <a:headEnd/>
            <a:tailEnd/>
          </a:ln>
        </p:spPr>
      </p:pic>
      <p:sp>
        <p:nvSpPr>
          <p:cNvPr id="11" name="Rectangle 2"/>
          <p:cNvSpPr>
            <a:spLocks noChangeArrowheads="1"/>
          </p:cNvSpPr>
          <p:nvPr/>
        </p:nvSpPr>
        <p:spPr bwMode="auto">
          <a:xfrm>
            <a:off x="5410200" y="152400"/>
            <a:ext cx="3505200" cy="25146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   Known</a:t>
            </a:r>
          </a:p>
          <a:p>
            <a:pPr algn="r" eaLnBrk="0" hangingPunct="0"/>
            <a:r>
              <a:rPr lang="en-US" sz="4400" b="1" dirty="0" smtClean="0">
                <a:solidFill>
                  <a:schemeClr val="tx2"/>
                </a:solidFill>
              </a:rPr>
              <a:t>Unlimited</a:t>
            </a:r>
          </a:p>
          <a:p>
            <a:pPr algn="r" eaLnBrk="0" hangingPunct="0"/>
            <a:r>
              <a:rPr lang="en-US" sz="3600" b="1" dirty="0" smtClean="0">
                <a:solidFill>
                  <a:schemeClr val="tx2"/>
                </a:solidFill>
              </a:rPr>
              <a:t>2018</a:t>
            </a:r>
          </a:p>
          <a:p>
            <a:pPr algn="r" eaLnBrk="0" hangingPunct="0"/>
            <a:r>
              <a:rPr lang="en-US" sz="3600" b="1" dirty="0" smtClean="0">
                <a:solidFill>
                  <a:schemeClr val="tx2"/>
                </a:solidFill>
              </a:rPr>
              <a:t>- 1-</a:t>
            </a:r>
            <a:endParaRPr lang="en-US" sz="3600" b="1" dirty="0">
              <a:solidFill>
                <a:schemeClr val="tx2"/>
              </a:solidFill>
            </a:endParaRPr>
          </a:p>
        </p:txBody>
      </p:sp>
      <p:sp>
        <p:nvSpPr>
          <p:cNvPr id="9" name="Rectangle 8"/>
          <p:cNvSpPr/>
          <p:nvPr/>
        </p:nvSpPr>
        <p:spPr>
          <a:xfrm>
            <a:off x="3505200" y="6553200"/>
            <a:ext cx="2438400" cy="304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184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467"/>
            <a:ext cx="5523921" cy="6858000"/>
          </a:xfrm>
          <a:prstGeom prst="rect">
            <a:avLst/>
          </a:prstGeom>
        </p:spPr>
      </p:pic>
    </p:spTree>
    <p:extLst>
      <p:ext uri="{BB962C8B-B14F-4D97-AF65-F5344CB8AC3E}">
        <p14:creationId xmlns:p14="http://schemas.microsoft.com/office/powerpoint/2010/main" val="1199246930"/>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118</a:t>
            </a:fld>
            <a:endParaRPr lang="en-US" dirty="0">
              <a:latin typeface="Arial" panose="020B0604020202020204" pitchFamily="34" charset="0"/>
              <a:cs typeface="Arial" panose="020B0604020202020204" pitchFamily="34" charset="0"/>
            </a:endParaRPr>
          </a:p>
        </p:txBody>
      </p:sp>
      <p:sp>
        <p:nvSpPr>
          <p:cNvPr id="8"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cs typeface="Arial" panose="020B0604020202020204" pitchFamily="34" charset="0"/>
              </a:rPr>
              <a:t>2015</a:t>
            </a:r>
            <a:endParaRPr kumimoji="0" lang="en-US" sz="1200" b="1" i="0" u="none" strike="noStrike" kern="1200" cap="none" spc="0" normalizeH="0" baseline="0" noProof="0" dirty="0">
              <a:ln>
                <a:noFill/>
              </a:ln>
              <a:solidFill>
                <a:schemeClr val="tx2">
                  <a:shade val="90000"/>
                </a:schemeClr>
              </a:solidFill>
              <a:effectLst/>
              <a:uLnTx/>
              <a:uFillTx/>
              <a:cs typeface="Arial" panose="020B0604020202020204" pitchFamily="34" charset="0"/>
            </a:endParaRPr>
          </a:p>
        </p:txBody>
      </p:sp>
      <p:pic>
        <p:nvPicPr>
          <p:cNvPr id="10" name="Picture 13" descr="IMAC New logo trans.gif"/>
          <p:cNvPicPr>
            <a:picLocks noChangeAspect="1"/>
          </p:cNvPicPr>
          <p:nvPr/>
        </p:nvPicPr>
        <p:blipFill>
          <a:blip r:embed="rId3" cstate="print"/>
          <a:srcRect/>
          <a:stretch>
            <a:fillRect/>
          </a:stretch>
        </p:blipFill>
        <p:spPr bwMode="auto">
          <a:xfrm>
            <a:off x="0" y="0"/>
            <a:ext cx="2133600" cy="1058863"/>
          </a:xfrm>
          <a:prstGeom prst="rect">
            <a:avLst/>
          </a:prstGeom>
          <a:noFill/>
          <a:ln w="9525">
            <a:noFill/>
            <a:miter lim="800000"/>
            <a:headEnd/>
            <a:tailEnd/>
          </a:ln>
        </p:spPr>
      </p:pic>
      <p:sp>
        <p:nvSpPr>
          <p:cNvPr id="11" name="Rectangle 2"/>
          <p:cNvSpPr>
            <a:spLocks noChangeArrowheads="1"/>
          </p:cNvSpPr>
          <p:nvPr/>
        </p:nvSpPr>
        <p:spPr bwMode="auto">
          <a:xfrm>
            <a:off x="5410200" y="152400"/>
            <a:ext cx="3505200" cy="25146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   Known</a:t>
            </a:r>
          </a:p>
          <a:p>
            <a:pPr algn="r" eaLnBrk="0" hangingPunct="0"/>
            <a:r>
              <a:rPr lang="en-US" sz="4400" b="1" dirty="0" smtClean="0">
                <a:solidFill>
                  <a:schemeClr val="tx2"/>
                </a:solidFill>
              </a:rPr>
              <a:t>Unlimited</a:t>
            </a:r>
          </a:p>
          <a:p>
            <a:pPr algn="r" eaLnBrk="0" hangingPunct="0"/>
            <a:r>
              <a:rPr lang="en-US" sz="3600" b="1" dirty="0" smtClean="0">
                <a:solidFill>
                  <a:schemeClr val="tx2"/>
                </a:solidFill>
              </a:rPr>
              <a:t>2018</a:t>
            </a:r>
          </a:p>
          <a:p>
            <a:pPr algn="r" eaLnBrk="0" hangingPunct="0"/>
            <a:r>
              <a:rPr lang="en-US" sz="3600" b="1" dirty="0" smtClean="0">
                <a:solidFill>
                  <a:schemeClr val="tx2"/>
                </a:solidFill>
              </a:rPr>
              <a:t>- 2-</a:t>
            </a:r>
            <a:endParaRPr lang="en-US" sz="3600" b="1" dirty="0">
              <a:solidFill>
                <a:schemeClr val="tx2"/>
              </a:solidFill>
            </a:endParaRPr>
          </a:p>
        </p:txBody>
      </p:sp>
      <p:sp>
        <p:nvSpPr>
          <p:cNvPr id="9" name="Rectangle 8"/>
          <p:cNvSpPr/>
          <p:nvPr/>
        </p:nvSpPr>
        <p:spPr>
          <a:xfrm>
            <a:off x="3505200" y="6553200"/>
            <a:ext cx="2438400" cy="304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184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398129" cy="6858000"/>
          </a:xfrm>
          <a:prstGeom prst="rect">
            <a:avLst/>
          </a:prstGeom>
        </p:spPr>
      </p:pic>
    </p:spTree>
    <p:extLst>
      <p:ext uri="{BB962C8B-B14F-4D97-AF65-F5344CB8AC3E}">
        <p14:creationId xmlns:p14="http://schemas.microsoft.com/office/powerpoint/2010/main" val="19163267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2"/>
          <p:cNvSpPr>
            <a:spLocks noGrp="1"/>
          </p:cNvSpPr>
          <p:nvPr>
            <p:ph type="sldNum" sz="quarter" idx="4294967295"/>
          </p:nvPr>
        </p:nvSpPr>
        <p:spPr>
          <a:xfrm>
            <a:off x="8001000" y="6492875"/>
            <a:ext cx="762000" cy="365125"/>
          </a:xfrm>
        </p:spPr>
        <p:txBody>
          <a:bodyPr/>
          <a:lstStyle/>
          <a:p>
            <a:pPr>
              <a:defRPr/>
            </a:pPr>
            <a:r>
              <a:rPr lang="en-US" dirty="0"/>
              <a:t>A-</a:t>
            </a:r>
            <a:fld id="{574F2489-0362-44A5-B5B2-7C757D01E788}" type="slidenum">
              <a:rPr lang="en-US"/>
              <a:pPr>
                <a:defRPr/>
              </a:pPr>
              <a:t>12</a:t>
            </a:fld>
            <a:endParaRPr lang="en-US" dirty="0"/>
          </a:p>
        </p:txBody>
      </p:sp>
      <p:sp>
        <p:nvSpPr>
          <p:cNvPr id="17412" name="Rectangle 2"/>
          <p:cNvSpPr>
            <a:spLocks noChangeArrowheads="1"/>
          </p:cNvSpPr>
          <p:nvPr/>
        </p:nvSpPr>
        <p:spPr bwMode="auto">
          <a:xfrm>
            <a:off x="4572000" y="0"/>
            <a:ext cx="4343400"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Aresti </a:t>
            </a:r>
            <a:r>
              <a:rPr lang="en-US" sz="4400" b="1" dirty="0">
                <a:solidFill>
                  <a:schemeClr val="tx2"/>
                </a:solidFill>
              </a:rPr>
              <a:t>Symbols</a:t>
            </a:r>
          </a:p>
        </p:txBody>
      </p:sp>
      <p:sp>
        <p:nvSpPr>
          <p:cNvPr id="17413" name="Rectangle 3"/>
          <p:cNvSpPr>
            <a:spLocks noChangeArrowheads="1"/>
          </p:cNvSpPr>
          <p:nvPr/>
        </p:nvSpPr>
        <p:spPr bwMode="auto">
          <a:xfrm>
            <a:off x="533400" y="2286000"/>
            <a:ext cx="1352934" cy="2385910"/>
          </a:xfrm>
          <a:prstGeom prst="rect">
            <a:avLst/>
          </a:prstGeom>
          <a:noFill/>
          <a:ln w="9525">
            <a:noFill/>
            <a:miter lim="800000"/>
            <a:headEnd/>
            <a:tailEnd/>
          </a:ln>
        </p:spPr>
        <p:txBody>
          <a:bodyPr wrap="none" lIns="92075" tIns="46038" rIns="92075" bIns="46038">
            <a:spAutoFit/>
          </a:bodyPr>
          <a:lstStyle/>
          <a:p>
            <a:pPr eaLnBrk="0" hangingPunct="0"/>
            <a:endParaRPr lang="en-US" sz="2000" b="0" dirty="0"/>
          </a:p>
          <a:p>
            <a:pPr marL="449263" indent="-449263" eaLnBrk="0" hangingPunct="0">
              <a:lnSpc>
                <a:spcPct val="130000"/>
              </a:lnSpc>
              <a:buClr>
                <a:srgbClr val="FF0000"/>
              </a:buClr>
              <a:buSzPct val="100000"/>
              <a:buFont typeface="Wingdings" panose="05000000000000000000" pitchFamily="2" charset="2"/>
              <a:buChar char="q"/>
            </a:pPr>
            <a:r>
              <a:rPr lang="en-US" sz="2000" b="0" dirty="0" smtClean="0"/>
              <a:t>Lines </a:t>
            </a:r>
          </a:p>
          <a:p>
            <a:pPr marL="449263" indent="-449263" eaLnBrk="0" hangingPunct="0">
              <a:lnSpc>
                <a:spcPct val="130000"/>
              </a:lnSpc>
              <a:buClr>
                <a:srgbClr val="FF0000"/>
              </a:buClr>
              <a:buSzPct val="100000"/>
              <a:buFont typeface="Wingdings" panose="05000000000000000000" pitchFamily="2" charset="2"/>
              <a:buChar char="q"/>
            </a:pPr>
            <a:r>
              <a:rPr lang="en-US" sz="2000" b="0" dirty="0" smtClean="0"/>
              <a:t>Rolls </a:t>
            </a:r>
          </a:p>
          <a:p>
            <a:pPr marL="449263" indent="-449263" eaLnBrk="0" hangingPunct="0">
              <a:lnSpc>
                <a:spcPct val="130000"/>
              </a:lnSpc>
              <a:buClr>
                <a:srgbClr val="FF0000"/>
              </a:buClr>
              <a:buSzPct val="100000"/>
              <a:buFont typeface="Wingdings" panose="05000000000000000000" pitchFamily="2" charset="2"/>
              <a:buChar char="q"/>
            </a:pPr>
            <a:r>
              <a:rPr lang="en-US" sz="2000" dirty="0" smtClean="0"/>
              <a:t>Stalls</a:t>
            </a:r>
            <a:endParaRPr lang="en-US" sz="2000" b="0" dirty="0" smtClean="0"/>
          </a:p>
          <a:p>
            <a:pPr marL="449263" indent="-449263" eaLnBrk="0" hangingPunct="0">
              <a:lnSpc>
                <a:spcPct val="130000"/>
              </a:lnSpc>
              <a:buClr>
                <a:srgbClr val="FF0000"/>
              </a:buClr>
              <a:buSzPct val="100000"/>
              <a:buFont typeface="Wingdings" panose="05000000000000000000" pitchFamily="2" charset="2"/>
              <a:buChar char="q"/>
            </a:pPr>
            <a:r>
              <a:rPr lang="en-US" sz="2000" b="0" dirty="0" smtClean="0"/>
              <a:t>Snaps</a:t>
            </a:r>
          </a:p>
          <a:p>
            <a:pPr marL="449263" indent="-449263" eaLnBrk="0" hangingPunct="0">
              <a:lnSpc>
                <a:spcPct val="130000"/>
              </a:lnSpc>
              <a:buClr>
                <a:srgbClr val="FF0000"/>
              </a:buClr>
              <a:buSzPct val="100000"/>
              <a:buFont typeface="Wingdings" panose="05000000000000000000" pitchFamily="2" charset="2"/>
              <a:buChar char="q"/>
            </a:pPr>
            <a:r>
              <a:rPr lang="en-US" sz="2000" b="0" dirty="0" smtClean="0"/>
              <a:t>Spins</a:t>
            </a:r>
            <a:endParaRPr lang="en-US" sz="2000" b="0" dirty="0"/>
          </a:p>
        </p:txBody>
      </p:sp>
      <p:sp>
        <p:nvSpPr>
          <p:cNvPr id="17414" name="Rectangle 4"/>
          <p:cNvSpPr>
            <a:spLocks noChangeArrowheads="1"/>
          </p:cNvSpPr>
          <p:nvPr/>
        </p:nvSpPr>
        <p:spPr bwMode="auto">
          <a:xfrm>
            <a:off x="533400" y="1329267"/>
            <a:ext cx="2545288" cy="461665"/>
          </a:xfrm>
          <a:prstGeom prst="rect">
            <a:avLst/>
          </a:prstGeom>
          <a:noFill/>
          <a:ln w="12700">
            <a:noFill/>
            <a:miter lim="800000"/>
            <a:headEnd/>
            <a:tailEnd/>
          </a:ln>
        </p:spPr>
        <p:txBody>
          <a:bodyPr wrap="none" anchor="ctr">
            <a:spAutoFit/>
          </a:bodyPr>
          <a:lstStyle/>
          <a:p>
            <a:pPr eaLnBrk="0" hangingPunct="0"/>
            <a:r>
              <a:rPr lang="en-US" sz="2400" dirty="0" smtClean="0"/>
              <a:t>Basic </a:t>
            </a:r>
            <a:r>
              <a:rPr lang="en-US" sz="2400" dirty="0" err="1" smtClean="0"/>
              <a:t>Symbology</a:t>
            </a:r>
            <a:endParaRPr lang="en-US" dirty="0"/>
          </a:p>
        </p:txBody>
      </p:sp>
      <p:sp>
        <p:nvSpPr>
          <p:cNvPr id="7"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graphicFrame>
        <p:nvGraphicFramePr>
          <p:cNvPr id="2" name="Object 1"/>
          <p:cNvGraphicFramePr>
            <a:graphicFrameLocks noChangeAspect="1"/>
          </p:cNvGraphicFramePr>
          <p:nvPr>
            <p:extLst>
              <p:ext uri="{D42A27DB-BD31-4B8C-83A1-F6EECF244321}">
                <p14:modId xmlns:p14="http://schemas.microsoft.com/office/powerpoint/2010/main" val="497471612"/>
              </p:ext>
            </p:extLst>
          </p:nvPr>
        </p:nvGraphicFramePr>
        <p:xfrm>
          <a:off x="3657600" y="1471550"/>
          <a:ext cx="2176463" cy="2971800"/>
        </p:xfrm>
        <a:graphic>
          <a:graphicData uri="http://schemas.openxmlformats.org/presentationml/2006/ole">
            <mc:AlternateContent xmlns:mc="http://schemas.openxmlformats.org/markup-compatibility/2006">
              <mc:Choice xmlns:v="urn:schemas-microsoft-com:vml" Requires="v">
                <p:oleObj spid="_x0000_s189692" name="VISIO" r:id="rId4" imgW="928440" imgH="1268640" progId="">
                  <p:embed/>
                </p:oleObj>
              </mc:Choice>
              <mc:Fallback>
                <p:oleObj name="VISIO" r:id="rId4" imgW="928440" imgH="12686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471550"/>
                        <a:ext cx="2176463" cy="297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7"/>
          <p:cNvPicPr>
            <a:picLocks noChangeAspect="1" noChangeArrowheads="1"/>
          </p:cNvPicPr>
          <p:nvPr/>
        </p:nvPicPr>
        <p:blipFill>
          <a:blip r:embed="rId6" cstate="print"/>
          <a:srcRect/>
          <a:stretch>
            <a:fillRect/>
          </a:stretch>
        </p:blipFill>
        <p:spPr bwMode="auto">
          <a:xfrm>
            <a:off x="3187038" y="3982464"/>
            <a:ext cx="1308762" cy="2275461"/>
          </a:xfrm>
          <a:prstGeom prst="rect">
            <a:avLst/>
          </a:prstGeom>
          <a:noFill/>
          <a:ln w="9525">
            <a:noFill/>
            <a:miter lim="800000"/>
            <a:headEnd/>
            <a:tailEnd/>
          </a:ln>
        </p:spPr>
      </p:pic>
      <p:graphicFrame>
        <p:nvGraphicFramePr>
          <p:cNvPr id="3" name="Object 2"/>
          <p:cNvGraphicFramePr>
            <a:graphicFrameLocks noChangeAspect="1"/>
          </p:cNvGraphicFramePr>
          <p:nvPr>
            <p:extLst>
              <p:ext uri="{D42A27DB-BD31-4B8C-83A1-F6EECF244321}">
                <p14:modId xmlns:p14="http://schemas.microsoft.com/office/powerpoint/2010/main" val="2382431791"/>
              </p:ext>
            </p:extLst>
          </p:nvPr>
        </p:nvGraphicFramePr>
        <p:xfrm>
          <a:off x="6205088" y="3409208"/>
          <a:ext cx="2608712" cy="2991592"/>
        </p:xfrm>
        <a:graphic>
          <a:graphicData uri="http://schemas.openxmlformats.org/presentationml/2006/ole">
            <mc:AlternateContent xmlns:mc="http://schemas.openxmlformats.org/markup-compatibility/2006">
              <mc:Choice xmlns:v="urn:schemas-microsoft-com:vml" Requires="v">
                <p:oleObj spid="_x0000_s189693" name="Visio" r:id="rId7" imgW="885349" imgH="1016975" progId="">
                  <p:embed/>
                </p:oleObj>
              </mc:Choice>
              <mc:Fallback>
                <p:oleObj name="Visio" r:id="rId7" imgW="885349" imgH="1016975"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5088" y="3409208"/>
                        <a:ext cx="2608712" cy="2991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05407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Slide Number Placeholder 2"/>
          <p:cNvSpPr>
            <a:spLocks noGrp="1"/>
          </p:cNvSpPr>
          <p:nvPr>
            <p:ph type="sldNum" sz="quarter" idx="4294967295"/>
          </p:nvPr>
        </p:nvSpPr>
        <p:spPr>
          <a:xfrm>
            <a:off x="8001000" y="6492875"/>
            <a:ext cx="762000" cy="365125"/>
          </a:xfrm>
        </p:spPr>
        <p:txBody>
          <a:bodyPr/>
          <a:lstStyle/>
          <a:p>
            <a:pPr>
              <a:defRPr/>
            </a:pPr>
            <a:r>
              <a:rPr lang="en-US" dirty="0"/>
              <a:t>A-</a:t>
            </a:r>
            <a:fld id="{FD9C5E36-E806-4E24-BE4B-C8BEF8650739}" type="slidenum">
              <a:rPr lang="en-US"/>
              <a:pPr>
                <a:defRPr/>
              </a:pPr>
              <a:t>13</a:t>
            </a:fld>
            <a:endParaRPr lang="en-US" dirty="0"/>
          </a:p>
        </p:txBody>
      </p:sp>
      <p:sp>
        <p:nvSpPr>
          <p:cNvPr id="1036" name="Rectangle 3"/>
          <p:cNvSpPr>
            <a:spLocks noChangeArrowheads="1"/>
          </p:cNvSpPr>
          <p:nvPr/>
        </p:nvSpPr>
        <p:spPr bwMode="auto">
          <a:xfrm>
            <a:off x="4276567" y="4048138"/>
            <a:ext cx="4474833" cy="523862"/>
          </a:xfrm>
          <a:prstGeom prst="rect">
            <a:avLst/>
          </a:prstGeom>
          <a:noFill/>
          <a:ln w="9525">
            <a:noFill/>
            <a:miter lim="800000"/>
            <a:headEnd/>
            <a:tailEnd/>
          </a:ln>
        </p:spPr>
        <p:txBody>
          <a:bodyPr wrap="none" lIns="92075" tIns="46038" rIns="92075" bIns="46038">
            <a:spAutoFit/>
          </a:bodyPr>
          <a:lstStyle/>
          <a:p>
            <a:pPr eaLnBrk="0" hangingPunct="0"/>
            <a:r>
              <a:rPr lang="en-US" sz="2800" b="1" dirty="0"/>
              <a:t>Positive or Upright Flight</a:t>
            </a:r>
          </a:p>
        </p:txBody>
      </p:sp>
      <p:sp>
        <p:nvSpPr>
          <p:cNvPr id="1037" name="Rectangle 4"/>
          <p:cNvSpPr>
            <a:spLocks noChangeArrowheads="1"/>
          </p:cNvSpPr>
          <p:nvPr/>
        </p:nvSpPr>
        <p:spPr bwMode="auto">
          <a:xfrm>
            <a:off x="4047967" y="5876938"/>
            <a:ext cx="4715033" cy="523862"/>
          </a:xfrm>
          <a:prstGeom prst="rect">
            <a:avLst/>
          </a:prstGeom>
          <a:noFill/>
          <a:ln w="9525">
            <a:noFill/>
            <a:miter lim="800000"/>
            <a:headEnd/>
            <a:tailEnd/>
          </a:ln>
        </p:spPr>
        <p:txBody>
          <a:bodyPr wrap="none" lIns="92075" tIns="46038" rIns="92075" bIns="46038">
            <a:spAutoFit/>
          </a:bodyPr>
          <a:lstStyle/>
          <a:p>
            <a:pPr eaLnBrk="0" hangingPunct="0"/>
            <a:r>
              <a:rPr lang="en-US" sz="2800" b="1" dirty="0"/>
              <a:t>Negative or Inverted Flight</a:t>
            </a:r>
            <a:endParaRPr lang="en-US" sz="2400" b="1" dirty="0"/>
          </a:p>
        </p:txBody>
      </p:sp>
      <p:graphicFrame>
        <p:nvGraphicFramePr>
          <p:cNvPr id="1026" name="Object 21"/>
          <p:cNvGraphicFramePr>
            <a:graphicFrameLocks noChangeAspect="1"/>
          </p:cNvGraphicFramePr>
          <p:nvPr>
            <p:extLst>
              <p:ext uri="{D42A27DB-BD31-4B8C-83A1-F6EECF244321}">
                <p14:modId xmlns:p14="http://schemas.microsoft.com/office/powerpoint/2010/main" val="548357002"/>
              </p:ext>
            </p:extLst>
          </p:nvPr>
        </p:nvGraphicFramePr>
        <p:xfrm>
          <a:off x="4809967" y="2905138"/>
          <a:ext cx="1524000" cy="1082675"/>
        </p:xfrm>
        <a:graphic>
          <a:graphicData uri="http://schemas.openxmlformats.org/presentationml/2006/ole">
            <mc:AlternateContent xmlns:mc="http://schemas.openxmlformats.org/markup-compatibility/2006">
              <mc:Choice xmlns:v="urn:schemas-microsoft-com:vml" Requires="v">
                <p:oleObj spid="_x0000_s191311" name="VISIO" r:id="rId4" imgW="1216440" imgH="864360" progId="">
                  <p:embed/>
                </p:oleObj>
              </mc:Choice>
              <mc:Fallback>
                <p:oleObj name="VISIO" r:id="rId4" imgW="1216440" imgH="864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9967" y="2905138"/>
                        <a:ext cx="1524000"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22"/>
          <p:cNvGraphicFramePr>
            <a:graphicFrameLocks noChangeAspect="1"/>
          </p:cNvGraphicFramePr>
          <p:nvPr>
            <p:extLst>
              <p:ext uri="{D42A27DB-BD31-4B8C-83A1-F6EECF244321}">
                <p14:modId xmlns:p14="http://schemas.microsoft.com/office/powerpoint/2010/main" val="2367194356"/>
              </p:ext>
            </p:extLst>
          </p:nvPr>
        </p:nvGraphicFramePr>
        <p:xfrm>
          <a:off x="7476967" y="2905138"/>
          <a:ext cx="1055688" cy="1066800"/>
        </p:xfrm>
        <a:graphic>
          <a:graphicData uri="http://schemas.openxmlformats.org/presentationml/2006/ole">
            <mc:AlternateContent xmlns:mc="http://schemas.openxmlformats.org/markup-compatibility/2006">
              <mc:Choice xmlns:v="urn:schemas-microsoft-com:vml" Requires="v">
                <p:oleObj spid="_x0000_s191312" name="VISIO" r:id="rId6" imgW="856440" imgH="864360" progId="">
                  <p:embed/>
                </p:oleObj>
              </mc:Choice>
              <mc:Fallback>
                <p:oleObj name="VISIO" r:id="rId6" imgW="856440" imgH="864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76967" y="2905138"/>
                        <a:ext cx="10556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23"/>
          <p:cNvGraphicFramePr>
            <a:graphicFrameLocks noChangeAspect="1"/>
          </p:cNvGraphicFramePr>
          <p:nvPr>
            <p:extLst>
              <p:ext uri="{D42A27DB-BD31-4B8C-83A1-F6EECF244321}">
                <p14:modId xmlns:p14="http://schemas.microsoft.com/office/powerpoint/2010/main" val="2806643456"/>
              </p:ext>
            </p:extLst>
          </p:nvPr>
        </p:nvGraphicFramePr>
        <p:xfrm>
          <a:off x="1914367" y="4962538"/>
          <a:ext cx="1981200" cy="423863"/>
        </p:xfrm>
        <a:graphic>
          <a:graphicData uri="http://schemas.openxmlformats.org/presentationml/2006/ole">
            <mc:AlternateContent xmlns:mc="http://schemas.openxmlformats.org/markup-compatibility/2006">
              <mc:Choice xmlns:v="urn:schemas-microsoft-com:vml" Requires="v">
                <p:oleObj spid="_x0000_s191313" name="VISIO" r:id="rId8" imgW="1188360" imgH="254880" progId="">
                  <p:embed/>
                </p:oleObj>
              </mc:Choice>
              <mc:Fallback>
                <p:oleObj name="VISIO" r:id="rId8" imgW="1188360" imgH="2548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14367" y="4962538"/>
                        <a:ext cx="1981200"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25"/>
          <p:cNvGraphicFramePr>
            <a:graphicFrameLocks noChangeAspect="1"/>
          </p:cNvGraphicFramePr>
          <p:nvPr>
            <p:extLst>
              <p:ext uri="{D42A27DB-BD31-4B8C-83A1-F6EECF244321}">
                <p14:modId xmlns:p14="http://schemas.microsoft.com/office/powerpoint/2010/main" val="199822292"/>
              </p:ext>
            </p:extLst>
          </p:nvPr>
        </p:nvGraphicFramePr>
        <p:xfrm>
          <a:off x="7400767" y="4657738"/>
          <a:ext cx="1133475" cy="1143000"/>
        </p:xfrm>
        <a:graphic>
          <a:graphicData uri="http://schemas.openxmlformats.org/presentationml/2006/ole">
            <mc:AlternateContent xmlns:mc="http://schemas.openxmlformats.org/markup-compatibility/2006">
              <mc:Choice xmlns:v="urn:schemas-microsoft-com:vml" Requires="v">
                <p:oleObj spid="_x0000_s191314" name="VISIO" r:id="rId10" imgW="856440" imgH="864360" progId="">
                  <p:embed/>
                </p:oleObj>
              </mc:Choice>
              <mc:Fallback>
                <p:oleObj name="VISIO" r:id="rId10" imgW="856440" imgH="86436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00767" y="4657738"/>
                        <a:ext cx="11334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26"/>
          <p:cNvGraphicFramePr>
            <a:graphicFrameLocks noChangeAspect="1"/>
          </p:cNvGraphicFramePr>
          <p:nvPr>
            <p:extLst>
              <p:ext uri="{D42A27DB-BD31-4B8C-83A1-F6EECF244321}">
                <p14:modId xmlns:p14="http://schemas.microsoft.com/office/powerpoint/2010/main" val="3989617123"/>
              </p:ext>
            </p:extLst>
          </p:nvPr>
        </p:nvGraphicFramePr>
        <p:xfrm>
          <a:off x="4733767" y="4657738"/>
          <a:ext cx="1520825" cy="1277938"/>
        </p:xfrm>
        <a:graphic>
          <a:graphicData uri="http://schemas.openxmlformats.org/presentationml/2006/ole">
            <mc:AlternateContent xmlns:mc="http://schemas.openxmlformats.org/markup-compatibility/2006">
              <mc:Choice xmlns:v="urn:schemas-microsoft-com:vml" Requires="v">
                <p:oleObj spid="_x0000_s191315" name="VISIO" r:id="rId12" imgW="1216440" imgH="1022400" progId="">
                  <p:embed/>
                </p:oleObj>
              </mc:Choice>
              <mc:Fallback>
                <p:oleObj name="VISIO" r:id="rId12" imgW="1216440" imgH="102240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33767" y="4657738"/>
                        <a:ext cx="1520825" cy="12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0" name="Rectangle 42"/>
          <p:cNvSpPr>
            <a:spLocks noChangeArrowheads="1"/>
          </p:cNvSpPr>
          <p:nvPr/>
        </p:nvSpPr>
        <p:spPr bwMode="auto">
          <a:xfrm>
            <a:off x="397933" y="1219200"/>
            <a:ext cx="3794278" cy="461665"/>
          </a:xfrm>
          <a:prstGeom prst="rect">
            <a:avLst/>
          </a:prstGeom>
          <a:noFill/>
          <a:ln w="12700">
            <a:noFill/>
            <a:miter lim="800000"/>
            <a:headEnd/>
            <a:tailEnd/>
          </a:ln>
        </p:spPr>
        <p:txBody>
          <a:bodyPr wrap="none" anchor="ctr">
            <a:spAutoFit/>
          </a:bodyPr>
          <a:lstStyle/>
          <a:p>
            <a:pPr eaLnBrk="0" hangingPunct="0"/>
            <a:r>
              <a:rPr lang="en-US" sz="2400" dirty="0" smtClean="0"/>
              <a:t>Maneuver Start and Finish</a:t>
            </a:r>
            <a:endParaRPr lang="en-US" sz="2400" dirty="0"/>
          </a:p>
        </p:txBody>
      </p:sp>
      <p:grpSp>
        <p:nvGrpSpPr>
          <p:cNvPr id="2" name="Group 1"/>
          <p:cNvGrpSpPr/>
          <p:nvPr/>
        </p:nvGrpSpPr>
        <p:grpSpPr>
          <a:xfrm>
            <a:off x="1143000" y="1889125"/>
            <a:ext cx="1905000" cy="1692275"/>
            <a:chOff x="838200" y="2286000"/>
            <a:chExt cx="1905000" cy="1692275"/>
          </a:xfrm>
        </p:grpSpPr>
        <p:graphicFrame>
          <p:nvGraphicFramePr>
            <p:cNvPr id="1031" name="Object 32"/>
            <p:cNvGraphicFramePr>
              <a:graphicFrameLocks noChangeAspect="1"/>
            </p:cNvGraphicFramePr>
            <p:nvPr>
              <p:extLst>
                <p:ext uri="{D42A27DB-BD31-4B8C-83A1-F6EECF244321}">
                  <p14:modId xmlns:p14="http://schemas.microsoft.com/office/powerpoint/2010/main" val="3341603630"/>
                </p:ext>
              </p:extLst>
            </p:nvPr>
          </p:nvGraphicFramePr>
          <p:xfrm>
            <a:off x="914400" y="2362200"/>
            <a:ext cx="1676400" cy="392113"/>
          </p:xfrm>
          <a:graphic>
            <a:graphicData uri="http://schemas.openxmlformats.org/presentationml/2006/ole">
              <mc:AlternateContent xmlns:mc="http://schemas.openxmlformats.org/markup-compatibility/2006">
                <mc:Choice xmlns:v="urn:schemas-microsoft-com:vml" Requires="v">
                  <p:oleObj spid="_x0000_s191316" name="VISIO" r:id="rId14" imgW="1278636" imgH="298704" progId="">
                    <p:embed/>
                  </p:oleObj>
                </mc:Choice>
                <mc:Fallback>
                  <p:oleObj name="VISIO" r:id="rId14" imgW="1278636" imgH="298704"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14400" y="2362200"/>
                          <a:ext cx="1676400"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8" name="Text Box 37"/>
            <p:cNvSpPr txBox="1">
              <a:spLocks noChangeArrowheads="1"/>
            </p:cNvSpPr>
            <p:nvPr/>
          </p:nvSpPr>
          <p:spPr bwMode="auto">
            <a:xfrm>
              <a:off x="838200" y="2743200"/>
              <a:ext cx="1812925" cy="396875"/>
            </a:xfrm>
            <a:prstGeom prst="rect">
              <a:avLst/>
            </a:prstGeom>
            <a:noFill/>
            <a:ln w="12700">
              <a:noFill/>
              <a:miter lim="800000"/>
              <a:headEnd/>
              <a:tailEnd/>
            </a:ln>
          </p:spPr>
          <p:txBody>
            <a:bodyPr wrap="none" anchor="ctr">
              <a:spAutoFit/>
            </a:bodyPr>
            <a:lstStyle/>
            <a:p>
              <a:pPr algn="ctr" eaLnBrk="0" hangingPunct="0"/>
              <a:r>
                <a:rPr lang="en-US" sz="2000" dirty="0"/>
                <a:t>Sequence Start</a:t>
              </a:r>
            </a:p>
          </p:txBody>
        </p:sp>
        <p:sp>
          <p:nvSpPr>
            <p:cNvPr id="1039" name="Text Box 39"/>
            <p:cNvSpPr txBox="1">
              <a:spLocks noChangeArrowheads="1"/>
            </p:cNvSpPr>
            <p:nvPr/>
          </p:nvSpPr>
          <p:spPr bwMode="auto">
            <a:xfrm>
              <a:off x="838200" y="3581400"/>
              <a:ext cx="1716088" cy="396875"/>
            </a:xfrm>
            <a:prstGeom prst="rect">
              <a:avLst/>
            </a:prstGeom>
            <a:noFill/>
            <a:ln w="12700">
              <a:noFill/>
              <a:miter lim="800000"/>
              <a:headEnd/>
              <a:tailEnd/>
            </a:ln>
          </p:spPr>
          <p:txBody>
            <a:bodyPr wrap="none" anchor="ctr">
              <a:spAutoFit/>
            </a:bodyPr>
            <a:lstStyle/>
            <a:p>
              <a:pPr algn="ctr" eaLnBrk="0" hangingPunct="0"/>
              <a:r>
                <a:rPr lang="en-US" sz="2000" dirty="0"/>
                <a:t>Sequence End</a:t>
              </a:r>
            </a:p>
          </p:txBody>
        </p:sp>
        <p:graphicFrame>
          <p:nvGraphicFramePr>
            <p:cNvPr id="1032" name="Object 41"/>
            <p:cNvGraphicFramePr>
              <a:graphicFrameLocks noChangeAspect="1"/>
            </p:cNvGraphicFramePr>
            <p:nvPr>
              <p:extLst>
                <p:ext uri="{D42A27DB-BD31-4B8C-83A1-F6EECF244321}">
                  <p14:modId xmlns:p14="http://schemas.microsoft.com/office/powerpoint/2010/main" val="253342399"/>
                </p:ext>
              </p:extLst>
            </p:nvPr>
          </p:nvGraphicFramePr>
          <p:xfrm>
            <a:off x="914400" y="3124200"/>
            <a:ext cx="1752600" cy="550863"/>
          </p:xfrm>
          <a:graphic>
            <a:graphicData uri="http://schemas.openxmlformats.org/presentationml/2006/ole">
              <mc:AlternateContent xmlns:mc="http://schemas.openxmlformats.org/markup-compatibility/2006">
                <mc:Choice xmlns:v="urn:schemas-microsoft-com:vml" Requires="v">
                  <p:oleObj spid="_x0000_s191317" name="VISIO" r:id="rId16" imgW="1350000" imgH="372600" progId="">
                    <p:embed/>
                  </p:oleObj>
                </mc:Choice>
                <mc:Fallback>
                  <p:oleObj name="VISIO" r:id="rId16" imgW="1350000" imgH="372600"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14400" y="3124200"/>
                          <a:ext cx="1752600"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1" name="Oval 43"/>
            <p:cNvSpPr>
              <a:spLocks noChangeArrowheads="1"/>
            </p:cNvSpPr>
            <p:nvPr/>
          </p:nvSpPr>
          <p:spPr bwMode="auto">
            <a:xfrm>
              <a:off x="838200" y="2286000"/>
              <a:ext cx="533400" cy="533400"/>
            </a:xfrm>
            <a:prstGeom prst="ellipse">
              <a:avLst/>
            </a:prstGeom>
            <a:noFill/>
            <a:ln w="28575">
              <a:solidFill>
                <a:srgbClr val="FF0000"/>
              </a:solidFill>
              <a:round/>
              <a:headEnd/>
              <a:tailEnd/>
            </a:ln>
          </p:spPr>
          <p:txBody>
            <a:bodyPr wrap="none" anchor="ctr"/>
            <a:lstStyle/>
            <a:p>
              <a:pPr algn="ctr"/>
              <a:endParaRPr lang="en-US" dirty="0"/>
            </a:p>
          </p:txBody>
        </p:sp>
        <p:sp>
          <p:nvSpPr>
            <p:cNvPr id="1042" name="Oval 44"/>
            <p:cNvSpPr>
              <a:spLocks noChangeArrowheads="1"/>
            </p:cNvSpPr>
            <p:nvPr/>
          </p:nvSpPr>
          <p:spPr bwMode="auto">
            <a:xfrm>
              <a:off x="2209800" y="3124200"/>
              <a:ext cx="533400" cy="533400"/>
            </a:xfrm>
            <a:prstGeom prst="ellipse">
              <a:avLst/>
            </a:prstGeom>
            <a:noFill/>
            <a:ln w="28575">
              <a:solidFill>
                <a:srgbClr val="FF0000"/>
              </a:solidFill>
              <a:round/>
              <a:headEnd/>
              <a:tailEnd/>
            </a:ln>
          </p:spPr>
          <p:txBody>
            <a:bodyPr wrap="none" anchor="ctr"/>
            <a:lstStyle/>
            <a:p>
              <a:pPr algn="ctr"/>
              <a:endParaRPr lang="en-US" dirty="0"/>
            </a:p>
          </p:txBody>
        </p:sp>
      </p:grpSp>
      <p:sp>
        <p:nvSpPr>
          <p:cNvPr id="19" name="Rectangle 2"/>
          <p:cNvSpPr>
            <a:spLocks noChangeArrowheads="1"/>
          </p:cNvSpPr>
          <p:nvPr/>
        </p:nvSpPr>
        <p:spPr bwMode="auto">
          <a:xfrm>
            <a:off x="2895600" y="0"/>
            <a:ext cx="6019800"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Line</a:t>
            </a:r>
            <a:endParaRPr lang="en-US" sz="4400" b="1" dirty="0">
              <a:solidFill>
                <a:schemeClr val="tx2"/>
              </a:solidFill>
            </a:endParaRPr>
          </a:p>
        </p:txBody>
      </p:sp>
      <p:sp>
        <p:nvSpPr>
          <p:cNvPr id="20" name="Rectangle 42"/>
          <p:cNvSpPr>
            <a:spLocks noChangeArrowheads="1"/>
          </p:cNvSpPr>
          <p:nvPr/>
        </p:nvSpPr>
        <p:spPr bwMode="auto">
          <a:xfrm>
            <a:off x="6553200" y="2209800"/>
            <a:ext cx="766556" cy="461665"/>
          </a:xfrm>
          <a:prstGeom prst="rect">
            <a:avLst/>
          </a:prstGeom>
          <a:noFill/>
          <a:ln w="12700">
            <a:noFill/>
            <a:miter lim="800000"/>
            <a:headEnd/>
            <a:tailEnd/>
          </a:ln>
        </p:spPr>
        <p:txBody>
          <a:bodyPr wrap="none" anchor="ctr">
            <a:spAutoFit/>
          </a:bodyPr>
          <a:lstStyle/>
          <a:p>
            <a:pPr eaLnBrk="0" hangingPunct="0"/>
            <a:r>
              <a:rPr lang="en-US" sz="2400" dirty="0" smtClean="0"/>
              <a:t>Line</a:t>
            </a:r>
            <a:endParaRPr lang="en-US" sz="2400" dirty="0"/>
          </a:p>
        </p:txBody>
      </p:sp>
    </p:spTree>
    <p:extLst>
      <p:ext uri="{BB962C8B-B14F-4D97-AF65-F5344CB8AC3E}">
        <p14:creationId xmlns:p14="http://schemas.microsoft.com/office/powerpoint/2010/main" val="2584188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2"/>
          <p:cNvSpPr>
            <a:spLocks noGrp="1"/>
          </p:cNvSpPr>
          <p:nvPr>
            <p:ph type="sldNum" sz="quarter" idx="4294967295"/>
          </p:nvPr>
        </p:nvSpPr>
        <p:spPr>
          <a:xfrm>
            <a:off x="8001000" y="6492875"/>
            <a:ext cx="762000" cy="365125"/>
          </a:xfrm>
        </p:spPr>
        <p:txBody>
          <a:bodyPr/>
          <a:lstStyle/>
          <a:p>
            <a:pPr>
              <a:defRPr/>
            </a:pPr>
            <a:r>
              <a:rPr lang="en-US" dirty="0"/>
              <a:t>A-</a:t>
            </a:r>
            <a:fld id="{A1AA092F-B937-45AE-9E2C-784C5A5C599E}" type="slidenum">
              <a:rPr lang="en-US"/>
              <a:pPr>
                <a:defRPr/>
              </a:pPr>
              <a:t>14</a:t>
            </a:fld>
            <a:endParaRPr lang="en-US" dirty="0"/>
          </a:p>
        </p:txBody>
      </p:sp>
      <p:graphicFrame>
        <p:nvGraphicFramePr>
          <p:cNvPr id="2050" name="Object 11"/>
          <p:cNvGraphicFramePr>
            <a:graphicFrameLocks noChangeAspect="1"/>
          </p:cNvGraphicFramePr>
          <p:nvPr>
            <p:extLst>
              <p:ext uri="{D42A27DB-BD31-4B8C-83A1-F6EECF244321}">
                <p14:modId xmlns:p14="http://schemas.microsoft.com/office/powerpoint/2010/main" val="3100612786"/>
              </p:ext>
            </p:extLst>
          </p:nvPr>
        </p:nvGraphicFramePr>
        <p:xfrm>
          <a:off x="990600" y="2286000"/>
          <a:ext cx="1219200" cy="1406525"/>
        </p:xfrm>
        <a:graphic>
          <a:graphicData uri="http://schemas.openxmlformats.org/presentationml/2006/ole">
            <mc:AlternateContent xmlns:mc="http://schemas.openxmlformats.org/markup-compatibility/2006">
              <mc:Choice xmlns:v="urn:schemas-microsoft-com:vml" Requires="v">
                <p:oleObj spid="_x0000_s191740" name="VISIO" r:id="rId4" imgW="856440" imgH="985680" progId="">
                  <p:embed/>
                </p:oleObj>
              </mc:Choice>
              <mc:Fallback>
                <p:oleObj name="VISIO" r:id="rId4" imgW="856440" imgH="9856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286000"/>
                        <a:ext cx="12192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2"/>
          <p:cNvGraphicFramePr>
            <a:graphicFrameLocks noChangeAspect="1"/>
          </p:cNvGraphicFramePr>
          <p:nvPr>
            <p:extLst>
              <p:ext uri="{D42A27DB-BD31-4B8C-83A1-F6EECF244321}">
                <p14:modId xmlns:p14="http://schemas.microsoft.com/office/powerpoint/2010/main" val="1835328551"/>
              </p:ext>
            </p:extLst>
          </p:nvPr>
        </p:nvGraphicFramePr>
        <p:xfrm>
          <a:off x="914400" y="4191000"/>
          <a:ext cx="1295400" cy="1493838"/>
        </p:xfrm>
        <a:graphic>
          <a:graphicData uri="http://schemas.openxmlformats.org/presentationml/2006/ole">
            <mc:AlternateContent xmlns:mc="http://schemas.openxmlformats.org/markup-compatibility/2006">
              <mc:Choice xmlns:v="urn:schemas-microsoft-com:vml" Requires="v">
                <p:oleObj spid="_x0000_s191741" name="VISIO" r:id="rId6" imgW="856440" imgH="985680" progId="">
                  <p:embed/>
                </p:oleObj>
              </mc:Choice>
              <mc:Fallback>
                <p:oleObj name="VISIO" r:id="rId6" imgW="856440" imgH="98568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4191000"/>
                        <a:ext cx="1295400"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5" name="Text Box 13"/>
          <p:cNvSpPr txBox="1">
            <a:spLocks noChangeArrowheads="1"/>
          </p:cNvSpPr>
          <p:nvPr/>
        </p:nvSpPr>
        <p:spPr bwMode="auto">
          <a:xfrm>
            <a:off x="2362200" y="2362200"/>
            <a:ext cx="6934200" cy="1569660"/>
          </a:xfrm>
          <a:prstGeom prst="rect">
            <a:avLst/>
          </a:prstGeom>
          <a:noFill/>
          <a:ln w="12700">
            <a:noFill/>
            <a:miter lim="800000"/>
            <a:headEnd/>
            <a:tailEnd/>
          </a:ln>
        </p:spPr>
        <p:txBody>
          <a:bodyPr anchor="ctr">
            <a:spAutoFit/>
          </a:bodyPr>
          <a:lstStyle/>
          <a:p>
            <a:pPr marL="449263" indent="-449263" eaLnBrk="0" hangingPunct="0">
              <a:buClr>
                <a:srgbClr val="FF0000"/>
              </a:buClr>
              <a:buSzPct val="75000"/>
              <a:buFont typeface="Wingdings" charset="2"/>
              <a:buChar char="q"/>
            </a:pPr>
            <a:r>
              <a:rPr lang="en-US" sz="2400" dirty="0" smtClean="0"/>
              <a:t>Push </a:t>
            </a:r>
            <a:r>
              <a:rPr lang="en-US" sz="2400" dirty="0"/>
              <a:t>to a down line.</a:t>
            </a:r>
          </a:p>
          <a:p>
            <a:pPr marL="449263" indent="-449263" eaLnBrk="0" hangingPunct="0">
              <a:buClr>
                <a:srgbClr val="FF0000"/>
              </a:buClr>
              <a:buSzPct val="75000"/>
              <a:buFont typeface="Wingdings" charset="2"/>
              <a:buChar char="q"/>
            </a:pPr>
            <a:r>
              <a:rPr lang="en-US" sz="2400" dirty="0" smtClean="0"/>
              <a:t>Negative </a:t>
            </a:r>
            <a:r>
              <a:rPr lang="en-US" sz="2400" dirty="0"/>
              <a:t>G shown with dashed lines. </a:t>
            </a:r>
          </a:p>
          <a:p>
            <a:pPr marL="449263" indent="-449263" eaLnBrk="0" hangingPunct="0">
              <a:buClr>
                <a:srgbClr val="FF0000"/>
              </a:buClr>
              <a:buSzPct val="75000"/>
              <a:buFont typeface="Wingdings" charset="2"/>
              <a:buChar char="q"/>
            </a:pPr>
            <a:r>
              <a:rPr lang="en-US" sz="2400" dirty="0" smtClean="0"/>
              <a:t>The </a:t>
            </a:r>
            <a:r>
              <a:rPr lang="en-US" sz="2400" dirty="0"/>
              <a:t>second pull to an upright line is shown solid.</a:t>
            </a:r>
          </a:p>
        </p:txBody>
      </p:sp>
      <p:sp>
        <p:nvSpPr>
          <p:cNvPr id="2056" name="Text Box 14"/>
          <p:cNvSpPr txBox="1">
            <a:spLocks noChangeArrowheads="1"/>
          </p:cNvSpPr>
          <p:nvPr/>
        </p:nvSpPr>
        <p:spPr bwMode="auto">
          <a:xfrm>
            <a:off x="2362200" y="4343400"/>
            <a:ext cx="5147563" cy="1200328"/>
          </a:xfrm>
          <a:prstGeom prst="rect">
            <a:avLst/>
          </a:prstGeom>
          <a:noFill/>
          <a:ln w="12700">
            <a:noFill/>
            <a:miter lim="800000"/>
            <a:headEnd/>
            <a:tailEnd/>
          </a:ln>
        </p:spPr>
        <p:txBody>
          <a:bodyPr wrap="none" anchor="ctr">
            <a:spAutoFit/>
          </a:bodyPr>
          <a:lstStyle/>
          <a:p>
            <a:pPr marL="342900" indent="-342900" eaLnBrk="0" hangingPunct="0">
              <a:buClr>
                <a:srgbClr val="FF0000"/>
              </a:buClr>
              <a:buSzPct val="75000"/>
              <a:buFont typeface="Wingdings" charset="2"/>
              <a:buChar char="q"/>
            </a:pPr>
            <a:r>
              <a:rPr lang="en-US" sz="2400" dirty="0"/>
              <a:t> Pull to </a:t>
            </a:r>
            <a:r>
              <a:rPr lang="en-US" sz="2400" dirty="0" smtClean="0"/>
              <a:t>up line</a:t>
            </a:r>
            <a:r>
              <a:rPr lang="en-US" sz="2400" dirty="0"/>
              <a:t>. </a:t>
            </a:r>
          </a:p>
          <a:p>
            <a:pPr marL="342900" indent="-342900" eaLnBrk="0" hangingPunct="0">
              <a:buClr>
                <a:srgbClr val="FF0000"/>
              </a:buClr>
              <a:buSzPct val="75000"/>
              <a:buFont typeface="Wingdings" charset="2"/>
              <a:buChar char="q"/>
            </a:pPr>
            <a:r>
              <a:rPr lang="en-US" sz="2400" dirty="0"/>
              <a:t> Shown as a solid line.</a:t>
            </a:r>
          </a:p>
          <a:p>
            <a:pPr marL="342900" indent="-342900" eaLnBrk="0" hangingPunct="0">
              <a:buClr>
                <a:srgbClr val="FF0000"/>
              </a:buClr>
              <a:buSzPct val="75000"/>
              <a:buFont typeface="Wingdings" charset="2"/>
              <a:buChar char="q"/>
            </a:pPr>
            <a:r>
              <a:rPr lang="en-US" sz="2400" dirty="0"/>
              <a:t> Push to exit upright is a solid line. </a:t>
            </a:r>
            <a:endParaRPr lang="en-US" dirty="0"/>
          </a:p>
        </p:txBody>
      </p:sp>
      <p:sp>
        <p:nvSpPr>
          <p:cNvPr id="2057" name="Rectangle 15"/>
          <p:cNvSpPr>
            <a:spLocks noChangeArrowheads="1"/>
          </p:cNvSpPr>
          <p:nvPr/>
        </p:nvSpPr>
        <p:spPr bwMode="auto">
          <a:xfrm>
            <a:off x="381000" y="1219200"/>
            <a:ext cx="4495800" cy="461665"/>
          </a:xfrm>
          <a:prstGeom prst="rect">
            <a:avLst/>
          </a:prstGeom>
          <a:noFill/>
          <a:ln w="12700">
            <a:noFill/>
            <a:miter lim="800000"/>
            <a:headEnd/>
            <a:tailEnd/>
          </a:ln>
        </p:spPr>
        <p:txBody>
          <a:bodyPr wrap="square" anchor="ctr">
            <a:spAutoFit/>
          </a:bodyPr>
          <a:lstStyle/>
          <a:p>
            <a:pPr eaLnBrk="0" hangingPunct="0"/>
            <a:r>
              <a:rPr lang="en-US" sz="2400" dirty="0" smtClean="0"/>
              <a:t>Negative Line for Negative </a:t>
            </a:r>
            <a:r>
              <a:rPr lang="en-US" sz="2400" dirty="0" err="1" smtClean="0"/>
              <a:t>Gs</a:t>
            </a:r>
            <a:endParaRPr lang="en-US" sz="2400" dirty="0"/>
          </a:p>
        </p:txBody>
      </p:sp>
      <p:sp>
        <p:nvSpPr>
          <p:cNvPr id="9" name="Rectangle 2"/>
          <p:cNvSpPr>
            <a:spLocks noChangeArrowheads="1"/>
          </p:cNvSpPr>
          <p:nvPr/>
        </p:nvSpPr>
        <p:spPr bwMode="auto">
          <a:xfrm>
            <a:off x="2895600" y="0"/>
            <a:ext cx="6019800"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Line</a:t>
            </a:r>
            <a:endParaRPr lang="en-US" sz="4400" b="1" dirty="0">
              <a:solidFill>
                <a:schemeClr val="tx2"/>
              </a:solidFill>
            </a:endParaRPr>
          </a:p>
        </p:txBody>
      </p:sp>
    </p:spTree>
    <p:extLst>
      <p:ext uri="{BB962C8B-B14F-4D97-AF65-F5344CB8AC3E}">
        <p14:creationId xmlns:p14="http://schemas.microsoft.com/office/powerpoint/2010/main" val="2815560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Slide Number Placeholder 2"/>
          <p:cNvSpPr>
            <a:spLocks noGrp="1"/>
          </p:cNvSpPr>
          <p:nvPr>
            <p:ph type="sldNum" sz="quarter" idx="4294967295"/>
          </p:nvPr>
        </p:nvSpPr>
        <p:spPr>
          <a:xfrm>
            <a:off x="8001000" y="6492875"/>
            <a:ext cx="762000" cy="365125"/>
          </a:xfrm>
        </p:spPr>
        <p:txBody>
          <a:bodyPr/>
          <a:lstStyle/>
          <a:p>
            <a:pPr>
              <a:defRPr/>
            </a:pPr>
            <a:r>
              <a:rPr lang="en-US"/>
              <a:t>A-</a:t>
            </a:r>
            <a:fld id="{5EE4A3F9-95D6-47BB-9FB3-BE8077C57968}" type="slidenum">
              <a:rPr lang="en-US"/>
              <a:pPr>
                <a:defRPr/>
              </a:pPr>
              <a:t>15</a:t>
            </a:fld>
            <a:endParaRPr lang="en-US"/>
          </a:p>
        </p:txBody>
      </p:sp>
      <p:sp>
        <p:nvSpPr>
          <p:cNvPr id="3081" name="Rectangle 3"/>
          <p:cNvSpPr>
            <a:spLocks noChangeArrowheads="1"/>
          </p:cNvSpPr>
          <p:nvPr/>
        </p:nvSpPr>
        <p:spPr bwMode="auto">
          <a:xfrm>
            <a:off x="2514600" y="3352800"/>
            <a:ext cx="4206756" cy="523862"/>
          </a:xfrm>
          <a:prstGeom prst="rect">
            <a:avLst/>
          </a:prstGeom>
          <a:noFill/>
          <a:ln w="9525">
            <a:noFill/>
            <a:miter lim="800000"/>
            <a:headEnd/>
            <a:tailEnd/>
          </a:ln>
        </p:spPr>
        <p:txBody>
          <a:bodyPr wrap="none" lIns="92075" tIns="46038" rIns="92075" bIns="46038">
            <a:spAutoFit/>
          </a:bodyPr>
          <a:lstStyle/>
          <a:p>
            <a:pPr eaLnBrk="0" hangingPunct="0"/>
            <a:r>
              <a:rPr lang="en-US" sz="2800" b="1" dirty="0"/>
              <a:t>Full Aileron Rolls (360</a:t>
            </a:r>
            <a:r>
              <a:rPr lang="en-US" sz="2800" b="1" dirty="0">
                <a:sym typeface="Symbol" pitchFamily="18" charset="2"/>
              </a:rPr>
              <a:t>)</a:t>
            </a:r>
            <a:endParaRPr lang="en-US" sz="2800" b="1" dirty="0"/>
          </a:p>
        </p:txBody>
      </p:sp>
      <p:sp>
        <p:nvSpPr>
          <p:cNvPr id="3082" name="Rectangle 4"/>
          <p:cNvSpPr>
            <a:spLocks noChangeArrowheads="1"/>
          </p:cNvSpPr>
          <p:nvPr/>
        </p:nvSpPr>
        <p:spPr bwMode="auto">
          <a:xfrm>
            <a:off x="2514600" y="5029200"/>
            <a:ext cx="4419600" cy="523862"/>
          </a:xfrm>
          <a:prstGeom prst="rect">
            <a:avLst/>
          </a:prstGeom>
          <a:noFill/>
          <a:ln w="9525">
            <a:noFill/>
            <a:miter lim="800000"/>
            <a:headEnd/>
            <a:tailEnd/>
          </a:ln>
        </p:spPr>
        <p:txBody>
          <a:bodyPr wrap="square" lIns="92075" tIns="46038" rIns="92075" bIns="46038">
            <a:spAutoFit/>
          </a:bodyPr>
          <a:lstStyle/>
          <a:p>
            <a:pPr eaLnBrk="0" hangingPunct="0"/>
            <a:r>
              <a:rPr lang="en-US" sz="2800" b="1" dirty="0"/>
              <a:t>Half Aileron Rolls (180</a:t>
            </a:r>
            <a:r>
              <a:rPr lang="en-US" sz="2800" b="1" dirty="0">
                <a:sym typeface="Symbol" pitchFamily="18" charset="2"/>
              </a:rPr>
              <a:t>)</a:t>
            </a:r>
          </a:p>
        </p:txBody>
      </p:sp>
      <p:graphicFrame>
        <p:nvGraphicFramePr>
          <p:cNvPr id="3074" name="Object 5"/>
          <p:cNvGraphicFramePr>
            <a:graphicFrameLocks noChangeAspect="1"/>
          </p:cNvGraphicFramePr>
          <p:nvPr>
            <p:extLst>
              <p:ext uri="{D42A27DB-BD31-4B8C-83A1-F6EECF244321}">
                <p14:modId xmlns:p14="http://schemas.microsoft.com/office/powerpoint/2010/main" val="3751432293"/>
              </p:ext>
            </p:extLst>
          </p:nvPr>
        </p:nvGraphicFramePr>
        <p:xfrm>
          <a:off x="5029200" y="2133600"/>
          <a:ext cx="3200400" cy="1390650"/>
        </p:xfrm>
        <a:graphic>
          <a:graphicData uri="http://schemas.openxmlformats.org/presentationml/2006/ole">
            <mc:AlternateContent xmlns:mc="http://schemas.openxmlformats.org/markup-compatibility/2006">
              <mc:Choice xmlns:v="urn:schemas-microsoft-com:vml" Requires="v">
                <p:oleObj spid="_x0000_s193002" name="VISIO" r:id="rId4" imgW="1188360" imgH="473400" progId="">
                  <p:embed/>
                </p:oleObj>
              </mc:Choice>
              <mc:Fallback>
                <p:oleObj name="VISIO" r:id="rId4" imgW="1188360" imgH="4734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33600"/>
                        <a:ext cx="3200400" cy="1390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6"/>
          <p:cNvGraphicFramePr>
            <a:graphicFrameLocks noChangeAspect="1"/>
          </p:cNvGraphicFramePr>
          <p:nvPr>
            <p:extLst>
              <p:ext uri="{D42A27DB-BD31-4B8C-83A1-F6EECF244321}">
                <p14:modId xmlns:p14="http://schemas.microsoft.com/office/powerpoint/2010/main" val="3980396778"/>
              </p:ext>
            </p:extLst>
          </p:nvPr>
        </p:nvGraphicFramePr>
        <p:xfrm>
          <a:off x="762000" y="2209800"/>
          <a:ext cx="3352800" cy="1341438"/>
        </p:xfrm>
        <a:graphic>
          <a:graphicData uri="http://schemas.openxmlformats.org/presentationml/2006/ole">
            <mc:AlternateContent xmlns:mc="http://schemas.openxmlformats.org/markup-compatibility/2006">
              <mc:Choice xmlns:v="urn:schemas-microsoft-com:vml" Requires="v">
                <p:oleObj spid="_x0000_s193003" name="VISIO" r:id="rId6" imgW="1188360" imgH="473400" progId="">
                  <p:embed/>
                </p:oleObj>
              </mc:Choice>
              <mc:Fallback>
                <p:oleObj name="VISIO" r:id="rId6" imgW="1188360" imgH="4734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209800"/>
                        <a:ext cx="3352800" cy="1341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7"/>
          <p:cNvGraphicFramePr>
            <a:graphicFrameLocks noChangeAspect="1"/>
          </p:cNvGraphicFramePr>
          <p:nvPr>
            <p:extLst>
              <p:ext uri="{D42A27DB-BD31-4B8C-83A1-F6EECF244321}">
                <p14:modId xmlns:p14="http://schemas.microsoft.com/office/powerpoint/2010/main" val="255607424"/>
              </p:ext>
            </p:extLst>
          </p:nvPr>
        </p:nvGraphicFramePr>
        <p:xfrm>
          <a:off x="5029200" y="4114800"/>
          <a:ext cx="3200400" cy="1027113"/>
        </p:xfrm>
        <a:graphic>
          <a:graphicData uri="http://schemas.openxmlformats.org/presentationml/2006/ole">
            <mc:AlternateContent xmlns:mc="http://schemas.openxmlformats.org/markup-compatibility/2006">
              <mc:Choice xmlns:v="urn:schemas-microsoft-com:vml" Requires="v">
                <p:oleObj spid="_x0000_s193004" name="VISIO" r:id="rId8" imgW="1188360" imgH="381240" progId="">
                  <p:embed/>
                </p:oleObj>
              </mc:Choice>
              <mc:Fallback>
                <p:oleObj name="VISIO" r:id="rId8" imgW="1188360" imgH="38124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00" y="4114800"/>
                        <a:ext cx="3200400" cy="102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7" name="Object 8"/>
          <p:cNvGraphicFramePr>
            <a:graphicFrameLocks noChangeAspect="1"/>
          </p:cNvGraphicFramePr>
          <p:nvPr>
            <p:extLst>
              <p:ext uri="{D42A27DB-BD31-4B8C-83A1-F6EECF244321}">
                <p14:modId xmlns:p14="http://schemas.microsoft.com/office/powerpoint/2010/main" val="1990450288"/>
              </p:ext>
            </p:extLst>
          </p:nvPr>
        </p:nvGraphicFramePr>
        <p:xfrm>
          <a:off x="838200" y="4022725"/>
          <a:ext cx="3352800" cy="1027113"/>
        </p:xfrm>
        <a:graphic>
          <a:graphicData uri="http://schemas.openxmlformats.org/presentationml/2006/ole">
            <mc:AlternateContent xmlns:mc="http://schemas.openxmlformats.org/markup-compatibility/2006">
              <mc:Choice xmlns:v="urn:schemas-microsoft-com:vml" Requires="v">
                <p:oleObj spid="_x0000_s193005" name="VISIO" r:id="rId10" imgW="1188360" imgH="329400" progId="">
                  <p:embed/>
                </p:oleObj>
              </mc:Choice>
              <mc:Fallback>
                <p:oleObj name="VISIO" r:id="rId10" imgW="1188360" imgH="3294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4022725"/>
                        <a:ext cx="3352800" cy="102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3" name="Text Box 10"/>
          <p:cNvSpPr txBox="1">
            <a:spLocks noChangeArrowheads="1"/>
          </p:cNvSpPr>
          <p:nvPr/>
        </p:nvSpPr>
        <p:spPr bwMode="auto">
          <a:xfrm>
            <a:off x="381000" y="1219200"/>
            <a:ext cx="6400800" cy="4572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400" dirty="0"/>
              <a:t>Direction of flight always into “cup” of arrow.</a:t>
            </a:r>
          </a:p>
        </p:txBody>
      </p:sp>
      <p:sp>
        <p:nvSpPr>
          <p:cNvPr id="3084" name="AutoShape 13"/>
          <p:cNvSpPr>
            <a:spLocks noChangeArrowheads="1"/>
          </p:cNvSpPr>
          <p:nvPr/>
        </p:nvSpPr>
        <p:spPr bwMode="auto">
          <a:xfrm>
            <a:off x="990600" y="3200400"/>
            <a:ext cx="838200" cy="228600"/>
          </a:xfrm>
          <a:prstGeom prst="rightArrow">
            <a:avLst>
              <a:gd name="adj1" fmla="val 50000"/>
              <a:gd name="adj2" fmla="val 91667"/>
            </a:avLst>
          </a:prstGeom>
          <a:solidFill>
            <a:schemeClr val="bg1"/>
          </a:solidFill>
          <a:ln w="12700">
            <a:solidFill>
              <a:schemeClr val="tx1"/>
            </a:solidFill>
            <a:miter lim="800000"/>
            <a:headEnd/>
            <a:tailEnd/>
          </a:ln>
        </p:spPr>
        <p:txBody>
          <a:bodyPr wrap="none" anchor="ctr"/>
          <a:lstStyle/>
          <a:p>
            <a:pPr algn="ctr"/>
            <a:endParaRPr lang="en-US"/>
          </a:p>
        </p:txBody>
      </p:sp>
      <p:sp>
        <p:nvSpPr>
          <p:cNvPr id="3085" name="AutoShape 14"/>
          <p:cNvSpPr>
            <a:spLocks noChangeArrowheads="1"/>
          </p:cNvSpPr>
          <p:nvPr/>
        </p:nvSpPr>
        <p:spPr bwMode="auto">
          <a:xfrm>
            <a:off x="1066800" y="5181600"/>
            <a:ext cx="838200" cy="228600"/>
          </a:xfrm>
          <a:prstGeom prst="rightArrow">
            <a:avLst>
              <a:gd name="adj1" fmla="val 50000"/>
              <a:gd name="adj2" fmla="val 91667"/>
            </a:avLst>
          </a:prstGeom>
          <a:solidFill>
            <a:schemeClr val="bg1"/>
          </a:solidFill>
          <a:ln w="12700">
            <a:solidFill>
              <a:schemeClr val="tx1"/>
            </a:solidFill>
            <a:miter lim="800000"/>
            <a:headEnd/>
            <a:tailEnd/>
          </a:ln>
        </p:spPr>
        <p:txBody>
          <a:bodyPr wrap="none" anchor="ctr"/>
          <a:lstStyle/>
          <a:p>
            <a:pPr algn="ctr"/>
            <a:endParaRPr lang="en-US"/>
          </a:p>
        </p:txBody>
      </p:sp>
      <p:sp>
        <p:nvSpPr>
          <p:cNvPr id="3086" name="AutoShape 15"/>
          <p:cNvSpPr>
            <a:spLocks noChangeArrowheads="1"/>
          </p:cNvSpPr>
          <p:nvPr/>
        </p:nvSpPr>
        <p:spPr bwMode="auto">
          <a:xfrm>
            <a:off x="7239000" y="3124200"/>
            <a:ext cx="762000" cy="228600"/>
          </a:xfrm>
          <a:prstGeom prst="leftArrow">
            <a:avLst>
              <a:gd name="adj1" fmla="val 50000"/>
              <a:gd name="adj2" fmla="val 83333"/>
            </a:avLst>
          </a:prstGeom>
          <a:solidFill>
            <a:schemeClr val="bg1"/>
          </a:solidFill>
          <a:ln w="12700">
            <a:solidFill>
              <a:schemeClr val="tx1"/>
            </a:solidFill>
            <a:miter lim="800000"/>
            <a:headEnd/>
            <a:tailEnd/>
          </a:ln>
        </p:spPr>
        <p:txBody>
          <a:bodyPr wrap="none" anchor="ctr"/>
          <a:lstStyle/>
          <a:p>
            <a:pPr algn="ctr"/>
            <a:endParaRPr lang="en-US"/>
          </a:p>
        </p:txBody>
      </p:sp>
      <p:sp>
        <p:nvSpPr>
          <p:cNvPr id="3087" name="AutoShape 16"/>
          <p:cNvSpPr>
            <a:spLocks noChangeArrowheads="1"/>
          </p:cNvSpPr>
          <p:nvPr/>
        </p:nvSpPr>
        <p:spPr bwMode="auto">
          <a:xfrm>
            <a:off x="7315200" y="5029200"/>
            <a:ext cx="762000" cy="228600"/>
          </a:xfrm>
          <a:prstGeom prst="leftArrow">
            <a:avLst>
              <a:gd name="adj1" fmla="val 50000"/>
              <a:gd name="adj2" fmla="val 83333"/>
            </a:avLst>
          </a:prstGeom>
          <a:solidFill>
            <a:schemeClr val="bg1"/>
          </a:solidFill>
          <a:ln w="12700">
            <a:solidFill>
              <a:schemeClr val="tx1"/>
            </a:solidFill>
            <a:miter lim="800000"/>
            <a:headEnd/>
            <a:tailEnd/>
          </a:ln>
        </p:spPr>
        <p:txBody>
          <a:bodyPr wrap="none" anchor="ctr"/>
          <a:lstStyle/>
          <a:p>
            <a:pPr algn="ctr"/>
            <a:endParaRPr lang="en-US"/>
          </a:p>
        </p:txBody>
      </p:sp>
      <p:sp>
        <p:nvSpPr>
          <p:cNvPr id="16" name="Rectangle 2"/>
          <p:cNvSpPr>
            <a:spLocks noChangeArrowheads="1"/>
          </p:cNvSpPr>
          <p:nvPr/>
        </p:nvSpPr>
        <p:spPr bwMode="auto">
          <a:xfrm>
            <a:off x="2895600" y="0"/>
            <a:ext cx="6019800"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Rolls</a:t>
            </a:r>
            <a:endParaRPr lang="en-US" sz="4400" b="1" dirty="0">
              <a:solidFill>
                <a:schemeClr val="tx2"/>
              </a:solidFill>
            </a:endParaRPr>
          </a:p>
        </p:txBody>
      </p:sp>
    </p:spTree>
    <p:extLst>
      <p:ext uri="{BB962C8B-B14F-4D97-AF65-F5344CB8AC3E}">
        <p14:creationId xmlns:p14="http://schemas.microsoft.com/office/powerpoint/2010/main" val="502249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2"/>
          <p:cNvSpPr>
            <a:spLocks noGrp="1"/>
          </p:cNvSpPr>
          <p:nvPr>
            <p:ph type="sldNum" sz="quarter" idx="4294967295"/>
          </p:nvPr>
        </p:nvSpPr>
        <p:spPr>
          <a:xfrm>
            <a:off x="8001000" y="6477000"/>
            <a:ext cx="762000" cy="365125"/>
          </a:xfrm>
        </p:spPr>
        <p:txBody>
          <a:bodyPr/>
          <a:lstStyle/>
          <a:p>
            <a:pPr>
              <a:defRPr/>
            </a:pPr>
            <a:r>
              <a:rPr lang="en-US"/>
              <a:t>A-</a:t>
            </a:r>
            <a:fld id="{A6714D64-8E83-41BB-AE7C-578E9FFD72F2}" type="slidenum">
              <a:rPr lang="en-US"/>
              <a:pPr>
                <a:defRPr/>
              </a:pPr>
              <a:t>16</a:t>
            </a:fld>
            <a:endParaRPr lang="en-US"/>
          </a:p>
        </p:txBody>
      </p:sp>
      <p:sp>
        <p:nvSpPr>
          <p:cNvPr id="4105" name="Rectangle 10"/>
          <p:cNvSpPr>
            <a:spLocks noChangeArrowheads="1"/>
          </p:cNvSpPr>
          <p:nvPr/>
        </p:nvSpPr>
        <p:spPr bwMode="auto">
          <a:xfrm>
            <a:off x="3276600" y="3505200"/>
            <a:ext cx="3150101" cy="462307"/>
          </a:xfrm>
          <a:prstGeom prst="rect">
            <a:avLst/>
          </a:prstGeom>
          <a:noFill/>
          <a:ln w="9525">
            <a:noFill/>
            <a:miter lim="800000"/>
            <a:headEnd/>
            <a:tailEnd/>
          </a:ln>
        </p:spPr>
        <p:txBody>
          <a:bodyPr wrap="none" lIns="92075" tIns="46038" rIns="92075" bIns="46038">
            <a:spAutoFit/>
          </a:bodyPr>
          <a:lstStyle/>
          <a:p>
            <a:pPr eaLnBrk="0" hangingPunct="0"/>
            <a:r>
              <a:rPr lang="en-US" sz="2400" b="1"/>
              <a:t>Linked Aileron Rolls</a:t>
            </a:r>
          </a:p>
        </p:txBody>
      </p:sp>
      <p:graphicFrame>
        <p:nvGraphicFramePr>
          <p:cNvPr id="4098" name="Object 15"/>
          <p:cNvGraphicFramePr>
            <a:graphicFrameLocks noChangeAspect="1"/>
          </p:cNvGraphicFramePr>
          <p:nvPr/>
        </p:nvGraphicFramePr>
        <p:xfrm>
          <a:off x="1676400" y="1981200"/>
          <a:ext cx="2667000" cy="1893888"/>
        </p:xfrm>
        <a:graphic>
          <a:graphicData uri="http://schemas.openxmlformats.org/presentationml/2006/ole">
            <mc:AlternateContent xmlns:mc="http://schemas.openxmlformats.org/markup-compatibility/2006">
              <mc:Choice xmlns:v="urn:schemas-microsoft-com:vml" Requires="v">
                <p:oleObj spid="_x0000_s194026" name="VISIO" r:id="rId4" imgW="1216440" imgH="864360" progId="">
                  <p:embed/>
                </p:oleObj>
              </mc:Choice>
              <mc:Fallback>
                <p:oleObj name="VISIO" r:id="rId4" imgW="1216440" imgH="864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981200"/>
                        <a:ext cx="2667000" cy="189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16"/>
          <p:cNvGraphicFramePr>
            <a:graphicFrameLocks noChangeAspect="1"/>
          </p:cNvGraphicFramePr>
          <p:nvPr/>
        </p:nvGraphicFramePr>
        <p:xfrm>
          <a:off x="5105400" y="4495800"/>
          <a:ext cx="2819400" cy="1054100"/>
        </p:xfrm>
        <a:graphic>
          <a:graphicData uri="http://schemas.openxmlformats.org/presentationml/2006/ole">
            <mc:AlternateContent xmlns:mc="http://schemas.openxmlformats.org/markup-compatibility/2006">
              <mc:Choice xmlns:v="urn:schemas-microsoft-com:vml" Requires="v">
                <p:oleObj spid="_x0000_s194027" name="Visio" r:id="rId6" imgW="1217066" imgH="563880" progId="">
                  <p:embed/>
                </p:oleObj>
              </mc:Choice>
              <mc:Fallback>
                <p:oleObj name="Visio" r:id="rId6" imgW="1217066" imgH="56388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4495800"/>
                        <a:ext cx="28194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17"/>
          <p:cNvGraphicFramePr>
            <a:graphicFrameLocks noChangeAspect="1"/>
          </p:cNvGraphicFramePr>
          <p:nvPr/>
        </p:nvGraphicFramePr>
        <p:xfrm>
          <a:off x="4953000" y="1828800"/>
          <a:ext cx="2667000" cy="2162175"/>
        </p:xfrm>
        <a:graphic>
          <a:graphicData uri="http://schemas.openxmlformats.org/presentationml/2006/ole">
            <mc:AlternateContent xmlns:mc="http://schemas.openxmlformats.org/markup-compatibility/2006">
              <mc:Choice xmlns:v="urn:schemas-microsoft-com:vml" Requires="v">
                <p:oleObj spid="_x0000_s194028" name="VISIO" r:id="rId8" imgW="1216440" imgH="985680" progId="">
                  <p:embed/>
                </p:oleObj>
              </mc:Choice>
              <mc:Fallback>
                <p:oleObj name="VISIO" r:id="rId8" imgW="1216440" imgH="9856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1828800"/>
                        <a:ext cx="266700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6" name="Text Box 18"/>
          <p:cNvSpPr txBox="1">
            <a:spLocks noChangeArrowheads="1"/>
          </p:cNvSpPr>
          <p:nvPr/>
        </p:nvSpPr>
        <p:spPr bwMode="auto">
          <a:xfrm>
            <a:off x="1371600" y="5638800"/>
            <a:ext cx="6629400" cy="461665"/>
          </a:xfrm>
          <a:prstGeom prst="rect">
            <a:avLst/>
          </a:prstGeom>
          <a:noFill/>
          <a:ln w="12700">
            <a:noFill/>
            <a:miter lim="800000"/>
            <a:headEnd type="none" w="sm" len="sm"/>
            <a:tailEnd type="none" w="sm" len="sm"/>
          </a:ln>
        </p:spPr>
        <p:txBody>
          <a:bodyPr wrap="square">
            <a:spAutoFit/>
          </a:bodyPr>
          <a:lstStyle/>
          <a:p>
            <a:pPr eaLnBrk="0" hangingPunct="0">
              <a:spcBef>
                <a:spcPct val="50000"/>
              </a:spcBef>
            </a:pPr>
            <a:r>
              <a:rPr lang="en-US" sz="2400" b="1" dirty="0"/>
              <a:t>Unlinked Opposite Aileron </a:t>
            </a:r>
            <a:r>
              <a:rPr lang="en-US" sz="2400" b="1" dirty="0" smtClean="0"/>
              <a:t>Rolls - Hesitation</a:t>
            </a:r>
            <a:endParaRPr lang="en-US" sz="2400" b="1" dirty="0"/>
          </a:p>
        </p:txBody>
      </p:sp>
      <p:graphicFrame>
        <p:nvGraphicFramePr>
          <p:cNvPr id="4101" name="Object 22"/>
          <p:cNvGraphicFramePr>
            <a:graphicFrameLocks noChangeAspect="1"/>
          </p:cNvGraphicFramePr>
          <p:nvPr/>
        </p:nvGraphicFramePr>
        <p:xfrm>
          <a:off x="1447800" y="4419600"/>
          <a:ext cx="2895600" cy="1109663"/>
        </p:xfrm>
        <a:graphic>
          <a:graphicData uri="http://schemas.openxmlformats.org/presentationml/2006/ole">
            <mc:AlternateContent xmlns:mc="http://schemas.openxmlformats.org/markup-compatibility/2006">
              <mc:Choice xmlns:v="urn:schemas-microsoft-com:vml" Requires="v">
                <p:oleObj spid="_x0000_s194029" name="VISIO" r:id="rId10" imgW="1188360" imgH="542880" progId="">
                  <p:embed/>
                </p:oleObj>
              </mc:Choice>
              <mc:Fallback>
                <p:oleObj name="VISIO" r:id="rId10" imgW="1188360" imgH="54288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4419600"/>
                        <a:ext cx="2895600"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7" name="Text Box 23"/>
          <p:cNvSpPr txBox="1">
            <a:spLocks noChangeArrowheads="1"/>
          </p:cNvSpPr>
          <p:nvPr/>
        </p:nvSpPr>
        <p:spPr bwMode="auto">
          <a:xfrm>
            <a:off x="381000" y="1219200"/>
            <a:ext cx="2562571" cy="461665"/>
          </a:xfrm>
          <a:prstGeom prst="rect">
            <a:avLst/>
          </a:prstGeom>
          <a:noFill/>
          <a:ln w="12700">
            <a:noFill/>
            <a:miter lim="800000"/>
            <a:headEnd/>
            <a:tailEnd/>
          </a:ln>
        </p:spPr>
        <p:txBody>
          <a:bodyPr wrap="none" anchor="ctr">
            <a:spAutoFit/>
          </a:bodyPr>
          <a:lstStyle/>
          <a:p>
            <a:pPr eaLnBrk="0" hangingPunct="0">
              <a:spcBef>
                <a:spcPct val="50000"/>
              </a:spcBef>
            </a:pPr>
            <a:r>
              <a:rPr lang="en-US" sz="2400" dirty="0" smtClean="0"/>
              <a:t>Link or Hesitation</a:t>
            </a:r>
            <a:endParaRPr lang="en-US" sz="2400" dirty="0"/>
          </a:p>
        </p:txBody>
      </p:sp>
      <p:sp>
        <p:nvSpPr>
          <p:cNvPr id="11" name="Rectangle 2"/>
          <p:cNvSpPr>
            <a:spLocks noChangeArrowheads="1"/>
          </p:cNvSpPr>
          <p:nvPr/>
        </p:nvSpPr>
        <p:spPr bwMode="auto">
          <a:xfrm>
            <a:off x="2895600" y="0"/>
            <a:ext cx="6019800"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Rolls</a:t>
            </a:r>
            <a:endParaRPr lang="en-US" sz="4400" b="1" dirty="0">
              <a:solidFill>
                <a:schemeClr val="tx2"/>
              </a:solidFill>
            </a:endParaRPr>
          </a:p>
        </p:txBody>
      </p:sp>
    </p:spTree>
    <p:extLst>
      <p:ext uri="{BB962C8B-B14F-4D97-AF65-F5344CB8AC3E}">
        <p14:creationId xmlns:p14="http://schemas.microsoft.com/office/powerpoint/2010/main" val="1084847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2"/>
          <p:cNvSpPr>
            <a:spLocks noGrp="1"/>
          </p:cNvSpPr>
          <p:nvPr>
            <p:ph type="sldNum" sz="quarter" idx="4294967295"/>
          </p:nvPr>
        </p:nvSpPr>
        <p:spPr>
          <a:xfrm>
            <a:off x="8001000" y="6416675"/>
            <a:ext cx="762000" cy="365125"/>
          </a:xfrm>
        </p:spPr>
        <p:txBody>
          <a:bodyPr/>
          <a:lstStyle/>
          <a:p>
            <a:pPr>
              <a:defRPr/>
            </a:pPr>
            <a:r>
              <a:rPr lang="en-US" dirty="0"/>
              <a:t>A-</a:t>
            </a:r>
            <a:fld id="{5A6AF7E1-954D-477A-8C0F-B597D296B339}" type="slidenum">
              <a:rPr lang="en-US"/>
              <a:pPr>
                <a:defRPr/>
              </a:pPr>
              <a:t>17</a:t>
            </a:fld>
            <a:endParaRPr lang="en-US" dirty="0"/>
          </a:p>
        </p:txBody>
      </p:sp>
      <p:sp>
        <p:nvSpPr>
          <p:cNvPr id="5127" name="Rectangle 3"/>
          <p:cNvSpPr>
            <a:spLocks noChangeArrowheads="1"/>
          </p:cNvSpPr>
          <p:nvPr/>
        </p:nvSpPr>
        <p:spPr bwMode="auto">
          <a:xfrm>
            <a:off x="436563" y="3392487"/>
            <a:ext cx="7080250" cy="1779588"/>
          </a:xfrm>
          <a:prstGeom prst="rect">
            <a:avLst/>
          </a:prstGeom>
          <a:noFill/>
          <a:ln w="9525">
            <a:noFill/>
            <a:miter lim="800000"/>
            <a:headEnd/>
            <a:tailEnd/>
          </a:ln>
        </p:spPr>
        <p:txBody>
          <a:bodyPr wrap="none" anchor="ctr"/>
          <a:lstStyle/>
          <a:p>
            <a:pPr algn="ctr"/>
            <a:endParaRPr lang="en-US"/>
          </a:p>
        </p:txBody>
      </p:sp>
      <p:graphicFrame>
        <p:nvGraphicFramePr>
          <p:cNvPr id="5122" name="Object 30"/>
          <p:cNvGraphicFramePr>
            <a:graphicFrameLocks noChangeAspect="1"/>
          </p:cNvGraphicFramePr>
          <p:nvPr>
            <p:extLst>
              <p:ext uri="{D42A27DB-BD31-4B8C-83A1-F6EECF244321}">
                <p14:modId xmlns:p14="http://schemas.microsoft.com/office/powerpoint/2010/main" val="660769566"/>
              </p:ext>
            </p:extLst>
          </p:nvPr>
        </p:nvGraphicFramePr>
        <p:xfrm>
          <a:off x="609600" y="2249487"/>
          <a:ext cx="2667000" cy="1031875"/>
        </p:xfrm>
        <a:graphic>
          <a:graphicData uri="http://schemas.openxmlformats.org/presentationml/2006/ole">
            <mc:AlternateContent xmlns:mc="http://schemas.openxmlformats.org/markup-compatibility/2006">
              <mc:Choice xmlns:v="urn:schemas-microsoft-com:vml" Requires="v">
                <p:oleObj spid="_x0000_s194940" name="VISIO" r:id="rId4" imgW="1188360" imgH="458280" progId="">
                  <p:embed/>
                </p:oleObj>
              </mc:Choice>
              <mc:Fallback>
                <p:oleObj name="VISIO" r:id="rId4" imgW="1188360" imgH="4582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249487"/>
                        <a:ext cx="2667000" cy="103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31"/>
          <p:cNvGraphicFramePr>
            <a:graphicFrameLocks noChangeAspect="1"/>
          </p:cNvGraphicFramePr>
          <p:nvPr>
            <p:extLst>
              <p:ext uri="{D42A27DB-BD31-4B8C-83A1-F6EECF244321}">
                <p14:modId xmlns:p14="http://schemas.microsoft.com/office/powerpoint/2010/main" val="2662304606"/>
              </p:ext>
            </p:extLst>
          </p:nvPr>
        </p:nvGraphicFramePr>
        <p:xfrm>
          <a:off x="4421188" y="2718137"/>
          <a:ext cx="2055812" cy="2819400"/>
        </p:xfrm>
        <a:graphic>
          <a:graphicData uri="http://schemas.openxmlformats.org/presentationml/2006/ole">
            <mc:AlternateContent xmlns:mc="http://schemas.openxmlformats.org/markup-compatibility/2006">
              <mc:Choice xmlns:v="urn:schemas-microsoft-com:vml" Requires="v">
                <p:oleObj spid="_x0000_s194941" name="Visio" r:id="rId6" imgW="957072" imgH="1302410" progId="">
                  <p:embed/>
                </p:oleObj>
              </mc:Choice>
              <mc:Fallback>
                <p:oleObj name="Visio" r:id="rId6" imgW="957072" imgH="130241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1188" y="2718137"/>
                        <a:ext cx="2055812" cy="281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32"/>
          <p:cNvGraphicFramePr>
            <a:graphicFrameLocks noChangeAspect="1"/>
          </p:cNvGraphicFramePr>
          <p:nvPr>
            <p:extLst>
              <p:ext uri="{D42A27DB-BD31-4B8C-83A1-F6EECF244321}">
                <p14:modId xmlns:p14="http://schemas.microsoft.com/office/powerpoint/2010/main" val="1242029764"/>
              </p:ext>
            </p:extLst>
          </p:nvPr>
        </p:nvGraphicFramePr>
        <p:xfrm>
          <a:off x="6934200" y="4535487"/>
          <a:ext cx="1905000" cy="1865313"/>
        </p:xfrm>
        <a:graphic>
          <a:graphicData uri="http://schemas.openxmlformats.org/presentationml/2006/ole">
            <mc:AlternateContent xmlns:mc="http://schemas.openxmlformats.org/markup-compatibility/2006">
              <mc:Choice xmlns:v="urn:schemas-microsoft-com:vml" Requires="v">
                <p:oleObj spid="_x0000_s194942" name="VISIO" r:id="rId8" imgW="846000" imgH="828360" progId="">
                  <p:embed/>
                </p:oleObj>
              </mc:Choice>
              <mc:Fallback>
                <p:oleObj name="VISIO" r:id="rId8" imgW="846000" imgH="8283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4535487"/>
                        <a:ext cx="1905000" cy="186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9" name="Text Box 34"/>
          <p:cNvSpPr txBox="1">
            <a:spLocks noChangeArrowheads="1"/>
          </p:cNvSpPr>
          <p:nvPr/>
        </p:nvSpPr>
        <p:spPr bwMode="auto">
          <a:xfrm>
            <a:off x="6477000" y="3657600"/>
            <a:ext cx="1792378" cy="461665"/>
          </a:xfrm>
          <a:prstGeom prst="rect">
            <a:avLst/>
          </a:prstGeom>
          <a:noFill/>
          <a:ln w="12700">
            <a:noFill/>
            <a:miter lim="800000"/>
            <a:headEnd/>
            <a:tailEnd/>
          </a:ln>
        </p:spPr>
        <p:txBody>
          <a:bodyPr wrap="none" anchor="ctr">
            <a:spAutoFit/>
          </a:bodyPr>
          <a:lstStyle/>
          <a:p>
            <a:pPr algn="ctr" eaLnBrk="0" hangingPunct="0">
              <a:spcBef>
                <a:spcPct val="50000"/>
              </a:spcBef>
            </a:pPr>
            <a:r>
              <a:rPr lang="en-US" sz="2400" b="1" dirty="0"/>
              <a:t>Partial Roll</a:t>
            </a:r>
          </a:p>
        </p:txBody>
      </p:sp>
      <p:sp>
        <p:nvSpPr>
          <p:cNvPr id="5130" name="Text Box 35"/>
          <p:cNvSpPr txBox="1">
            <a:spLocks noChangeArrowheads="1"/>
          </p:cNvSpPr>
          <p:nvPr/>
        </p:nvSpPr>
        <p:spPr bwMode="auto">
          <a:xfrm>
            <a:off x="304800" y="3352800"/>
            <a:ext cx="3313978" cy="461665"/>
          </a:xfrm>
          <a:prstGeom prst="rect">
            <a:avLst/>
          </a:prstGeom>
          <a:noFill/>
          <a:ln w="12700">
            <a:noFill/>
            <a:miter lim="800000"/>
            <a:headEnd/>
            <a:tailEnd/>
          </a:ln>
        </p:spPr>
        <p:txBody>
          <a:bodyPr wrap="none" anchor="ctr">
            <a:spAutoFit/>
          </a:bodyPr>
          <a:lstStyle/>
          <a:p>
            <a:pPr algn="ctr" eaLnBrk="0" hangingPunct="0"/>
            <a:r>
              <a:rPr lang="en-US" sz="2400" b="1" dirty="0"/>
              <a:t>Point </a:t>
            </a:r>
            <a:r>
              <a:rPr lang="en-US" sz="2400" b="1" dirty="0" smtClean="0"/>
              <a:t>Rolls - 2 - 4 - 8 -</a:t>
            </a:r>
            <a:endParaRPr lang="en-US" sz="2400" b="1" dirty="0"/>
          </a:p>
        </p:txBody>
      </p:sp>
      <p:sp>
        <p:nvSpPr>
          <p:cNvPr id="5132" name="Text Box 37"/>
          <p:cNvSpPr txBox="1">
            <a:spLocks noChangeArrowheads="1"/>
          </p:cNvSpPr>
          <p:nvPr/>
        </p:nvSpPr>
        <p:spPr bwMode="auto">
          <a:xfrm>
            <a:off x="381000" y="1219200"/>
            <a:ext cx="8534400" cy="830997"/>
          </a:xfrm>
          <a:prstGeom prst="rect">
            <a:avLst/>
          </a:prstGeom>
          <a:noFill/>
          <a:ln w="12700">
            <a:noFill/>
            <a:miter lim="800000"/>
            <a:headEnd/>
            <a:tailEnd/>
          </a:ln>
        </p:spPr>
        <p:txBody>
          <a:bodyPr wrap="square" anchor="ctr">
            <a:spAutoFit/>
          </a:bodyPr>
          <a:lstStyle/>
          <a:p>
            <a:pPr eaLnBrk="0" hangingPunct="0">
              <a:spcBef>
                <a:spcPct val="50000"/>
              </a:spcBef>
            </a:pPr>
            <a:r>
              <a:rPr lang="en-US" sz="2400" dirty="0" smtClean="0"/>
              <a:t>‘Cross Box’ </a:t>
            </a:r>
            <a:r>
              <a:rPr lang="en-US" sz="2400" b="1" dirty="0" smtClean="0"/>
              <a:t>diagonal</a:t>
            </a:r>
            <a:r>
              <a:rPr lang="en-US" sz="2400" dirty="0" smtClean="0"/>
              <a:t> lines describe ‘Y’ axis lines always </a:t>
            </a:r>
            <a:r>
              <a:rPr lang="en-US" sz="2400" b="1" dirty="0" smtClean="0"/>
              <a:t>orthogonal </a:t>
            </a:r>
            <a:r>
              <a:rPr lang="en-US" sz="2400" dirty="0" smtClean="0"/>
              <a:t>to ‘X’ axis.</a:t>
            </a:r>
            <a:endParaRPr lang="en-US" sz="2400" dirty="0"/>
          </a:p>
        </p:txBody>
      </p:sp>
      <p:sp>
        <p:nvSpPr>
          <p:cNvPr id="12" name="Rectangle 2"/>
          <p:cNvSpPr>
            <a:spLocks noChangeArrowheads="1"/>
          </p:cNvSpPr>
          <p:nvPr/>
        </p:nvSpPr>
        <p:spPr bwMode="auto">
          <a:xfrm>
            <a:off x="2895600" y="0"/>
            <a:ext cx="6019800"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Rolls</a:t>
            </a:r>
            <a:endParaRPr lang="en-US" sz="4400" b="1" dirty="0">
              <a:solidFill>
                <a:schemeClr val="tx2"/>
              </a:solidFill>
            </a:endParaRPr>
          </a:p>
        </p:txBody>
      </p:sp>
    </p:spTree>
    <p:extLst>
      <p:ext uri="{BB962C8B-B14F-4D97-AF65-F5344CB8AC3E}">
        <p14:creationId xmlns:p14="http://schemas.microsoft.com/office/powerpoint/2010/main" val="2564270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2"/>
          <p:cNvSpPr>
            <a:spLocks noGrp="1"/>
          </p:cNvSpPr>
          <p:nvPr>
            <p:ph type="sldNum" sz="quarter" idx="4294967295"/>
          </p:nvPr>
        </p:nvSpPr>
        <p:spPr>
          <a:xfrm>
            <a:off x="8001000" y="6492875"/>
            <a:ext cx="762000" cy="365125"/>
          </a:xfrm>
        </p:spPr>
        <p:txBody>
          <a:bodyPr/>
          <a:lstStyle/>
          <a:p>
            <a:pPr>
              <a:defRPr/>
            </a:pPr>
            <a:r>
              <a:rPr lang="en-US"/>
              <a:t>A-</a:t>
            </a:r>
            <a:fld id="{5A6AF7E1-954D-477A-8C0F-B597D296B339}" type="slidenum">
              <a:rPr lang="en-US"/>
              <a:pPr>
                <a:defRPr/>
              </a:pPr>
              <a:t>18</a:t>
            </a:fld>
            <a:endParaRPr lang="en-US"/>
          </a:p>
        </p:txBody>
      </p:sp>
      <p:sp>
        <p:nvSpPr>
          <p:cNvPr id="5132" name="Text Box 37"/>
          <p:cNvSpPr txBox="1">
            <a:spLocks noChangeArrowheads="1"/>
          </p:cNvSpPr>
          <p:nvPr/>
        </p:nvSpPr>
        <p:spPr bwMode="auto">
          <a:xfrm>
            <a:off x="381000" y="1219200"/>
            <a:ext cx="1570412" cy="461665"/>
          </a:xfrm>
          <a:prstGeom prst="rect">
            <a:avLst/>
          </a:prstGeom>
          <a:noFill/>
          <a:ln w="12700">
            <a:noFill/>
            <a:miter lim="800000"/>
            <a:headEnd/>
            <a:tailEnd/>
          </a:ln>
        </p:spPr>
        <p:txBody>
          <a:bodyPr wrap="none" anchor="ctr">
            <a:spAutoFit/>
          </a:bodyPr>
          <a:lstStyle/>
          <a:p>
            <a:pPr eaLnBrk="0" hangingPunct="0">
              <a:spcBef>
                <a:spcPct val="50000"/>
              </a:spcBef>
            </a:pPr>
            <a:r>
              <a:rPr lang="en-US" sz="2400" dirty="0" smtClean="0"/>
              <a:t>Two Lines</a:t>
            </a:r>
            <a:endParaRPr lang="en-US" sz="2400" dirty="0"/>
          </a:p>
        </p:txBody>
      </p:sp>
      <p:sp>
        <p:nvSpPr>
          <p:cNvPr id="13" name="Rectangle 2"/>
          <p:cNvSpPr>
            <a:spLocks noChangeArrowheads="1"/>
          </p:cNvSpPr>
          <p:nvPr/>
        </p:nvSpPr>
        <p:spPr bwMode="auto">
          <a:xfrm>
            <a:off x="4648200" y="0"/>
            <a:ext cx="4267200"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Stalls</a:t>
            </a:r>
            <a:endParaRPr lang="en-US" sz="4400" b="1" dirty="0">
              <a:solidFill>
                <a:schemeClr val="tx2"/>
              </a:solidFill>
            </a:endParaRPr>
          </a:p>
        </p:txBody>
      </p:sp>
      <p:graphicFrame>
        <p:nvGraphicFramePr>
          <p:cNvPr id="12" name="Object 2"/>
          <p:cNvGraphicFramePr>
            <a:graphicFrameLocks noChangeAspect="1"/>
          </p:cNvGraphicFramePr>
          <p:nvPr>
            <p:extLst>
              <p:ext uri="{D42A27DB-BD31-4B8C-83A1-F6EECF244321}">
                <p14:modId xmlns:p14="http://schemas.microsoft.com/office/powerpoint/2010/main" val="3089152047"/>
              </p:ext>
            </p:extLst>
          </p:nvPr>
        </p:nvGraphicFramePr>
        <p:xfrm>
          <a:off x="2438400" y="1371600"/>
          <a:ext cx="655638" cy="1298575"/>
        </p:xfrm>
        <a:graphic>
          <a:graphicData uri="http://schemas.openxmlformats.org/presentationml/2006/ole">
            <mc:AlternateContent xmlns:mc="http://schemas.openxmlformats.org/markup-compatibility/2006">
              <mc:Choice xmlns:v="urn:schemas-microsoft-com:vml" Requires="v">
                <p:oleObj spid="_x0000_s253236" name="VISIO" r:id="rId4" imgW="655320" imgH="1298448" progId="">
                  <p:embed/>
                </p:oleObj>
              </mc:Choice>
              <mc:Fallback>
                <p:oleObj name="VISIO" r:id="rId4" imgW="655320" imgH="129844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371600"/>
                        <a:ext cx="655638"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3"/>
          <p:cNvGraphicFramePr>
            <a:graphicFrameLocks noChangeAspect="1"/>
          </p:cNvGraphicFramePr>
          <p:nvPr>
            <p:extLst>
              <p:ext uri="{D42A27DB-BD31-4B8C-83A1-F6EECF244321}">
                <p14:modId xmlns:p14="http://schemas.microsoft.com/office/powerpoint/2010/main" val="115841854"/>
              </p:ext>
            </p:extLst>
          </p:nvPr>
        </p:nvGraphicFramePr>
        <p:xfrm>
          <a:off x="3505200" y="1371600"/>
          <a:ext cx="655638" cy="1298575"/>
        </p:xfrm>
        <a:graphic>
          <a:graphicData uri="http://schemas.openxmlformats.org/presentationml/2006/ole">
            <mc:AlternateContent xmlns:mc="http://schemas.openxmlformats.org/markup-compatibility/2006">
              <mc:Choice xmlns:v="urn:schemas-microsoft-com:vml" Requires="v">
                <p:oleObj spid="_x0000_s253237" name="VISIO" r:id="rId6" imgW="655320" imgH="1298448" progId="">
                  <p:embed/>
                </p:oleObj>
              </mc:Choice>
              <mc:Fallback>
                <p:oleObj name="VISIO" r:id="rId6" imgW="655320" imgH="1298448"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1371600"/>
                        <a:ext cx="655638"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3067625342"/>
              </p:ext>
            </p:extLst>
          </p:nvPr>
        </p:nvGraphicFramePr>
        <p:xfrm>
          <a:off x="4572000" y="1371600"/>
          <a:ext cx="844550" cy="1298575"/>
        </p:xfrm>
        <a:graphic>
          <a:graphicData uri="http://schemas.openxmlformats.org/presentationml/2006/ole">
            <mc:AlternateContent xmlns:mc="http://schemas.openxmlformats.org/markup-compatibility/2006">
              <mc:Choice xmlns:v="urn:schemas-microsoft-com:vml" Requires="v">
                <p:oleObj spid="_x0000_s253238" name="VISIO" r:id="rId8" imgW="844296" imgH="1298448" progId="">
                  <p:embed/>
                </p:oleObj>
              </mc:Choice>
              <mc:Fallback>
                <p:oleObj name="VISIO" r:id="rId8" imgW="844296" imgH="1298448"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1371600"/>
                        <a:ext cx="84455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3554160599"/>
              </p:ext>
            </p:extLst>
          </p:nvPr>
        </p:nvGraphicFramePr>
        <p:xfrm>
          <a:off x="5715000" y="1295400"/>
          <a:ext cx="844550" cy="1298575"/>
        </p:xfrm>
        <a:graphic>
          <a:graphicData uri="http://schemas.openxmlformats.org/presentationml/2006/ole">
            <mc:AlternateContent xmlns:mc="http://schemas.openxmlformats.org/markup-compatibility/2006">
              <mc:Choice xmlns:v="urn:schemas-microsoft-com:vml" Requires="v">
                <p:oleObj spid="_x0000_s253239" name="VISIO" r:id="rId10" imgW="844296" imgH="1298448" progId="">
                  <p:embed/>
                </p:oleObj>
              </mc:Choice>
              <mc:Fallback>
                <p:oleObj name="VISIO" r:id="rId10" imgW="844296" imgH="1298448"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15000" y="1295400"/>
                        <a:ext cx="84455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7" name="Picture 7"/>
          <p:cNvPicPr>
            <a:picLocks noChangeAspect="1" noChangeArrowheads="1"/>
          </p:cNvPicPr>
          <p:nvPr/>
        </p:nvPicPr>
        <p:blipFill>
          <a:blip r:embed="rId12" cstate="print"/>
          <a:srcRect/>
          <a:stretch>
            <a:fillRect/>
          </a:stretch>
        </p:blipFill>
        <p:spPr bwMode="auto">
          <a:xfrm>
            <a:off x="2133600" y="3124200"/>
            <a:ext cx="838200" cy="1457325"/>
          </a:xfrm>
          <a:prstGeom prst="rect">
            <a:avLst/>
          </a:prstGeom>
          <a:noFill/>
          <a:ln w="9525">
            <a:noFill/>
            <a:miter lim="800000"/>
            <a:headEnd/>
            <a:tailEnd/>
          </a:ln>
        </p:spPr>
      </p:pic>
      <p:pic>
        <p:nvPicPr>
          <p:cNvPr id="18" name="Picture 9"/>
          <p:cNvPicPr>
            <a:picLocks noChangeAspect="1" noChangeArrowheads="1"/>
          </p:cNvPicPr>
          <p:nvPr/>
        </p:nvPicPr>
        <p:blipFill>
          <a:blip r:embed="rId13" cstate="print"/>
          <a:srcRect/>
          <a:stretch>
            <a:fillRect/>
          </a:stretch>
        </p:blipFill>
        <p:spPr bwMode="auto">
          <a:xfrm>
            <a:off x="2133600" y="4953000"/>
            <a:ext cx="811213" cy="1409700"/>
          </a:xfrm>
          <a:prstGeom prst="rect">
            <a:avLst/>
          </a:prstGeom>
          <a:noFill/>
          <a:ln w="9525">
            <a:noFill/>
            <a:miter lim="800000"/>
            <a:headEnd/>
            <a:tailEnd/>
          </a:ln>
        </p:spPr>
      </p:pic>
      <p:pic>
        <p:nvPicPr>
          <p:cNvPr id="19" name="Picture 10"/>
          <p:cNvPicPr>
            <a:picLocks noChangeAspect="1" noChangeArrowheads="1"/>
          </p:cNvPicPr>
          <p:nvPr/>
        </p:nvPicPr>
        <p:blipFill>
          <a:blip r:embed="rId14" cstate="print"/>
          <a:srcRect/>
          <a:stretch>
            <a:fillRect/>
          </a:stretch>
        </p:blipFill>
        <p:spPr bwMode="auto">
          <a:xfrm>
            <a:off x="3429000" y="3124200"/>
            <a:ext cx="1173163" cy="1447800"/>
          </a:xfrm>
          <a:prstGeom prst="rect">
            <a:avLst/>
          </a:prstGeom>
          <a:noFill/>
          <a:ln w="9525">
            <a:noFill/>
            <a:miter lim="800000"/>
            <a:headEnd/>
            <a:tailEnd/>
          </a:ln>
        </p:spPr>
      </p:pic>
      <p:pic>
        <p:nvPicPr>
          <p:cNvPr id="20" name="Picture 11"/>
          <p:cNvPicPr>
            <a:picLocks noChangeAspect="1" noChangeArrowheads="1"/>
          </p:cNvPicPr>
          <p:nvPr/>
        </p:nvPicPr>
        <p:blipFill>
          <a:blip r:embed="rId15" cstate="print"/>
          <a:srcRect/>
          <a:stretch>
            <a:fillRect/>
          </a:stretch>
        </p:blipFill>
        <p:spPr bwMode="auto">
          <a:xfrm>
            <a:off x="3352800" y="4876800"/>
            <a:ext cx="1447800" cy="1447800"/>
          </a:xfrm>
          <a:prstGeom prst="rect">
            <a:avLst/>
          </a:prstGeom>
          <a:noFill/>
          <a:ln w="9525">
            <a:noFill/>
            <a:miter lim="800000"/>
            <a:headEnd/>
            <a:tailEnd/>
          </a:ln>
        </p:spPr>
      </p:pic>
      <p:sp>
        <p:nvSpPr>
          <p:cNvPr id="21" name="Text Box 37"/>
          <p:cNvSpPr txBox="1">
            <a:spLocks noChangeArrowheads="1"/>
          </p:cNvSpPr>
          <p:nvPr/>
        </p:nvSpPr>
        <p:spPr bwMode="auto">
          <a:xfrm>
            <a:off x="381000" y="2971800"/>
            <a:ext cx="1809961" cy="461665"/>
          </a:xfrm>
          <a:prstGeom prst="rect">
            <a:avLst/>
          </a:prstGeom>
          <a:noFill/>
          <a:ln w="12700">
            <a:noFill/>
            <a:miter lim="800000"/>
            <a:headEnd/>
            <a:tailEnd/>
          </a:ln>
        </p:spPr>
        <p:txBody>
          <a:bodyPr wrap="none" anchor="ctr">
            <a:spAutoFit/>
          </a:bodyPr>
          <a:lstStyle/>
          <a:p>
            <a:pPr eaLnBrk="0" hangingPunct="0">
              <a:spcBef>
                <a:spcPct val="50000"/>
              </a:spcBef>
            </a:pPr>
            <a:r>
              <a:rPr lang="en-US" sz="2400" dirty="0" smtClean="0"/>
              <a:t>Three Lines</a:t>
            </a:r>
            <a:endParaRPr lang="en-US" sz="2400" dirty="0"/>
          </a:p>
        </p:txBody>
      </p:sp>
      <p:sp>
        <p:nvSpPr>
          <p:cNvPr id="22" name="Text Box 37"/>
          <p:cNvSpPr txBox="1">
            <a:spLocks noChangeArrowheads="1"/>
          </p:cNvSpPr>
          <p:nvPr/>
        </p:nvSpPr>
        <p:spPr bwMode="auto">
          <a:xfrm>
            <a:off x="381000" y="4800600"/>
            <a:ext cx="1638790" cy="461665"/>
          </a:xfrm>
          <a:prstGeom prst="rect">
            <a:avLst/>
          </a:prstGeom>
          <a:noFill/>
          <a:ln w="12700">
            <a:noFill/>
            <a:miter lim="800000"/>
            <a:headEnd/>
            <a:tailEnd/>
          </a:ln>
        </p:spPr>
        <p:txBody>
          <a:bodyPr wrap="none" anchor="ctr">
            <a:spAutoFit/>
          </a:bodyPr>
          <a:lstStyle/>
          <a:p>
            <a:pPr eaLnBrk="0" hangingPunct="0">
              <a:spcBef>
                <a:spcPct val="50000"/>
              </a:spcBef>
            </a:pPr>
            <a:r>
              <a:rPr lang="en-US" sz="2400" dirty="0" smtClean="0"/>
              <a:t>Four Lines</a:t>
            </a:r>
            <a:endParaRPr lang="en-US" sz="2400" dirty="0"/>
          </a:p>
        </p:txBody>
      </p:sp>
    </p:spTree>
    <p:extLst>
      <p:ext uri="{BB962C8B-B14F-4D97-AF65-F5344CB8AC3E}">
        <p14:creationId xmlns:p14="http://schemas.microsoft.com/office/powerpoint/2010/main" val="3557913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Slide Number Placeholder 2"/>
          <p:cNvSpPr>
            <a:spLocks noGrp="1"/>
          </p:cNvSpPr>
          <p:nvPr>
            <p:ph type="sldNum" sz="quarter" idx="4294967295"/>
          </p:nvPr>
        </p:nvSpPr>
        <p:spPr>
          <a:xfrm>
            <a:off x="8001000" y="6492875"/>
            <a:ext cx="762000" cy="365125"/>
          </a:xfrm>
        </p:spPr>
        <p:txBody>
          <a:bodyPr/>
          <a:lstStyle/>
          <a:p>
            <a:pPr>
              <a:defRPr/>
            </a:pPr>
            <a:r>
              <a:rPr lang="en-US"/>
              <a:t>A-</a:t>
            </a:r>
            <a:fld id="{74A74845-BCBE-4F3D-BDA8-8EC505527E44}" type="slidenum">
              <a:rPr lang="en-US"/>
              <a:pPr>
                <a:defRPr/>
              </a:pPr>
              <a:t>19</a:t>
            </a:fld>
            <a:endParaRPr lang="en-US"/>
          </a:p>
        </p:txBody>
      </p:sp>
      <p:graphicFrame>
        <p:nvGraphicFramePr>
          <p:cNvPr id="6146" name="Object 6"/>
          <p:cNvGraphicFramePr>
            <a:graphicFrameLocks noChangeAspect="1"/>
          </p:cNvGraphicFramePr>
          <p:nvPr>
            <p:extLst>
              <p:ext uri="{D42A27DB-BD31-4B8C-83A1-F6EECF244321}">
                <p14:modId xmlns:p14="http://schemas.microsoft.com/office/powerpoint/2010/main" val="3402603865"/>
              </p:ext>
            </p:extLst>
          </p:nvPr>
        </p:nvGraphicFramePr>
        <p:xfrm>
          <a:off x="838200" y="4567535"/>
          <a:ext cx="2717800" cy="866775"/>
        </p:xfrm>
        <a:graphic>
          <a:graphicData uri="http://schemas.openxmlformats.org/presentationml/2006/ole">
            <mc:AlternateContent xmlns:mc="http://schemas.openxmlformats.org/markup-compatibility/2006">
              <mc:Choice xmlns:v="urn:schemas-microsoft-com:vml" Requires="v">
                <p:oleObj spid="_x0000_s196074" name="VISIO" r:id="rId4" imgW="1188360" imgH="378000" progId="">
                  <p:embed/>
                </p:oleObj>
              </mc:Choice>
              <mc:Fallback>
                <p:oleObj name="VISIO" r:id="rId4" imgW="1188360" imgH="378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567535"/>
                        <a:ext cx="2717800"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7"/>
          <p:cNvGraphicFramePr>
            <a:graphicFrameLocks noChangeAspect="1"/>
          </p:cNvGraphicFramePr>
          <p:nvPr>
            <p:extLst>
              <p:ext uri="{D42A27DB-BD31-4B8C-83A1-F6EECF244321}">
                <p14:modId xmlns:p14="http://schemas.microsoft.com/office/powerpoint/2010/main" val="4219746926"/>
              </p:ext>
            </p:extLst>
          </p:nvPr>
        </p:nvGraphicFramePr>
        <p:xfrm>
          <a:off x="457200" y="2281535"/>
          <a:ext cx="2667000" cy="855663"/>
        </p:xfrm>
        <a:graphic>
          <a:graphicData uri="http://schemas.openxmlformats.org/presentationml/2006/ole">
            <mc:AlternateContent xmlns:mc="http://schemas.openxmlformats.org/markup-compatibility/2006">
              <mc:Choice xmlns:v="urn:schemas-microsoft-com:vml" Requires="v">
                <p:oleObj spid="_x0000_s196075" name="VISIO" r:id="rId6" imgW="1188360" imgH="381240" progId="">
                  <p:embed/>
                </p:oleObj>
              </mc:Choice>
              <mc:Fallback>
                <p:oleObj name="VISIO" r:id="rId6" imgW="1188360" imgH="3812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281535"/>
                        <a:ext cx="2667000" cy="855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8"/>
          <p:cNvGraphicFramePr>
            <a:graphicFrameLocks noChangeAspect="1"/>
          </p:cNvGraphicFramePr>
          <p:nvPr>
            <p:extLst>
              <p:ext uri="{D42A27DB-BD31-4B8C-83A1-F6EECF244321}">
                <p14:modId xmlns:p14="http://schemas.microsoft.com/office/powerpoint/2010/main" val="741802104"/>
              </p:ext>
            </p:extLst>
          </p:nvPr>
        </p:nvGraphicFramePr>
        <p:xfrm>
          <a:off x="6477000" y="1976735"/>
          <a:ext cx="2176463" cy="2971800"/>
        </p:xfrm>
        <a:graphic>
          <a:graphicData uri="http://schemas.openxmlformats.org/presentationml/2006/ole">
            <mc:AlternateContent xmlns:mc="http://schemas.openxmlformats.org/markup-compatibility/2006">
              <mc:Choice xmlns:v="urn:schemas-microsoft-com:vml" Requires="v">
                <p:oleObj spid="_x0000_s196076" name="VISIO" r:id="rId8" imgW="928440" imgH="1268640" progId="">
                  <p:embed/>
                </p:oleObj>
              </mc:Choice>
              <mc:Fallback>
                <p:oleObj name="VISIO" r:id="rId8" imgW="928440" imgH="126864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0" y="1976735"/>
                        <a:ext cx="2176463" cy="297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Object 9"/>
          <p:cNvGraphicFramePr>
            <a:graphicFrameLocks noChangeAspect="1"/>
          </p:cNvGraphicFramePr>
          <p:nvPr>
            <p:extLst>
              <p:ext uri="{D42A27DB-BD31-4B8C-83A1-F6EECF244321}">
                <p14:modId xmlns:p14="http://schemas.microsoft.com/office/powerpoint/2010/main" val="3158728686"/>
              </p:ext>
            </p:extLst>
          </p:nvPr>
        </p:nvGraphicFramePr>
        <p:xfrm>
          <a:off x="3505200" y="2205335"/>
          <a:ext cx="2681288" cy="2174875"/>
        </p:xfrm>
        <a:graphic>
          <a:graphicData uri="http://schemas.openxmlformats.org/presentationml/2006/ole">
            <mc:AlternateContent xmlns:mc="http://schemas.openxmlformats.org/markup-compatibility/2006">
              <mc:Choice xmlns:v="urn:schemas-microsoft-com:vml" Requires="v">
                <p:oleObj spid="_x0000_s196077" name="Visio" r:id="rId10" imgW="1245103" imgH="1014374" progId="">
                  <p:embed/>
                </p:oleObj>
              </mc:Choice>
              <mc:Fallback>
                <p:oleObj name="Visio" r:id="rId10" imgW="1245103" imgH="1014374"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2205335"/>
                        <a:ext cx="2681288" cy="217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4" name="Text Box 12"/>
          <p:cNvSpPr txBox="1">
            <a:spLocks noChangeArrowheads="1"/>
          </p:cNvSpPr>
          <p:nvPr/>
        </p:nvSpPr>
        <p:spPr bwMode="auto">
          <a:xfrm>
            <a:off x="705102" y="3117503"/>
            <a:ext cx="2202947" cy="461665"/>
          </a:xfrm>
          <a:prstGeom prst="rect">
            <a:avLst/>
          </a:prstGeom>
          <a:noFill/>
          <a:ln w="12700">
            <a:noFill/>
            <a:miter lim="800000"/>
            <a:headEnd/>
            <a:tailEnd/>
          </a:ln>
        </p:spPr>
        <p:txBody>
          <a:bodyPr wrap="none" anchor="ctr">
            <a:spAutoFit/>
          </a:bodyPr>
          <a:lstStyle/>
          <a:p>
            <a:pPr algn="ctr" eaLnBrk="0" hangingPunct="0">
              <a:spcBef>
                <a:spcPct val="50000"/>
              </a:spcBef>
            </a:pPr>
            <a:r>
              <a:rPr lang="en-US" sz="2400" b="1" dirty="0"/>
              <a:t>Positive Snap</a:t>
            </a:r>
          </a:p>
        </p:txBody>
      </p:sp>
      <p:sp>
        <p:nvSpPr>
          <p:cNvPr id="6155" name="Text Box 13"/>
          <p:cNvSpPr txBox="1">
            <a:spLocks noChangeArrowheads="1"/>
          </p:cNvSpPr>
          <p:nvPr/>
        </p:nvSpPr>
        <p:spPr bwMode="auto">
          <a:xfrm>
            <a:off x="228600" y="5405735"/>
            <a:ext cx="4232198" cy="461665"/>
          </a:xfrm>
          <a:prstGeom prst="rect">
            <a:avLst/>
          </a:prstGeom>
          <a:noFill/>
          <a:ln w="12700">
            <a:noFill/>
            <a:miter lim="800000"/>
            <a:headEnd/>
            <a:tailEnd/>
          </a:ln>
        </p:spPr>
        <p:txBody>
          <a:bodyPr wrap="none" anchor="ctr">
            <a:spAutoFit/>
          </a:bodyPr>
          <a:lstStyle/>
          <a:p>
            <a:pPr algn="ctr" eaLnBrk="0" hangingPunct="0">
              <a:spcBef>
                <a:spcPct val="50000"/>
              </a:spcBef>
            </a:pPr>
            <a:r>
              <a:rPr lang="en-US" sz="2400" b="1" dirty="0" smtClean="0"/>
              <a:t>Two Linked Negative </a:t>
            </a:r>
            <a:r>
              <a:rPr lang="en-US" sz="2400" b="1" dirty="0"/>
              <a:t>Snaps</a:t>
            </a:r>
          </a:p>
        </p:txBody>
      </p:sp>
      <p:sp>
        <p:nvSpPr>
          <p:cNvPr id="6156" name="Text Box 14"/>
          <p:cNvSpPr txBox="1">
            <a:spLocks noChangeArrowheads="1"/>
          </p:cNvSpPr>
          <p:nvPr/>
        </p:nvSpPr>
        <p:spPr bwMode="auto">
          <a:xfrm>
            <a:off x="3733800" y="3999637"/>
            <a:ext cx="2667000" cy="830997"/>
          </a:xfrm>
          <a:prstGeom prst="rect">
            <a:avLst/>
          </a:prstGeom>
          <a:noFill/>
          <a:ln w="12700">
            <a:noFill/>
            <a:miter lim="800000"/>
            <a:headEnd/>
            <a:tailEnd/>
          </a:ln>
        </p:spPr>
        <p:txBody>
          <a:bodyPr wrap="square" anchor="ctr">
            <a:spAutoFit/>
          </a:bodyPr>
          <a:lstStyle/>
          <a:p>
            <a:pPr algn="ctr" eaLnBrk="0" hangingPunct="0">
              <a:spcBef>
                <a:spcPct val="50000"/>
              </a:spcBef>
            </a:pPr>
            <a:r>
              <a:rPr lang="en-US" sz="2400" b="1" dirty="0"/>
              <a:t>Half </a:t>
            </a:r>
            <a:r>
              <a:rPr lang="en-US" sz="2400" b="1" dirty="0" smtClean="0"/>
              <a:t>Positive Snap</a:t>
            </a:r>
            <a:endParaRPr lang="en-US" sz="2400" b="1" dirty="0"/>
          </a:p>
        </p:txBody>
      </p:sp>
      <p:sp>
        <p:nvSpPr>
          <p:cNvPr id="6157" name="Text Box 15"/>
          <p:cNvSpPr txBox="1">
            <a:spLocks noChangeArrowheads="1"/>
          </p:cNvSpPr>
          <p:nvPr/>
        </p:nvSpPr>
        <p:spPr bwMode="auto">
          <a:xfrm>
            <a:off x="6477000" y="4732675"/>
            <a:ext cx="2206625" cy="1107996"/>
          </a:xfrm>
          <a:prstGeom prst="rect">
            <a:avLst/>
          </a:prstGeom>
          <a:noFill/>
          <a:ln w="12700">
            <a:noFill/>
            <a:miter lim="800000"/>
            <a:headEnd/>
            <a:tailEnd/>
          </a:ln>
        </p:spPr>
        <p:txBody>
          <a:bodyPr anchor="ctr">
            <a:spAutoFit/>
          </a:bodyPr>
          <a:lstStyle/>
          <a:p>
            <a:pPr algn="ctr" eaLnBrk="0" hangingPunct="0">
              <a:spcBef>
                <a:spcPct val="50000"/>
              </a:spcBef>
            </a:pPr>
            <a:r>
              <a:rPr lang="en-US" sz="2400" b="1" dirty="0"/>
              <a:t>Linked Positive</a:t>
            </a:r>
          </a:p>
          <a:p>
            <a:pPr algn="ctr" eaLnBrk="0" hangingPunct="0">
              <a:lnSpc>
                <a:spcPct val="10000"/>
              </a:lnSpc>
              <a:spcBef>
                <a:spcPct val="50000"/>
              </a:spcBef>
            </a:pPr>
            <a:r>
              <a:rPr lang="en-US" sz="2400" b="1" dirty="0" smtClean="0"/>
              <a:t>1¾ Snaps </a:t>
            </a:r>
            <a:endParaRPr lang="en-US" sz="2400" b="1" dirty="0"/>
          </a:p>
        </p:txBody>
      </p:sp>
      <p:sp>
        <p:nvSpPr>
          <p:cNvPr id="13" name="Rectangle 2"/>
          <p:cNvSpPr>
            <a:spLocks noChangeArrowheads="1"/>
          </p:cNvSpPr>
          <p:nvPr/>
        </p:nvSpPr>
        <p:spPr bwMode="auto">
          <a:xfrm>
            <a:off x="3505200" y="0"/>
            <a:ext cx="5410200"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Snaps</a:t>
            </a:r>
            <a:endParaRPr lang="en-US" sz="4400" b="1" dirty="0">
              <a:solidFill>
                <a:schemeClr val="tx2"/>
              </a:solidFill>
            </a:endParaRPr>
          </a:p>
        </p:txBody>
      </p:sp>
      <p:sp>
        <p:nvSpPr>
          <p:cNvPr id="15" name="Rectangle 12"/>
          <p:cNvSpPr>
            <a:spLocks noChangeArrowheads="1"/>
          </p:cNvSpPr>
          <p:nvPr/>
        </p:nvSpPr>
        <p:spPr bwMode="auto">
          <a:xfrm>
            <a:off x="381000" y="1225435"/>
            <a:ext cx="3161593" cy="461665"/>
          </a:xfrm>
          <a:prstGeom prst="rect">
            <a:avLst/>
          </a:prstGeom>
          <a:noFill/>
          <a:ln w="12700">
            <a:noFill/>
            <a:miter lim="800000"/>
            <a:headEnd/>
            <a:tailEnd/>
          </a:ln>
        </p:spPr>
        <p:txBody>
          <a:bodyPr wrap="none" anchor="ctr">
            <a:spAutoFit/>
          </a:bodyPr>
          <a:lstStyle/>
          <a:p>
            <a:pPr eaLnBrk="0" hangingPunct="0"/>
            <a:r>
              <a:rPr lang="en-US" sz="2400" dirty="0" smtClean="0"/>
              <a:t>Positive and Negative</a:t>
            </a:r>
            <a:endParaRPr lang="en-US" sz="2800" dirty="0"/>
          </a:p>
        </p:txBody>
      </p:sp>
    </p:spTree>
    <p:extLst>
      <p:ext uri="{BB962C8B-B14F-4D97-AF65-F5344CB8AC3E}">
        <p14:creationId xmlns:p14="http://schemas.microsoft.com/office/powerpoint/2010/main" val="1660526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4294967295"/>
          </p:nvPr>
        </p:nvSpPr>
        <p:spPr>
          <a:xfrm>
            <a:off x="8153400" y="6553200"/>
            <a:ext cx="304800" cy="304800"/>
          </a:xfrm>
        </p:spPr>
        <p:txBody>
          <a:bodyPr/>
          <a:lstStyle/>
          <a:p>
            <a:pPr>
              <a:defRPr/>
            </a:pPr>
            <a:r>
              <a:rPr lang="en-US" dirty="0"/>
              <a:t>I-</a:t>
            </a:r>
            <a:fld id="{312D7770-7EBB-4902-BFC4-B98EB687D7FE}" type="slidenum">
              <a:rPr lang="en-US"/>
              <a:pPr>
                <a:defRPr/>
              </a:pPr>
              <a:t>2</a:t>
            </a:fld>
            <a:endParaRPr lang="en-US" dirty="0"/>
          </a:p>
        </p:txBody>
      </p:sp>
      <p:sp>
        <p:nvSpPr>
          <p:cNvPr id="15" name="Rectangle 2"/>
          <p:cNvSpPr txBox="1">
            <a:spLocks noChangeArrowheads="1"/>
          </p:cNvSpPr>
          <p:nvPr/>
        </p:nvSpPr>
        <p:spPr bwMode="auto">
          <a:xfrm>
            <a:off x="533400" y="1303867"/>
            <a:ext cx="8382000" cy="4800600"/>
          </a:xfrm>
          <a:prstGeom prst="rect">
            <a:avLst/>
          </a:prstGeom>
          <a:noFill/>
          <a:ln>
            <a:miter lim="800000"/>
            <a:headEnd/>
            <a:tailEnd/>
          </a:ln>
        </p:spPr>
        <p:txBody>
          <a:bodyPr lIns="92075" tIns="46038" rIns="92075" bIns="46038"/>
          <a:lstStyle/>
          <a:p>
            <a:pPr marL="457200" indent="-457200" fontAlgn="auto">
              <a:spcBef>
                <a:spcPct val="20000"/>
              </a:spcBef>
              <a:spcAft>
                <a:spcPts val="0"/>
              </a:spcAft>
              <a:buClr>
                <a:srgbClr val="FF0000"/>
              </a:buClr>
              <a:buSzPct val="100000"/>
              <a:buFont typeface="Wingdings" charset="2"/>
              <a:buChar char="q"/>
              <a:defRPr/>
            </a:pPr>
            <a:r>
              <a:rPr lang="en-US" sz="2800" b="1" dirty="0" smtClean="0">
                <a:solidFill>
                  <a:schemeClr val="tx2"/>
                </a:solidFill>
              </a:rPr>
              <a:t>IMAC is a global semi-scale aerobatics training school.</a:t>
            </a:r>
          </a:p>
          <a:p>
            <a:pPr marL="457200" indent="-457200" fontAlgn="auto">
              <a:spcBef>
                <a:spcPct val="20000"/>
              </a:spcBef>
              <a:spcAft>
                <a:spcPts val="0"/>
              </a:spcAft>
              <a:buClr>
                <a:srgbClr val="FF0000"/>
              </a:buClr>
              <a:buSzPct val="100000"/>
              <a:buFont typeface="Wingdings" charset="2"/>
              <a:buChar char="q"/>
              <a:defRPr/>
            </a:pPr>
            <a:r>
              <a:rPr lang="en-US" sz="2800" b="1" dirty="0" smtClean="0">
                <a:solidFill>
                  <a:schemeClr val="tx2"/>
                </a:solidFill>
              </a:rPr>
              <a:t>Our mission is to facilitate the growth of as many Pilots from Basic to Unlimited level.</a:t>
            </a:r>
          </a:p>
          <a:p>
            <a:pPr marL="457200" indent="-457200" fontAlgn="auto">
              <a:spcBef>
                <a:spcPct val="20000"/>
              </a:spcBef>
              <a:spcAft>
                <a:spcPts val="0"/>
              </a:spcAft>
              <a:buClr>
                <a:srgbClr val="FF0000"/>
              </a:buClr>
              <a:buSzPct val="100000"/>
              <a:buFont typeface="Wingdings" charset="2"/>
              <a:buChar char="q"/>
              <a:defRPr/>
            </a:pPr>
            <a:r>
              <a:rPr lang="en-US" sz="2800" b="1" dirty="0" smtClean="0">
                <a:solidFill>
                  <a:schemeClr val="tx2"/>
                </a:solidFill>
              </a:rPr>
              <a:t>Competitions are assessment tests enabling to project personal improvement for Pilots and Judges</a:t>
            </a:r>
          </a:p>
          <a:p>
            <a:pPr marL="457200" indent="-457200" fontAlgn="auto">
              <a:spcBef>
                <a:spcPct val="20000"/>
              </a:spcBef>
              <a:spcAft>
                <a:spcPts val="0"/>
              </a:spcAft>
              <a:buClr>
                <a:srgbClr val="FF0000"/>
              </a:buClr>
              <a:buSzPct val="100000"/>
              <a:buFont typeface="Wingdings" charset="2"/>
              <a:buChar char="q"/>
              <a:defRPr/>
            </a:pPr>
            <a:r>
              <a:rPr lang="en-US" sz="2800" b="1" dirty="0" smtClean="0">
                <a:solidFill>
                  <a:schemeClr val="tx2"/>
                </a:solidFill>
              </a:rPr>
              <a:t>Pilots and Judges need to share the same competency base.</a:t>
            </a:r>
          </a:p>
          <a:p>
            <a:pPr marL="457200" indent="-457200" fontAlgn="auto">
              <a:spcBef>
                <a:spcPct val="20000"/>
              </a:spcBef>
              <a:spcAft>
                <a:spcPts val="0"/>
              </a:spcAft>
              <a:buClr>
                <a:srgbClr val="FF0000"/>
              </a:buClr>
              <a:buSzPct val="100000"/>
              <a:buFont typeface="Wingdings" charset="2"/>
              <a:buChar char="q"/>
              <a:defRPr/>
            </a:pPr>
            <a:r>
              <a:rPr lang="en-US" sz="2800" b="1" dirty="0" smtClean="0">
                <a:solidFill>
                  <a:schemeClr val="tx2"/>
                </a:solidFill>
              </a:rPr>
              <a:t>Judging is more difficult than Flying.</a:t>
            </a:r>
          </a:p>
          <a:p>
            <a:pPr fontAlgn="auto">
              <a:spcBef>
                <a:spcPct val="20000"/>
              </a:spcBef>
              <a:spcAft>
                <a:spcPts val="0"/>
              </a:spcAft>
              <a:buClr>
                <a:schemeClr val="accent3"/>
              </a:buClr>
              <a:buSzPct val="95000"/>
              <a:defRPr/>
            </a:pPr>
            <a:endParaRPr lang="en-US" sz="2800" b="1" dirty="0">
              <a:solidFill>
                <a:schemeClr val="tx2"/>
              </a:solidFill>
            </a:endParaRPr>
          </a:p>
          <a:p>
            <a:pPr marL="274320" indent="-274320" algn="ctr" fontAlgn="auto">
              <a:spcBef>
                <a:spcPct val="20000"/>
              </a:spcBef>
              <a:spcAft>
                <a:spcPts val="0"/>
              </a:spcAft>
              <a:buClr>
                <a:schemeClr val="accent3"/>
              </a:buClr>
              <a:buSzPct val="95000"/>
              <a:buFont typeface="Monotype Sorts"/>
              <a:buNone/>
              <a:defRPr/>
            </a:pPr>
            <a:endParaRPr lang="en-US" sz="1600" b="1" dirty="0">
              <a:solidFill>
                <a:schemeClr val="tx2"/>
              </a:solidFill>
            </a:endParaRPr>
          </a:p>
          <a:p>
            <a:pPr marL="274320" indent="-274320" algn="ctr" fontAlgn="auto">
              <a:spcBef>
                <a:spcPct val="20000"/>
              </a:spcBef>
              <a:spcAft>
                <a:spcPts val="0"/>
              </a:spcAft>
              <a:buClr>
                <a:schemeClr val="accent3"/>
              </a:buClr>
              <a:buSzPct val="95000"/>
              <a:buFont typeface="Monotype Sorts"/>
              <a:buNone/>
              <a:defRPr/>
            </a:pPr>
            <a:endParaRPr lang="en-US" sz="1600" b="1" dirty="0">
              <a:solidFill>
                <a:schemeClr val="tx2"/>
              </a:solidFill>
            </a:endParaRPr>
          </a:p>
        </p:txBody>
      </p:sp>
      <p:sp>
        <p:nvSpPr>
          <p:cNvPr id="6" name="Rectangle 2"/>
          <p:cNvSpPr>
            <a:spLocks noGrp="1" noChangeArrowheads="1"/>
          </p:cNvSpPr>
          <p:nvPr>
            <p:ph type="title"/>
          </p:nvPr>
        </p:nvSpPr>
        <p:spPr>
          <a:xfrm>
            <a:off x="2438400" y="-76200"/>
            <a:ext cx="6477000" cy="1219200"/>
          </a:xfrm>
        </p:spPr>
        <p:txBody>
          <a:bodyPr lIns="92075" tIns="46038" rIns="92075" bIns="46038" anchor="ctr"/>
          <a:lstStyle/>
          <a:p>
            <a:pPr algn="r">
              <a:defRPr/>
            </a:pPr>
            <a:r>
              <a:rPr lang="en-US" sz="4400" b="1" dirty="0" smtClean="0"/>
              <a:t>IMAC Purpose</a:t>
            </a:r>
          </a:p>
        </p:txBody>
      </p:sp>
    </p:spTree>
    <p:extLst>
      <p:ext uri="{BB962C8B-B14F-4D97-AF65-F5344CB8AC3E}">
        <p14:creationId xmlns:p14="http://schemas.microsoft.com/office/powerpoint/2010/main" val="13824771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2"/>
          <p:cNvSpPr>
            <a:spLocks noGrp="1"/>
          </p:cNvSpPr>
          <p:nvPr>
            <p:ph type="sldNum" sz="quarter" idx="4294967295"/>
          </p:nvPr>
        </p:nvSpPr>
        <p:spPr>
          <a:xfrm>
            <a:off x="8001000" y="6492875"/>
            <a:ext cx="762000" cy="365125"/>
          </a:xfrm>
        </p:spPr>
        <p:txBody>
          <a:bodyPr/>
          <a:lstStyle/>
          <a:p>
            <a:pPr>
              <a:defRPr/>
            </a:pPr>
            <a:r>
              <a:rPr lang="en-US"/>
              <a:t>A-</a:t>
            </a:r>
            <a:fld id="{38F11D40-7DB8-406E-BAAC-02AC47CC78F3}" type="slidenum">
              <a:rPr lang="en-US"/>
              <a:pPr>
                <a:defRPr/>
              </a:pPr>
              <a:t>20</a:t>
            </a:fld>
            <a:endParaRPr lang="en-US"/>
          </a:p>
        </p:txBody>
      </p:sp>
      <p:graphicFrame>
        <p:nvGraphicFramePr>
          <p:cNvPr id="7170" name="Object 3"/>
          <p:cNvGraphicFramePr>
            <a:graphicFrameLocks noChangeAspect="1"/>
          </p:cNvGraphicFramePr>
          <p:nvPr>
            <p:extLst>
              <p:ext uri="{D42A27DB-BD31-4B8C-83A1-F6EECF244321}">
                <p14:modId xmlns:p14="http://schemas.microsoft.com/office/powerpoint/2010/main" val="3548963068"/>
              </p:ext>
            </p:extLst>
          </p:nvPr>
        </p:nvGraphicFramePr>
        <p:xfrm>
          <a:off x="5181600" y="2057400"/>
          <a:ext cx="2971800" cy="1320800"/>
        </p:xfrm>
        <a:graphic>
          <a:graphicData uri="http://schemas.openxmlformats.org/presentationml/2006/ole">
            <mc:AlternateContent xmlns:mc="http://schemas.openxmlformats.org/markup-compatibility/2006">
              <mc:Choice xmlns:v="urn:schemas-microsoft-com:vml" Requires="v">
                <p:oleObj spid="_x0000_s196862" name="Visio" r:id="rId4" imgW="1217066" imgH="554736" progId="">
                  <p:embed/>
                </p:oleObj>
              </mc:Choice>
              <mc:Fallback>
                <p:oleObj name="Visio" r:id="rId4" imgW="1217066" imgH="55473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057400"/>
                        <a:ext cx="2971800" cy="132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4"/>
          <p:cNvGraphicFramePr>
            <a:graphicFrameLocks noChangeAspect="1"/>
          </p:cNvGraphicFramePr>
          <p:nvPr>
            <p:extLst>
              <p:ext uri="{D42A27DB-BD31-4B8C-83A1-F6EECF244321}">
                <p14:modId xmlns:p14="http://schemas.microsoft.com/office/powerpoint/2010/main" val="1902707699"/>
              </p:ext>
            </p:extLst>
          </p:nvPr>
        </p:nvGraphicFramePr>
        <p:xfrm>
          <a:off x="762000" y="1828800"/>
          <a:ext cx="3276600" cy="2482850"/>
        </p:xfrm>
        <a:graphic>
          <a:graphicData uri="http://schemas.openxmlformats.org/presentationml/2006/ole">
            <mc:AlternateContent xmlns:mc="http://schemas.openxmlformats.org/markup-compatibility/2006">
              <mc:Choice xmlns:v="urn:schemas-microsoft-com:vml" Requires="v">
                <p:oleObj spid="_x0000_s196863" name="Visio" r:id="rId6" imgW="1504493" imgH="1145134" progId="">
                  <p:embed/>
                </p:oleObj>
              </mc:Choice>
              <mc:Fallback>
                <p:oleObj name="Visio" r:id="rId6" imgW="1504493" imgH="1145134"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1828800"/>
                        <a:ext cx="3276600" cy="248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Text Box 7"/>
          <p:cNvSpPr txBox="1">
            <a:spLocks noChangeArrowheads="1"/>
          </p:cNvSpPr>
          <p:nvPr/>
        </p:nvSpPr>
        <p:spPr bwMode="auto">
          <a:xfrm>
            <a:off x="1649406" y="4324290"/>
            <a:ext cx="1938351" cy="400110"/>
          </a:xfrm>
          <a:prstGeom prst="rect">
            <a:avLst/>
          </a:prstGeom>
          <a:noFill/>
          <a:ln w="12700">
            <a:noFill/>
            <a:miter lim="800000"/>
            <a:headEnd/>
            <a:tailEnd/>
          </a:ln>
        </p:spPr>
        <p:txBody>
          <a:bodyPr wrap="none" anchor="ctr">
            <a:spAutoFit/>
          </a:bodyPr>
          <a:lstStyle/>
          <a:p>
            <a:pPr algn="ctr" eaLnBrk="0" hangingPunct="0">
              <a:spcBef>
                <a:spcPct val="50000"/>
              </a:spcBef>
            </a:pPr>
            <a:r>
              <a:rPr lang="en-US" sz="2000" u="sng" dirty="0"/>
              <a:t>Same Direction</a:t>
            </a:r>
          </a:p>
        </p:txBody>
      </p:sp>
      <p:sp>
        <p:nvSpPr>
          <p:cNvPr id="7176" name="Text Box 8"/>
          <p:cNvSpPr txBox="1">
            <a:spLocks noChangeArrowheads="1"/>
          </p:cNvSpPr>
          <p:nvPr/>
        </p:nvSpPr>
        <p:spPr bwMode="auto">
          <a:xfrm>
            <a:off x="0" y="4781490"/>
            <a:ext cx="4724400" cy="400110"/>
          </a:xfrm>
          <a:prstGeom prst="rect">
            <a:avLst/>
          </a:prstGeom>
          <a:noFill/>
          <a:ln w="12700">
            <a:noFill/>
            <a:miter lim="800000"/>
            <a:headEnd/>
            <a:tailEnd/>
          </a:ln>
        </p:spPr>
        <p:txBody>
          <a:bodyPr anchor="ctr">
            <a:spAutoFit/>
          </a:bodyPr>
          <a:lstStyle/>
          <a:p>
            <a:pPr algn="ctr" eaLnBrk="0" hangingPunct="0">
              <a:spcBef>
                <a:spcPct val="50000"/>
              </a:spcBef>
            </a:pPr>
            <a:r>
              <a:rPr lang="en-US" sz="2000" dirty="0"/>
              <a:t>Positive Snap and 2 of 4 point Roll</a:t>
            </a:r>
          </a:p>
        </p:txBody>
      </p:sp>
      <p:sp>
        <p:nvSpPr>
          <p:cNvPr id="7177" name="Text Box 9"/>
          <p:cNvSpPr txBox="1">
            <a:spLocks noChangeArrowheads="1"/>
          </p:cNvSpPr>
          <p:nvPr/>
        </p:nvSpPr>
        <p:spPr bwMode="auto">
          <a:xfrm>
            <a:off x="5586272" y="3457545"/>
            <a:ext cx="2294218" cy="400110"/>
          </a:xfrm>
          <a:prstGeom prst="rect">
            <a:avLst/>
          </a:prstGeom>
          <a:noFill/>
          <a:ln w="12700">
            <a:noFill/>
            <a:miter lim="800000"/>
            <a:headEnd/>
            <a:tailEnd/>
          </a:ln>
        </p:spPr>
        <p:txBody>
          <a:bodyPr wrap="none" anchor="ctr">
            <a:spAutoFit/>
          </a:bodyPr>
          <a:lstStyle/>
          <a:p>
            <a:pPr algn="ctr" eaLnBrk="0" hangingPunct="0"/>
            <a:r>
              <a:rPr lang="en-US" sz="2000" u="sng" dirty="0"/>
              <a:t>Opposite</a:t>
            </a:r>
            <a:r>
              <a:rPr lang="en-US" sz="2000" dirty="0"/>
              <a:t> Direction</a:t>
            </a:r>
          </a:p>
        </p:txBody>
      </p:sp>
      <p:sp>
        <p:nvSpPr>
          <p:cNvPr id="7178" name="Text Box 10"/>
          <p:cNvSpPr txBox="1">
            <a:spLocks noChangeArrowheads="1"/>
          </p:cNvSpPr>
          <p:nvPr/>
        </p:nvSpPr>
        <p:spPr bwMode="auto">
          <a:xfrm>
            <a:off x="5061738" y="3838545"/>
            <a:ext cx="3251211" cy="400110"/>
          </a:xfrm>
          <a:prstGeom prst="rect">
            <a:avLst/>
          </a:prstGeom>
          <a:noFill/>
          <a:ln w="12700">
            <a:noFill/>
            <a:miter lim="800000"/>
            <a:headEnd/>
            <a:tailEnd/>
          </a:ln>
        </p:spPr>
        <p:txBody>
          <a:bodyPr wrap="none" anchor="ctr">
            <a:spAutoFit/>
          </a:bodyPr>
          <a:lstStyle/>
          <a:p>
            <a:pPr algn="ctr" eaLnBrk="0" hangingPunct="0"/>
            <a:r>
              <a:rPr lang="en-US" sz="2000" dirty="0"/>
              <a:t>Partial Snap and Point Roll</a:t>
            </a:r>
          </a:p>
        </p:txBody>
      </p:sp>
      <p:sp>
        <p:nvSpPr>
          <p:cNvPr id="11" name="Rectangle 2"/>
          <p:cNvSpPr>
            <a:spLocks noChangeArrowheads="1"/>
          </p:cNvSpPr>
          <p:nvPr/>
        </p:nvSpPr>
        <p:spPr bwMode="auto">
          <a:xfrm>
            <a:off x="2286000" y="0"/>
            <a:ext cx="6629400"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Snaps &amp; Rolls</a:t>
            </a:r>
            <a:endParaRPr lang="en-US" sz="4400" b="1" dirty="0">
              <a:solidFill>
                <a:schemeClr val="tx2"/>
              </a:solidFill>
            </a:endParaRPr>
          </a:p>
        </p:txBody>
      </p:sp>
    </p:spTree>
    <p:extLst>
      <p:ext uri="{BB962C8B-B14F-4D97-AF65-F5344CB8AC3E}">
        <p14:creationId xmlns:p14="http://schemas.microsoft.com/office/powerpoint/2010/main" val="182653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Slide Number Placeholder 2"/>
          <p:cNvSpPr>
            <a:spLocks noGrp="1"/>
          </p:cNvSpPr>
          <p:nvPr>
            <p:ph type="sldNum" sz="quarter" idx="4294967295"/>
          </p:nvPr>
        </p:nvSpPr>
        <p:spPr>
          <a:xfrm>
            <a:off x="8001000" y="6492875"/>
            <a:ext cx="762000" cy="365125"/>
          </a:xfrm>
        </p:spPr>
        <p:txBody>
          <a:bodyPr/>
          <a:lstStyle/>
          <a:p>
            <a:pPr>
              <a:defRPr/>
            </a:pPr>
            <a:r>
              <a:rPr lang="en-US"/>
              <a:t>A-</a:t>
            </a:r>
            <a:fld id="{87E0F38D-A64F-4FCF-A880-E7C303B45384}" type="slidenum">
              <a:rPr lang="en-US"/>
              <a:pPr>
                <a:defRPr/>
              </a:pPr>
              <a:t>21</a:t>
            </a:fld>
            <a:endParaRPr lang="en-US"/>
          </a:p>
        </p:txBody>
      </p:sp>
      <p:graphicFrame>
        <p:nvGraphicFramePr>
          <p:cNvPr id="8194" name="Object 6"/>
          <p:cNvGraphicFramePr>
            <a:graphicFrameLocks noChangeAspect="1"/>
          </p:cNvGraphicFramePr>
          <p:nvPr>
            <p:extLst>
              <p:ext uri="{D42A27DB-BD31-4B8C-83A1-F6EECF244321}">
                <p14:modId xmlns:p14="http://schemas.microsoft.com/office/powerpoint/2010/main" val="2546417451"/>
              </p:ext>
            </p:extLst>
          </p:nvPr>
        </p:nvGraphicFramePr>
        <p:xfrm>
          <a:off x="609600" y="2400300"/>
          <a:ext cx="2057400" cy="2514600"/>
        </p:xfrm>
        <a:graphic>
          <a:graphicData uri="http://schemas.openxmlformats.org/presentationml/2006/ole">
            <mc:AlternateContent xmlns:mc="http://schemas.openxmlformats.org/markup-compatibility/2006">
              <mc:Choice xmlns:v="urn:schemas-microsoft-com:vml" Requires="v">
                <p:oleObj spid="_x0000_s198003" name="VISIO" r:id="rId4" imgW="856440" imgH="985680" progId="">
                  <p:embed/>
                </p:oleObj>
              </mc:Choice>
              <mc:Fallback>
                <p:oleObj name="VISIO" r:id="rId4" imgW="856440" imgH="9856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400300"/>
                        <a:ext cx="2057400" cy="251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7"/>
          <p:cNvGraphicFramePr>
            <a:graphicFrameLocks noChangeAspect="1"/>
          </p:cNvGraphicFramePr>
          <p:nvPr>
            <p:extLst>
              <p:ext uri="{D42A27DB-BD31-4B8C-83A1-F6EECF244321}">
                <p14:modId xmlns:p14="http://schemas.microsoft.com/office/powerpoint/2010/main" val="1983646691"/>
              </p:ext>
            </p:extLst>
          </p:nvPr>
        </p:nvGraphicFramePr>
        <p:xfrm>
          <a:off x="3733800" y="2324100"/>
          <a:ext cx="2057400" cy="2590800"/>
        </p:xfrm>
        <a:graphic>
          <a:graphicData uri="http://schemas.openxmlformats.org/presentationml/2006/ole">
            <mc:AlternateContent xmlns:mc="http://schemas.openxmlformats.org/markup-compatibility/2006">
              <mc:Choice xmlns:v="urn:schemas-microsoft-com:vml" Requires="v">
                <p:oleObj spid="_x0000_s198004" name="VISIO" r:id="rId6" imgW="838080" imgH="985680" progId="">
                  <p:embed/>
                </p:oleObj>
              </mc:Choice>
              <mc:Fallback>
                <p:oleObj name="VISIO" r:id="rId6" imgW="838080" imgH="98568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2324100"/>
                        <a:ext cx="2057400" cy="25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6" name="Object 8"/>
          <p:cNvGraphicFramePr>
            <a:graphicFrameLocks noChangeAspect="1"/>
          </p:cNvGraphicFramePr>
          <p:nvPr>
            <p:extLst>
              <p:ext uri="{D42A27DB-BD31-4B8C-83A1-F6EECF244321}">
                <p14:modId xmlns:p14="http://schemas.microsoft.com/office/powerpoint/2010/main" val="3580884115"/>
              </p:ext>
            </p:extLst>
          </p:nvPr>
        </p:nvGraphicFramePr>
        <p:xfrm>
          <a:off x="6591300" y="2286000"/>
          <a:ext cx="2260600" cy="2592388"/>
        </p:xfrm>
        <a:graphic>
          <a:graphicData uri="http://schemas.openxmlformats.org/presentationml/2006/ole">
            <mc:AlternateContent xmlns:mc="http://schemas.openxmlformats.org/markup-compatibility/2006">
              <mc:Choice xmlns:v="urn:schemas-microsoft-com:vml" Requires="v">
                <p:oleObj spid="_x0000_s198005" name="Visio" r:id="rId8" imgW="885349" imgH="1016975" progId="">
                  <p:embed/>
                </p:oleObj>
              </mc:Choice>
              <mc:Fallback>
                <p:oleObj name="Visio" r:id="rId8" imgW="885349" imgH="1016975"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91300" y="2286000"/>
                        <a:ext cx="2260600" cy="2592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0" name="Text Box 9"/>
          <p:cNvSpPr txBox="1">
            <a:spLocks noChangeArrowheads="1"/>
          </p:cNvSpPr>
          <p:nvPr/>
        </p:nvSpPr>
        <p:spPr bwMode="auto">
          <a:xfrm>
            <a:off x="798652" y="5067326"/>
            <a:ext cx="1795183" cy="400110"/>
          </a:xfrm>
          <a:prstGeom prst="rect">
            <a:avLst/>
          </a:prstGeom>
          <a:noFill/>
          <a:ln w="12700">
            <a:noFill/>
            <a:miter lim="800000"/>
            <a:headEnd/>
            <a:tailEnd/>
          </a:ln>
        </p:spPr>
        <p:txBody>
          <a:bodyPr wrap="none" anchor="ctr">
            <a:spAutoFit/>
          </a:bodyPr>
          <a:lstStyle/>
          <a:p>
            <a:pPr algn="ctr" eaLnBrk="0" hangingPunct="0"/>
            <a:r>
              <a:rPr lang="en-US" sz="2000" b="1" dirty="0"/>
              <a:t>Positive Spin</a:t>
            </a:r>
          </a:p>
        </p:txBody>
      </p:sp>
      <p:sp>
        <p:nvSpPr>
          <p:cNvPr id="8201" name="Text Box 10"/>
          <p:cNvSpPr txBox="1">
            <a:spLocks noChangeArrowheads="1"/>
          </p:cNvSpPr>
          <p:nvPr/>
        </p:nvSpPr>
        <p:spPr bwMode="auto">
          <a:xfrm>
            <a:off x="3618052" y="5073914"/>
            <a:ext cx="1795183" cy="707886"/>
          </a:xfrm>
          <a:prstGeom prst="rect">
            <a:avLst/>
          </a:prstGeom>
          <a:noFill/>
          <a:ln w="12700">
            <a:noFill/>
            <a:miter lim="800000"/>
            <a:headEnd/>
            <a:tailEnd/>
          </a:ln>
        </p:spPr>
        <p:txBody>
          <a:bodyPr wrap="none" anchor="ctr">
            <a:spAutoFit/>
          </a:bodyPr>
          <a:lstStyle/>
          <a:p>
            <a:pPr algn="ctr" eaLnBrk="0" hangingPunct="0"/>
            <a:r>
              <a:rPr lang="en-US" sz="2000" b="1" dirty="0"/>
              <a:t>1½ Turn </a:t>
            </a:r>
          </a:p>
          <a:p>
            <a:pPr algn="ctr" eaLnBrk="0" hangingPunct="0"/>
            <a:r>
              <a:rPr lang="en-US" sz="2000" b="1" dirty="0"/>
              <a:t>Positive Spin</a:t>
            </a:r>
          </a:p>
        </p:txBody>
      </p:sp>
      <p:sp>
        <p:nvSpPr>
          <p:cNvPr id="8202" name="Text Box 11"/>
          <p:cNvSpPr txBox="1">
            <a:spLocks noChangeArrowheads="1"/>
          </p:cNvSpPr>
          <p:nvPr/>
        </p:nvSpPr>
        <p:spPr bwMode="auto">
          <a:xfrm>
            <a:off x="6682816" y="5068964"/>
            <a:ext cx="1880718" cy="707886"/>
          </a:xfrm>
          <a:prstGeom prst="rect">
            <a:avLst/>
          </a:prstGeom>
          <a:noFill/>
          <a:ln w="12700">
            <a:noFill/>
            <a:miter lim="800000"/>
            <a:headEnd/>
            <a:tailEnd/>
          </a:ln>
        </p:spPr>
        <p:txBody>
          <a:bodyPr wrap="none" anchor="ctr">
            <a:spAutoFit/>
          </a:bodyPr>
          <a:lstStyle/>
          <a:p>
            <a:pPr algn="ctr" eaLnBrk="0" hangingPunct="0"/>
            <a:r>
              <a:rPr lang="en-US" sz="2000" b="1" dirty="0"/>
              <a:t>Two Turn</a:t>
            </a:r>
          </a:p>
          <a:p>
            <a:pPr algn="ctr" eaLnBrk="0" hangingPunct="0"/>
            <a:r>
              <a:rPr lang="en-US" sz="2000" b="1" dirty="0"/>
              <a:t>Negative Spin</a:t>
            </a:r>
          </a:p>
        </p:txBody>
      </p:sp>
      <p:sp>
        <p:nvSpPr>
          <p:cNvPr id="8203" name="Rectangle 12"/>
          <p:cNvSpPr>
            <a:spLocks noChangeArrowheads="1"/>
          </p:cNvSpPr>
          <p:nvPr/>
        </p:nvSpPr>
        <p:spPr bwMode="auto">
          <a:xfrm>
            <a:off x="381000" y="1214735"/>
            <a:ext cx="3161593" cy="461665"/>
          </a:xfrm>
          <a:prstGeom prst="rect">
            <a:avLst/>
          </a:prstGeom>
          <a:noFill/>
          <a:ln w="12700">
            <a:noFill/>
            <a:miter lim="800000"/>
            <a:headEnd/>
            <a:tailEnd/>
          </a:ln>
        </p:spPr>
        <p:txBody>
          <a:bodyPr wrap="none" anchor="ctr">
            <a:spAutoFit/>
          </a:bodyPr>
          <a:lstStyle/>
          <a:p>
            <a:pPr eaLnBrk="0" hangingPunct="0"/>
            <a:r>
              <a:rPr lang="en-US" sz="2400" dirty="0" smtClean="0"/>
              <a:t>Positive and Negative</a:t>
            </a:r>
            <a:endParaRPr lang="en-US" sz="2800" dirty="0"/>
          </a:p>
        </p:txBody>
      </p:sp>
      <p:sp>
        <p:nvSpPr>
          <p:cNvPr id="11" name="Rectangle 2"/>
          <p:cNvSpPr>
            <a:spLocks noChangeArrowheads="1"/>
          </p:cNvSpPr>
          <p:nvPr/>
        </p:nvSpPr>
        <p:spPr bwMode="auto">
          <a:xfrm>
            <a:off x="4648200" y="0"/>
            <a:ext cx="4267200"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Spins</a:t>
            </a:r>
            <a:endParaRPr lang="en-US" sz="4400" b="1" dirty="0">
              <a:solidFill>
                <a:schemeClr val="tx2"/>
              </a:solidFill>
            </a:endParaRPr>
          </a:p>
        </p:txBody>
      </p:sp>
    </p:spTree>
    <p:extLst>
      <p:ext uri="{BB962C8B-B14F-4D97-AF65-F5344CB8AC3E}">
        <p14:creationId xmlns:p14="http://schemas.microsoft.com/office/powerpoint/2010/main" val="3678272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2"/>
          <p:cNvSpPr>
            <a:spLocks noGrp="1"/>
          </p:cNvSpPr>
          <p:nvPr>
            <p:ph type="sldNum" sz="quarter" idx="4294967295"/>
          </p:nvPr>
        </p:nvSpPr>
        <p:spPr>
          <a:xfrm>
            <a:off x="8001000" y="6492875"/>
            <a:ext cx="762000" cy="365125"/>
          </a:xfrm>
        </p:spPr>
        <p:txBody>
          <a:bodyPr/>
          <a:lstStyle/>
          <a:p>
            <a:pPr>
              <a:defRPr/>
            </a:pPr>
            <a:r>
              <a:rPr lang="en-US"/>
              <a:t>A-</a:t>
            </a:r>
            <a:fld id="{6E35F19A-0490-4580-ADCE-71AB9D11E578}" type="slidenum">
              <a:rPr lang="en-US"/>
              <a:pPr>
                <a:defRPr/>
              </a:pPr>
              <a:t>22</a:t>
            </a:fld>
            <a:endParaRPr lang="en-US"/>
          </a:p>
        </p:txBody>
      </p:sp>
      <p:graphicFrame>
        <p:nvGraphicFramePr>
          <p:cNvPr id="9219" name="Object 3"/>
          <p:cNvGraphicFramePr>
            <a:graphicFrameLocks/>
          </p:cNvGraphicFramePr>
          <p:nvPr>
            <p:extLst>
              <p:ext uri="{D42A27DB-BD31-4B8C-83A1-F6EECF244321}">
                <p14:modId xmlns:p14="http://schemas.microsoft.com/office/powerpoint/2010/main" val="775965398"/>
              </p:ext>
            </p:extLst>
          </p:nvPr>
        </p:nvGraphicFramePr>
        <p:xfrm>
          <a:off x="5105400" y="2514600"/>
          <a:ext cx="1893887" cy="2782204"/>
        </p:xfrm>
        <a:graphic>
          <a:graphicData uri="http://schemas.openxmlformats.org/presentationml/2006/ole">
            <mc:AlternateContent xmlns:mc="http://schemas.openxmlformats.org/markup-compatibility/2006">
              <mc:Choice xmlns:v="urn:schemas-microsoft-com:vml" Requires="v">
                <p:oleObj spid="_x0000_s198910" name="Visio" r:id="rId4" imgW="845698" imgH="1242681" progId="">
                  <p:embed/>
                </p:oleObj>
              </mc:Choice>
              <mc:Fallback>
                <p:oleObj name="Visio" r:id="rId4" imgW="845698" imgH="1242681"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514600"/>
                        <a:ext cx="1893887" cy="2782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4" name="Rectangle 7"/>
          <p:cNvSpPr>
            <a:spLocks noChangeArrowheads="1"/>
          </p:cNvSpPr>
          <p:nvPr/>
        </p:nvSpPr>
        <p:spPr bwMode="auto">
          <a:xfrm>
            <a:off x="397933" y="1219200"/>
            <a:ext cx="2955857" cy="461665"/>
          </a:xfrm>
          <a:prstGeom prst="rect">
            <a:avLst/>
          </a:prstGeom>
          <a:noFill/>
          <a:ln w="12700">
            <a:noFill/>
            <a:miter lim="800000"/>
            <a:headEnd/>
            <a:tailEnd/>
          </a:ln>
        </p:spPr>
        <p:txBody>
          <a:bodyPr wrap="none" anchor="ctr">
            <a:spAutoFit/>
          </a:bodyPr>
          <a:lstStyle/>
          <a:p>
            <a:pPr eaLnBrk="0" hangingPunct="0"/>
            <a:r>
              <a:rPr lang="en-US" sz="2400" dirty="0" smtClean="0"/>
              <a:t>Quarter Spins ¼ - ¾</a:t>
            </a:r>
          </a:p>
        </p:txBody>
      </p:sp>
      <p:sp>
        <p:nvSpPr>
          <p:cNvPr id="8" name="Rectangle 2"/>
          <p:cNvSpPr>
            <a:spLocks noChangeArrowheads="1"/>
          </p:cNvSpPr>
          <p:nvPr/>
        </p:nvSpPr>
        <p:spPr bwMode="auto">
          <a:xfrm>
            <a:off x="4648200" y="0"/>
            <a:ext cx="4267200"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Spins</a:t>
            </a:r>
            <a:endParaRPr lang="en-US" sz="4400" b="1" dirty="0">
              <a:solidFill>
                <a:schemeClr val="tx2"/>
              </a:solidFill>
            </a:endParaRPr>
          </a:p>
        </p:txBody>
      </p:sp>
      <p:grpSp>
        <p:nvGrpSpPr>
          <p:cNvPr id="12" name="Group 11"/>
          <p:cNvGrpSpPr/>
          <p:nvPr/>
        </p:nvGrpSpPr>
        <p:grpSpPr>
          <a:xfrm>
            <a:off x="1828800" y="2514600"/>
            <a:ext cx="2470150" cy="3035300"/>
            <a:chOff x="1828800" y="2514600"/>
            <a:chExt cx="2470150" cy="3035300"/>
          </a:xfrm>
        </p:grpSpPr>
        <p:graphicFrame>
          <p:nvGraphicFramePr>
            <p:cNvPr id="9218" name="Object 2"/>
            <p:cNvGraphicFramePr>
              <a:graphicFrameLocks/>
            </p:cNvGraphicFramePr>
            <p:nvPr>
              <p:extLst>
                <p:ext uri="{D42A27DB-BD31-4B8C-83A1-F6EECF244321}">
                  <p14:modId xmlns:p14="http://schemas.microsoft.com/office/powerpoint/2010/main" val="1583658035"/>
                </p:ext>
              </p:extLst>
            </p:nvPr>
          </p:nvGraphicFramePr>
          <p:xfrm>
            <a:off x="1828800" y="2514600"/>
            <a:ext cx="2360613" cy="3035300"/>
          </p:xfrm>
          <a:graphic>
            <a:graphicData uri="http://schemas.openxmlformats.org/presentationml/2006/ole">
              <mc:AlternateContent xmlns:mc="http://schemas.openxmlformats.org/markup-compatibility/2006">
                <mc:Choice xmlns:v="urn:schemas-microsoft-com:vml" Requires="v">
                  <p:oleObj spid="_x0000_s198911" name="VISIO" r:id="rId6" imgW="2360613" imgH="3035300" progId="">
                    <p:embed/>
                  </p:oleObj>
                </mc:Choice>
                <mc:Fallback>
                  <p:oleObj name="VISIO" r:id="rId6" imgW="2360613" imgH="3035300"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2514600"/>
                          <a:ext cx="2360613"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2" name="Rectangle 4"/>
            <p:cNvSpPr>
              <a:spLocks noChangeArrowheads="1"/>
            </p:cNvSpPr>
            <p:nvPr/>
          </p:nvSpPr>
          <p:spPr bwMode="auto">
            <a:xfrm>
              <a:off x="3810000" y="5029200"/>
              <a:ext cx="488950" cy="457200"/>
            </a:xfrm>
            <a:prstGeom prst="rect">
              <a:avLst/>
            </a:prstGeom>
            <a:noFill/>
            <a:ln w="9525">
              <a:noFill/>
              <a:miter lim="800000"/>
              <a:headEnd/>
              <a:tailEnd/>
            </a:ln>
          </p:spPr>
          <p:txBody>
            <a:bodyPr wrap="none" lIns="92075" tIns="46038" rIns="92075" bIns="46038">
              <a:spAutoFit/>
            </a:bodyPr>
            <a:lstStyle/>
            <a:p>
              <a:pPr eaLnBrk="0" hangingPunct="0"/>
              <a:r>
                <a:rPr lang="en-US" sz="2400" b="0"/>
                <a:t>    </a:t>
              </a:r>
            </a:p>
          </p:txBody>
        </p:sp>
        <p:sp>
          <p:nvSpPr>
            <p:cNvPr id="2" name="Rectangle 1"/>
            <p:cNvSpPr/>
            <p:nvPr/>
          </p:nvSpPr>
          <p:spPr>
            <a:xfrm>
              <a:off x="3124200" y="2743200"/>
              <a:ext cx="9144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1824.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76600" y="2953248"/>
              <a:ext cx="457200" cy="295835"/>
            </a:xfrm>
            <a:prstGeom prst="rect">
              <a:avLst/>
            </a:prstGeom>
          </p:spPr>
        </p:pic>
        <p:sp>
          <p:nvSpPr>
            <p:cNvPr id="11" name="Rectangle 10"/>
            <p:cNvSpPr/>
            <p:nvPr/>
          </p:nvSpPr>
          <p:spPr>
            <a:xfrm>
              <a:off x="2514600" y="4876800"/>
              <a:ext cx="1524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3048000" y="4343400"/>
              <a:ext cx="762000" cy="5334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581400" y="4343400"/>
              <a:ext cx="45720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41946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3"/>
          <p:cNvSpPr>
            <a:spLocks noGrp="1"/>
          </p:cNvSpPr>
          <p:nvPr>
            <p:ph type="sldNum" sz="quarter" idx="4294967295"/>
          </p:nvPr>
        </p:nvSpPr>
        <p:spPr>
          <a:xfrm>
            <a:off x="8001000" y="6492875"/>
            <a:ext cx="762000" cy="365125"/>
          </a:xfrm>
        </p:spPr>
        <p:txBody>
          <a:bodyPr/>
          <a:lstStyle/>
          <a:p>
            <a:pPr>
              <a:defRPr/>
            </a:pPr>
            <a:r>
              <a:rPr lang="en-US"/>
              <a:t>A-</a:t>
            </a:r>
            <a:fld id="{9A980238-8FB2-48FE-8C7A-886ADC2E52AD}" type="slidenum">
              <a:rPr lang="en-US"/>
              <a:pPr>
                <a:defRPr/>
              </a:pPr>
              <a:t>23</a:t>
            </a:fld>
            <a:endParaRPr lang="en-US"/>
          </a:p>
        </p:txBody>
      </p:sp>
      <p:sp>
        <p:nvSpPr>
          <p:cNvPr id="2" name="Rectangle 2"/>
          <p:cNvSpPr>
            <a:spLocks noChangeArrowheads="1"/>
          </p:cNvSpPr>
          <p:nvPr/>
        </p:nvSpPr>
        <p:spPr bwMode="auto">
          <a:xfrm>
            <a:off x="533400" y="1295400"/>
            <a:ext cx="7315200" cy="1200971"/>
          </a:xfrm>
          <a:prstGeom prst="rect">
            <a:avLst/>
          </a:prstGeom>
          <a:noFill/>
          <a:ln w="9525">
            <a:noFill/>
            <a:miter lim="800000"/>
            <a:headEnd/>
            <a:tailEnd/>
          </a:ln>
        </p:spPr>
        <p:txBody>
          <a:bodyPr lIns="92075" tIns="46038" rIns="92075" bIns="46038">
            <a:spAutoFit/>
          </a:bodyPr>
          <a:lstStyle/>
          <a:p>
            <a:pPr eaLnBrk="0" hangingPunct="0"/>
            <a:r>
              <a:rPr lang="en-US" sz="2400" b="0" dirty="0"/>
              <a:t>Rolls and Snaps can be combined with spins, but spins will always come </a:t>
            </a:r>
            <a:r>
              <a:rPr lang="en-US" sz="2400" b="0" dirty="0" smtClean="0"/>
              <a:t>first, since they are initialized by a stall.</a:t>
            </a:r>
            <a:endParaRPr lang="en-US" sz="2400" b="0" dirty="0"/>
          </a:p>
        </p:txBody>
      </p:sp>
      <p:graphicFrame>
        <p:nvGraphicFramePr>
          <p:cNvPr id="10242" name="Object 5"/>
          <p:cNvGraphicFramePr>
            <a:graphicFrameLocks noChangeAspect="1"/>
          </p:cNvGraphicFramePr>
          <p:nvPr>
            <p:extLst>
              <p:ext uri="{D42A27DB-BD31-4B8C-83A1-F6EECF244321}">
                <p14:modId xmlns:p14="http://schemas.microsoft.com/office/powerpoint/2010/main" val="1384931140"/>
              </p:ext>
            </p:extLst>
          </p:nvPr>
        </p:nvGraphicFramePr>
        <p:xfrm>
          <a:off x="2057400" y="3087687"/>
          <a:ext cx="2035175" cy="2590800"/>
        </p:xfrm>
        <a:graphic>
          <a:graphicData uri="http://schemas.openxmlformats.org/presentationml/2006/ole">
            <mc:AlternateContent xmlns:mc="http://schemas.openxmlformats.org/markup-compatibility/2006">
              <mc:Choice xmlns:v="urn:schemas-microsoft-com:vml" Requires="v">
                <p:oleObj spid="_x0000_s199932" name="VISIO" r:id="rId4" imgW="858960" imgH="1093680" progId="">
                  <p:embed/>
                </p:oleObj>
              </mc:Choice>
              <mc:Fallback>
                <p:oleObj name="VISIO" r:id="rId4" imgW="858960" imgH="10936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3087687"/>
                        <a:ext cx="203517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6"/>
          <p:cNvGraphicFramePr>
            <a:graphicFrameLocks noChangeAspect="1"/>
          </p:cNvGraphicFramePr>
          <p:nvPr>
            <p:extLst>
              <p:ext uri="{D42A27DB-BD31-4B8C-83A1-F6EECF244321}">
                <p14:modId xmlns:p14="http://schemas.microsoft.com/office/powerpoint/2010/main" val="3351340609"/>
              </p:ext>
            </p:extLst>
          </p:nvPr>
        </p:nvGraphicFramePr>
        <p:xfrm>
          <a:off x="4876800" y="3087687"/>
          <a:ext cx="2233613" cy="2627313"/>
        </p:xfrm>
        <a:graphic>
          <a:graphicData uri="http://schemas.openxmlformats.org/presentationml/2006/ole">
            <mc:AlternateContent xmlns:mc="http://schemas.openxmlformats.org/markup-compatibility/2006">
              <mc:Choice xmlns:v="urn:schemas-microsoft-com:vml" Requires="v">
                <p:oleObj spid="_x0000_s199933" name="VISIO" r:id="rId6" imgW="838080" imgH="985680" progId="">
                  <p:embed/>
                </p:oleObj>
              </mc:Choice>
              <mc:Fallback>
                <p:oleObj name="VISIO" r:id="rId6" imgW="838080" imgH="98568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3087687"/>
                        <a:ext cx="2233613" cy="262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2"/>
          <p:cNvSpPr>
            <a:spLocks noChangeArrowheads="1"/>
          </p:cNvSpPr>
          <p:nvPr/>
        </p:nvSpPr>
        <p:spPr bwMode="auto">
          <a:xfrm>
            <a:off x="2514600" y="0"/>
            <a:ext cx="6400800" cy="9906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Spins &amp; Rolls &amp; Snaps</a:t>
            </a:r>
            <a:endParaRPr lang="en-US" sz="4400" b="1" dirty="0">
              <a:solidFill>
                <a:schemeClr val="tx2"/>
              </a:solidFill>
            </a:endParaRPr>
          </a:p>
        </p:txBody>
      </p:sp>
    </p:spTree>
    <p:extLst>
      <p:ext uri="{BB962C8B-B14F-4D97-AF65-F5344CB8AC3E}">
        <p14:creationId xmlns:p14="http://schemas.microsoft.com/office/powerpoint/2010/main" val="4288435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Slide Number Placeholder 3"/>
          <p:cNvSpPr>
            <a:spLocks noGrp="1"/>
          </p:cNvSpPr>
          <p:nvPr>
            <p:ph type="sldNum" sz="quarter" idx="4294967295"/>
          </p:nvPr>
        </p:nvSpPr>
        <p:spPr>
          <a:xfrm>
            <a:off x="8001000" y="6492875"/>
            <a:ext cx="762000" cy="365125"/>
          </a:xfrm>
        </p:spPr>
        <p:txBody>
          <a:bodyPr/>
          <a:lstStyle/>
          <a:p>
            <a:pPr>
              <a:defRPr/>
            </a:pPr>
            <a:r>
              <a:rPr lang="en-US"/>
              <a:t>A-</a:t>
            </a:r>
            <a:fld id="{C597D14D-8CE6-4C27-B4F5-59B0C58E4534}" type="slidenum">
              <a:rPr lang="en-US"/>
              <a:pPr>
                <a:defRPr/>
              </a:pPr>
              <a:t>24</a:t>
            </a:fld>
            <a:endParaRPr lang="en-US"/>
          </a:p>
        </p:txBody>
      </p:sp>
      <p:graphicFrame>
        <p:nvGraphicFramePr>
          <p:cNvPr id="11266" name="Object 7"/>
          <p:cNvGraphicFramePr>
            <a:graphicFrameLocks noChangeAspect="1"/>
          </p:cNvGraphicFramePr>
          <p:nvPr>
            <p:extLst>
              <p:ext uri="{D42A27DB-BD31-4B8C-83A1-F6EECF244321}">
                <p14:modId xmlns:p14="http://schemas.microsoft.com/office/powerpoint/2010/main" val="3041499765"/>
              </p:ext>
            </p:extLst>
          </p:nvPr>
        </p:nvGraphicFramePr>
        <p:xfrm>
          <a:off x="914400" y="1957387"/>
          <a:ext cx="2209800" cy="1568450"/>
        </p:xfrm>
        <a:graphic>
          <a:graphicData uri="http://schemas.openxmlformats.org/presentationml/2006/ole">
            <mc:AlternateContent xmlns:mc="http://schemas.openxmlformats.org/markup-compatibility/2006">
              <mc:Choice xmlns:v="urn:schemas-microsoft-com:vml" Requires="v">
                <p:oleObj spid="_x0000_s201194" name="VISIO" r:id="rId4" imgW="1216440" imgH="864360" progId="">
                  <p:embed/>
                </p:oleObj>
              </mc:Choice>
              <mc:Fallback>
                <p:oleObj name="VISIO" r:id="rId4" imgW="1216440" imgH="864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957387"/>
                        <a:ext cx="2209800"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8"/>
          <p:cNvGraphicFramePr>
            <a:graphicFrameLocks noChangeAspect="1"/>
          </p:cNvGraphicFramePr>
          <p:nvPr>
            <p:extLst>
              <p:ext uri="{D42A27DB-BD31-4B8C-83A1-F6EECF244321}">
                <p14:modId xmlns:p14="http://schemas.microsoft.com/office/powerpoint/2010/main" val="3700316058"/>
              </p:ext>
            </p:extLst>
          </p:nvPr>
        </p:nvGraphicFramePr>
        <p:xfrm>
          <a:off x="3276600" y="2033587"/>
          <a:ext cx="2209800" cy="1570038"/>
        </p:xfrm>
        <a:graphic>
          <a:graphicData uri="http://schemas.openxmlformats.org/presentationml/2006/ole">
            <mc:AlternateContent xmlns:mc="http://schemas.openxmlformats.org/markup-compatibility/2006">
              <mc:Choice xmlns:v="urn:schemas-microsoft-com:vml" Requires="v">
                <p:oleObj spid="_x0000_s201195" name="VISIO" r:id="rId6" imgW="1216440" imgH="864360" progId="">
                  <p:embed/>
                </p:oleObj>
              </mc:Choice>
              <mc:Fallback>
                <p:oleObj name="VISIO" r:id="rId6" imgW="1216440" imgH="864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2033587"/>
                        <a:ext cx="22098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10"/>
          <p:cNvGraphicFramePr>
            <a:graphicFrameLocks noChangeAspect="1"/>
          </p:cNvGraphicFramePr>
          <p:nvPr>
            <p:extLst>
              <p:ext uri="{D42A27DB-BD31-4B8C-83A1-F6EECF244321}">
                <p14:modId xmlns:p14="http://schemas.microsoft.com/office/powerpoint/2010/main" val="3890474663"/>
              </p:ext>
            </p:extLst>
          </p:nvPr>
        </p:nvGraphicFramePr>
        <p:xfrm>
          <a:off x="3352800" y="4319587"/>
          <a:ext cx="2438400" cy="938213"/>
        </p:xfrm>
        <a:graphic>
          <a:graphicData uri="http://schemas.openxmlformats.org/presentationml/2006/ole">
            <mc:AlternateContent xmlns:mc="http://schemas.openxmlformats.org/markup-compatibility/2006">
              <mc:Choice xmlns:v="urn:schemas-microsoft-com:vml" Requires="v">
                <p:oleObj spid="_x0000_s201196" name="VISIO" r:id="rId8" imgW="1188360" imgH="458280" progId="">
                  <p:embed/>
                </p:oleObj>
              </mc:Choice>
              <mc:Fallback>
                <p:oleObj name="VISIO" r:id="rId8" imgW="1188360" imgH="4582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4319587"/>
                        <a:ext cx="24384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3" name="Text Box 12"/>
          <p:cNvSpPr txBox="1">
            <a:spLocks noChangeArrowheads="1"/>
          </p:cNvSpPr>
          <p:nvPr/>
        </p:nvSpPr>
        <p:spPr bwMode="auto">
          <a:xfrm>
            <a:off x="533400" y="3176587"/>
            <a:ext cx="404813" cy="457200"/>
          </a:xfrm>
          <a:prstGeom prst="rect">
            <a:avLst/>
          </a:prstGeom>
          <a:noFill/>
          <a:ln w="12700">
            <a:noFill/>
            <a:miter lim="800000"/>
            <a:headEnd/>
            <a:tailEnd/>
          </a:ln>
        </p:spPr>
        <p:txBody>
          <a:bodyPr wrap="none" anchor="ctr">
            <a:spAutoFit/>
          </a:bodyPr>
          <a:lstStyle/>
          <a:p>
            <a:pPr algn="ctr" eaLnBrk="0" hangingPunct="0"/>
            <a:r>
              <a:rPr lang="en-US" sz="2400"/>
              <a:t>A</a:t>
            </a:r>
          </a:p>
        </p:txBody>
      </p:sp>
      <p:sp>
        <p:nvSpPr>
          <p:cNvPr id="11274" name="Text Box 13"/>
          <p:cNvSpPr txBox="1">
            <a:spLocks noChangeArrowheads="1"/>
          </p:cNvSpPr>
          <p:nvPr/>
        </p:nvSpPr>
        <p:spPr bwMode="auto">
          <a:xfrm>
            <a:off x="2819400" y="3252787"/>
            <a:ext cx="457200" cy="457200"/>
          </a:xfrm>
          <a:prstGeom prst="rect">
            <a:avLst/>
          </a:prstGeom>
          <a:noFill/>
          <a:ln w="12700">
            <a:noFill/>
            <a:miter lim="800000"/>
            <a:headEnd/>
            <a:tailEnd/>
          </a:ln>
        </p:spPr>
        <p:txBody>
          <a:bodyPr anchor="ctr">
            <a:spAutoFit/>
          </a:bodyPr>
          <a:lstStyle/>
          <a:p>
            <a:pPr algn="ctr" eaLnBrk="0" hangingPunct="0"/>
            <a:r>
              <a:rPr lang="en-US" sz="2400"/>
              <a:t>B</a:t>
            </a:r>
          </a:p>
        </p:txBody>
      </p:sp>
      <p:sp>
        <p:nvSpPr>
          <p:cNvPr id="11275" name="Text Box 14"/>
          <p:cNvSpPr txBox="1">
            <a:spLocks noChangeArrowheads="1"/>
          </p:cNvSpPr>
          <p:nvPr/>
        </p:nvSpPr>
        <p:spPr bwMode="auto">
          <a:xfrm>
            <a:off x="6400800" y="3024187"/>
            <a:ext cx="404813" cy="457200"/>
          </a:xfrm>
          <a:prstGeom prst="rect">
            <a:avLst/>
          </a:prstGeom>
          <a:noFill/>
          <a:ln w="12700">
            <a:noFill/>
            <a:miter lim="800000"/>
            <a:headEnd/>
            <a:tailEnd/>
          </a:ln>
        </p:spPr>
        <p:txBody>
          <a:bodyPr wrap="none" anchor="ctr">
            <a:spAutoFit/>
          </a:bodyPr>
          <a:lstStyle/>
          <a:p>
            <a:pPr algn="ctr" eaLnBrk="0" hangingPunct="0"/>
            <a:r>
              <a:rPr lang="en-US" sz="2400"/>
              <a:t>C</a:t>
            </a:r>
          </a:p>
        </p:txBody>
      </p:sp>
      <p:sp>
        <p:nvSpPr>
          <p:cNvPr id="11276" name="Text Box 15"/>
          <p:cNvSpPr txBox="1">
            <a:spLocks noChangeArrowheads="1"/>
          </p:cNvSpPr>
          <p:nvPr/>
        </p:nvSpPr>
        <p:spPr bwMode="auto">
          <a:xfrm>
            <a:off x="2667000" y="4548187"/>
            <a:ext cx="404813" cy="457200"/>
          </a:xfrm>
          <a:prstGeom prst="rect">
            <a:avLst/>
          </a:prstGeom>
          <a:noFill/>
          <a:ln w="12700">
            <a:noFill/>
            <a:miter lim="800000"/>
            <a:headEnd/>
            <a:tailEnd/>
          </a:ln>
        </p:spPr>
        <p:txBody>
          <a:bodyPr wrap="none" anchor="ctr">
            <a:spAutoFit/>
          </a:bodyPr>
          <a:lstStyle/>
          <a:p>
            <a:pPr algn="ctr" eaLnBrk="0" hangingPunct="0"/>
            <a:r>
              <a:rPr lang="en-US" sz="2400"/>
              <a:t>D</a:t>
            </a:r>
          </a:p>
        </p:txBody>
      </p:sp>
      <p:graphicFrame>
        <p:nvGraphicFramePr>
          <p:cNvPr id="11269" name="Object 18"/>
          <p:cNvGraphicFramePr>
            <a:graphicFrameLocks noChangeAspect="1"/>
          </p:cNvGraphicFramePr>
          <p:nvPr>
            <p:extLst>
              <p:ext uri="{D42A27DB-BD31-4B8C-83A1-F6EECF244321}">
                <p14:modId xmlns:p14="http://schemas.microsoft.com/office/powerpoint/2010/main" val="3606363449"/>
              </p:ext>
            </p:extLst>
          </p:nvPr>
        </p:nvGraphicFramePr>
        <p:xfrm>
          <a:off x="6302375" y="1727842"/>
          <a:ext cx="1698625" cy="2310758"/>
        </p:xfrm>
        <a:graphic>
          <a:graphicData uri="http://schemas.openxmlformats.org/presentationml/2006/ole">
            <mc:AlternateContent xmlns:mc="http://schemas.openxmlformats.org/markup-compatibility/2006">
              <mc:Choice xmlns:v="urn:schemas-microsoft-com:vml" Requires="v">
                <p:oleObj spid="_x0000_s201197" name="Visio" r:id="rId10" imgW="957126" imgH="1302503" progId="">
                  <p:embed/>
                </p:oleObj>
              </mc:Choice>
              <mc:Fallback>
                <p:oleObj name="Visio" r:id="rId10" imgW="957126" imgH="1302503"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02375" y="1727842"/>
                        <a:ext cx="1698625" cy="231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2"/>
          <p:cNvSpPr>
            <a:spLocks noChangeArrowheads="1"/>
          </p:cNvSpPr>
          <p:nvPr/>
        </p:nvSpPr>
        <p:spPr bwMode="auto">
          <a:xfrm>
            <a:off x="4588933" y="0"/>
            <a:ext cx="4343400" cy="990600"/>
          </a:xfrm>
          <a:prstGeom prst="rect">
            <a:avLst/>
          </a:prstGeom>
          <a:noFill/>
          <a:ln w="9525">
            <a:noFill/>
            <a:miter lim="800000"/>
            <a:headEnd/>
            <a:tailEnd/>
          </a:ln>
        </p:spPr>
        <p:txBody>
          <a:bodyPr lIns="92075" tIns="46038" rIns="92075" bIns="46038" anchor="ctr"/>
          <a:lstStyle/>
          <a:p>
            <a:pPr eaLnBrk="0" hangingPunct="0"/>
            <a:r>
              <a:rPr lang="en-US" sz="4400" b="1" dirty="0" smtClean="0">
                <a:solidFill>
                  <a:schemeClr val="tx2"/>
                </a:solidFill>
              </a:rPr>
              <a:t>What’s Wrong?</a:t>
            </a:r>
            <a:endParaRPr lang="en-US" sz="4400" b="1" dirty="0">
              <a:solidFill>
                <a:schemeClr val="tx2"/>
              </a:solidFill>
            </a:endParaRPr>
          </a:p>
        </p:txBody>
      </p:sp>
    </p:spTree>
    <p:extLst>
      <p:ext uri="{BB962C8B-B14F-4D97-AF65-F5344CB8AC3E}">
        <p14:creationId xmlns:p14="http://schemas.microsoft.com/office/powerpoint/2010/main" val="2428631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5" name="Picture 3"/>
          <p:cNvPicPr>
            <a:picLocks noChangeAspect="1" noChangeArrowheads="1"/>
          </p:cNvPicPr>
          <p:nvPr/>
        </p:nvPicPr>
        <p:blipFill>
          <a:blip r:embed="rId3" cstate="print"/>
          <a:srcRect/>
          <a:stretch>
            <a:fillRect/>
          </a:stretch>
        </p:blipFill>
        <p:spPr bwMode="auto">
          <a:xfrm>
            <a:off x="2696689" y="3200400"/>
            <a:ext cx="3170711" cy="3048000"/>
          </a:xfrm>
          <a:prstGeom prst="rect">
            <a:avLst/>
          </a:prstGeom>
          <a:noFill/>
          <a:ln w="9525">
            <a:noFill/>
            <a:miter lim="800000"/>
            <a:headEnd/>
            <a:tailEnd/>
          </a:ln>
        </p:spPr>
      </p:pic>
      <p:sp>
        <p:nvSpPr>
          <p:cNvPr id="10244" name="Rectangle 2"/>
          <p:cNvSpPr>
            <a:spLocks noGrp="1" noChangeArrowheads="1"/>
          </p:cNvSpPr>
          <p:nvPr>
            <p:ph type="title"/>
          </p:nvPr>
        </p:nvSpPr>
        <p:spPr>
          <a:xfrm>
            <a:off x="2743200" y="-38100"/>
            <a:ext cx="6172200" cy="1104900"/>
          </a:xfrm>
        </p:spPr>
        <p:txBody>
          <a:bodyPr lIns="92075" tIns="46038" rIns="92075" bIns="46038" anchor="ctr"/>
          <a:lstStyle/>
          <a:p>
            <a:pPr algn="r">
              <a:defRPr/>
            </a:pPr>
            <a:r>
              <a:rPr lang="en-US" sz="4400" b="1" dirty="0" smtClean="0"/>
              <a:t>Elements &amp; Segments</a:t>
            </a:r>
            <a:endParaRPr lang="en-US" sz="4400" b="1" dirty="0" smtClean="0">
              <a:latin typeface="Arial" panose="020B0604020202020204" pitchFamily="34" charset="0"/>
              <a:cs typeface="Arial" panose="020B0604020202020204" pitchFamily="34" charset="0"/>
            </a:endParaRPr>
          </a:p>
        </p:txBody>
      </p:sp>
      <p:sp>
        <p:nvSpPr>
          <p:cNvPr id="10242" name="Slide Number Placeholder 4"/>
          <p:cNvSpPr>
            <a:spLocks noGrp="1"/>
          </p:cNvSpPr>
          <p:nvPr>
            <p:ph type="sldNum" sz="quarter" idx="4294967295"/>
          </p:nvPr>
        </p:nvSpPr>
        <p:spPr>
          <a:xfrm>
            <a:off x="8382000" y="6516688"/>
            <a:ext cx="762000" cy="365125"/>
          </a:xfrm>
        </p:spPr>
        <p:txBody>
          <a:bodyPr/>
          <a:lstStyle/>
          <a:p>
            <a:pPr>
              <a:defRPr/>
            </a:pPr>
            <a:r>
              <a:rPr lang="en-US" dirty="0">
                <a:latin typeface="Arial" panose="020B0604020202020204" pitchFamily="34" charset="0"/>
                <a:cs typeface="Arial" panose="020B0604020202020204" pitchFamily="34" charset="0"/>
              </a:rPr>
              <a:t>J-</a:t>
            </a:r>
            <a:fld id="{5DA9C9D8-37D6-48E2-87ED-85D0F4E624CC}" type="slidenum">
              <a:rPr lang="en-US">
                <a:latin typeface="Arial" panose="020B0604020202020204" pitchFamily="34" charset="0"/>
                <a:cs typeface="Arial" panose="020B0604020202020204" pitchFamily="34" charset="0"/>
              </a:rPr>
              <a:pPr>
                <a:defRPr/>
              </a:pPr>
              <a:t>25</a:t>
            </a:fld>
            <a:endParaRPr lang="en-US" dirty="0">
              <a:latin typeface="Arial" panose="020B0604020202020204" pitchFamily="34" charset="0"/>
              <a:cs typeface="Arial" panose="020B0604020202020204" pitchFamily="34" charset="0"/>
            </a:endParaRPr>
          </a:p>
        </p:txBody>
      </p:sp>
      <p:sp>
        <p:nvSpPr>
          <p:cNvPr id="8"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sp>
        <p:nvSpPr>
          <p:cNvPr id="14" name="Rectangle 4"/>
          <p:cNvSpPr>
            <a:spLocks noChangeArrowheads="1"/>
          </p:cNvSpPr>
          <p:nvPr/>
        </p:nvSpPr>
        <p:spPr bwMode="auto">
          <a:xfrm>
            <a:off x="533400" y="1270000"/>
            <a:ext cx="8212505" cy="1569660"/>
          </a:xfrm>
          <a:prstGeom prst="rect">
            <a:avLst/>
          </a:prstGeom>
          <a:noFill/>
          <a:ln w="12700">
            <a:noFill/>
            <a:miter lim="800000"/>
            <a:headEnd/>
            <a:tailEnd/>
          </a:ln>
        </p:spPr>
        <p:txBody>
          <a:bodyPr wrap="none" anchor="ctr">
            <a:spAutoFit/>
          </a:bodyPr>
          <a:lstStyle/>
          <a:p>
            <a:pPr marL="342900" indent="-342900" eaLnBrk="0" hangingPunct="0">
              <a:buClr>
                <a:srgbClr val="FF0000"/>
              </a:buClr>
              <a:buFont typeface="Wingdings" charset="2"/>
              <a:buChar char="q"/>
            </a:pPr>
            <a:r>
              <a:rPr lang="en-US" sz="2400" dirty="0" smtClean="0"/>
              <a:t>Each complex maneuver is made of Elements</a:t>
            </a:r>
          </a:p>
          <a:p>
            <a:pPr marL="342900" indent="-342900" eaLnBrk="0" hangingPunct="0">
              <a:buClr>
                <a:srgbClr val="FF0000"/>
              </a:buClr>
              <a:buFont typeface="Wingdings" charset="2"/>
              <a:buChar char="q"/>
            </a:pPr>
            <a:r>
              <a:rPr lang="en-US" sz="2400" dirty="0"/>
              <a:t>E</a:t>
            </a:r>
            <a:r>
              <a:rPr lang="en-US" sz="2400" dirty="0" smtClean="0"/>
              <a:t>ach Element may be made of Segments</a:t>
            </a:r>
          </a:p>
          <a:p>
            <a:pPr marL="342900" indent="-342900" eaLnBrk="0" hangingPunct="0">
              <a:buClr>
                <a:srgbClr val="FF0000"/>
              </a:buClr>
              <a:buFont typeface="Wingdings" charset="2"/>
              <a:buChar char="q"/>
            </a:pPr>
            <a:r>
              <a:rPr lang="en-US" sz="2400" dirty="0" smtClean="0"/>
              <a:t>A and C Segment Length must always be equal</a:t>
            </a:r>
          </a:p>
          <a:p>
            <a:pPr marL="342900" indent="-342900" eaLnBrk="0" hangingPunct="0">
              <a:buClr>
                <a:srgbClr val="FF0000"/>
              </a:buClr>
              <a:buFont typeface="Wingdings" charset="2"/>
              <a:buChar char="q"/>
            </a:pPr>
            <a:r>
              <a:rPr lang="en-US" sz="2400" dirty="0" smtClean="0"/>
              <a:t>On each Element the first rotation versus is </a:t>
            </a:r>
            <a:r>
              <a:rPr lang="en-US" sz="2400" b="1" dirty="0" smtClean="0">
                <a:solidFill>
                  <a:srgbClr val="000000"/>
                </a:solidFill>
              </a:rPr>
              <a:t>discretional</a:t>
            </a:r>
            <a:endParaRPr lang="en-US" b="1" dirty="0">
              <a:solidFill>
                <a:srgbClr val="000000"/>
              </a:solidFill>
            </a:endParaRPr>
          </a:p>
        </p:txBody>
      </p:sp>
      <p:cxnSp>
        <p:nvCxnSpPr>
          <p:cNvPr id="4" name="Straight Arrow Connector 3"/>
          <p:cNvCxnSpPr/>
          <p:nvPr/>
        </p:nvCxnSpPr>
        <p:spPr>
          <a:xfrm flipV="1">
            <a:off x="1447800" y="5257800"/>
            <a:ext cx="1219200" cy="228600"/>
          </a:xfrm>
          <a:prstGeom prst="straightConnector1">
            <a:avLst/>
          </a:prstGeom>
          <a:ln w="317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1447800" y="5410200"/>
            <a:ext cx="2057400" cy="76200"/>
          </a:xfrm>
          <a:prstGeom prst="straightConnector1">
            <a:avLst/>
          </a:prstGeom>
          <a:ln w="317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09600" y="5486400"/>
            <a:ext cx="1531188" cy="738664"/>
          </a:xfrm>
          <a:prstGeom prst="rect">
            <a:avLst/>
          </a:prstGeom>
          <a:noFill/>
        </p:spPr>
        <p:txBody>
          <a:bodyPr wrap="none" rtlCol="0">
            <a:spAutoFit/>
          </a:bodyPr>
          <a:lstStyle/>
          <a:p>
            <a:r>
              <a:rPr lang="en-US" sz="1400" b="1" dirty="0" smtClean="0"/>
              <a:t>First Element</a:t>
            </a:r>
          </a:p>
          <a:p>
            <a:pPr marL="271463" indent="-271463">
              <a:buClr>
                <a:srgbClr val="FF0000"/>
              </a:buClr>
              <a:buFont typeface="Wingdings" charset="2"/>
              <a:buChar char="q"/>
            </a:pPr>
            <a:r>
              <a:rPr lang="en-US" sz="1400" dirty="0" smtClean="0"/>
              <a:t>Entry Line</a:t>
            </a:r>
          </a:p>
          <a:p>
            <a:pPr marL="271463" indent="-271463">
              <a:buClr>
                <a:srgbClr val="FF0000"/>
              </a:buClr>
              <a:buFont typeface="Wingdings" charset="2"/>
              <a:buChar char="q"/>
            </a:pPr>
            <a:r>
              <a:rPr lang="en-US" sz="1400" dirty="0" smtClean="0"/>
              <a:t>No Segments</a:t>
            </a:r>
            <a:endParaRPr lang="en-US" sz="1400" dirty="0"/>
          </a:p>
        </p:txBody>
      </p:sp>
      <p:cxnSp>
        <p:nvCxnSpPr>
          <p:cNvPr id="20" name="Straight Arrow Connector 19"/>
          <p:cNvCxnSpPr/>
          <p:nvPr/>
        </p:nvCxnSpPr>
        <p:spPr>
          <a:xfrm flipH="1" flipV="1">
            <a:off x="4648200" y="3352800"/>
            <a:ext cx="2514600" cy="381000"/>
          </a:xfrm>
          <a:prstGeom prst="straightConnector1">
            <a:avLst/>
          </a:prstGeom>
          <a:ln w="317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6096000" y="3733800"/>
            <a:ext cx="1066800" cy="990600"/>
          </a:xfrm>
          <a:prstGeom prst="straightConnector1">
            <a:avLst/>
          </a:prstGeom>
          <a:ln w="317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7239000" y="3352800"/>
            <a:ext cx="1864613" cy="1384995"/>
          </a:xfrm>
          <a:prstGeom prst="rect">
            <a:avLst/>
          </a:prstGeom>
          <a:noFill/>
        </p:spPr>
        <p:txBody>
          <a:bodyPr wrap="none" rtlCol="0">
            <a:spAutoFit/>
          </a:bodyPr>
          <a:lstStyle/>
          <a:p>
            <a:r>
              <a:rPr lang="en-US" sz="1400" b="1" dirty="0" smtClean="0"/>
              <a:t>Second Element</a:t>
            </a:r>
          </a:p>
          <a:p>
            <a:pPr marL="271463" indent="-271463">
              <a:buClr>
                <a:srgbClr val="FF0000"/>
              </a:buClr>
              <a:buFont typeface="Wingdings" charset="2"/>
              <a:buChar char="q"/>
            </a:pPr>
            <a:r>
              <a:rPr lang="en-US" sz="1400" dirty="0" smtClean="0"/>
              <a:t>45° line</a:t>
            </a:r>
          </a:p>
          <a:p>
            <a:pPr marL="271463" indent="-271463">
              <a:buClr>
                <a:srgbClr val="FF0000"/>
              </a:buClr>
              <a:buFont typeface="Wingdings" charset="2"/>
              <a:buChar char="q"/>
            </a:pPr>
            <a:r>
              <a:rPr lang="en-US" sz="1400" dirty="0" smtClean="0"/>
              <a:t>Three Segments</a:t>
            </a:r>
          </a:p>
          <a:p>
            <a:pPr marL="728663" lvl="1" indent="-271463">
              <a:buClr>
                <a:srgbClr val="FF0000"/>
              </a:buClr>
              <a:buFont typeface="Wingdings" charset="2"/>
              <a:buChar char="q"/>
            </a:pPr>
            <a:r>
              <a:rPr lang="en-US" sz="1400" dirty="0" smtClean="0"/>
              <a:t>A - Entry</a:t>
            </a:r>
          </a:p>
          <a:p>
            <a:pPr marL="728663" lvl="1" indent="-271463">
              <a:buClr>
                <a:srgbClr val="FF0000"/>
              </a:buClr>
              <a:buFont typeface="Wingdings" charset="2"/>
              <a:buChar char="q"/>
            </a:pPr>
            <a:r>
              <a:rPr lang="en-US" sz="1400" dirty="0" smtClean="0"/>
              <a:t>B - Rotation</a:t>
            </a:r>
          </a:p>
          <a:p>
            <a:pPr marL="728663" lvl="1" indent="-271463">
              <a:buClr>
                <a:srgbClr val="FF0000"/>
              </a:buClr>
              <a:buFont typeface="Wingdings" charset="2"/>
              <a:buChar char="q"/>
            </a:pPr>
            <a:r>
              <a:rPr lang="en-US" sz="1400" dirty="0" smtClean="0"/>
              <a:t>C - Exit</a:t>
            </a:r>
            <a:endParaRPr lang="en-US" sz="1400" dirty="0"/>
          </a:p>
        </p:txBody>
      </p:sp>
      <p:cxnSp>
        <p:nvCxnSpPr>
          <p:cNvPr id="27" name="Straight Arrow Connector 26"/>
          <p:cNvCxnSpPr/>
          <p:nvPr/>
        </p:nvCxnSpPr>
        <p:spPr>
          <a:xfrm>
            <a:off x="1905000" y="3200400"/>
            <a:ext cx="1371600" cy="0"/>
          </a:xfrm>
          <a:prstGeom prst="straightConnector1">
            <a:avLst/>
          </a:prstGeom>
          <a:ln w="317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1905000" y="3200400"/>
            <a:ext cx="1447800" cy="2438400"/>
          </a:xfrm>
          <a:prstGeom prst="straightConnector1">
            <a:avLst/>
          </a:prstGeom>
          <a:ln w="317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28600" y="3048000"/>
            <a:ext cx="1864613" cy="1384995"/>
          </a:xfrm>
          <a:prstGeom prst="rect">
            <a:avLst/>
          </a:prstGeom>
          <a:noFill/>
        </p:spPr>
        <p:txBody>
          <a:bodyPr wrap="none" rtlCol="0">
            <a:spAutoFit/>
          </a:bodyPr>
          <a:lstStyle/>
          <a:p>
            <a:r>
              <a:rPr lang="en-US" sz="1400" b="1" dirty="0" smtClean="0"/>
              <a:t>Third Element</a:t>
            </a:r>
          </a:p>
          <a:p>
            <a:pPr marL="271463" indent="-271463">
              <a:buClr>
                <a:srgbClr val="FF0000"/>
              </a:buClr>
              <a:buFont typeface="Wingdings" charset="2"/>
              <a:buChar char="q"/>
            </a:pPr>
            <a:r>
              <a:rPr lang="en-US" sz="1400" dirty="0" smtClean="0"/>
              <a:t>90° line</a:t>
            </a:r>
          </a:p>
          <a:p>
            <a:pPr marL="271463" indent="-271463">
              <a:buClr>
                <a:srgbClr val="FF0000"/>
              </a:buClr>
              <a:buFont typeface="Wingdings" charset="2"/>
              <a:buChar char="q"/>
            </a:pPr>
            <a:r>
              <a:rPr lang="en-US" sz="1400" dirty="0" smtClean="0"/>
              <a:t>Three Segments</a:t>
            </a:r>
          </a:p>
          <a:p>
            <a:pPr marL="728663" lvl="1" indent="-271463">
              <a:buClr>
                <a:srgbClr val="FF0000"/>
              </a:buClr>
              <a:buFont typeface="Wingdings" charset="2"/>
              <a:buChar char="q"/>
            </a:pPr>
            <a:r>
              <a:rPr lang="en-US" sz="1400" dirty="0" smtClean="0"/>
              <a:t>A - Entry</a:t>
            </a:r>
          </a:p>
          <a:p>
            <a:pPr marL="728663" lvl="1" indent="-271463">
              <a:buClr>
                <a:srgbClr val="FF0000"/>
              </a:buClr>
              <a:buFont typeface="Wingdings" charset="2"/>
              <a:buChar char="q"/>
            </a:pPr>
            <a:r>
              <a:rPr lang="en-US" sz="1400" dirty="0" smtClean="0"/>
              <a:t>B - Rotation</a:t>
            </a:r>
          </a:p>
          <a:p>
            <a:pPr marL="728663" lvl="1" indent="-271463">
              <a:buClr>
                <a:srgbClr val="FF0000"/>
              </a:buClr>
              <a:buFont typeface="Wingdings" charset="2"/>
              <a:buChar char="q"/>
            </a:pPr>
            <a:r>
              <a:rPr lang="en-US" sz="1400" dirty="0" smtClean="0"/>
              <a:t>C - Exit</a:t>
            </a:r>
            <a:endParaRPr lang="en-US" sz="1400" dirty="0"/>
          </a:p>
        </p:txBody>
      </p:sp>
      <p:cxnSp>
        <p:nvCxnSpPr>
          <p:cNvPr id="37" name="Straight Arrow Connector 36"/>
          <p:cNvCxnSpPr/>
          <p:nvPr/>
        </p:nvCxnSpPr>
        <p:spPr>
          <a:xfrm flipH="1" flipV="1">
            <a:off x="4876800" y="6172200"/>
            <a:ext cx="1447800" cy="152400"/>
          </a:xfrm>
          <a:prstGeom prst="straightConnector1">
            <a:avLst/>
          </a:prstGeom>
          <a:ln w="317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flipV="1">
            <a:off x="5943600" y="6172200"/>
            <a:ext cx="381000" cy="152400"/>
          </a:xfrm>
          <a:prstGeom prst="straightConnector1">
            <a:avLst/>
          </a:prstGeom>
          <a:ln w="317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6400800" y="5890736"/>
            <a:ext cx="1569660" cy="738664"/>
          </a:xfrm>
          <a:prstGeom prst="rect">
            <a:avLst/>
          </a:prstGeom>
          <a:noFill/>
        </p:spPr>
        <p:txBody>
          <a:bodyPr wrap="none" rtlCol="0">
            <a:spAutoFit/>
          </a:bodyPr>
          <a:lstStyle/>
          <a:p>
            <a:r>
              <a:rPr lang="en-US" sz="1400" b="1" dirty="0" smtClean="0"/>
              <a:t>Fourth Element</a:t>
            </a:r>
          </a:p>
          <a:p>
            <a:pPr marL="271463" indent="-271463">
              <a:buClr>
                <a:srgbClr val="FF0000"/>
              </a:buClr>
              <a:buFont typeface="Wingdings" charset="2"/>
              <a:buChar char="q"/>
            </a:pPr>
            <a:r>
              <a:rPr lang="en-US" sz="1400" dirty="0" smtClean="0"/>
              <a:t>Exit Line</a:t>
            </a:r>
          </a:p>
          <a:p>
            <a:pPr marL="271463" indent="-271463">
              <a:buClr>
                <a:srgbClr val="FF0000"/>
              </a:buClr>
              <a:buFont typeface="Wingdings" charset="2"/>
              <a:buChar char="q"/>
            </a:pPr>
            <a:r>
              <a:rPr lang="en-US" sz="1400" dirty="0" smtClean="0"/>
              <a:t>No Segments</a:t>
            </a:r>
            <a:endParaRPr lang="en-US" sz="1400" dirty="0"/>
          </a:p>
        </p:txBody>
      </p:sp>
      <p:cxnSp>
        <p:nvCxnSpPr>
          <p:cNvPr id="46" name="Straight Arrow Connector 45"/>
          <p:cNvCxnSpPr/>
          <p:nvPr/>
        </p:nvCxnSpPr>
        <p:spPr>
          <a:xfrm flipV="1">
            <a:off x="4267200" y="3657600"/>
            <a:ext cx="381000" cy="381000"/>
          </a:xfrm>
          <a:prstGeom prst="straightConnector1">
            <a:avLst/>
          </a:prstGeom>
          <a:ln w="19050" cmpd="sng">
            <a:solidFill>
              <a:schemeClr val="tx1"/>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5029200" y="4419600"/>
            <a:ext cx="381000" cy="381000"/>
          </a:xfrm>
          <a:prstGeom prst="straightConnector1">
            <a:avLst/>
          </a:prstGeom>
          <a:ln w="19050" cmpd="sng">
            <a:solidFill>
              <a:schemeClr val="tx1"/>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3581400" y="4038600"/>
            <a:ext cx="533400" cy="0"/>
          </a:xfrm>
          <a:prstGeom prst="straightConnector1">
            <a:avLst/>
          </a:prstGeom>
          <a:ln w="19050" cmpd="sng">
            <a:solidFill>
              <a:schemeClr val="tx1"/>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3581400" y="5334000"/>
            <a:ext cx="533400" cy="0"/>
          </a:xfrm>
          <a:prstGeom prst="straightConnector1">
            <a:avLst/>
          </a:prstGeom>
          <a:ln w="19050" cmpd="sng">
            <a:solidFill>
              <a:schemeClr val="tx1"/>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rot="2736914">
            <a:off x="5411647" y="4565554"/>
            <a:ext cx="351378" cy="369332"/>
          </a:xfrm>
          <a:prstGeom prst="rect">
            <a:avLst/>
          </a:prstGeom>
          <a:noFill/>
        </p:spPr>
        <p:txBody>
          <a:bodyPr wrap="none" rtlCol="0">
            <a:spAutoFit/>
          </a:bodyPr>
          <a:lstStyle/>
          <a:p>
            <a:r>
              <a:rPr lang="en-US" b="1" dirty="0" smtClean="0">
                <a:solidFill>
                  <a:srgbClr val="3366FF"/>
                </a:solidFill>
              </a:rPr>
              <a:t>A</a:t>
            </a:r>
            <a:endParaRPr lang="en-US" b="1" dirty="0">
              <a:solidFill>
                <a:srgbClr val="3366FF"/>
              </a:solidFill>
            </a:endParaRPr>
          </a:p>
        </p:txBody>
      </p:sp>
      <p:sp>
        <p:nvSpPr>
          <p:cNvPr id="68" name="TextBox 67"/>
          <p:cNvSpPr txBox="1"/>
          <p:nvPr/>
        </p:nvSpPr>
        <p:spPr>
          <a:xfrm rot="2736914">
            <a:off x="4141458" y="3294411"/>
            <a:ext cx="351366" cy="369332"/>
          </a:xfrm>
          <a:prstGeom prst="rect">
            <a:avLst/>
          </a:prstGeom>
          <a:noFill/>
        </p:spPr>
        <p:txBody>
          <a:bodyPr wrap="none" rtlCol="0">
            <a:spAutoFit/>
          </a:bodyPr>
          <a:lstStyle/>
          <a:p>
            <a:r>
              <a:rPr lang="en-US" b="1" dirty="0">
                <a:solidFill>
                  <a:srgbClr val="3366FF"/>
                </a:solidFill>
              </a:rPr>
              <a:t>C</a:t>
            </a:r>
          </a:p>
        </p:txBody>
      </p:sp>
      <p:sp>
        <p:nvSpPr>
          <p:cNvPr id="69" name="TextBox 68"/>
          <p:cNvSpPr txBox="1"/>
          <p:nvPr/>
        </p:nvSpPr>
        <p:spPr>
          <a:xfrm rot="2736914">
            <a:off x="4879776" y="4032457"/>
            <a:ext cx="351366" cy="369332"/>
          </a:xfrm>
          <a:prstGeom prst="rect">
            <a:avLst/>
          </a:prstGeom>
          <a:noFill/>
        </p:spPr>
        <p:txBody>
          <a:bodyPr wrap="none" rtlCol="0">
            <a:spAutoFit/>
          </a:bodyPr>
          <a:lstStyle/>
          <a:p>
            <a:r>
              <a:rPr lang="en-US" b="1" dirty="0" smtClean="0">
                <a:solidFill>
                  <a:srgbClr val="3366FF"/>
                </a:solidFill>
              </a:rPr>
              <a:t>B</a:t>
            </a:r>
            <a:endParaRPr lang="en-US" b="1" dirty="0">
              <a:solidFill>
                <a:srgbClr val="3366FF"/>
              </a:solidFill>
            </a:endParaRPr>
          </a:p>
        </p:txBody>
      </p:sp>
      <p:sp>
        <p:nvSpPr>
          <p:cNvPr id="70" name="TextBox 69"/>
          <p:cNvSpPr txBox="1"/>
          <p:nvPr/>
        </p:nvSpPr>
        <p:spPr>
          <a:xfrm rot="16200000">
            <a:off x="3437977" y="3496223"/>
            <a:ext cx="351378" cy="369332"/>
          </a:xfrm>
          <a:prstGeom prst="rect">
            <a:avLst/>
          </a:prstGeom>
          <a:noFill/>
        </p:spPr>
        <p:txBody>
          <a:bodyPr wrap="none" rtlCol="0">
            <a:spAutoFit/>
          </a:bodyPr>
          <a:lstStyle/>
          <a:p>
            <a:r>
              <a:rPr lang="en-US" b="1" dirty="0" smtClean="0">
                <a:solidFill>
                  <a:srgbClr val="3366FF"/>
                </a:solidFill>
              </a:rPr>
              <a:t>A</a:t>
            </a:r>
            <a:endParaRPr lang="en-US" b="1" dirty="0">
              <a:solidFill>
                <a:srgbClr val="3366FF"/>
              </a:solidFill>
            </a:endParaRPr>
          </a:p>
        </p:txBody>
      </p:sp>
      <p:sp>
        <p:nvSpPr>
          <p:cNvPr id="71" name="TextBox 70"/>
          <p:cNvSpPr txBox="1"/>
          <p:nvPr/>
        </p:nvSpPr>
        <p:spPr>
          <a:xfrm rot="16200000">
            <a:off x="3437983" y="4592651"/>
            <a:ext cx="351366" cy="369332"/>
          </a:xfrm>
          <a:prstGeom prst="rect">
            <a:avLst/>
          </a:prstGeom>
          <a:noFill/>
        </p:spPr>
        <p:txBody>
          <a:bodyPr wrap="none" rtlCol="0">
            <a:spAutoFit/>
          </a:bodyPr>
          <a:lstStyle/>
          <a:p>
            <a:r>
              <a:rPr lang="en-US" b="1" dirty="0" smtClean="0">
                <a:solidFill>
                  <a:srgbClr val="3366FF"/>
                </a:solidFill>
              </a:rPr>
              <a:t>B</a:t>
            </a:r>
            <a:endParaRPr lang="en-US" b="1" dirty="0">
              <a:solidFill>
                <a:srgbClr val="3366FF"/>
              </a:solidFill>
            </a:endParaRPr>
          </a:p>
        </p:txBody>
      </p:sp>
      <p:sp>
        <p:nvSpPr>
          <p:cNvPr id="72" name="TextBox 71"/>
          <p:cNvSpPr txBox="1"/>
          <p:nvPr/>
        </p:nvSpPr>
        <p:spPr>
          <a:xfrm rot="16200000">
            <a:off x="3437983" y="5477417"/>
            <a:ext cx="351366" cy="369332"/>
          </a:xfrm>
          <a:prstGeom prst="rect">
            <a:avLst/>
          </a:prstGeom>
          <a:noFill/>
        </p:spPr>
        <p:txBody>
          <a:bodyPr wrap="none" rtlCol="0">
            <a:spAutoFit/>
          </a:bodyPr>
          <a:lstStyle/>
          <a:p>
            <a:r>
              <a:rPr lang="en-US" b="1" dirty="0" smtClean="0">
                <a:solidFill>
                  <a:srgbClr val="3366FF"/>
                </a:solidFill>
              </a:rPr>
              <a:t>C</a:t>
            </a:r>
            <a:endParaRPr lang="en-US" b="1" dirty="0">
              <a:solidFill>
                <a:srgbClr val="3366FF"/>
              </a:solidFill>
            </a:endParaRPr>
          </a:p>
        </p:txBody>
      </p:sp>
    </p:spTree>
    <p:extLst>
      <p:ext uri="{BB962C8B-B14F-4D97-AF65-F5344CB8AC3E}">
        <p14:creationId xmlns:p14="http://schemas.microsoft.com/office/powerpoint/2010/main" val="1853463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2"/>
          <p:cNvSpPr>
            <a:spLocks noGrp="1"/>
          </p:cNvSpPr>
          <p:nvPr>
            <p:ph type="sldNum" sz="quarter" idx="4294967295"/>
          </p:nvPr>
        </p:nvSpPr>
        <p:spPr>
          <a:xfrm>
            <a:off x="8001000" y="6492875"/>
            <a:ext cx="762000" cy="365125"/>
          </a:xfrm>
        </p:spPr>
        <p:txBody>
          <a:bodyPr/>
          <a:lstStyle/>
          <a:p>
            <a:pPr>
              <a:defRPr/>
            </a:pPr>
            <a:r>
              <a:rPr lang="en-US" dirty="0"/>
              <a:t>J-</a:t>
            </a:r>
            <a:fld id="{C0E90610-1FCA-4002-83F4-5A1A1D87C00C}" type="slidenum">
              <a:rPr lang="en-US"/>
              <a:pPr>
                <a:defRPr/>
              </a:pPr>
              <a:t>26</a:t>
            </a:fld>
            <a:endParaRPr lang="en-US" dirty="0"/>
          </a:p>
        </p:txBody>
      </p:sp>
      <p:sp>
        <p:nvSpPr>
          <p:cNvPr id="5127" name="Rectangle 5"/>
          <p:cNvSpPr>
            <a:spLocks noChangeArrowheads="1"/>
          </p:cNvSpPr>
          <p:nvPr/>
        </p:nvSpPr>
        <p:spPr bwMode="auto">
          <a:xfrm>
            <a:off x="533400" y="1320800"/>
            <a:ext cx="8153400" cy="1015663"/>
          </a:xfrm>
          <a:prstGeom prst="rect">
            <a:avLst/>
          </a:prstGeom>
          <a:noFill/>
          <a:ln w="9525">
            <a:noFill/>
            <a:miter lim="800000"/>
            <a:headEnd/>
            <a:tailEnd/>
          </a:ln>
        </p:spPr>
        <p:txBody>
          <a:bodyPr>
            <a:spAutoFit/>
          </a:bodyPr>
          <a:lstStyle/>
          <a:p>
            <a:pPr marL="342900" indent="-342900">
              <a:buClr>
                <a:srgbClr val="FF0000"/>
              </a:buClr>
              <a:buSzPct val="100000"/>
              <a:buFont typeface="Wingdings" panose="05000000000000000000" pitchFamily="2" charset="2"/>
              <a:buChar char="q"/>
            </a:pPr>
            <a:r>
              <a:rPr lang="en-US" sz="2000" b="0" dirty="0" smtClean="0"/>
              <a:t>Entry and Exit Segments of </a:t>
            </a:r>
            <a:r>
              <a:rPr lang="en-US" sz="2000" dirty="0" smtClean="0"/>
              <a:t>each Figure Element must be </a:t>
            </a:r>
            <a:r>
              <a:rPr lang="en-US" sz="2000" b="0" dirty="0" smtClean="0"/>
              <a:t>of </a:t>
            </a:r>
            <a:r>
              <a:rPr lang="en-US" sz="2000" b="0" dirty="0"/>
              <a:t>the same length, an observed variation is penalized by reducing the grade in the following </a:t>
            </a:r>
            <a:r>
              <a:rPr lang="en-US" sz="2000" b="0" dirty="0" smtClean="0"/>
              <a:t>manner:</a:t>
            </a:r>
            <a:endParaRPr lang="en-US" sz="2000" b="0" dirty="0"/>
          </a:p>
        </p:txBody>
      </p:sp>
      <p:sp>
        <p:nvSpPr>
          <p:cNvPr id="5128"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5129" name="Rectangle 10"/>
          <p:cNvSpPr>
            <a:spLocks noChangeArrowheads="1"/>
          </p:cNvSpPr>
          <p:nvPr/>
        </p:nvSpPr>
        <p:spPr bwMode="auto">
          <a:xfrm>
            <a:off x="533400" y="2395478"/>
            <a:ext cx="3733800" cy="2400657"/>
          </a:xfrm>
          <a:prstGeom prst="rect">
            <a:avLst/>
          </a:prstGeom>
          <a:noFill/>
          <a:ln w="9525">
            <a:noFill/>
            <a:miter lim="800000"/>
            <a:headEnd/>
            <a:tailEnd/>
          </a:ln>
        </p:spPr>
        <p:txBody>
          <a:bodyPr wrap="square">
            <a:spAutoFit/>
          </a:bodyPr>
          <a:lstStyle/>
          <a:p>
            <a:pPr marL="342900" indent="-342900">
              <a:buClr>
                <a:srgbClr val="FF0000"/>
              </a:buClr>
              <a:buSzPct val="100000"/>
              <a:buFont typeface="Wingdings" panose="05000000000000000000" pitchFamily="2" charset="2"/>
              <a:buChar char="q"/>
            </a:pPr>
            <a:r>
              <a:rPr lang="en-US" sz="2000" b="0" dirty="0">
                <a:solidFill>
                  <a:srgbClr val="000000"/>
                </a:solidFill>
              </a:rPr>
              <a:t>Visible variation: - 1 point </a:t>
            </a:r>
            <a:endParaRPr lang="en-US" sz="2000" b="0" dirty="0" smtClean="0">
              <a:solidFill>
                <a:srgbClr val="000000"/>
              </a:solidFill>
            </a:endParaRPr>
          </a:p>
          <a:p>
            <a:pPr marL="342900" indent="-342900">
              <a:buClr>
                <a:srgbClr val="FF0000"/>
              </a:buClr>
              <a:buSzPct val="100000"/>
              <a:buFont typeface="Wingdings" panose="05000000000000000000" pitchFamily="2" charset="2"/>
              <a:buChar char="q"/>
            </a:pPr>
            <a:endParaRPr lang="en-US" sz="1000" b="0" dirty="0">
              <a:solidFill>
                <a:srgbClr val="000000"/>
              </a:solidFill>
            </a:endParaRPr>
          </a:p>
          <a:p>
            <a:pPr marL="342900" indent="-342900">
              <a:buClr>
                <a:srgbClr val="FF0000"/>
              </a:buClr>
              <a:buSzPct val="100000"/>
              <a:buFont typeface="Wingdings" panose="05000000000000000000" pitchFamily="2" charset="2"/>
              <a:buChar char="q"/>
            </a:pPr>
            <a:r>
              <a:rPr lang="en-US" sz="2000" b="0" dirty="0">
                <a:solidFill>
                  <a:srgbClr val="000000"/>
                </a:solidFill>
              </a:rPr>
              <a:t>A 1:2  variation: - 2 </a:t>
            </a:r>
            <a:r>
              <a:rPr lang="en-US" sz="2000" b="0" dirty="0" smtClean="0">
                <a:solidFill>
                  <a:srgbClr val="000000"/>
                </a:solidFill>
              </a:rPr>
              <a:t>points</a:t>
            </a:r>
          </a:p>
          <a:p>
            <a:pPr marL="342900" indent="-342900">
              <a:buClr>
                <a:srgbClr val="FF0000"/>
              </a:buClr>
              <a:buSzPct val="100000"/>
              <a:buFont typeface="Wingdings" panose="05000000000000000000" pitchFamily="2" charset="2"/>
              <a:buChar char="q"/>
            </a:pPr>
            <a:endParaRPr lang="en-US" sz="1000" b="0" dirty="0">
              <a:solidFill>
                <a:srgbClr val="000000"/>
              </a:solidFill>
            </a:endParaRPr>
          </a:p>
          <a:p>
            <a:pPr marL="342900" indent="-342900">
              <a:buClr>
                <a:srgbClr val="FF0000"/>
              </a:buClr>
              <a:buSzPct val="100000"/>
              <a:buFont typeface="Wingdings" panose="05000000000000000000" pitchFamily="2" charset="2"/>
              <a:buChar char="q"/>
            </a:pPr>
            <a:r>
              <a:rPr lang="en-US" sz="2000" dirty="0" smtClean="0">
                <a:solidFill>
                  <a:srgbClr val="000000"/>
                </a:solidFill>
              </a:rPr>
              <a:t>Greater than 1:2</a:t>
            </a:r>
            <a:r>
              <a:rPr lang="en-US" sz="2000" b="0" dirty="0" smtClean="0">
                <a:solidFill>
                  <a:srgbClr val="000000"/>
                </a:solidFill>
              </a:rPr>
              <a:t> variation:                      </a:t>
            </a:r>
            <a:r>
              <a:rPr lang="en-US" sz="2000" b="0" dirty="0">
                <a:solidFill>
                  <a:srgbClr val="000000"/>
                </a:solidFill>
              </a:rPr>
              <a:t>- 3 </a:t>
            </a:r>
            <a:r>
              <a:rPr lang="en-US" sz="2000" b="0" dirty="0" smtClean="0">
                <a:solidFill>
                  <a:srgbClr val="000000"/>
                </a:solidFill>
              </a:rPr>
              <a:t>points</a:t>
            </a:r>
          </a:p>
          <a:p>
            <a:pPr marL="342900" indent="-342900">
              <a:buClr>
                <a:srgbClr val="FF0000"/>
              </a:buClr>
              <a:buSzPct val="100000"/>
              <a:buFont typeface="Wingdings" panose="05000000000000000000" pitchFamily="2" charset="2"/>
              <a:buChar char="q"/>
            </a:pPr>
            <a:endParaRPr lang="en-US" sz="1000" b="0" dirty="0" smtClean="0">
              <a:solidFill>
                <a:srgbClr val="000000"/>
              </a:solidFill>
            </a:endParaRPr>
          </a:p>
          <a:p>
            <a:pPr marL="342900" indent="-342900">
              <a:buClr>
                <a:srgbClr val="FF0000"/>
              </a:buClr>
              <a:buSzPct val="100000"/>
              <a:buFont typeface="Wingdings" panose="05000000000000000000" pitchFamily="2" charset="2"/>
              <a:buChar char="q"/>
            </a:pPr>
            <a:r>
              <a:rPr lang="en-US" sz="2000" b="0" dirty="0" smtClean="0">
                <a:solidFill>
                  <a:srgbClr val="000000"/>
                </a:solidFill>
              </a:rPr>
              <a:t>No </a:t>
            </a:r>
            <a:r>
              <a:rPr lang="en-US" sz="2000" b="0" dirty="0">
                <a:solidFill>
                  <a:srgbClr val="000000"/>
                </a:solidFill>
              </a:rPr>
              <a:t>line before </a:t>
            </a:r>
            <a:r>
              <a:rPr lang="en-US" sz="2000" dirty="0">
                <a:solidFill>
                  <a:srgbClr val="FF0000"/>
                </a:solidFill>
              </a:rPr>
              <a:t>or</a:t>
            </a:r>
            <a:r>
              <a:rPr lang="en-US" sz="2000" b="0" dirty="0">
                <a:solidFill>
                  <a:srgbClr val="000000"/>
                </a:solidFill>
              </a:rPr>
              <a:t> after </a:t>
            </a:r>
            <a:r>
              <a:rPr lang="en-US" sz="2000" dirty="0" smtClean="0">
                <a:solidFill>
                  <a:srgbClr val="000000"/>
                </a:solidFill>
              </a:rPr>
              <a:t>rotation</a:t>
            </a:r>
            <a:r>
              <a:rPr lang="en-US" sz="2000" b="0" dirty="0" smtClean="0">
                <a:solidFill>
                  <a:srgbClr val="000000"/>
                </a:solidFill>
              </a:rPr>
              <a:t>: </a:t>
            </a:r>
            <a:r>
              <a:rPr lang="en-US" sz="2000" dirty="0" smtClean="0">
                <a:solidFill>
                  <a:srgbClr val="000000"/>
                </a:solidFill>
              </a:rPr>
              <a:t>- 4 points</a:t>
            </a:r>
            <a:endParaRPr lang="en-US" sz="2000" b="0" dirty="0" smtClean="0">
              <a:solidFill>
                <a:srgbClr val="000000"/>
              </a:solidFill>
            </a:endParaRPr>
          </a:p>
        </p:txBody>
      </p:sp>
      <p:sp>
        <p:nvSpPr>
          <p:cNvPr id="5130" name="TextBox 11"/>
          <p:cNvSpPr txBox="1">
            <a:spLocks noChangeArrowheads="1"/>
          </p:cNvSpPr>
          <p:nvPr/>
        </p:nvSpPr>
        <p:spPr bwMode="auto">
          <a:xfrm>
            <a:off x="533400" y="4837093"/>
            <a:ext cx="7772400" cy="954107"/>
          </a:xfrm>
          <a:prstGeom prst="rect">
            <a:avLst/>
          </a:prstGeom>
          <a:noFill/>
          <a:ln w="9525">
            <a:noFill/>
            <a:miter lim="800000"/>
            <a:headEnd/>
            <a:tailEnd/>
          </a:ln>
        </p:spPr>
        <p:txBody>
          <a:bodyPr>
            <a:spAutoFit/>
          </a:bodyPr>
          <a:lstStyle/>
          <a:p>
            <a:pPr marL="342900" indent="-342900">
              <a:buClr>
                <a:srgbClr val="FF0000"/>
              </a:buClr>
              <a:buSzPct val="100000"/>
              <a:buFont typeface="Wingdings" panose="05000000000000000000" pitchFamily="2" charset="2"/>
              <a:buChar char="q"/>
            </a:pPr>
            <a:r>
              <a:rPr lang="en-US" sz="2000" dirty="0">
                <a:solidFill>
                  <a:srgbClr val="000000"/>
                </a:solidFill>
              </a:rPr>
              <a:t>No line before </a:t>
            </a:r>
            <a:r>
              <a:rPr lang="en-US" sz="2000" dirty="0">
                <a:solidFill>
                  <a:srgbClr val="FF0000"/>
                </a:solidFill>
              </a:rPr>
              <a:t>and</a:t>
            </a:r>
            <a:r>
              <a:rPr lang="en-US" sz="2000" dirty="0">
                <a:solidFill>
                  <a:srgbClr val="000000"/>
                </a:solidFill>
              </a:rPr>
              <a:t> after roll: -2 </a:t>
            </a:r>
            <a:r>
              <a:rPr lang="en-US" sz="2000" dirty="0" smtClean="0">
                <a:solidFill>
                  <a:srgbClr val="000000"/>
                </a:solidFill>
              </a:rPr>
              <a:t>points</a:t>
            </a:r>
          </a:p>
          <a:p>
            <a:pPr>
              <a:buClr>
                <a:srgbClr val="FF0000"/>
              </a:buClr>
              <a:buSzPct val="100000"/>
            </a:pPr>
            <a:endParaRPr lang="en-US" sz="1600" dirty="0">
              <a:solidFill>
                <a:srgbClr val="000000"/>
              </a:solidFill>
            </a:endParaRPr>
          </a:p>
          <a:p>
            <a:pPr marL="342900" indent="-342900">
              <a:buClr>
                <a:srgbClr val="FF0000"/>
              </a:buClr>
              <a:buSzPct val="100000"/>
              <a:buFont typeface="Wingdings" panose="05000000000000000000" pitchFamily="2" charset="2"/>
              <a:buChar char="q"/>
            </a:pPr>
            <a:r>
              <a:rPr lang="en-US" sz="2000" b="0" dirty="0" smtClean="0"/>
              <a:t>The basic for judging line length is the first line / segment flown</a:t>
            </a:r>
            <a:r>
              <a:rPr lang="en-US" sz="2000" dirty="0" smtClean="0"/>
              <a:t>.</a:t>
            </a:r>
            <a:endParaRPr lang="en-US" sz="2000" dirty="0"/>
          </a:p>
        </p:txBody>
      </p:sp>
      <p:sp>
        <p:nvSpPr>
          <p:cNvPr id="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123" name="Object 3"/>
          <p:cNvGraphicFramePr>
            <a:graphicFrameLocks noChangeAspect="1"/>
          </p:cNvGraphicFramePr>
          <p:nvPr>
            <p:extLst>
              <p:ext uri="{D42A27DB-BD31-4B8C-83A1-F6EECF244321}">
                <p14:modId xmlns:p14="http://schemas.microsoft.com/office/powerpoint/2010/main" val="774454411"/>
              </p:ext>
            </p:extLst>
          </p:nvPr>
        </p:nvGraphicFramePr>
        <p:xfrm>
          <a:off x="4038600" y="2362200"/>
          <a:ext cx="4995055" cy="2278063"/>
        </p:xfrm>
        <a:graphic>
          <a:graphicData uri="http://schemas.openxmlformats.org/presentationml/2006/ole">
            <mc:AlternateContent xmlns:mc="http://schemas.openxmlformats.org/markup-compatibility/2006">
              <mc:Choice xmlns:v="urn:schemas-microsoft-com:vml" Requires="v">
                <p:oleObj spid="_x0000_s6341" name="Visio" r:id="rId3" imgW="4684043" imgH="2140879" progId="">
                  <p:embed/>
                </p:oleObj>
              </mc:Choice>
              <mc:Fallback>
                <p:oleObj name="Visio" r:id="rId3" imgW="4684043" imgH="2140879" progId="">
                  <p:embed/>
                  <p:pic>
                    <p:nvPicPr>
                      <p:cNvPr id="0" name="Picture 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362200"/>
                        <a:ext cx="4995055" cy="227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sp>
        <p:nvSpPr>
          <p:cNvPr id="14" name="Rectangle 13"/>
          <p:cNvSpPr>
            <a:spLocks noChangeArrowheads="1"/>
          </p:cNvSpPr>
          <p:nvPr/>
        </p:nvSpPr>
        <p:spPr bwMode="auto">
          <a:xfrm>
            <a:off x="2971800" y="0"/>
            <a:ext cx="5943600"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latin typeface="Arial"/>
                <a:cs typeface="Arial"/>
              </a:rPr>
              <a:t>Judging Segments</a:t>
            </a:r>
            <a:endParaRPr lang="en-US" sz="4400" b="1" dirty="0">
              <a:solidFill>
                <a:schemeClr val="tx2"/>
              </a:solidFill>
              <a:latin typeface="Arial"/>
              <a:cs typeface="Arial"/>
            </a:endParaRPr>
          </a:p>
        </p:txBody>
      </p:sp>
    </p:spTree>
    <p:extLst>
      <p:ext uri="{BB962C8B-B14F-4D97-AF65-F5344CB8AC3E}">
        <p14:creationId xmlns:p14="http://schemas.microsoft.com/office/powerpoint/2010/main" val="1257229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2743200" y="-38100"/>
            <a:ext cx="6172200" cy="1104900"/>
          </a:xfrm>
        </p:spPr>
        <p:txBody>
          <a:bodyPr lIns="92075" tIns="46038" rIns="92075" bIns="46038" anchor="ctr"/>
          <a:lstStyle/>
          <a:p>
            <a:pPr algn="r">
              <a:defRPr/>
            </a:pPr>
            <a:r>
              <a:rPr lang="en-US" sz="4400" b="1" dirty="0" smtClean="0"/>
              <a:t>Center or Limit</a:t>
            </a:r>
            <a:endParaRPr lang="en-US" sz="4400" b="1" dirty="0" smtClean="0">
              <a:latin typeface="Arial" panose="020B0604020202020204" pitchFamily="34" charset="0"/>
              <a:cs typeface="Arial" panose="020B0604020202020204" pitchFamily="34" charset="0"/>
            </a:endParaRPr>
          </a:p>
        </p:txBody>
      </p:sp>
      <p:sp>
        <p:nvSpPr>
          <p:cNvPr id="10242" name="Slide Number Placeholder 4"/>
          <p:cNvSpPr>
            <a:spLocks noGrp="1"/>
          </p:cNvSpPr>
          <p:nvPr>
            <p:ph type="sldNum" sz="quarter" idx="4294967295"/>
          </p:nvPr>
        </p:nvSpPr>
        <p:spPr>
          <a:xfrm>
            <a:off x="8382000" y="6516688"/>
            <a:ext cx="762000" cy="365125"/>
          </a:xfrm>
        </p:spPr>
        <p:txBody>
          <a:bodyPr/>
          <a:lstStyle/>
          <a:p>
            <a:pPr>
              <a:defRPr/>
            </a:pPr>
            <a:r>
              <a:rPr lang="en-US" dirty="0">
                <a:latin typeface="Arial" panose="020B0604020202020204" pitchFamily="34" charset="0"/>
                <a:cs typeface="Arial" panose="020B0604020202020204" pitchFamily="34" charset="0"/>
              </a:rPr>
              <a:t>J-</a:t>
            </a:r>
            <a:fld id="{5DA9C9D8-37D6-48E2-87ED-85D0F4E624CC}" type="slidenum">
              <a:rPr lang="en-US">
                <a:latin typeface="Arial" panose="020B0604020202020204" pitchFamily="34" charset="0"/>
                <a:cs typeface="Arial" panose="020B0604020202020204" pitchFamily="34" charset="0"/>
              </a:rPr>
              <a:pPr>
                <a:defRPr/>
              </a:pPr>
              <a:t>27</a:t>
            </a:fld>
            <a:endParaRPr lang="en-US" dirty="0">
              <a:latin typeface="Arial" panose="020B0604020202020204" pitchFamily="34" charset="0"/>
              <a:cs typeface="Arial" panose="020B0604020202020204" pitchFamily="34" charset="0"/>
            </a:endParaRPr>
          </a:p>
        </p:txBody>
      </p:sp>
      <p:sp>
        <p:nvSpPr>
          <p:cNvPr id="8"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sp>
        <p:nvSpPr>
          <p:cNvPr id="14" name="Rectangle 4"/>
          <p:cNvSpPr>
            <a:spLocks noChangeArrowheads="1"/>
          </p:cNvSpPr>
          <p:nvPr/>
        </p:nvSpPr>
        <p:spPr bwMode="auto">
          <a:xfrm>
            <a:off x="533400" y="1295400"/>
            <a:ext cx="8153400" cy="1569660"/>
          </a:xfrm>
          <a:prstGeom prst="rect">
            <a:avLst/>
          </a:prstGeom>
          <a:noFill/>
          <a:ln w="12700">
            <a:noFill/>
            <a:miter lim="800000"/>
            <a:headEnd/>
            <a:tailEnd/>
          </a:ln>
        </p:spPr>
        <p:txBody>
          <a:bodyPr wrap="square" anchor="ctr">
            <a:spAutoFit/>
          </a:bodyPr>
          <a:lstStyle/>
          <a:p>
            <a:pPr marL="342900" indent="-342900" eaLnBrk="0" hangingPunct="0">
              <a:buClr>
                <a:srgbClr val="FF0000"/>
              </a:buClr>
              <a:buFont typeface="Wingdings" charset="2"/>
              <a:buChar char="q"/>
            </a:pPr>
            <a:r>
              <a:rPr lang="en-US" sz="2400" dirty="0" smtClean="0"/>
              <a:t>Rotations can limit an element, at it’s beginning or end.</a:t>
            </a:r>
          </a:p>
          <a:p>
            <a:pPr marL="342900" indent="-342900" eaLnBrk="0" hangingPunct="0">
              <a:buClr>
                <a:srgbClr val="FF0000"/>
              </a:buClr>
              <a:buFont typeface="Wingdings" charset="2"/>
              <a:buChar char="q"/>
            </a:pPr>
            <a:r>
              <a:rPr lang="en-US" sz="2400" dirty="0" smtClean="0"/>
              <a:t>Rotations can be placed at the center of elements.</a:t>
            </a:r>
          </a:p>
          <a:p>
            <a:pPr marL="342900" indent="-342900" eaLnBrk="0" hangingPunct="0">
              <a:buClr>
                <a:srgbClr val="FF0000"/>
              </a:buClr>
              <a:buFont typeface="Wingdings" charset="2"/>
              <a:buChar char="q"/>
            </a:pPr>
            <a:r>
              <a:rPr lang="en-US" sz="2400" dirty="0" smtClean="0"/>
              <a:t>When initializing, the rotation has to happen immediately before or after the loop element without hesitation.</a:t>
            </a:r>
          </a:p>
        </p:txBody>
      </p:sp>
      <p:grpSp>
        <p:nvGrpSpPr>
          <p:cNvPr id="7" name="Group 6"/>
          <p:cNvGrpSpPr/>
          <p:nvPr/>
        </p:nvGrpSpPr>
        <p:grpSpPr>
          <a:xfrm>
            <a:off x="762000" y="3352800"/>
            <a:ext cx="7924800" cy="2457510"/>
            <a:chOff x="762000" y="3352800"/>
            <a:chExt cx="7924800" cy="2457510"/>
          </a:xfrm>
        </p:grpSpPr>
        <p:pic>
          <p:nvPicPr>
            <p:cNvPr id="3" name="Picture 2" descr="18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887866"/>
              <a:ext cx="1454150" cy="1598534"/>
            </a:xfrm>
            <a:prstGeom prst="rect">
              <a:avLst/>
            </a:prstGeom>
          </p:spPr>
        </p:pic>
        <p:pic>
          <p:nvPicPr>
            <p:cNvPr id="5" name="Picture 4" descr="182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3886200"/>
              <a:ext cx="1868696" cy="1595967"/>
            </a:xfrm>
            <a:prstGeom prst="rect">
              <a:avLst/>
            </a:prstGeom>
          </p:spPr>
        </p:pic>
        <p:pic>
          <p:nvPicPr>
            <p:cNvPr id="6" name="Picture 5" descr="1827.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800" y="4114800"/>
              <a:ext cx="3444122" cy="1352550"/>
            </a:xfrm>
            <a:prstGeom prst="rect">
              <a:avLst/>
            </a:prstGeom>
          </p:spPr>
        </p:pic>
        <p:sp>
          <p:nvSpPr>
            <p:cNvPr id="33" name="Text Box 8"/>
            <p:cNvSpPr txBox="1">
              <a:spLocks noChangeArrowheads="1"/>
            </p:cNvSpPr>
            <p:nvPr/>
          </p:nvSpPr>
          <p:spPr bwMode="auto">
            <a:xfrm>
              <a:off x="838200" y="3352800"/>
              <a:ext cx="1524000" cy="400110"/>
            </a:xfrm>
            <a:prstGeom prst="rect">
              <a:avLst/>
            </a:prstGeom>
            <a:noFill/>
            <a:ln w="12700">
              <a:noFill/>
              <a:miter lim="800000"/>
              <a:headEnd/>
              <a:tailEnd/>
            </a:ln>
          </p:spPr>
          <p:txBody>
            <a:bodyPr wrap="square" anchor="ctr">
              <a:spAutoFit/>
            </a:bodyPr>
            <a:lstStyle/>
            <a:p>
              <a:pPr algn="ctr" eaLnBrk="0" hangingPunct="0">
                <a:spcBef>
                  <a:spcPct val="50000"/>
                </a:spcBef>
              </a:pPr>
              <a:r>
                <a:rPr lang="en-US" sz="2000" b="1" dirty="0" smtClean="0"/>
                <a:t>Limiting</a:t>
              </a:r>
              <a:endParaRPr lang="en-US" sz="2000" b="1" dirty="0"/>
            </a:p>
          </p:txBody>
        </p:sp>
        <p:sp>
          <p:nvSpPr>
            <p:cNvPr id="34" name="Text Box 8"/>
            <p:cNvSpPr txBox="1">
              <a:spLocks noChangeArrowheads="1"/>
            </p:cNvSpPr>
            <p:nvPr/>
          </p:nvSpPr>
          <p:spPr bwMode="auto">
            <a:xfrm>
              <a:off x="3810000" y="3352800"/>
              <a:ext cx="1524000" cy="400110"/>
            </a:xfrm>
            <a:prstGeom prst="rect">
              <a:avLst/>
            </a:prstGeom>
            <a:noFill/>
            <a:ln w="12700">
              <a:noFill/>
              <a:miter lim="800000"/>
              <a:headEnd/>
              <a:tailEnd/>
            </a:ln>
          </p:spPr>
          <p:txBody>
            <a:bodyPr wrap="square" anchor="ctr">
              <a:spAutoFit/>
            </a:bodyPr>
            <a:lstStyle/>
            <a:p>
              <a:pPr algn="ctr" eaLnBrk="0" hangingPunct="0">
                <a:spcBef>
                  <a:spcPct val="50000"/>
                </a:spcBef>
              </a:pPr>
              <a:r>
                <a:rPr lang="en-US" sz="2000" b="1" dirty="0" smtClean="0"/>
                <a:t>Centering</a:t>
              </a:r>
              <a:endParaRPr lang="en-US" sz="2000" b="1" dirty="0"/>
            </a:p>
          </p:txBody>
        </p:sp>
        <p:sp>
          <p:nvSpPr>
            <p:cNvPr id="35" name="Text Box 8"/>
            <p:cNvSpPr txBox="1">
              <a:spLocks noChangeArrowheads="1"/>
            </p:cNvSpPr>
            <p:nvPr/>
          </p:nvSpPr>
          <p:spPr bwMode="auto">
            <a:xfrm>
              <a:off x="6934200" y="3352800"/>
              <a:ext cx="1524000" cy="400110"/>
            </a:xfrm>
            <a:prstGeom prst="rect">
              <a:avLst/>
            </a:prstGeom>
            <a:noFill/>
            <a:ln w="12700">
              <a:noFill/>
              <a:miter lim="800000"/>
              <a:headEnd/>
              <a:tailEnd/>
            </a:ln>
          </p:spPr>
          <p:txBody>
            <a:bodyPr wrap="square" anchor="ctr">
              <a:spAutoFit/>
            </a:bodyPr>
            <a:lstStyle/>
            <a:p>
              <a:pPr algn="ctr" eaLnBrk="0" hangingPunct="0">
                <a:spcBef>
                  <a:spcPct val="50000"/>
                </a:spcBef>
              </a:pPr>
              <a:r>
                <a:rPr lang="en-US" sz="2000" b="1" dirty="0" smtClean="0"/>
                <a:t>Centering</a:t>
              </a:r>
              <a:endParaRPr lang="en-US" sz="2000" b="1" dirty="0"/>
            </a:p>
          </p:txBody>
        </p:sp>
        <p:sp>
          <p:nvSpPr>
            <p:cNvPr id="38" name="Text Box 8"/>
            <p:cNvSpPr txBox="1">
              <a:spLocks noChangeArrowheads="1"/>
            </p:cNvSpPr>
            <p:nvPr/>
          </p:nvSpPr>
          <p:spPr bwMode="auto">
            <a:xfrm>
              <a:off x="762000" y="5410200"/>
              <a:ext cx="1524000" cy="400110"/>
            </a:xfrm>
            <a:prstGeom prst="rect">
              <a:avLst/>
            </a:prstGeom>
            <a:noFill/>
            <a:ln w="12700">
              <a:noFill/>
              <a:miter lim="800000"/>
              <a:headEnd/>
              <a:tailEnd/>
            </a:ln>
          </p:spPr>
          <p:txBody>
            <a:bodyPr wrap="square" anchor="ctr">
              <a:spAutoFit/>
            </a:bodyPr>
            <a:lstStyle/>
            <a:p>
              <a:pPr algn="ctr" eaLnBrk="0" hangingPunct="0">
                <a:spcBef>
                  <a:spcPct val="50000"/>
                </a:spcBef>
              </a:pPr>
              <a:r>
                <a:rPr lang="en-US" sz="2000" dirty="0" smtClean="0"/>
                <a:t>‘P’ Loop</a:t>
              </a:r>
              <a:endParaRPr lang="en-US" sz="2000" dirty="0"/>
            </a:p>
          </p:txBody>
        </p:sp>
        <p:sp>
          <p:nvSpPr>
            <p:cNvPr id="39" name="Text Box 8"/>
            <p:cNvSpPr txBox="1">
              <a:spLocks noChangeArrowheads="1"/>
            </p:cNvSpPr>
            <p:nvPr/>
          </p:nvSpPr>
          <p:spPr bwMode="auto">
            <a:xfrm>
              <a:off x="3581400" y="5410200"/>
              <a:ext cx="1905000" cy="400110"/>
            </a:xfrm>
            <a:prstGeom prst="rect">
              <a:avLst/>
            </a:prstGeom>
            <a:noFill/>
            <a:ln w="12700">
              <a:noFill/>
              <a:miter lim="800000"/>
              <a:headEnd/>
              <a:tailEnd/>
            </a:ln>
          </p:spPr>
          <p:txBody>
            <a:bodyPr wrap="square" anchor="ctr">
              <a:spAutoFit/>
            </a:bodyPr>
            <a:lstStyle/>
            <a:p>
              <a:pPr algn="ctr" eaLnBrk="0" hangingPunct="0">
                <a:spcBef>
                  <a:spcPct val="50000"/>
                </a:spcBef>
              </a:pPr>
              <a:r>
                <a:rPr lang="en-US" sz="2000" dirty="0" smtClean="0"/>
                <a:t>Cuban Eight</a:t>
              </a:r>
              <a:endParaRPr lang="en-US" sz="2000" dirty="0"/>
            </a:p>
          </p:txBody>
        </p:sp>
        <p:sp>
          <p:nvSpPr>
            <p:cNvPr id="41" name="Text Box 8"/>
            <p:cNvSpPr txBox="1">
              <a:spLocks noChangeArrowheads="1"/>
            </p:cNvSpPr>
            <p:nvPr/>
          </p:nvSpPr>
          <p:spPr bwMode="auto">
            <a:xfrm>
              <a:off x="6781800" y="5410200"/>
              <a:ext cx="1905000" cy="400110"/>
            </a:xfrm>
            <a:prstGeom prst="rect">
              <a:avLst/>
            </a:prstGeom>
            <a:noFill/>
            <a:ln w="12700">
              <a:noFill/>
              <a:miter lim="800000"/>
              <a:headEnd/>
              <a:tailEnd/>
            </a:ln>
          </p:spPr>
          <p:txBody>
            <a:bodyPr wrap="square" anchor="ctr">
              <a:spAutoFit/>
            </a:bodyPr>
            <a:lstStyle/>
            <a:p>
              <a:pPr algn="ctr" eaLnBrk="0" hangingPunct="0">
                <a:spcBef>
                  <a:spcPct val="50000"/>
                </a:spcBef>
              </a:pPr>
              <a:r>
                <a:rPr lang="en-US" sz="2000" dirty="0" smtClean="0"/>
                <a:t>Avalanche</a:t>
              </a:r>
              <a:endParaRPr lang="en-US" sz="2000" dirty="0"/>
            </a:p>
          </p:txBody>
        </p:sp>
      </p:grpSp>
    </p:spTree>
    <p:extLst>
      <p:ext uri="{BB962C8B-B14F-4D97-AF65-F5344CB8AC3E}">
        <p14:creationId xmlns:p14="http://schemas.microsoft.com/office/powerpoint/2010/main" val="2831746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76600" y="6629400"/>
            <a:ext cx="2590800" cy="2286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70" name="Slide Number Placeholder 3"/>
          <p:cNvSpPr>
            <a:spLocks noGrp="1"/>
          </p:cNvSpPr>
          <p:nvPr>
            <p:ph type="sldNum" sz="quarter" idx="4294967295"/>
          </p:nvPr>
        </p:nvSpPr>
        <p:spPr>
          <a:xfrm>
            <a:off x="8001000" y="6492875"/>
            <a:ext cx="762000" cy="365125"/>
          </a:xfrm>
        </p:spPr>
        <p:txBody>
          <a:bodyPr/>
          <a:lstStyle/>
          <a:p>
            <a:pPr>
              <a:defRPr/>
            </a:pPr>
            <a:r>
              <a:rPr lang="en-US"/>
              <a:t>A-</a:t>
            </a:r>
            <a:fld id="{C597D14D-8CE6-4C27-B4F5-59B0C58E4534}" type="slidenum">
              <a:rPr lang="en-US"/>
              <a:pPr>
                <a:defRPr/>
              </a:pPr>
              <a:t>28</a:t>
            </a:fld>
            <a:endParaRPr lang="en-US"/>
          </a:p>
        </p:txBody>
      </p:sp>
      <p:sp>
        <p:nvSpPr>
          <p:cNvPr id="15" name="Rectangle 2"/>
          <p:cNvSpPr>
            <a:spLocks noChangeArrowheads="1"/>
          </p:cNvSpPr>
          <p:nvPr/>
        </p:nvSpPr>
        <p:spPr bwMode="auto">
          <a:xfrm>
            <a:off x="5715000" y="1219200"/>
            <a:ext cx="3200400" cy="17526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   Known</a:t>
            </a:r>
          </a:p>
          <a:p>
            <a:pPr algn="r" eaLnBrk="0" hangingPunct="0"/>
            <a:r>
              <a:rPr lang="en-US" sz="4400" b="1" dirty="0" smtClean="0">
                <a:solidFill>
                  <a:schemeClr val="tx2"/>
                </a:solidFill>
              </a:rPr>
              <a:t>Basic </a:t>
            </a:r>
          </a:p>
          <a:p>
            <a:pPr algn="r" eaLnBrk="0" hangingPunct="0"/>
            <a:r>
              <a:rPr lang="en-US" sz="3600" b="1" dirty="0" smtClean="0">
                <a:solidFill>
                  <a:schemeClr val="tx2"/>
                </a:solidFill>
              </a:rPr>
              <a:t>2018</a:t>
            </a:r>
            <a:endParaRPr lang="en-US" sz="3600" b="1" dirty="0">
              <a:solidFill>
                <a:schemeClr val="tx2"/>
              </a:solidFill>
            </a:endParaRPr>
          </a:p>
        </p:txBody>
      </p:sp>
      <p:pic>
        <p:nvPicPr>
          <p:cNvPr id="4" name="Picture 3" descr="18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868"/>
            <a:ext cx="5298293" cy="6891867"/>
          </a:xfrm>
          <a:prstGeom prst="rect">
            <a:avLst/>
          </a:prstGeom>
        </p:spPr>
      </p:pic>
      <p:pic>
        <p:nvPicPr>
          <p:cNvPr id="7" name="Picture 6" descr="EUROP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9985" y="66346"/>
            <a:ext cx="1875415" cy="934108"/>
          </a:xfrm>
          <a:prstGeom prst="rect">
            <a:avLst/>
          </a:prstGeom>
        </p:spPr>
      </p:pic>
    </p:spTree>
    <p:extLst>
      <p:ext uri="{BB962C8B-B14F-4D97-AF65-F5344CB8AC3E}">
        <p14:creationId xmlns:p14="http://schemas.microsoft.com/office/powerpoint/2010/main" val="3731681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76600" y="6629400"/>
            <a:ext cx="2590800" cy="2286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70" name="Slide Number Placeholder 3"/>
          <p:cNvSpPr>
            <a:spLocks noGrp="1"/>
          </p:cNvSpPr>
          <p:nvPr>
            <p:ph type="sldNum" sz="quarter" idx="4294967295"/>
          </p:nvPr>
        </p:nvSpPr>
        <p:spPr>
          <a:xfrm>
            <a:off x="8001000" y="6492875"/>
            <a:ext cx="762000" cy="365125"/>
          </a:xfrm>
        </p:spPr>
        <p:txBody>
          <a:bodyPr/>
          <a:lstStyle/>
          <a:p>
            <a:pPr>
              <a:defRPr/>
            </a:pPr>
            <a:r>
              <a:rPr lang="en-US"/>
              <a:t>A-</a:t>
            </a:r>
            <a:fld id="{C597D14D-8CE6-4C27-B4F5-59B0C58E4534}" type="slidenum">
              <a:rPr lang="en-US"/>
              <a:pPr>
                <a:defRPr/>
              </a:pPr>
              <a:t>29</a:t>
            </a:fld>
            <a:endParaRPr lang="en-US"/>
          </a:p>
        </p:txBody>
      </p:sp>
      <p:sp>
        <p:nvSpPr>
          <p:cNvPr id="15" name="Rectangle 2"/>
          <p:cNvSpPr>
            <a:spLocks noChangeArrowheads="1"/>
          </p:cNvSpPr>
          <p:nvPr/>
        </p:nvSpPr>
        <p:spPr bwMode="auto">
          <a:xfrm>
            <a:off x="5562600" y="1333500"/>
            <a:ext cx="3352800" cy="17526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Known</a:t>
            </a:r>
          </a:p>
          <a:p>
            <a:pPr algn="r" eaLnBrk="0" hangingPunct="0"/>
            <a:r>
              <a:rPr lang="en-US" sz="4400" b="1" dirty="0" smtClean="0">
                <a:solidFill>
                  <a:schemeClr val="tx2"/>
                </a:solidFill>
              </a:rPr>
              <a:t>Sportsman </a:t>
            </a:r>
          </a:p>
          <a:p>
            <a:pPr algn="r" eaLnBrk="0" hangingPunct="0"/>
            <a:r>
              <a:rPr lang="en-US" sz="3600" b="1" dirty="0" smtClean="0">
                <a:solidFill>
                  <a:schemeClr val="tx2"/>
                </a:solidFill>
              </a:rPr>
              <a:t>2018</a:t>
            </a:r>
            <a:endParaRPr lang="en-US" sz="3600" b="1" dirty="0">
              <a:solidFill>
                <a:schemeClr val="tx2"/>
              </a:solidFill>
            </a:endParaRPr>
          </a:p>
        </p:txBody>
      </p:sp>
      <p:pic>
        <p:nvPicPr>
          <p:cNvPr id="2" name="Picture 1" descr="18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5272257" cy="6858000"/>
          </a:xfrm>
          <a:prstGeom prst="rect">
            <a:avLst/>
          </a:prstGeom>
        </p:spPr>
      </p:pic>
      <p:pic>
        <p:nvPicPr>
          <p:cNvPr id="6" name="Picture 5" descr="EUROP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9985" y="66346"/>
            <a:ext cx="1875415" cy="934108"/>
          </a:xfrm>
          <a:prstGeom prst="rect">
            <a:avLst/>
          </a:prstGeom>
        </p:spPr>
      </p:pic>
    </p:spTree>
    <p:extLst>
      <p:ext uri="{BB962C8B-B14F-4D97-AF65-F5344CB8AC3E}">
        <p14:creationId xmlns:p14="http://schemas.microsoft.com/office/powerpoint/2010/main" val="4133416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2438400" y="-76200"/>
            <a:ext cx="6477000" cy="1219200"/>
          </a:xfrm>
        </p:spPr>
        <p:txBody>
          <a:bodyPr lIns="92075" tIns="46038" rIns="92075" bIns="46038" anchor="ctr"/>
          <a:lstStyle/>
          <a:p>
            <a:pPr algn="r">
              <a:defRPr/>
            </a:pPr>
            <a:r>
              <a:rPr lang="en-US" sz="4400" b="1" dirty="0" smtClean="0"/>
              <a:t>Seminar</a:t>
            </a:r>
            <a:r>
              <a:rPr lang="en-US" sz="4400" b="1" dirty="0" smtClean="0">
                <a:latin typeface="Arial" panose="020B0604020202020204" pitchFamily="34" charset="0"/>
                <a:cs typeface="Arial" panose="020B0604020202020204" pitchFamily="34" charset="0"/>
              </a:rPr>
              <a:t> Outline</a:t>
            </a:r>
          </a:p>
        </p:txBody>
      </p:sp>
      <p:sp>
        <p:nvSpPr>
          <p:cNvPr id="8195" name="Rectangle 3"/>
          <p:cNvSpPr>
            <a:spLocks noGrp="1" noChangeArrowheads="1"/>
          </p:cNvSpPr>
          <p:nvPr>
            <p:ph idx="1"/>
          </p:nvPr>
        </p:nvSpPr>
        <p:spPr>
          <a:xfrm>
            <a:off x="533400" y="1295400"/>
            <a:ext cx="7391400" cy="4114800"/>
          </a:xfrm>
        </p:spPr>
        <p:txBody>
          <a:bodyPr lIns="92075" tIns="46038" rIns="92075" bIns="46038"/>
          <a:lstStyle/>
          <a:p>
            <a:pPr marL="461963" marR="0" indent="-461963" algn="l">
              <a:lnSpc>
                <a:spcPct val="150000"/>
              </a:lnSpc>
              <a:buClr>
                <a:srgbClr val="FF0000"/>
              </a:buClr>
              <a:buFont typeface="Wingdings" pitchFamily="2" charset="2"/>
              <a:buChar char="q"/>
            </a:pPr>
            <a:r>
              <a:rPr lang="en-US" sz="2800" dirty="0" smtClean="0">
                <a:latin typeface="Arial" panose="020B0604020202020204" pitchFamily="34" charset="0"/>
                <a:cs typeface="Arial" panose="020B0604020202020204" pitchFamily="34" charset="0"/>
              </a:rPr>
              <a:t>Flight Space and Procedures</a:t>
            </a:r>
          </a:p>
          <a:p>
            <a:pPr marL="461963" marR="0" indent="-461963" algn="l">
              <a:lnSpc>
                <a:spcPct val="150000"/>
              </a:lnSpc>
              <a:buClr>
                <a:srgbClr val="FF0000"/>
              </a:buClr>
              <a:buFont typeface="Wingdings" pitchFamily="2" charset="2"/>
              <a:buChar char="q"/>
            </a:pPr>
            <a:r>
              <a:rPr lang="en-US" sz="2800" dirty="0" smtClean="0">
                <a:latin typeface="Arial" panose="020B0604020202020204" pitchFamily="34" charset="0"/>
                <a:cs typeface="Arial" panose="020B0604020202020204" pitchFamily="34" charset="0"/>
              </a:rPr>
              <a:t>Aresti Symbols</a:t>
            </a:r>
          </a:p>
          <a:p>
            <a:pPr marL="461963" marR="0" indent="-461963" algn="l">
              <a:lnSpc>
                <a:spcPct val="150000"/>
              </a:lnSpc>
              <a:buClr>
                <a:srgbClr val="FF0000"/>
              </a:buClr>
              <a:buFont typeface="Wingdings" pitchFamily="2" charset="2"/>
              <a:buChar char="q"/>
            </a:pPr>
            <a:r>
              <a:rPr lang="en-US" sz="2800" dirty="0" smtClean="0">
                <a:latin typeface="Arial" panose="020B0604020202020204" pitchFamily="34" charset="0"/>
                <a:cs typeface="Arial" panose="020B0604020202020204" pitchFamily="34" charset="0"/>
              </a:rPr>
              <a:t>General Judging Criteria</a:t>
            </a:r>
          </a:p>
          <a:p>
            <a:pPr marL="461963" marR="0" indent="-461963" algn="l">
              <a:lnSpc>
                <a:spcPct val="150000"/>
              </a:lnSpc>
              <a:buClr>
                <a:srgbClr val="FF0000"/>
              </a:buClr>
              <a:buFont typeface="Wingdings" pitchFamily="2" charset="2"/>
              <a:buChar char="q"/>
            </a:pPr>
            <a:r>
              <a:rPr lang="en-US" sz="2800" dirty="0" smtClean="0">
                <a:latin typeface="Arial" panose="020B0604020202020204" pitchFamily="34" charset="0"/>
                <a:cs typeface="Arial" panose="020B0604020202020204" pitchFamily="34" charset="0"/>
              </a:rPr>
              <a:t> Specific Judging Criteria by Aresti Family</a:t>
            </a:r>
          </a:p>
          <a:p>
            <a:pPr marL="461963" marR="0" indent="-461963" algn="l">
              <a:lnSpc>
                <a:spcPct val="150000"/>
              </a:lnSpc>
              <a:buClr>
                <a:srgbClr val="FF0000"/>
              </a:buClr>
              <a:buFont typeface="Wingdings" pitchFamily="2" charset="2"/>
              <a:buChar char="q"/>
            </a:pPr>
            <a:r>
              <a:rPr lang="en-US" sz="2800" dirty="0" smtClean="0">
                <a:latin typeface="Arial" panose="020B0604020202020204" pitchFamily="34" charset="0"/>
                <a:cs typeface="Arial" panose="020B0604020202020204" pitchFamily="34" charset="0"/>
              </a:rPr>
              <a:t>Judging Principles</a:t>
            </a:r>
          </a:p>
          <a:p>
            <a:pPr marL="461963" marR="0" indent="-461963" algn="l">
              <a:lnSpc>
                <a:spcPct val="150000"/>
              </a:lnSpc>
              <a:buClr>
                <a:srgbClr val="FF0000"/>
              </a:buClr>
              <a:buFont typeface="Wingdings" pitchFamily="2" charset="2"/>
              <a:buChar char="q"/>
            </a:pPr>
            <a:r>
              <a:rPr lang="en-US" sz="2800" dirty="0" smtClean="0">
                <a:latin typeface="Arial" panose="020B0604020202020204" pitchFamily="34" charset="0"/>
                <a:cs typeface="Arial" panose="020B0604020202020204" pitchFamily="34" charset="0"/>
              </a:rPr>
              <a:t>Focal Points Known Sequences 2018</a:t>
            </a:r>
          </a:p>
        </p:txBody>
      </p:sp>
      <p:sp>
        <p:nvSpPr>
          <p:cNvPr id="10242" name="Slide Number Placeholder 4"/>
          <p:cNvSpPr>
            <a:spLocks noGrp="1"/>
          </p:cNvSpPr>
          <p:nvPr>
            <p:ph type="sldNum" sz="quarter" idx="4294967295"/>
          </p:nvPr>
        </p:nvSpPr>
        <p:spPr>
          <a:xfrm>
            <a:off x="8382000" y="6516688"/>
            <a:ext cx="762000" cy="365125"/>
          </a:xfrm>
        </p:spPr>
        <p:txBody>
          <a:bodyPr/>
          <a:lstStyle/>
          <a:p>
            <a:pPr>
              <a:defRPr/>
            </a:pPr>
            <a:r>
              <a:rPr lang="en-US" dirty="0">
                <a:latin typeface="Arial" panose="020B0604020202020204" pitchFamily="34" charset="0"/>
                <a:cs typeface="Arial" panose="020B0604020202020204" pitchFamily="34" charset="0"/>
              </a:rPr>
              <a:t>J-</a:t>
            </a:r>
            <a:fld id="{5DA9C9D8-37D6-48E2-87ED-85D0F4E624CC}" type="slidenum">
              <a:rPr lang="en-US">
                <a:latin typeface="Arial" panose="020B0604020202020204" pitchFamily="34" charset="0"/>
                <a:cs typeface="Arial" panose="020B0604020202020204" pitchFamily="34" charset="0"/>
              </a:rPr>
              <a:pPr>
                <a:defRPr/>
              </a:pPr>
              <a:t>3</a:t>
            </a:fld>
            <a:endParaRPr lang="en-US" dirty="0">
              <a:latin typeface="Arial" panose="020B0604020202020204" pitchFamily="34" charset="0"/>
              <a:cs typeface="Arial" panose="020B0604020202020204" pitchFamily="34" charset="0"/>
            </a:endParaRPr>
          </a:p>
        </p:txBody>
      </p:sp>
      <p:sp>
        <p:nvSpPr>
          <p:cNvPr id="8"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spTree>
    <p:extLst>
      <p:ext uri="{BB962C8B-B14F-4D97-AF65-F5344CB8AC3E}">
        <p14:creationId xmlns:p14="http://schemas.microsoft.com/office/powerpoint/2010/main" val="306907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76600" y="6629400"/>
            <a:ext cx="2590800" cy="2286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70" name="Slide Number Placeholder 3"/>
          <p:cNvSpPr>
            <a:spLocks noGrp="1"/>
          </p:cNvSpPr>
          <p:nvPr>
            <p:ph type="sldNum" sz="quarter" idx="4294967295"/>
          </p:nvPr>
        </p:nvSpPr>
        <p:spPr>
          <a:xfrm>
            <a:off x="8001000" y="6492875"/>
            <a:ext cx="762000" cy="365125"/>
          </a:xfrm>
        </p:spPr>
        <p:txBody>
          <a:bodyPr/>
          <a:lstStyle/>
          <a:p>
            <a:pPr>
              <a:defRPr/>
            </a:pPr>
            <a:r>
              <a:rPr lang="en-US"/>
              <a:t>A-</a:t>
            </a:r>
            <a:fld id="{C597D14D-8CE6-4C27-B4F5-59B0C58E4534}" type="slidenum">
              <a:rPr lang="en-US"/>
              <a:pPr>
                <a:defRPr/>
              </a:pPr>
              <a:t>30</a:t>
            </a:fld>
            <a:endParaRPr lang="en-US"/>
          </a:p>
        </p:txBody>
      </p:sp>
      <p:sp>
        <p:nvSpPr>
          <p:cNvPr id="15" name="Rectangle 2"/>
          <p:cNvSpPr>
            <a:spLocks noChangeArrowheads="1"/>
          </p:cNvSpPr>
          <p:nvPr/>
        </p:nvSpPr>
        <p:spPr bwMode="auto">
          <a:xfrm>
            <a:off x="5334000" y="1409700"/>
            <a:ext cx="3581400" cy="16002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Known</a:t>
            </a:r>
          </a:p>
          <a:p>
            <a:pPr algn="r" eaLnBrk="0" hangingPunct="0"/>
            <a:r>
              <a:rPr lang="en-US" sz="4400" b="1" dirty="0" smtClean="0">
                <a:solidFill>
                  <a:schemeClr val="tx2"/>
                </a:solidFill>
              </a:rPr>
              <a:t>Intermediate </a:t>
            </a:r>
            <a:r>
              <a:rPr lang="en-US" sz="3600" b="1" dirty="0" smtClean="0">
                <a:solidFill>
                  <a:schemeClr val="tx2"/>
                </a:solidFill>
              </a:rPr>
              <a:t>2018</a:t>
            </a:r>
            <a:endParaRPr lang="en-US" sz="3600" b="1" dirty="0">
              <a:solidFill>
                <a:schemeClr val="tx2"/>
              </a:solidFill>
            </a:endParaRPr>
          </a:p>
        </p:txBody>
      </p:sp>
      <p:pic>
        <p:nvPicPr>
          <p:cNvPr id="2" name="Picture 1" descr="18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297821" cy="6858000"/>
          </a:xfrm>
          <a:prstGeom prst="rect">
            <a:avLst/>
          </a:prstGeom>
        </p:spPr>
      </p:pic>
      <p:pic>
        <p:nvPicPr>
          <p:cNvPr id="5" name="Picture 4" descr="EUROP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9985" y="66346"/>
            <a:ext cx="1875415" cy="934108"/>
          </a:xfrm>
          <a:prstGeom prst="rect">
            <a:avLst/>
          </a:prstGeom>
        </p:spPr>
      </p:pic>
    </p:spTree>
    <p:extLst>
      <p:ext uri="{BB962C8B-B14F-4D97-AF65-F5344CB8AC3E}">
        <p14:creationId xmlns:p14="http://schemas.microsoft.com/office/powerpoint/2010/main" val="587182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76600" y="6629400"/>
            <a:ext cx="2590800" cy="2286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70" name="Slide Number Placeholder 3"/>
          <p:cNvSpPr>
            <a:spLocks noGrp="1"/>
          </p:cNvSpPr>
          <p:nvPr>
            <p:ph type="sldNum" sz="quarter" idx="4294967295"/>
          </p:nvPr>
        </p:nvSpPr>
        <p:spPr>
          <a:xfrm>
            <a:off x="8001000" y="6492875"/>
            <a:ext cx="762000" cy="365125"/>
          </a:xfrm>
        </p:spPr>
        <p:txBody>
          <a:bodyPr/>
          <a:lstStyle/>
          <a:p>
            <a:pPr>
              <a:defRPr/>
            </a:pPr>
            <a:r>
              <a:rPr lang="en-US"/>
              <a:t>A-</a:t>
            </a:r>
            <a:fld id="{C597D14D-8CE6-4C27-B4F5-59B0C58E4534}" type="slidenum">
              <a:rPr lang="en-US"/>
              <a:pPr>
                <a:defRPr/>
              </a:pPr>
              <a:t>31</a:t>
            </a:fld>
            <a:endParaRPr lang="en-US"/>
          </a:p>
        </p:txBody>
      </p:sp>
      <p:sp>
        <p:nvSpPr>
          <p:cNvPr id="15" name="Rectangle 2"/>
          <p:cNvSpPr>
            <a:spLocks noChangeArrowheads="1"/>
          </p:cNvSpPr>
          <p:nvPr/>
        </p:nvSpPr>
        <p:spPr bwMode="auto">
          <a:xfrm>
            <a:off x="5393267" y="1333500"/>
            <a:ext cx="3522133" cy="17526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Known</a:t>
            </a:r>
          </a:p>
          <a:p>
            <a:pPr algn="r" eaLnBrk="0" hangingPunct="0"/>
            <a:r>
              <a:rPr lang="en-US" sz="4400" b="1" dirty="0" smtClean="0">
                <a:solidFill>
                  <a:schemeClr val="tx2"/>
                </a:solidFill>
              </a:rPr>
              <a:t>Advanced</a:t>
            </a:r>
          </a:p>
          <a:p>
            <a:pPr algn="r" eaLnBrk="0" hangingPunct="0"/>
            <a:r>
              <a:rPr lang="en-US" sz="3600" b="1" dirty="0" smtClean="0">
                <a:solidFill>
                  <a:schemeClr val="tx2"/>
                </a:solidFill>
              </a:rPr>
              <a:t>2018</a:t>
            </a:r>
            <a:endParaRPr lang="en-US" sz="3600" b="1" dirty="0">
              <a:solidFill>
                <a:schemeClr val="tx2"/>
              </a:solidFill>
            </a:endParaRPr>
          </a:p>
        </p:txBody>
      </p:sp>
      <p:pic>
        <p:nvPicPr>
          <p:cNvPr id="3" name="Picture 2" descr="18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5305246" cy="6858001"/>
          </a:xfrm>
          <a:prstGeom prst="rect">
            <a:avLst/>
          </a:prstGeom>
        </p:spPr>
      </p:pic>
      <p:pic>
        <p:nvPicPr>
          <p:cNvPr id="5" name="Picture 4" descr="EUROP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9985" y="66346"/>
            <a:ext cx="1875415" cy="934108"/>
          </a:xfrm>
          <a:prstGeom prst="rect">
            <a:avLst/>
          </a:prstGeom>
        </p:spPr>
      </p:pic>
    </p:spTree>
    <p:extLst>
      <p:ext uri="{BB962C8B-B14F-4D97-AF65-F5344CB8AC3E}">
        <p14:creationId xmlns:p14="http://schemas.microsoft.com/office/powerpoint/2010/main" val="3508256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76600" y="6629400"/>
            <a:ext cx="2590800" cy="2286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70" name="Slide Number Placeholder 3"/>
          <p:cNvSpPr>
            <a:spLocks noGrp="1"/>
          </p:cNvSpPr>
          <p:nvPr>
            <p:ph type="sldNum" sz="quarter" idx="4294967295"/>
          </p:nvPr>
        </p:nvSpPr>
        <p:spPr>
          <a:xfrm>
            <a:off x="8001000" y="6492875"/>
            <a:ext cx="762000" cy="365125"/>
          </a:xfrm>
        </p:spPr>
        <p:txBody>
          <a:bodyPr/>
          <a:lstStyle/>
          <a:p>
            <a:pPr>
              <a:defRPr/>
            </a:pPr>
            <a:r>
              <a:rPr lang="en-US"/>
              <a:t>A-</a:t>
            </a:r>
            <a:fld id="{C597D14D-8CE6-4C27-B4F5-59B0C58E4534}" type="slidenum">
              <a:rPr lang="en-US"/>
              <a:pPr>
                <a:defRPr/>
              </a:pPr>
              <a:t>32</a:t>
            </a:fld>
            <a:endParaRPr lang="en-US"/>
          </a:p>
        </p:txBody>
      </p:sp>
      <p:sp>
        <p:nvSpPr>
          <p:cNvPr id="15" name="Rectangle 2"/>
          <p:cNvSpPr>
            <a:spLocks noChangeArrowheads="1"/>
          </p:cNvSpPr>
          <p:nvPr/>
        </p:nvSpPr>
        <p:spPr bwMode="auto">
          <a:xfrm>
            <a:off x="5562600" y="1333500"/>
            <a:ext cx="3352800" cy="17526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Known</a:t>
            </a:r>
          </a:p>
          <a:p>
            <a:pPr algn="r" eaLnBrk="0" hangingPunct="0"/>
            <a:r>
              <a:rPr lang="en-US" sz="4400" b="1" dirty="0" smtClean="0">
                <a:solidFill>
                  <a:schemeClr val="tx2"/>
                </a:solidFill>
              </a:rPr>
              <a:t>Unlimited</a:t>
            </a:r>
          </a:p>
          <a:p>
            <a:pPr algn="r" eaLnBrk="0" hangingPunct="0"/>
            <a:r>
              <a:rPr lang="en-US" sz="4400" b="1" dirty="0" smtClean="0">
                <a:solidFill>
                  <a:schemeClr val="tx2"/>
                </a:solidFill>
              </a:rPr>
              <a:t>  </a:t>
            </a:r>
            <a:r>
              <a:rPr lang="en-US" sz="3600" b="1" dirty="0" smtClean="0">
                <a:solidFill>
                  <a:schemeClr val="tx2"/>
                </a:solidFill>
              </a:rPr>
              <a:t>2018</a:t>
            </a:r>
            <a:endParaRPr lang="en-US" sz="3600" b="1" dirty="0">
              <a:solidFill>
                <a:schemeClr val="tx2"/>
              </a:solidFill>
            </a:endParaRPr>
          </a:p>
        </p:txBody>
      </p:sp>
      <p:pic>
        <p:nvPicPr>
          <p:cNvPr id="3" name="Picture 2" descr="18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305246" cy="6858000"/>
          </a:xfrm>
          <a:prstGeom prst="rect">
            <a:avLst/>
          </a:prstGeom>
        </p:spPr>
      </p:pic>
      <p:pic>
        <p:nvPicPr>
          <p:cNvPr id="5" name="Picture 4" descr="EUROP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9985" y="66346"/>
            <a:ext cx="1875415" cy="934108"/>
          </a:xfrm>
          <a:prstGeom prst="rect">
            <a:avLst/>
          </a:prstGeom>
        </p:spPr>
      </p:pic>
    </p:spTree>
    <p:extLst>
      <p:ext uri="{BB962C8B-B14F-4D97-AF65-F5344CB8AC3E}">
        <p14:creationId xmlns:p14="http://schemas.microsoft.com/office/powerpoint/2010/main" val="3269975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1027"/>
          <p:cNvSpPr>
            <a:spLocks noGrp="1" noChangeArrowheads="1"/>
          </p:cNvSpPr>
          <p:nvPr>
            <p:ph type="subTitle" idx="4294967295"/>
          </p:nvPr>
        </p:nvSpPr>
        <p:spPr>
          <a:xfrm>
            <a:off x="0" y="1752600"/>
            <a:ext cx="9144000" cy="1219200"/>
          </a:xfrm>
        </p:spPr>
        <p:txBody>
          <a:bodyPr lIns="91440" rIns="91440"/>
          <a:lstStyle/>
          <a:p>
            <a:pPr marR="0" algn="ctr">
              <a:buFont typeface="Monotype Sorts"/>
              <a:buNone/>
            </a:pPr>
            <a:endParaRPr lang="en-US" sz="4400" b="1" dirty="0" smtClean="0">
              <a:solidFill>
                <a:schemeClr val="tx2"/>
              </a:solidFill>
              <a:effectLst>
                <a:outerShdw blurRad="38100" dist="38100" dir="2700000" algn="tl">
                  <a:schemeClr val="accent4"/>
                </a:outerShdw>
              </a:effectLst>
              <a:latin typeface="Arial" panose="020B0604020202020204" pitchFamily="34" charset="0"/>
              <a:cs typeface="Arial" panose="020B0604020202020204" pitchFamily="34" charset="0"/>
            </a:endParaRPr>
          </a:p>
          <a:p>
            <a:pPr marR="0" algn="ctr">
              <a:buFont typeface="Monotype Sorts"/>
              <a:buNone/>
            </a:pPr>
            <a:r>
              <a:rPr lang="en-US" sz="4400" b="1" dirty="0" smtClean="0">
                <a:solidFill>
                  <a:schemeClr val="tx2"/>
                </a:solidFill>
                <a:effectLst>
                  <a:outerShdw blurRad="38100" dist="38100" dir="2700000" algn="tl">
                    <a:schemeClr val="accent4"/>
                  </a:outerShdw>
                </a:effectLst>
                <a:latin typeface="Arial" panose="020B0604020202020204" pitchFamily="34" charset="0"/>
                <a:cs typeface="Arial" panose="020B0604020202020204" pitchFamily="34" charset="0"/>
              </a:rPr>
              <a:t>General Judging Criteria</a:t>
            </a:r>
          </a:p>
        </p:txBody>
      </p:sp>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33</a:t>
            </a:fld>
            <a:endParaRPr lang="en-US" dirty="0">
              <a:latin typeface="Arial" panose="020B0604020202020204" pitchFamily="34" charset="0"/>
              <a:cs typeface="Arial" panose="020B0604020202020204" pitchFamily="34" charset="0"/>
            </a:endParaRPr>
          </a:p>
        </p:txBody>
      </p:sp>
      <p:sp>
        <p:nvSpPr>
          <p:cNvPr id="8"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cs typeface="Arial" panose="020B0604020202020204" pitchFamily="34" charset="0"/>
              </a:rPr>
              <a:t>2018</a:t>
            </a:r>
            <a:endParaRPr kumimoji="0" lang="en-US" sz="1200" b="1" i="0" u="none" strike="noStrike" kern="1200" cap="none" spc="0" normalizeH="0" baseline="0" noProof="0" dirty="0">
              <a:ln>
                <a:noFill/>
              </a:ln>
              <a:solidFill>
                <a:schemeClr val="tx2">
                  <a:shade val="90000"/>
                </a:schemeClr>
              </a:solidFill>
              <a:effectLst/>
              <a:uLnTx/>
              <a:uFillTx/>
              <a:cs typeface="Arial" panose="020B0604020202020204" pitchFamily="34" charset="0"/>
            </a:endParaRPr>
          </a:p>
        </p:txBody>
      </p:sp>
      <p:sp>
        <p:nvSpPr>
          <p:cNvPr id="9"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sp>
        <p:nvSpPr>
          <p:cNvPr id="11" name="Rectangle 2"/>
          <p:cNvSpPr>
            <a:spLocks noGrp="1" noChangeArrowheads="1"/>
          </p:cNvSpPr>
          <p:nvPr>
            <p:ph type="title"/>
          </p:nvPr>
        </p:nvSpPr>
        <p:spPr>
          <a:xfrm>
            <a:off x="2438400" y="0"/>
            <a:ext cx="6477000" cy="1066800"/>
          </a:xfrm>
        </p:spPr>
        <p:txBody>
          <a:bodyPr lIns="92075" tIns="46038" rIns="92075" bIns="46038" anchor="ctr"/>
          <a:lstStyle/>
          <a:p>
            <a:pPr algn="r">
              <a:defRPr/>
            </a:pPr>
            <a:r>
              <a:rPr lang="en-US" sz="4400" b="1" dirty="0" smtClean="0"/>
              <a:t>Seminar</a:t>
            </a:r>
            <a:r>
              <a:rPr lang="en-US" sz="4400" b="1" dirty="0" smtClean="0">
                <a:latin typeface="Arial" panose="020B0604020202020204" pitchFamily="34" charset="0"/>
                <a:cs typeface="Arial" panose="020B0604020202020204" pitchFamily="34" charset="0"/>
              </a:rPr>
              <a:t> Outline</a:t>
            </a:r>
          </a:p>
        </p:txBody>
      </p:sp>
    </p:spTree>
    <p:extLst>
      <p:ext uri="{BB962C8B-B14F-4D97-AF65-F5344CB8AC3E}">
        <p14:creationId xmlns:p14="http://schemas.microsoft.com/office/powerpoint/2010/main" val="395869003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4294967295"/>
          </p:nvPr>
        </p:nvSpPr>
        <p:spPr>
          <a:xfrm>
            <a:off x="8001000" y="6492875"/>
            <a:ext cx="762000" cy="365125"/>
          </a:xfrm>
        </p:spPr>
        <p:txBody>
          <a:bodyPr/>
          <a:lstStyle/>
          <a:p>
            <a:pPr>
              <a:defRPr/>
            </a:pPr>
            <a:r>
              <a:rPr lang="en-US" dirty="0"/>
              <a:t>J-</a:t>
            </a:r>
            <a:fld id="{F6AED251-BBE4-49C7-AE94-2A737222ACD2}" type="slidenum">
              <a:rPr lang="en-US"/>
              <a:pPr>
                <a:defRPr/>
              </a:pPr>
              <a:t>34</a:t>
            </a:fld>
            <a:endParaRPr lang="en-US" dirty="0"/>
          </a:p>
        </p:txBody>
      </p:sp>
      <p:sp>
        <p:nvSpPr>
          <p:cNvPr id="16390" name="Rectangle 4"/>
          <p:cNvSpPr>
            <a:spLocks noGrp="1" noChangeArrowheads="1"/>
          </p:cNvSpPr>
          <p:nvPr>
            <p:ph type="title"/>
          </p:nvPr>
        </p:nvSpPr>
        <p:spPr>
          <a:xfrm>
            <a:off x="2971800" y="0"/>
            <a:ext cx="5943600" cy="1066800"/>
          </a:xfrm>
        </p:spPr>
        <p:txBody>
          <a:bodyPr lIns="92075" tIns="46038" rIns="92075" bIns="46038" anchor="ctr"/>
          <a:lstStyle/>
          <a:p>
            <a:pPr algn="r">
              <a:defRPr/>
            </a:pPr>
            <a:r>
              <a:rPr lang="en-US" sz="4400" b="1" dirty="0" smtClean="0"/>
              <a:t>Score Sheet</a:t>
            </a:r>
          </a:p>
        </p:txBody>
      </p:sp>
      <p:sp>
        <p:nvSpPr>
          <p:cNvPr id="19461" name="Rectangle 2"/>
          <p:cNvSpPr>
            <a:spLocks noChangeArrowheads="1"/>
          </p:cNvSpPr>
          <p:nvPr/>
        </p:nvSpPr>
        <p:spPr bwMode="auto">
          <a:xfrm>
            <a:off x="381000" y="2874963"/>
            <a:ext cx="8229600" cy="708528"/>
          </a:xfrm>
          <a:prstGeom prst="rect">
            <a:avLst/>
          </a:prstGeom>
          <a:noFill/>
          <a:ln w="9525">
            <a:noFill/>
            <a:miter lim="800000"/>
            <a:headEnd/>
            <a:tailEnd/>
          </a:ln>
        </p:spPr>
        <p:txBody>
          <a:bodyPr lIns="92075" tIns="46038" rIns="92075" bIns="46038">
            <a:spAutoFit/>
          </a:bodyPr>
          <a:lstStyle/>
          <a:p>
            <a:pPr eaLnBrk="0" hangingPunct="0">
              <a:buClr>
                <a:srgbClr val="FF0000"/>
              </a:buClr>
              <a:buSzPct val="50000"/>
            </a:pPr>
            <a:endParaRPr lang="en-US" sz="2000" b="0" u="sng" dirty="0" smtClean="0"/>
          </a:p>
          <a:p>
            <a:pPr lvl="1" eaLnBrk="0" hangingPunct="0">
              <a:buClr>
                <a:srgbClr val="FF0000"/>
              </a:buClr>
              <a:buSzPct val="50000"/>
              <a:buFontTx/>
              <a:buChar char="-"/>
            </a:pPr>
            <a:endParaRPr lang="en-US" sz="2000" b="0" u="sng" dirty="0"/>
          </a:p>
        </p:txBody>
      </p:sp>
      <p:sp>
        <p:nvSpPr>
          <p:cNvPr id="19462" name="Rectangle 3"/>
          <p:cNvSpPr>
            <a:spLocks noChangeArrowheads="1"/>
          </p:cNvSpPr>
          <p:nvPr/>
        </p:nvSpPr>
        <p:spPr bwMode="auto">
          <a:xfrm>
            <a:off x="5943600" y="3733800"/>
            <a:ext cx="2590800" cy="366713"/>
          </a:xfrm>
          <a:prstGeom prst="rect">
            <a:avLst/>
          </a:prstGeom>
          <a:noFill/>
          <a:ln w="9525">
            <a:noFill/>
            <a:miter lim="800000"/>
            <a:headEnd/>
            <a:tailEnd/>
          </a:ln>
        </p:spPr>
        <p:txBody>
          <a:bodyPr lIns="92075" tIns="46038" rIns="92075" bIns="46038">
            <a:spAutoFit/>
          </a:bodyPr>
          <a:lstStyle/>
          <a:p>
            <a:pPr eaLnBrk="0" hangingPunct="0"/>
            <a:endParaRPr lang="en-US" b="0" dirty="0"/>
          </a:p>
        </p:txBody>
      </p:sp>
      <p:sp>
        <p:nvSpPr>
          <p:cNvPr id="10"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pic>
        <p:nvPicPr>
          <p:cNvPr id="2" name="Picture 1" descr="18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202267"/>
            <a:ext cx="3962400" cy="5352303"/>
          </a:xfrm>
          <a:prstGeom prst="rect">
            <a:avLst/>
          </a:prstGeom>
        </p:spPr>
      </p:pic>
      <p:sp>
        <p:nvSpPr>
          <p:cNvPr id="11" name="Rectangle 7"/>
          <p:cNvSpPr>
            <a:spLocks noChangeArrowheads="1"/>
          </p:cNvSpPr>
          <p:nvPr/>
        </p:nvSpPr>
        <p:spPr bwMode="auto">
          <a:xfrm>
            <a:off x="533400" y="1295400"/>
            <a:ext cx="2929007" cy="1938992"/>
          </a:xfrm>
          <a:prstGeom prst="rect">
            <a:avLst/>
          </a:prstGeom>
          <a:noFill/>
          <a:ln w="12700">
            <a:noFill/>
            <a:miter lim="800000"/>
            <a:headEnd/>
            <a:tailEnd/>
          </a:ln>
        </p:spPr>
        <p:txBody>
          <a:bodyPr wrap="none" anchor="ctr">
            <a:spAutoFit/>
          </a:bodyPr>
          <a:lstStyle/>
          <a:p>
            <a:pPr marL="342900" indent="-342900" eaLnBrk="0" hangingPunct="0">
              <a:buClr>
                <a:srgbClr val="FF0000"/>
              </a:buClr>
              <a:buFont typeface="Wingdings" charset="2"/>
              <a:buChar char="q"/>
            </a:pPr>
            <a:r>
              <a:rPr lang="en-US" sz="2400" dirty="0" smtClean="0"/>
              <a:t>Sound</a:t>
            </a:r>
          </a:p>
          <a:p>
            <a:pPr eaLnBrk="0" hangingPunct="0">
              <a:buClr>
                <a:srgbClr val="FF0000"/>
              </a:buClr>
            </a:pPr>
            <a:endParaRPr lang="en-US" sz="2400" dirty="0" smtClean="0"/>
          </a:p>
          <a:p>
            <a:pPr marL="342900" indent="-342900" eaLnBrk="0" hangingPunct="0">
              <a:buClr>
                <a:srgbClr val="FF0000"/>
              </a:buClr>
              <a:buFont typeface="Wingdings" charset="2"/>
              <a:buChar char="q"/>
            </a:pPr>
            <a:r>
              <a:rPr lang="en-US" sz="2400" dirty="0" smtClean="0"/>
              <a:t>Pilot/Panel</a:t>
            </a:r>
          </a:p>
          <a:p>
            <a:pPr eaLnBrk="0" hangingPunct="0">
              <a:buClr>
                <a:srgbClr val="FF0000"/>
              </a:buClr>
            </a:pPr>
            <a:endParaRPr lang="en-US" sz="2400" dirty="0" smtClean="0"/>
          </a:p>
          <a:p>
            <a:pPr marL="342900" indent="-342900" eaLnBrk="0" hangingPunct="0">
              <a:buClr>
                <a:srgbClr val="FF0000"/>
              </a:buClr>
              <a:buFont typeface="Wingdings" charset="2"/>
              <a:buChar char="q"/>
            </a:pPr>
            <a:r>
              <a:rPr lang="en-US" sz="2400" dirty="0" smtClean="0"/>
              <a:t>Air Space Control</a:t>
            </a:r>
          </a:p>
        </p:txBody>
      </p:sp>
    </p:spTree>
    <p:extLst>
      <p:ext uri="{BB962C8B-B14F-4D97-AF65-F5344CB8AC3E}">
        <p14:creationId xmlns:p14="http://schemas.microsoft.com/office/powerpoint/2010/main" val="1190807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4294967295"/>
          </p:nvPr>
        </p:nvSpPr>
        <p:spPr>
          <a:xfrm>
            <a:off x="8001000" y="6492875"/>
            <a:ext cx="762000" cy="365125"/>
          </a:xfrm>
        </p:spPr>
        <p:txBody>
          <a:bodyPr/>
          <a:lstStyle/>
          <a:p>
            <a:pPr>
              <a:defRPr/>
            </a:pPr>
            <a:r>
              <a:rPr lang="en-US" dirty="0"/>
              <a:t>J-</a:t>
            </a:r>
            <a:fld id="{F6AED251-BBE4-49C7-AE94-2A737222ACD2}" type="slidenum">
              <a:rPr lang="en-US"/>
              <a:pPr>
                <a:defRPr/>
              </a:pPr>
              <a:t>35</a:t>
            </a:fld>
            <a:endParaRPr lang="en-US" dirty="0"/>
          </a:p>
        </p:txBody>
      </p:sp>
      <p:sp>
        <p:nvSpPr>
          <p:cNvPr id="16390" name="Rectangle 4"/>
          <p:cNvSpPr>
            <a:spLocks noGrp="1" noChangeArrowheads="1"/>
          </p:cNvSpPr>
          <p:nvPr>
            <p:ph type="title"/>
          </p:nvPr>
        </p:nvSpPr>
        <p:spPr>
          <a:xfrm>
            <a:off x="2743200" y="0"/>
            <a:ext cx="6172200" cy="1066800"/>
          </a:xfrm>
        </p:spPr>
        <p:txBody>
          <a:bodyPr lIns="92075" tIns="46038" rIns="92075" bIns="46038" anchor="ctr"/>
          <a:lstStyle/>
          <a:p>
            <a:pPr algn="r">
              <a:defRPr/>
            </a:pPr>
            <a:r>
              <a:rPr lang="en-US" sz="4400" b="1" dirty="0" smtClean="0"/>
              <a:t>Sound Score</a:t>
            </a:r>
          </a:p>
        </p:txBody>
      </p:sp>
      <p:sp>
        <p:nvSpPr>
          <p:cNvPr id="19461" name="Rectangle 2"/>
          <p:cNvSpPr>
            <a:spLocks noChangeArrowheads="1"/>
          </p:cNvSpPr>
          <p:nvPr/>
        </p:nvSpPr>
        <p:spPr bwMode="auto">
          <a:xfrm>
            <a:off x="381000" y="2874963"/>
            <a:ext cx="8229600" cy="708528"/>
          </a:xfrm>
          <a:prstGeom prst="rect">
            <a:avLst/>
          </a:prstGeom>
          <a:noFill/>
          <a:ln w="9525">
            <a:noFill/>
            <a:miter lim="800000"/>
            <a:headEnd/>
            <a:tailEnd/>
          </a:ln>
        </p:spPr>
        <p:txBody>
          <a:bodyPr lIns="92075" tIns="46038" rIns="92075" bIns="46038">
            <a:spAutoFit/>
          </a:bodyPr>
          <a:lstStyle/>
          <a:p>
            <a:pPr eaLnBrk="0" hangingPunct="0">
              <a:buClr>
                <a:srgbClr val="FF0000"/>
              </a:buClr>
              <a:buSzPct val="50000"/>
            </a:pPr>
            <a:endParaRPr lang="en-US" sz="2000" b="0" u="sng" dirty="0" smtClean="0"/>
          </a:p>
          <a:p>
            <a:pPr lvl="1" eaLnBrk="0" hangingPunct="0">
              <a:buClr>
                <a:srgbClr val="FF0000"/>
              </a:buClr>
              <a:buSzPct val="50000"/>
              <a:buFontTx/>
              <a:buChar char="-"/>
            </a:pPr>
            <a:endParaRPr lang="en-US" sz="2000" b="0" u="sng" dirty="0"/>
          </a:p>
        </p:txBody>
      </p:sp>
      <p:sp>
        <p:nvSpPr>
          <p:cNvPr id="19462" name="Rectangle 3"/>
          <p:cNvSpPr>
            <a:spLocks noChangeArrowheads="1"/>
          </p:cNvSpPr>
          <p:nvPr/>
        </p:nvSpPr>
        <p:spPr bwMode="auto">
          <a:xfrm>
            <a:off x="5943600" y="3733800"/>
            <a:ext cx="2590800" cy="366713"/>
          </a:xfrm>
          <a:prstGeom prst="rect">
            <a:avLst/>
          </a:prstGeom>
          <a:noFill/>
          <a:ln w="9525">
            <a:noFill/>
            <a:miter lim="800000"/>
            <a:headEnd/>
            <a:tailEnd/>
          </a:ln>
        </p:spPr>
        <p:txBody>
          <a:bodyPr lIns="92075" tIns="46038" rIns="92075" bIns="46038">
            <a:spAutoFit/>
          </a:bodyPr>
          <a:lstStyle/>
          <a:p>
            <a:pPr eaLnBrk="0" hangingPunct="0"/>
            <a:endParaRPr lang="en-US" b="0" dirty="0"/>
          </a:p>
        </p:txBody>
      </p:sp>
      <p:sp>
        <p:nvSpPr>
          <p:cNvPr id="9" name="Rectangle 8"/>
          <p:cNvSpPr/>
          <p:nvPr/>
        </p:nvSpPr>
        <p:spPr>
          <a:xfrm>
            <a:off x="381000" y="2514600"/>
            <a:ext cx="8382000" cy="452496"/>
          </a:xfrm>
          <a:prstGeom prst="rect">
            <a:avLst/>
          </a:prstGeom>
        </p:spPr>
        <p:txBody>
          <a:bodyPr wrap="square">
            <a:spAutoFit/>
          </a:bodyPr>
          <a:lstStyle/>
          <a:p>
            <a:pPr eaLnBrk="0" hangingPunct="0">
              <a:lnSpc>
                <a:spcPct val="130000"/>
              </a:lnSpc>
              <a:buClr>
                <a:schemeClr val="tx2"/>
              </a:buClr>
              <a:buSzPct val="75000"/>
            </a:pPr>
            <a:endParaRPr lang="en-US" sz="2000" b="0" dirty="0" smtClean="0"/>
          </a:p>
        </p:txBody>
      </p:sp>
      <p:sp>
        <p:nvSpPr>
          <p:cNvPr id="10" name="Rectangle 9"/>
          <p:cNvSpPr/>
          <p:nvPr/>
        </p:nvSpPr>
        <p:spPr>
          <a:xfrm>
            <a:off x="533400" y="1295400"/>
            <a:ext cx="8305800" cy="5221942"/>
          </a:xfrm>
          <a:prstGeom prst="rect">
            <a:avLst/>
          </a:prstGeom>
        </p:spPr>
        <p:txBody>
          <a:bodyPr wrap="square">
            <a:spAutoFit/>
          </a:bodyPr>
          <a:lstStyle/>
          <a:p>
            <a:pPr marL="285750" indent="-285750">
              <a:spcAft>
                <a:spcPts val="500"/>
              </a:spcAft>
              <a:buClr>
                <a:srgbClr val="FF0000"/>
              </a:buClr>
              <a:buFont typeface="Wingdings" panose="05000000000000000000" pitchFamily="2" charset="2"/>
              <a:buChar char="q"/>
            </a:pPr>
            <a:r>
              <a:rPr lang="en-US" sz="2000" dirty="0" smtClean="0"/>
              <a:t>The </a:t>
            </a:r>
            <a:r>
              <a:rPr lang="en-US" sz="2000" dirty="0"/>
              <a:t>sound presentation will be scored on a scale of 10 to 0 with 10 denoting “Very Quiet,” and 0 denoting “Very noisy.” </a:t>
            </a:r>
            <a:endParaRPr lang="en-US" sz="2000" dirty="0" smtClean="0"/>
          </a:p>
          <a:p>
            <a:pPr>
              <a:spcAft>
                <a:spcPts val="500"/>
              </a:spcAft>
              <a:buClr>
                <a:srgbClr val="FF0000"/>
              </a:buClr>
            </a:pPr>
            <a:endParaRPr lang="en-US" sz="2000" dirty="0" smtClean="0"/>
          </a:p>
          <a:p>
            <a:pPr marL="285750" indent="-285750">
              <a:spcAft>
                <a:spcPts val="500"/>
              </a:spcAft>
              <a:buClr>
                <a:srgbClr val="FF0000"/>
              </a:buClr>
              <a:buFont typeface="Wingdings" panose="05000000000000000000" pitchFamily="2" charset="2"/>
              <a:buChar char="q"/>
            </a:pPr>
            <a:r>
              <a:rPr lang="en-US" sz="2000" dirty="0" smtClean="0"/>
              <a:t>Whole </a:t>
            </a:r>
            <a:r>
              <a:rPr lang="en-US" sz="2000" dirty="0"/>
              <a:t>points will be used for scoring. </a:t>
            </a:r>
            <a:endParaRPr lang="en-US" sz="2000" dirty="0" smtClean="0"/>
          </a:p>
          <a:p>
            <a:pPr>
              <a:spcAft>
                <a:spcPts val="500"/>
              </a:spcAft>
              <a:buClr>
                <a:srgbClr val="FF0000"/>
              </a:buClr>
            </a:pPr>
            <a:endParaRPr lang="en-US" sz="2000" dirty="0" smtClean="0"/>
          </a:p>
          <a:p>
            <a:pPr marL="285750" indent="-285750">
              <a:spcAft>
                <a:spcPts val="500"/>
              </a:spcAft>
              <a:buClr>
                <a:srgbClr val="FF0000"/>
              </a:buClr>
              <a:buFont typeface="Wingdings" panose="05000000000000000000" pitchFamily="2" charset="2"/>
              <a:buChar char="q"/>
            </a:pPr>
            <a:r>
              <a:rPr lang="en-US" sz="2000" dirty="0" smtClean="0"/>
              <a:t>K value varies according to Class.</a:t>
            </a:r>
          </a:p>
          <a:p>
            <a:pPr>
              <a:spcAft>
                <a:spcPts val="500"/>
              </a:spcAft>
              <a:buClr>
                <a:srgbClr val="FF0000"/>
              </a:buClr>
            </a:pPr>
            <a:endParaRPr lang="en-US" sz="2000" dirty="0" smtClean="0"/>
          </a:p>
          <a:p>
            <a:pPr marL="285750" indent="-285750">
              <a:spcAft>
                <a:spcPts val="500"/>
              </a:spcAft>
              <a:buClr>
                <a:srgbClr val="FF0000"/>
              </a:buClr>
              <a:buFont typeface="Wingdings" panose="05000000000000000000" pitchFamily="2" charset="2"/>
              <a:buChar char="q"/>
            </a:pPr>
            <a:r>
              <a:rPr lang="en-US" sz="2000" dirty="0" smtClean="0"/>
              <a:t>Mind consistency by grouping sound levels in your mind:  ‘High - 10’, ‘Medium - 8’, ‘Low - 5’, ‘Unacceptable - 3’.</a:t>
            </a:r>
          </a:p>
          <a:p>
            <a:pPr marL="285750" indent="-285750">
              <a:spcAft>
                <a:spcPts val="500"/>
              </a:spcAft>
              <a:buClr>
                <a:srgbClr val="FF0000"/>
              </a:buClr>
              <a:buFont typeface="Wingdings" panose="05000000000000000000" pitchFamily="2" charset="2"/>
              <a:buChar char="q"/>
            </a:pPr>
            <a:endParaRPr lang="en-US" sz="2000" dirty="0"/>
          </a:p>
          <a:p>
            <a:pPr marL="285750" indent="-285750">
              <a:spcAft>
                <a:spcPts val="500"/>
              </a:spcAft>
              <a:buClr>
                <a:srgbClr val="FF0000"/>
              </a:buClr>
              <a:buFont typeface="Wingdings" panose="05000000000000000000" pitchFamily="2" charset="2"/>
              <a:buChar char="q"/>
            </a:pPr>
            <a:r>
              <a:rPr lang="en-US" sz="2000" dirty="0"/>
              <a:t>If a pilot receives a sound score of three (3) or less for the same sequence from two or more judges, the pilot will be notified of the problem and will be requested by the Contest Director to adjust or modify the aircraft in order to reduce the sound level prior to the next round. </a:t>
            </a:r>
            <a:endParaRPr lang="en-US" sz="2000" dirty="0" smtClean="0"/>
          </a:p>
        </p:txBody>
      </p:sp>
      <p:sp>
        <p:nvSpPr>
          <p:cNvPr id="11"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spTree>
    <p:extLst>
      <p:ext uri="{BB962C8B-B14F-4D97-AF65-F5344CB8AC3E}">
        <p14:creationId xmlns:p14="http://schemas.microsoft.com/office/powerpoint/2010/main" val="1350399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4294967295"/>
          </p:nvPr>
        </p:nvSpPr>
        <p:spPr>
          <a:xfrm>
            <a:off x="8001000" y="6492875"/>
            <a:ext cx="762000" cy="365125"/>
          </a:xfrm>
        </p:spPr>
        <p:txBody>
          <a:bodyPr/>
          <a:lstStyle/>
          <a:p>
            <a:pPr>
              <a:defRPr/>
            </a:pPr>
            <a:r>
              <a:rPr lang="en-US" dirty="0"/>
              <a:t>J-</a:t>
            </a:r>
            <a:fld id="{F6AED251-BBE4-49C7-AE94-2A737222ACD2}" type="slidenum">
              <a:rPr lang="en-US"/>
              <a:pPr>
                <a:defRPr/>
              </a:pPr>
              <a:t>36</a:t>
            </a:fld>
            <a:endParaRPr lang="en-US" dirty="0"/>
          </a:p>
        </p:txBody>
      </p:sp>
      <p:sp>
        <p:nvSpPr>
          <p:cNvPr id="16390" name="Rectangle 4"/>
          <p:cNvSpPr>
            <a:spLocks noGrp="1" noChangeArrowheads="1"/>
          </p:cNvSpPr>
          <p:nvPr>
            <p:ph type="title"/>
          </p:nvPr>
        </p:nvSpPr>
        <p:spPr>
          <a:xfrm>
            <a:off x="2743200" y="0"/>
            <a:ext cx="6172200" cy="1066800"/>
          </a:xfrm>
        </p:spPr>
        <p:txBody>
          <a:bodyPr lIns="92075" tIns="46038" rIns="92075" bIns="46038" anchor="ctr"/>
          <a:lstStyle/>
          <a:p>
            <a:pPr algn="r">
              <a:defRPr/>
            </a:pPr>
            <a:r>
              <a:rPr lang="en-US" sz="4400" b="1" dirty="0" smtClean="0"/>
              <a:t>Pilot/Panel</a:t>
            </a:r>
          </a:p>
        </p:txBody>
      </p:sp>
      <p:sp>
        <p:nvSpPr>
          <p:cNvPr id="19461" name="Rectangle 2"/>
          <p:cNvSpPr>
            <a:spLocks noChangeArrowheads="1"/>
          </p:cNvSpPr>
          <p:nvPr/>
        </p:nvSpPr>
        <p:spPr bwMode="auto">
          <a:xfrm>
            <a:off x="381000" y="2874963"/>
            <a:ext cx="8229600" cy="708528"/>
          </a:xfrm>
          <a:prstGeom prst="rect">
            <a:avLst/>
          </a:prstGeom>
          <a:noFill/>
          <a:ln w="9525">
            <a:noFill/>
            <a:miter lim="800000"/>
            <a:headEnd/>
            <a:tailEnd/>
          </a:ln>
        </p:spPr>
        <p:txBody>
          <a:bodyPr lIns="92075" tIns="46038" rIns="92075" bIns="46038">
            <a:spAutoFit/>
          </a:bodyPr>
          <a:lstStyle/>
          <a:p>
            <a:pPr eaLnBrk="0" hangingPunct="0">
              <a:buClr>
                <a:srgbClr val="FF0000"/>
              </a:buClr>
              <a:buSzPct val="50000"/>
            </a:pPr>
            <a:endParaRPr lang="en-US" sz="2000" b="0" u="sng" dirty="0" smtClean="0"/>
          </a:p>
          <a:p>
            <a:pPr lvl="1" eaLnBrk="0" hangingPunct="0">
              <a:buClr>
                <a:srgbClr val="FF0000"/>
              </a:buClr>
              <a:buSzPct val="50000"/>
              <a:buFontTx/>
              <a:buChar char="-"/>
            </a:pPr>
            <a:endParaRPr lang="en-US" sz="2000" b="0" u="sng" dirty="0"/>
          </a:p>
        </p:txBody>
      </p:sp>
      <p:sp>
        <p:nvSpPr>
          <p:cNvPr id="19462" name="Rectangle 3"/>
          <p:cNvSpPr>
            <a:spLocks noChangeArrowheads="1"/>
          </p:cNvSpPr>
          <p:nvPr/>
        </p:nvSpPr>
        <p:spPr bwMode="auto">
          <a:xfrm>
            <a:off x="5943600" y="3733800"/>
            <a:ext cx="2590800" cy="366713"/>
          </a:xfrm>
          <a:prstGeom prst="rect">
            <a:avLst/>
          </a:prstGeom>
          <a:noFill/>
          <a:ln w="9525">
            <a:noFill/>
            <a:miter lim="800000"/>
            <a:headEnd/>
            <a:tailEnd/>
          </a:ln>
        </p:spPr>
        <p:txBody>
          <a:bodyPr lIns="92075" tIns="46038" rIns="92075" bIns="46038">
            <a:spAutoFit/>
          </a:bodyPr>
          <a:lstStyle/>
          <a:p>
            <a:pPr eaLnBrk="0" hangingPunct="0"/>
            <a:endParaRPr lang="en-US" b="0" dirty="0"/>
          </a:p>
        </p:txBody>
      </p:sp>
      <p:sp>
        <p:nvSpPr>
          <p:cNvPr id="9" name="Rectangle 8"/>
          <p:cNvSpPr/>
          <p:nvPr/>
        </p:nvSpPr>
        <p:spPr>
          <a:xfrm>
            <a:off x="381000" y="2514600"/>
            <a:ext cx="8382000" cy="452496"/>
          </a:xfrm>
          <a:prstGeom prst="rect">
            <a:avLst/>
          </a:prstGeom>
        </p:spPr>
        <p:txBody>
          <a:bodyPr wrap="square">
            <a:spAutoFit/>
          </a:bodyPr>
          <a:lstStyle/>
          <a:p>
            <a:pPr eaLnBrk="0" hangingPunct="0">
              <a:lnSpc>
                <a:spcPct val="130000"/>
              </a:lnSpc>
              <a:buClr>
                <a:schemeClr val="tx2"/>
              </a:buClr>
              <a:buSzPct val="75000"/>
            </a:pPr>
            <a:endParaRPr lang="en-US" sz="2000" b="0" dirty="0" smtClean="0"/>
          </a:p>
        </p:txBody>
      </p:sp>
      <p:sp>
        <p:nvSpPr>
          <p:cNvPr id="10" name="Rectangle 9"/>
          <p:cNvSpPr/>
          <p:nvPr/>
        </p:nvSpPr>
        <p:spPr>
          <a:xfrm>
            <a:off x="533400" y="1295400"/>
            <a:ext cx="8305800" cy="2503249"/>
          </a:xfrm>
          <a:prstGeom prst="rect">
            <a:avLst/>
          </a:prstGeom>
        </p:spPr>
        <p:txBody>
          <a:bodyPr wrap="square">
            <a:spAutoFit/>
          </a:bodyPr>
          <a:lstStyle/>
          <a:p>
            <a:pPr marL="285750" indent="-285750">
              <a:spcAft>
                <a:spcPts val="500"/>
              </a:spcAft>
              <a:buClr>
                <a:srgbClr val="FF0000"/>
              </a:buClr>
              <a:buFont typeface="Wingdings" panose="05000000000000000000" pitchFamily="2" charset="2"/>
              <a:buChar char="q"/>
            </a:pPr>
            <a:r>
              <a:rPr lang="en-US" sz="2000" dirty="0" smtClean="0"/>
              <a:t>Pilot and Panel either are on board or not.  Therefore the vote can be either 1 or 0.</a:t>
            </a:r>
          </a:p>
          <a:p>
            <a:pPr marL="285750" indent="-285750">
              <a:spcAft>
                <a:spcPts val="500"/>
              </a:spcAft>
              <a:buClr>
                <a:srgbClr val="FF0000"/>
              </a:buClr>
              <a:buFont typeface="Wingdings" panose="05000000000000000000" pitchFamily="2" charset="2"/>
              <a:buChar char="q"/>
            </a:pPr>
            <a:endParaRPr lang="en-US" sz="2000" dirty="0"/>
          </a:p>
          <a:p>
            <a:pPr marL="285750" indent="-285750">
              <a:spcAft>
                <a:spcPts val="500"/>
              </a:spcAft>
              <a:buClr>
                <a:srgbClr val="FF0000"/>
              </a:buClr>
              <a:buFont typeface="Wingdings" panose="05000000000000000000" pitchFamily="2" charset="2"/>
              <a:buChar char="q"/>
            </a:pPr>
            <a:r>
              <a:rPr lang="en-US" sz="2000" dirty="0" smtClean="0"/>
              <a:t>The quality of the Pilot and Panel is not evaluated</a:t>
            </a:r>
          </a:p>
          <a:p>
            <a:pPr marL="285750" indent="-285750">
              <a:spcAft>
                <a:spcPts val="500"/>
              </a:spcAft>
              <a:buClr>
                <a:srgbClr val="FF0000"/>
              </a:buClr>
              <a:buFont typeface="Wingdings" panose="05000000000000000000" pitchFamily="2" charset="2"/>
              <a:buChar char="q"/>
            </a:pPr>
            <a:endParaRPr lang="en-US" sz="2000" dirty="0"/>
          </a:p>
          <a:p>
            <a:pPr marL="285750" indent="-285750">
              <a:spcAft>
                <a:spcPts val="500"/>
              </a:spcAft>
              <a:buClr>
                <a:srgbClr val="FF0000"/>
              </a:buClr>
              <a:buFont typeface="Wingdings" panose="05000000000000000000" pitchFamily="2" charset="2"/>
              <a:buChar char="q"/>
            </a:pPr>
            <a:r>
              <a:rPr lang="en-US" sz="2000" dirty="0" smtClean="0"/>
              <a:t>K factor varies according to flown Class.  Lower for Basic, Higher for Unlimited. </a:t>
            </a:r>
          </a:p>
        </p:txBody>
      </p:sp>
      <p:sp>
        <p:nvSpPr>
          <p:cNvPr id="11"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spTree>
    <p:extLst>
      <p:ext uri="{BB962C8B-B14F-4D97-AF65-F5344CB8AC3E}">
        <p14:creationId xmlns:p14="http://schemas.microsoft.com/office/powerpoint/2010/main" val="4047164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4294967295"/>
          </p:nvPr>
        </p:nvSpPr>
        <p:spPr>
          <a:xfrm>
            <a:off x="8001000" y="6492875"/>
            <a:ext cx="762000" cy="365125"/>
          </a:xfrm>
        </p:spPr>
        <p:txBody>
          <a:bodyPr/>
          <a:lstStyle/>
          <a:p>
            <a:pPr>
              <a:defRPr/>
            </a:pPr>
            <a:r>
              <a:rPr lang="en-US" dirty="0"/>
              <a:t>J-</a:t>
            </a:r>
            <a:fld id="{F6AED251-BBE4-49C7-AE94-2A737222ACD2}" type="slidenum">
              <a:rPr lang="en-US"/>
              <a:pPr>
                <a:defRPr/>
              </a:pPr>
              <a:t>37</a:t>
            </a:fld>
            <a:endParaRPr lang="en-US" dirty="0"/>
          </a:p>
        </p:txBody>
      </p:sp>
      <p:sp>
        <p:nvSpPr>
          <p:cNvPr id="16390" name="Rectangle 4"/>
          <p:cNvSpPr>
            <a:spLocks noGrp="1" noChangeArrowheads="1"/>
          </p:cNvSpPr>
          <p:nvPr>
            <p:ph type="title"/>
          </p:nvPr>
        </p:nvSpPr>
        <p:spPr>
          <a:xfrm>
            <a:off x="2971800" y="0"/>
            <a:ext cx="5943600" cy="1066800"/>
          </a:xfrm>
        </p:spPr>
        <p:txBody>
          <a:bodyPr lIns="92075" tIns="46038" rIns="92075" bIns="46038" anchor="ctr"/>
          <a:lstStyle/>
          <a:p>
            <a:pPr algn="r">
              <a:defRPr/>
            </a:pPr>
            <a:r>
              <a:rPr lang="en-US" sz="4400" b="1" dirty="0" smtClean="0"/>
              <a:t>Air Space Control</a:t>
            </a:r>
          </a:p>
        </p:txBody>
      </p:sp>
      <p:sp>
        <p:nvSpPr>
          <p:cNvPr id="19461" name="Rectangle 2"/>
          <p:cNvSpPr>
            <a:spLocks noChangeArrowheads="1"/>
          </p:cNvSpPr>
          <p:nvPr/>
        </p:nvSpPr>
        <p:spPr bwMode="auto">
          <a:xfrm>
            <a:off x="381000" y="2874963"/>
            <a:ext cx="8229600" cy="708528"/>
          </a:xfrm>
          <a:prstGeom prst="rect">
            <a:avLst/>
          </a:prstGeom>
          <a:noFill/>
          <a:ln w="9525">
            <a:noFill/>
            <a:miter lim="800000"/>
            <a:headEnd/>
            <a:tailEnd/>
          </a:ln>
        </p:spPr>
        <p:txBody>
          <a:bodyPr lIns="92075" tIns="46038" rIns="92075" bIns="46038">
            <a:spAutoFit/>
          </a:bodyPr>
          <a:lstStyle/>
          <a:p>
            <a:pPr eaLnBrk="0" hangingPunct="0">
              <a:buClr>
                <a:srgbClr val="FF0000"/>
              </a:buClr>
              <a:buSzPct val="50000"/>
            </a:pPr>
            <a:endParaRPr lang="en-US" sz="2000" b="0" u="sng" dirty="0" smtClean="0"/>
          </a:p>
          <a:p>
            <a:pPr lvl="1" eaLnBrk="0" hangingPunct="0">
              <a:buClr>
                <a:srgbClr val="FF0000"/>
              </a:buClr>
              <a:buSzPct val="50000"/>
              <a:buFontTx/>
              <a:buChar char="-"/>
            </a:pPr>
            <a:endParaRPr lang="en-US" sz="2000" b="0" u="sng" dirty="0"/>
          </a:p>
        </p:txBody>
      </p:sp>
      <p:sp>
        <p:nvSpPr>
          <p:cNvPr id="19462" name="Rectangle 3"/>
          <p:cNvSpPr>
            <a:spLocks noChangeArrowheads="1"/>
          </p:cNvSpPr>
          <p:nvPr/>
        </p:nvSpPr>
        <p:spPr bwMode="auto">
          <a:xfrm>
            <a:off x="5943600" y="3733800"/>
            <a:ext cx="2590800" cy="366713"/>
          </a:xfrm>
          <a:prstGeom prst="rect">
            <a:avLst/>
          </a:prstGeom>
          <a:noFill/>
          <a:ln w="9525">
            <a:noFill/>
            <a:miter lim="800000"/>
            <a:headEnd/>
            <a:tailEnd/>
          </a:ln>
        </p:spPr>
        <p:txBody>
          <a:bodyPr lIns="92075" tIns="46038" rIns="92075" bIns="46038">
            <a:spAutoFit/>
          </a:bodyPr>
          <a:lstStyle/>
          <a:p>
            <a:pPr eaLnBrk="0" hangingPunct="0"/>
            <a:endParaRPr lang="en-US" b="0" dirty="0"/>
          </a:p>
        </p:txBody>
      </p:sp>
      <p:sp>
        <p:nvSpPr>
          <p:cNvPr id="9" name="Rectangle 8"/>
          <p:cNvSpPr/>
          <p:nvPr/>
        </p:nvSpPr>
        <p:spPr>
          <a:xfrm>
            <a:off x="533400" y="1295400"/>
            <a:ext cx="8382000" cy="3683060"/>
          </a:xfrm>
          <a:prstGeom prst="rect">
            <a:avLst/>
          </a:prstGeom>
        </p:spPr>
        <p:txBody>
          <a:bodyPr wrap="square">
            <a:spAutoFit/>
          </a:bodyPr>
          <a:lstStyle/>
          <a:p>
            <a:pPr marL="342900" indent="-342900" eaLnBrk="0" hangingPunct="0">
              <a:spcAft>
                <a:spcPts val="600"/>
              </a:spcAft>
              <a:buClr>
                <a:srgbClr val="FF0000"/>
              </a:buClr>
              <a:buSzPct val="100000"/>
              <a:buFont typeface="Wingdings" panose="05000000000000000000" pitchFamily="2" charset="2"/>
              <a:buChar char="q"/>
            </a:pPr>
            <a:r>
              <a:rPr lang="en-US" sz="2000" b="0" dirty="0" smtClean="0"/>
              <a:t>The pilot shall position the flight in </a:t>
            </a:r>
            <a:r>
              <a:rPr lang="en-US" sz="2000" dirty="0" smtClean="0"/>
              <a:t>a manner that allow the figures to be optimally judged. </a:t>
            </a:r>
          </a:p>
          <a:p>
            <a:pPr eaLnBrk="0" hangingPunct="0">
              <a:spcAft>
                <a:spcPts val="600"/>
              </a:spcAft>
              <a:buClr>
                <a:srgbClr val="FF0000"/>
              </a:buClr>
              <a:buSzPct val="100000"/>
            </a:pPr>
            <a:endParaRPr lang="en-US" sz="2000" b="0" dirty="0" smtClean="0"/>
          </a:p>
          <a:p>
            <a:pPr marL="342900" indent="-342900" eaLnBrk="0" hangingPunct="0">
              <a:spcAft>
                <a:spcPts val="600"/>
              </a:spcAft>
              <a:buClr>
                <a:srgbClr val="FF0000"/>
              </a:buClr>
              <a:buSzPct val="100000"/>
              <a:buFont typeface="Wingdings" panose="05000000000000000000" pitchFamily="2" charset="2"/>
              <a:buChar char="q"/>
            </a:pPr>
            <a:r>
              <a:rPr lang="en-US" sz="2000" b="0" dirty="0" smtClean="0"/>
              <a:t> The </a:t>
            </a:r>
            <a:r>
              <a:rPr lang="en-US" sz="2000" dirty="0" smtClean="0"/>
              <a:t>HIGHEST</a:t>
            </a:r>
            <a:r>
              <a:rPr lang="en-US" sz="2000" b="0" dirty="0" smtClean="0"/>
              <a:t> standard for Airspace control:</a:t>
            </a:r>
          </a:p>
          <a:p>
            <a:pPr marL="800100" lvl="1" indent="-342900" eaLnBrk="0" hangingPunct="0">
              <a:spcAft>
                <a:spcPts val="600"/>
              </a:spcAft>
              <a:buClr>
                <a:srgbClr val="FF0000"/>
              </a:buClr>
              <a:buSzPct val="100000"/>
              <a:buFont typeface="Arial" panose="020B0604020202020204" pitchFamily="34" charset="0"/>
              <a:buChar char="•"/>
            </a:pPr>
            <a:r>
              <a:rPr lang="en-US" sz="2000" b="0" dirty="0" smtClean="0"/>
              <a:t>The pilot that exhibits a significant ability to control the location of the aircraft inside the Airspace relative to the Judges, employs a tight footprint, and </a:t>
            </a:r>
            <a:r>
              <a:rPr lang="en-US" sz="2000" b="0" dirty="0" smtClean="0">
                <a:solidFill>
                  <a:srgbClr val="000000"/>
                </a:solidFill>
              </a:rPr>
              <a:t>locates the aircraft such that it can be </a:t>
            </a:r>
            <a:r>
              <a:rPr lang="en-US" sz="2000" i="1" u="sng" dirty="0" smtClean="0">
                <a:solidFill>
                  <a:srgbClr val="000000"/>
                </a:solidFill>
              </a:rPr>
              <a:t>optimally judged </a:t>
            </a:r>
            <a:r>
              <a:rPr lang="en-US" sz="2000" b="0" dirty="0" smtClean="0"/>
              <a:t>at all times should receive a TEN (10).</a:t>
            </a:r>
          </a:p>
          <a:p>
            <a:pPr marL="800100" lvl="1" indent="-342900" eaLnBrk="0" hangingPunct="0">
              <a:spcAft>
                <a:spcPts val="600"/>
              </a:spcAft>
              <a:buClr>
                <a:srgbClr val="FF0000"/>
              </a:buClr>
              <a:buSzPct val="100000"/>
              <a:buFont typeface="Arial" panose="020B0604020202020204" pitchFamily="34" charset="0"/>
              <a:buChar char="•"/>
            </a:pPr>
            <a:endParaRPr lang="en-US" sz="2000" b="0" dirty="0" smtClean="0"/>
          </a:p>
          <a:p>
            <a:pPr marL="342900" indent="-342900" eaLnBrk="0" hangingPunct="0">
              <a:lnSpc>
                <a:spcPct val="150000"/>
              </a:lnSpc>
              <a:buClr>
                <a:schemeClr val="tx2"/>
              </a:buClr>
              <a:buSzPct val="75000"/>
              <a:buFont typeface="Wingdings" panose="05000000000000000000" pitchFamily="2" charset="2"/>
              <a:buChar char="q"/>
            </a:pPr>
            <a:endParaRPr lang="en-US" sz="2000" dirty="0"/>
          </a:p>
        </p:txBody>
      </p:sp>
      <p:sp>
        <p:nvSpPr>
          <p:cNvPr id="10"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spTree>
    <p:extLst>
      <p:ext uri="{BB962C8B-B14F-4D97-AF65-F5344CB8AC3E}">
        <p14:creationId xmlns:p14="http://schemas.microsoft.com/office/powerpoint/2010/main" val="918103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4294967295"/>
          </p:nvPr>
        </p:nvSpPr>
        <p:spPr>
          <a:xfrm>
            <a:off x="8001000" y="6492875"/>
            <a:ext cx="762000" cy="365125"/>
          </a:xfrm>
        </p:spPr>
        <p:txBody>
          <a:bodyPr/>
          <a:lstStyle/>
          <a:p>
            <a:pPr>
              <a:defRPr/>
            </a:pPr>
            <a:r>
              <a:rPr lang="en-US" dirty="0"/>
              <a:t>J-</a:t>
            </a:r>
            <a:fld id="{F6AED251-BBE4-49C7-AE94-2A737222ACD2}" type="slidenum">
              <a:rPr lang="en-US"/>
              <a:pPr>
                <a:defRPr/>
              </a:pPr>
              <a:t>38</a:t>
            </a:fld>
            <a:endParaRPr lang="en-US" dirty="0"/>
          </a:p>
        </p:txBody>
      </p:sp>
      <p:sp>
        <p:nvSpPr>
          <p:cNvPr id="16390" name="Rectangle 4"/>
          <p:cNvSpPr>
            <a:spLocks noGrp="1" noChangeArrowheads="1"/>
          </p:cNvSpPr>
          <p:nvPr>
            <p:ph type="title"/>
          </p:nvPr>
        </p:nvSpPr>
        <p:spPr>
          <a:xfrm>
            <a:off x="3352800" y="8467"/>
            <a:ext cx="5562600" cy="1066800"/>
          </a:xfrm>
        </p:spPr>
        <p:txBody>
          <a:bodyPr lIns="92075" tIns="46038" rIns="92075" bIns="46038" anchor="ctr"/>
          <a:lstStyle/>
          <a:p>
            <a:pPr algn="r">
              <a:defRPr/>
            </a:pPr>
            <a:r>
              <a:rPr lang="en-US" sz="4400" b="1" dirty="0" smtClean="0"/>
              <a:t>Air Space Control</a:t>
            </a:r>
          </a:p>
        </p:txBody>
      </p:sp>
      <p:sp>
        <p:nvSpPr>
          <p:cNvPr id="19461" name="Rectangle 2"/>
          <p:cNvSpPr>
            <a:spLocks noChangeArrowheads="1"/>
          </p:cNvSpPr>
          <p:nvPr/>
        </p:nvSpPr>
        <p:spPr bwMode="auto">
          <a:xfrm>
            <a:off x="381000" y="2874963"/>
            <a:ext cx="8229600" cy="708528"/>
          </a:xfrm>
          <a:prstGeom prst="rect">
            <a:avLst/>
          </a:prstGeom>
          <a:noFill/>
          <a:ln w="9525">
            <a:noFill/>
            <a:miter lim="800000"/>
            <a:headEnd/>
            <a:tailEnd/>
          </a:ln>
        </p:spPr>
        <p:txBody>
          <a:bodyPr lIns="92075" tIns="46038" rIns="92075" bIns="46038">
            <a:spAutoFit/>
          </a:bodyPr>
          <a:lstStyle/>
          <a:p>
            <a:pPr eaLnBrk="0" hangingPunct="0">
              <a:buClr>
                <a:srgbClr val="FF0000"/>
              </a:buClr>
              <a:buSzPct val="50000"/>
            </a:pPr>
            <a:endParaRPr lang="en-US" sz="2000" b="0" u="sng" dirty="0" smtClean="0"/>
          </a:p>
          <a:p>
            <a:pPr lvl="1" eaLnBrk="0" hangingPunct="0">
              <a:buClr>
                <a:srgbClr val="FF0000"/>
              </a:buClr>
              <a:buSzPct val="50000"/>
              <a:buFontTx/>
              <a:buChar char="-"/>
            </a:pPr>
            <a:endParaRPr lang="en-US" sz="2000" b="0" u="sng" dirty="0"/>
          </a:p>
        </p:txBody>
      </p:sp>
      <p:sp>
        <p:nvSpPr>
          <p:cNvPr id="19462" name="Rectangle 3"/>
          <p:cNvSpPr>
            <a:spLocks noChangeArrowheads="1"/>
          </p:cNvSpPr>
          <p:nvPr/>
        </p:nvSpPr>
        <p:spPr bwMode="auto">
          <a:xfrm>
            <a:off x="5943600" y="3733800"/>
            <a:ext cx="2590800" cy="366713"/>
          </a:xfrm>
          <a:prstGeom prst="rect">
            <a:avLst/>
          </a:prstGeom>
          <a:noFill/>
          <a:ln w="9525">
            <a:noFill/>
            <a:miter lim="800000"/>
            <a:headEnd/>
            <a:tailEnd/>
          </a:ln>
        </p:spPr>
        <p:txBody>
          <a:bodyPr lIns="92075" tIns="46038" rIns="92075" bIns="46038">
            <a:spAutoFit/>
          </a:bodyPr>
          <a:lstStyle/>
          <a:p>
            <a:pPr eaLnBrk="0" hangingPunct="0"/>
            <a:endParaRPr lang="en-US" b="0" dirty="0"/>
          </a:p>
        </p:txBody>
      </p:sp>
      <p:sp>
        <p:nvSpPr>
          <p:cNvPr id="9" name="Rectangle 8"/>
          <p:cNvSpPr/>
          <p:nvPr/>
        </p:nvSpPr>
        <p:spPr>
          <a:xfrm>
            <a:off x="381000" y="2514600"/>
            <a:ext cx="8382000" cy="452496"/>
          </a:xfrm>
          <a:prstGeom prst="rect">
            <a:avLst/>
          </a:prstGeom>
        </p:spPr>
        <p:txBody>
          <a:bodyPr wrap="square">
            <a:spAutoFit/>
          </a:bodyPr>
          <a:lstStyle/>
          <a:p>
            <a:pPr eaLnBrk="0" hangingPunct="0">
              <a:lnSpc>
                <a:spcPct val="130000"/>
              </a:lnSpc>
              <a:buClr>
                <a:schemeClr val="tx2"/>
              </a:buClr>
              <a:buSzPct val="75000"/>
            </a:pPr>
            <a:endParaRPr lang="en-US" sz="2000" b="0" dirty="0" smtClean="0"/>
          </a:p>
        </p:txBody>
      </p:sp>
      <p:sp>
        <p:nvSpPr>
          <p:cNvPr id="10" name="Rectangle 9"/>
          <p:cNvSpPr/>
          <p:nvPr/>
        </p:nvSpPr>
        <p:spPr>
          <a:xfrm>
            <a:off x="533400" y="1295400"/>
            <a:ext cx="8305800" cy="4657685"/>
          </a:xfrm>
          <a:prstGeom prst="rect">
            <a:avLst/>
          </a:prstGeom>
        </p:spPr>
        <p:txBody>
          <a:bodyPr wrap="square">
            <a:spAutoFit/>
          </a:bodyPr>
          <a:lstStyle/>
          <a:p>
            <a:pPr marL="285750" indent="-285750">
              <a:spcAft>
                <a:spcPts val="500"/>
              </a:spcAft>
              <a:buClr>
                <a:srgbClr val="FF0000"/>
              </a:buClr>
              <a:buFont typeface="Wingdings" panose="05000000000000000000" pitchFamily="2" charset="2"/>
              <a:buChar char="q"/>
            </a:pPr>
            <a:r>
              <a:rPr lang="en-US" sz="2000" b="0" dirty="0" smtClean="0"/>
              <a:t>The </a:t>
            </a:r>
            <a:r>
              <a:rPr lang="en-US" sz="2000" dirty="0" smtClean="0"/>
              <a:t>LOWEST</a:t>
            </a:r>
            <a:r>
              <a:rPr lang="en-US" sz="2000" b="0" dirty="0" smtClean="0"/>
              <a:t> standard for Airspace control:</a:t>
            </a:r>
            <a:br>
              <a:rPr lang="en-US" sz="2000" b="0" dirty="0" smtClean="0"/>
            </a:br>
            <a:r>
              <a:rPr lang="en-US" sz="2000" b="0" dirty="0" smtClean="0"/>
              <a:t>The pilot that exhibits a poor ability to control the location of the aircraft inside the Airspace relative to the Judges, displays an excessively large footprint and has the aircraft consistently so far away as to be difficult to properly judge.</a:t>
            </a:r>
          </a:p>
          <a:p>
            <a:pPr marL="800100" lvl="1" indent="-342900">
              <a:spcAft>
                <a:spcPts val="500"/>
              </a:spcAft>
              <a:buClr>
                <a:srgbClr val="FF0000"/>
              </a:buClr>
              <a:buFont typeface="Arial" panose="020B0604020202020204" pitchFamily="34" charset="0"/>
              <a:buChar char="•"/>
            </a:pPr>
            <a:r>
              <a:rPr lang="en-US" sz="2000" b="0" dirty="0" smtClean="0"/>
              <a:t>This pilot exhibits a very poor Airspace control and should receive a zero (0).</a:t>
            </a:r>
          </a:p>
          <a:p>
            <a:pPr marL="800100" lvl="1" indent="-342900">
              <a:spcAft>
                <a:spcPts val="500"/>
              </a:spcAft>
              <a:buClr>
                <a:srgbClr val="FF0000"/>
              </a:buClr>
              <a:buFont typeface="Arial" panose="020B0604020202020204" pitchFamily="34" charset="0"/>
              <a:buChar char="•"/>
            </a:pPr>
            <a:r>
              <a:rPr lang="en-US" sz="2000" b="0" dirty="0" smtClean="0"/>
              <a:t>Pilots exhibiting Airspace control within the range of these two standards will be graded with a range of possible scores from ten (10) to zero (0) in whole point increments.</a:t>
            </a:r>
          </a:p>
          <a:p>
            <a:pPr marL="342900" indent="-342900">
              <a:spcAft>
                <a:spcPts val="500"/>
              </a:spcAft>
              <a:buClr>
                <a:srgbClr val="FF0000"/>
              </a:buClr>
              <a:buFont typeface="Wingdings" panose="05000000000000000000" pitchFamily="2" charset="2"/>
              <a:buChar char="q"/>
            </a:pPr>
            <a:endParaRPr lang="en-US" sz="2000" dirty="0"/>
          </a:p>
          <a:p>
            <a:pPr marL="342900" indent="-342900">
              <a:buClr>
                <a:srgbClr val="FF0000"/>
              </a:buClr>
              <a:buFont typeface="Wingdings" panose="05000000000000000000" pitchFamily="2" charset="2"/>
              <a:buChar char="q"/>
            </a:pPr>
            <a:r>
              <a:rPr lang="en-US" sz="2000" b="0" dirty="0" smtClean="0"/>
              <a:t>K factors for the Airspace Control Scores are:</a:t>
            </a:r>
            <a:br>
              <a:rPr lang="en-US" sz="2000" b="0" dirty="0" smtClean="0"/>
            </a:br>
            <a:r>
              <a:rPr lang="en-US" sz="2000" b="0" dirty="0" smtClean="0"/>
              <a:t>Basic……3K,    Sportsman……6K,  Intermediate…..9K ,  Advanced….12K,   Unlimited……15K</a:t>
            </a:r>
            <a:endParaRPr lang="en-US" sz="2000" b="0" dirty="0"/>
          </a:p>
        </p:txBody>
      </p:sp>
      <p:sp>
        <p:nvSpPr>
          <p:cNvPr id="11"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spTree>
    <p:extLst>
      <p:ext uri="{BB962C8B-B14F-4D97-AF65-F5344CB8AC3E}">
        <p14:creationId xmlns:p14="http://schemas.microsoft.com/office/powerpoint/2010/main" val="1749548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4294967295"/>
          </p:nvPr>
        </p:nvSpPr>
        <p:spPr>
          <a:xfrm>
            <a:off x="8001000" y="6492875"/>
            <a:ext cx="762000" cy="365125"/>
          </a:xfrm>
        </p:spPr>
        <p:txBody>
          <a:bodyPr/>
          <a:lstStyle/>
          <a:p>
            <a:pPr>
              <a:defRPr/>
            </a:pPr>
            <a:r>
              <a:rPr lang="en-US" dirty="0"/>
              <a:t>J-</a:t>
            </a:r>
            <a:fld id="{E40E1E1F-8906-40CB-B626-402B273D2F33}" type="slidenum">
              <a:rPr lang="en-US"/>
              <a:pPr>
                <a:defRPr/>
              </a:pPr>
              <a:t>39</a:t>
            </a:fld>
            <a:endParaRPr lang="en-US" dirty="0"/>
          </a:p>
        </p:txBody>
      </p:sp>
      <p:sp>
        <p:nvSpPr>
          <p:cNvPr id="7"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sp>
        <p:nvSpPr>
          <p:cNvPr id="8" name="Rectangle 13"/>
          <p:cNvSpPr>
            <a:spLocks noChangeArrowheads="1"/>
          </p:cNvSpPr>
          <p:nvPr/>
        </p:nvSpPr>
        <p:spPr bwMode="auto">
          <a:xfrm>
            <a:off x="4648200" y="-33867"/>
            <a:ext cx="4267200" cy="1024467"/>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latin typeface="Arial"/>
                <a:cs typeface="Arial"/>
              </a:rPr>
              <a:t>Flight Path</a:t>
            </a:r>
          </a:p>
        </p:txBody>
      </p:sp>
      <p:grpSp>
        <p:nvGrpSpPr>
          <p:cNvPr id="9" name="Group 8"/>
          <p:cNvGrpSpPr/>
          <p:nvPr/>
        </p:nvGrpSpPr>
        <p:grpSpPr>
          <a:xfrm>
            <a:off x="1468573" y="2266890"/>
            <a:ext cx="5943600" cy="1443201"/>
            <a:chOff x="1752600" y="4827250"/>
            <a:chExt cx="5943600" cy="1443201"/>
          </a:xfrm>
        </p:grpSpPr>
        <p:pic>
          <p:nvPicPr>
            <p:cNvPr id="2" name="Picture 1" descr="Favicon im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344124">
              <a:off x="3687126" y="4827250"/>
              <a:ext cx="1688610" cy="1443201"/>
            </a:xfrm>
            <a:prstGeom prst="rect">
              <a:avLst/>
            </a:prstGeom>
          </p:spPr>
        </p:pic>
        <p:cxnSp>
          <p:nvCxnSpPr>
            <p:cNvPr id="4" name="Straight Connector 3"/>
            <p:cNvCxnSpPr/>
            <p:nvPr/>
          </p:nvCxnSpPr>
          <p:spPr>
            <a:xfrm>
              <a:off x="1752600" y="5562600"/>
              <a:ext cx="5943600" cy="0"/>
            </a:xfrm>
            <a:prstGeom prst="line">
              <a:avLst/>
            </a:prstGeom>
            <a:ln w="57150" cmpd="sng">
              <a:solidFill>
                <a:schemeClr val="tx1"/>
              </a:solidFill>
              <a:prstDash val="dot"/>
              <a:headEnd type="none"/>
              <a:tailEnd type="arrow"/>
            </a:ln>
            <a:effectLst/>
          </p:spPr>
          <p:style>
            <a:lnRef idx="2">
              <a:schemeClr val="accent1"/>
            </a:lnRef>
            <a:fillRef idx="0">
              <a:schemeClr val="accent1"/>
            </a:fillRef>
            <a:effectRef idx="1">
              <a:schemeClr val="accent1"/>
            </a:effectRef>
            <a:fontRef idx="minor">
              <a:schemeClr val="tx1"/>
            </a:fontRef>
          </p:style>
        </p:cxnSp>
      </p:grpSp>
      <p:sp>
        <p:nvSpPr>
          <p:cNvPr id="23557" name="Rectangle 2"/>
          <p:cNvSpPr>
            <a:spLocks noChangeArrowheads="1"/>
          </p:cNvSpPr>
          <p:nvPr/>
        </p:nvSpPr>
        <p:spPr bwMode="auto">
          <a:xfrm>
            <a:off x="533400" y="1295400"/>
            <a:ext cx="8048500" cy="4401847"/>
          </a:xfrm>
          <a:prstGeom prst="rect">
            <a:avLst/>
          </a:prstGeom>
          <a:noFill/>
          <a:ln w="9525">
            <a:noFill/>
            <a:miter lim="800000"/>
            <a:headEnd/>
            <a:tailEnd/>
          </a:ln>
        </p:spPr>
        <p:txBody>
          <a:bodyPr wrap="square" lIns="92075" tIns="46038" rIns="92075" bIns="46038">
            <a:spAutoFit/>
          </a:bodyPr>
          <a:lstStyle/>
          <a:p>
            <a:pPr marL="342900" indent="-342900" eaLnBrk="0" hangingPunct="0">
              <a:buClr>
                <a:srgbClr val="FF0000"/>
              </a:buClr>
              <a:buSzPct val="100000"/>
              <a:buFont typeface="Wingdings" panose="05000000000000000000" pitchFamily="2" charset="2"/>
              <a:buChar char="q"/>
            </a:pPr>
            <a:r>
              <a:rPr lang="en-US" sz="2000" b="0" dirty="0" smtClean="0"/>
              <a:t>Picture </a:t>
            </a:r>
            <a:r>
              <a:rPr lang="en-US" sz="2000" b="0" dirty="0"/>
              <a:t>the aircraft as condensed to a </a:t>
            </a:r>
            <a:r>
              <a:rPr lang="en-US" sz="2000" b="0" dirty="0" smtClean="0"/>
              <a:t>dot. </a:t>
            </a:r>
            <a:r>
              <a:rPr lang="en-US" sz="2000" dirty="0"/>
              <a:t>Each dot is the airplane CG moving forward = Flight </a:t>
            </a:r>
            <a:r>
              <a:rPr lang="en-US" sz="2000" dirty="0" smtClean="0"/>
              <a:t>Path.  </a:t>
            </a:r>
            <a:r>
              <a:rPr lang="en-US" sz="2000" b="0" dirty="0"/>
              <a:t>This is </a:t>
            </a:r>
            <a:r>
              <a:rPr lang="en-US" sz="2000" b="0" dirty="0" smtClean="0"/>
              <a:t>the flight-path </a:t>
            </a:r>
            <a:r>
              <a:rPr lang="en-US" sz="2000" b="0" dirty="0"/>
              <a:t>or track of the aircraft’s center of </a:t>
            </a:r>
            <a:r>
              <a:rPr lang="en-US" sz="2000" b="0" dirty="0" smtClean="0"/>
              <a:t>gravity.</a:t>
            </a:r>
          </a:p>
          <a:p>
            <a:pPr marL="342900" indent="-342900" eaLnBrk="0" hangingPunct="0">
              <a:buClr>
                <a:srgbClr val="FF0000"/>
              </a:buClr>
              <a:buSzPct val="100000"/>
              <a:buFont typeface="Wingdings" panose="05000000000000000000" pitchFamily="2" charset="2"/>
              <a:buChar char="q"/>
            </a:pPr>
            <a:endParaRPr lang="en-US" sz="2000" dirty="0" smtClean="0"/>
          </a:p>
          <a:p>
            <a:pPr marL="342900" indent="-342900" eaLnBrk="0" hangingPunct="0">
              <a:buClr>
                <a:srgbClr val="FF0000"/>
              </a:buClr>
              <a:buSzPct val="100000"/>
              <a:buFont typeface="Wingdings" panose="05000000000000000000" pitchFamily="2" charset="2"/>
              <a:buChar char="q"/>
            </a:pPr>
            <a:endParaRPr lang="en-US" sz="2000" dirty="0"/>
          </a:p>
          <a:p>
            <a:pPr marL="342900" indent="-342900" eaLnBrk="0" hangingPunct="0">
              <a:buClr>
                <a:srgbClr val="FF0000"/>
              </a:buClr>
              <a:buSzPct val="100000"/>
              <a:buFont typeface="Wingdings" panose="05000000000000000000" pitchFamily="2" charset="2"/>
              <a:buChar char="q"/>
            </a:pPr>
            <a:endParaRPr lang="en-US" sz="2000" dirty="0" smtClean="0"/>
          </a:p>
          <a:p>
            <a:pPr marL="342900" indent="-342900" eaLnBrk="0" hangingPunct="0">
              <a:buClr>
                <a:srgbClr val="FF0000"/>
              </a:buClr>
              <a:buSzPct val="100000"/>
              <a:buFont typeface="Wingdings" panose="05000000000000000000" pitchFamily="2" charset="2"/>
              <a:buChar char="q"/>
            </a:pPr>
            <a:endParaRPr lang="en-US" sz="2000" dirty="0"/>
          </a:p>
          <a:p>
            <a:pPr eaLnBrk="0" hangingPunct="0">
              <a:buClr>
                <a:srgbClr val="FF0000"/>
              </a:buClr>
              <a:buSzPct val="100000"/>
            </a:pPr>
            <a:endParaRPr lang="en-US" sz="2000" b="0" dirty="0" smtClean="0"/>
          </a:p>
          <a:p>
            <a:pPr marL="342900" indent="-342900" eaLnBrk="0" hangingPunct="0">
              <a:buClr>
                <a:srgbClr val="FF0000"/>
              </a:buClr>
              <a:buSzPct val="100000"/>
              <a:buFont typeface="Wingdings" panose="05000000000000000000" pitchFamily="2" charset="2"/>
              <a:buChar char="q"/>
            </a:pPr>
            <a:r>
              <a:rPr lang="en-US" sz="2000" b="0" dirty="0" smtClean="0"/>
              <a:t>Judging </a:t>
            </a:r>
            <a:r>
              <a:rPr lang="en-US" sz="2000" b="0" dirty="0"/>
              <a:t>flight path consists of comparing the observed path with fixed references such as the horizon or the airspace’ X and Y </a:t>
            </a:r>
            <a:r>
              <a:rPr lang="en-US" sz="2000" b="0" dirty="0" smtClean="0"/>
              <a:t>axis.</a:t>
            </a:r>
          </a:p>
          <a:p>
            <a:pPr marL="342900" indent="-342900" eaLnBrk="0" hangingPunct="0">
              <a:buClr>
                <a:srgbClr val="FF0000"/>
              </a:buClr>
              <a:buSzPct val="100000"/>
              <a:buFont typeface="Wingdings" panose="05000000000000000000" pitchFamily="2" charset="2"/>
              <a:buChar char="q"/>
            </a:pPr>
            <a:endParaRPr lang="en-US" sz="2000" dirty="0"/>
          </a:p>
          <a:p>
            <a:pPr marL="342900" indent="-342900" eaLnBrk="0" hangingPunct="0">
              <a:buClr>
                <a:srgbClr val="FF0000"/>
              </a:buClr>
              <a:buSzPct val="100000"/>
              <a:buFont typeface="Wingdings" panose="05000000000000000000" pitchFamily="2" charset="2"/>
              <a:buChar char="q"/>
            </a:pPr>
            <a:r>
              <a:rPr lang="en-US" sz="2000" b="0" dirty="0" smtClean="0"/>
              <a:t>Flight </a:t>
            </a:r>
            <a:r>
              <a:rPr lang="en-US" sz="2000" b="0" dirty="0"/>
              <a:t>path must be </a:t>
            </a:r>
            <a:r>
              <a:rPr lang="en-US" sz="2000" b="1" dirty="0"/>
              <a:t>Horizontal</a:t>
            </a:r>
            <a:r>
              <a:rPr lang="en-US" sz="2000" b="0" dirty="0"/>
              <a:t>, </a:t>
            </a:r>
            <a:r>
              <a:rPr lang="en-US" sz="2000" b="1" dirty="0" smtClean="0"/>
              <a:t>Vertical</a:t>
            </a:r>
            <a:r>
              <a:rPr lang="en-US" sz="2000" b="0" dirty="0" smtClean="0"/>
              <a:t>, </a:t>
            </a:r>
            <a:r>
              <a:rPr lang="en-US" sz="2000" b="0" dirty="0"/>
              <a:t>or on a </a:t>
            </a:r>
            <a:r>
              <a:rPr lang="en-US" sz="2000" b="1" dirty="0"/>
              <a:t>45° line</a:t>
            </a:r>
            <a:r>
              <a:rPr lang="en-US" sz="2000" b="0" dirty="0"/>
              <a:t>.</a:t>
            </a:r>
          </a:p>
          <a:p>
            <a:pPr marL="800100" lvl="1" indent="-342900" eaLnBrk="0" hangingPunct="0">
              <a:buClr>
                <a:srgbClr val="FF0000"/>
              </a:buClr>
              <a:buSzPct val="100000"/>
              <a:buFont typeface="Arial" panose="020B0604020202020204" pitchFamily="34" charset="0"/>
              <a:buChar char="•"/>
            </a:pPr>
            <a:r>
              <a:rPr lang="en-US" sz="2000" b="0" dirty="0" smtClean="0"/>
              <a:t>Exception</a:t>
            </a:r>
            <a:r>
              <a:rPr lang="en-US" sz="2000" b="0" dirty="0"/>
              <a:t>: Turns - horizontal path is constantly  changing but </a:t>
            </a:r>
            <a:r>
              <a:rPr lang="en-US" sz="2000" dirty="0"/>
              <a:t>vertical path remains unchanged.</a:t>
            </a:r>
          </a:p>
        </p:txBody>
      </p:sp>
    </p:spTree>
    <p:extLst>
      <p:ext uri="{BB962C8B-B14F-4D97-AF65-F5344CB8AC3E}">
        <p14:creationId xmlns:p14="http://schemas.microsoft.com/office/powerpoint/2010/main" val="1445680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1027"/>
          <p:cNvSpPr>
            <a:spLocks noGrp="1" noChangeArrowheads="1"/>
          </p:cNvSpPr>
          <p:nvPr>
            <p:ph type="subTitle" idx="4294967295"/>
          </p:nvPr>
        </p:nvSpPr>
        <p:spPr>
          <a:xfrm>
            <a:off x="0" y="2895600"/>
            <a:ext cx="9144000" cy="1066800"/>
          </a:xfrm>
        </p:spPr>
        <p:txBody>
          <a:bodyPr lIns="91440" rIns="91440"/>
          <a:lstStyle/>
          <a:p>
            <a:pPr marR="0" algn="ctr">
              <a:buFont typeface="Monotype Sorts"/>
              <a:buNone/>
            </a:pPr>
            <a:r>
              <a:rPr lang="en-US" sz="4400" b="1" dirty="0" smtClean="0">
                <a:solidFill>
                  <a:schemeClr val="tx2"/>
                </a:solidFill>
                <a:effectLst>
                  <a:outerShdw blurRad="38100" dist="38100" dir="2700000" algn="tl">
                    <a:schemeClr val="accent4"/>
                  </a:outerShdw>
                </a:effectLst>
                <a:latin typeface="Arial" panose="020B0604020202020204" pitchFamily="34" charset="0"/>
                <a:cs typeface="Arial" panose="020B0604020202020204" pitchFamily="34" charset="0"/>
              </a:rPr>
              <a:t>Flight Space and Procedures</a:t>
            </a:r>
          </a:p>
        </p:txBody>
      </p:sp>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4</a:t>
            </a:fld>
            <a:endParaRPr lang="en-US" dirty="0">
              <a:latin typeface="Arial" panose="020B0604020202020204" pitchFamily="34" charset="0"/>
              <a:cs typeface="Arial" panose="020B0604020202020204" pitchFamily="34" charset="0"/>
            </a:endParaRPr>
          </a:p>
        </p:txBody>
      </p:sp>
      <p:sp>
        <p:nvSpPr>
          <p:cNvPr id="9"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sp>
        <p:nvSpPr>
          <p:cNvPr id="11" name="Rectangle 2"/>
          <p:cNvSpPr>
            <a:spLocks noGrp="1" noChangeArrowheads="1"/>
          </p:cNvSpPr>
          <p:nvPr>
            <p:ph type="title"/>
          </p:nvPr>
        </p:nvSpPr>
        <p:spPr>
          <a:xfrm>
            <a:off x="2438400" y="-76200"/>
            <a:ext cx="6477000" cy="1219200"/>
          </a:xfrm>
        </p:spPr>
        <p:txBody>
          <a:bodyPr lIns="92075" tIns="46038" rIns="92075" bIns="46038" anchor="ctr"/>
          <a:lstStyle/>
          <a:p>
            <a:pPr algn="r">
              <a:defRPr/>
            </a:pPr>
            <a:r>
              <a:rPr lang="en-US" sz="4400" b="1" dirty="0" smtClean="0"/>
              <a:t>Seminar</a:t>
            </a:r>
            <a:r>
              <a:rPr lang="en-US" sz="4400" b="1" dirty="0" smtClean="0">
                <a:latin typeface="Arial" panose="020B0604020202020204" pitchFamily="34" charset="0"/>
                <a:cs typeface="Arial" panose="020B0604020202020204" pitchFamily="34" charset="0"/>
              </a:rPr>
              <a:t> Outline</a:t>
            </a:r>
          </a:p>
        </p:txBody>
      </p:sp>
    </p:spTree>
    <p:extLst>
      <p:ext uri="{BB962C8B-B14F-4D97-AF65-F5344CB8AC3E}">
        <p14:creationId xmlns:p14="http://schemas.microsoft.com/office/powerpoint/2010/main" val="307551319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lide Number Placeholder 3"/>
          <p:cNvSpPr>
            <a:spLocks noGrp="1"/>
          </p:cNvSpPr>
          <p:nvPr>
            <p:ph type="sldNum" sz="quarter" idx="4294967295"/>
          </p:nvPr>
        </p:nvSpPr>
        <p:spPr>
          <a:xfrm>
            <a:off x="8001000" y="6492875"/>
            <a:ext cx="762000" cy="365125"/>
          </a:xfrm>
        </p:spPr>
        <p:txBody>
          <a:bodyPr/>
          <a:lstStyle/>
          <a:p>
            <a:pPr>
              <a:defRPr/>
            </a:pPr>
            <a:r>
              <a:rPr lang="en-US" dirty="0"/>
              <a:t>J-</a:t>
            </a:r>
            <a:fld id="{57876407-B421-460B-B9E1-6A708A341BCB}" type="slidenum">
              <a:rPr lang="en-US"/>
              <a:pPr>
                <a:defRPr/>
              </a:pPr>
              <a:t>40</a:t>
            </a:fld>
            <a:endParaRPr lang="en-US" dirty="0"/>
          </a:p>
        </p:txBody>
      </p:sp>
      <p:sp>
        <p:nvSpPr>
          <p:cNvPr id="1032" name="Rectangle 12"/>
          <p:cNvSpPr>
            <a:spLocks noGrp="1" noChangeArrowheads="1"/>
          </p:cNvSpPr>
          <p:nvPr>
            <p:ph type="title"/>
          </p:nvPr>
        </p:nvSpPr>
        <p:spPr>
          <a:xfrm>
            <a:off x="3429000" y="0"/>
            <a:ext cx="5486400" cy="1066800"/>
          </a:xfrm>
        </p:spPr>
        <p:txBody>
          <a:bodyPr lIns="92075" tIns="46038" rIns="92075" bIns="46038" anchor="ctr"/>
          <a:lstStyle/>
          <a:p>
            <a:pPr algn="r">
              <a:defRPr/>
            </a:pPr>
            <a:r>
              <a:rPr lang="en-US" sz="4400" b="1" dirty="0" smtClean="0"/>
              <a:t>Aircraft Attitude</a:t>
            </a:r>
          </a:p>
        </p:txBody>
      </p:sp>
      <p:sp>
        <p:nvSpPr>
          <p:cNvPr id="1031" name="Rectangle 2"/>
          <p:cNvSpPr>
            <a:spLocks noChangeArrowheads="1"/>
          </p:cNvSpPr>
          <p:nvPr/>
        </p:nvSpPr>
        <p:spPr bwMode="auto">
          <a:xfrm>
            <a:off x="533400" y="1320800"/>
            <a:ext cx="7010400" cy="1939635"/>
          </a:xfrm>
          <a:prstGeom prst="rect">
            <a:avLst/>
          </a:prstGeom>
          <a:noFill/>
          <a:ln w="9525">
            <a:noFill/>
            <a:miter lim="800000"/>
            <a:headEnd/>
            <a:tailEnd/>
          </a:ln>
        </p:spPr>
        <p:txBody>
          <a:bodyPr lIns="92075" tIns="46038" rIns="92075" bIns="46038">
            <a:spAutoFit/>
          </a:bodyPr>
          <a:lstStyle/>
          <a:p>
            <a:pPr marL="342900" indent="-342900" eaLnBrk="0" hangingPunct="0">
              <a:buClr>
                <a:srgbClr val="FF0000"/>
              </a:buClr>
              <a:buSzPct val="100000"/>
              <a:buFont typeface="Wingdings" panose="05000000000000000000" pitchFamily="2" charset="2"/>
              <a:buChar char="q"/>
            </a:pPr>
            <a:r>
              <a:rPr lang="en-US" sz="2000" b="0" dirty="0" smtClean="0"/>
              <a:t>Specific </a:t>
            </a:r>
            <a:r>
              <a:rPr lang="en-US" sz="2000" b="0" dirty="0"/>
              <a:t>position of the aircraft in yaw, pitch, and roll axis.</a:t>
            </a:r>
          </a:p>
          <a:p>
            <a:pPr marL="342900" indent="-342900" eaLnBrk="0" hangingPunct="0">
              <a:buClr>
                <a:srgbClr val="FF0000"/>
              </a:buClr>
              <a:buSzPct val="100000"/>
              <a:buFont typeface="Wingdings" panose="05000000000000000000" pitchFamily="2" charset="2"/>
              <a:buChar char="q"/>
            </a:pPr>
            <a:r>
              <a:rPr lang="en-US" sz="2000" b="0" dirty="0" smtClean="0"/>
              <a:t>In </a:t>
            </a:r>
            <a:r>
              <a:rPr lang="en-US" sz="2000" b="0" dirty="0"/>
              <a:t>no-wind conditions, attitude and flight path will typically be the same.  In wind conditions, attitude varies to maintain the correct flight path.</a:t>
            </a:r>
          </a:p>
          <a:p>
            <a:pPr marL="342900" indent="-342900" eaLnBrk="0" hangingPunct="0">
              <a:buClr>
                <a:srgbClr val="FF0000"/>
              </a:buClr>
              <a:buSzPct val="100000"/>
              <a:buFont typeface="Wingdings" panose="05000000000000000000" pitchFamily="2" charset="2"/>
              <a:buChar char="q"/>
            </a:pPr>
            <a:r>
              <a:rPr lang="en-US" sz="2000" b="0" dirty="0" smtClean="0"/>
              <a:t>Speed </a:t>
            </a:r>
            <a:r>
              <a:rPr lang="en-US" sz="2000" b="0" dirty="0"/>
              <a:t>changes also effect attitude in relation to flight path.</a:t>
            </a:r>
          </a:p>
        </p:txBody>
      </p:sp>
      <p:graphicFrame>
        <p:nvGraphicFramePr>
          <p:cNvPr id="1026" name="Object 18"/>
          <p:cNvGraphicFramePr>
            <a:graphicFrameLocks noChangeAspect="1"/>
          </p:cNvGraphicFramePr>
          <p:nvPr>
            <p:extLst>
              <p:ext uri="{D42A27DB-BD31-4B8C-83A1-F6EECF244321}">
                <p14:modId xmlns:p14="http://schemas.microsoft.com/office/powerpoint/2010/main" val="2294797648"/>
              </p:ext>
            </p:extLst>
          </p:nvPr>
        </p:nvGraphicFramePr>
        <p:xfrm>
          <a:off x="1143000" y="3352800"/>
          <a:ext cx="2765612" cy="3134360"/>
        </p:xfrm>
        <a:graphic>
          <a:graphicData uri="http://schemas.openxmlformats.org/presentationml/2006/ole">
            <mc:AlternateContent xmlns:mc="http://schemas.openxmlformats.org/markup-compatibility/2006">
              <mc:Choice xmlns:v="urn:schemas-microsoft-com:vml" Requires="v">
                <p:oleObj spid="_x0000_s1406" name="Visio" r:id="rId4" imgW="2474867" imgH="2807592" progId="">
                  <p:embed/>
                </p:oleObj>
              </mc:Choice>
              <mc:Fallback>
                <p:oleObj name="Visio" r:id="rId4" imgW="2474867" imgH="2807592" progId="">
                  <p:embed/>
                  <p:pic>
                    <p:nvPicPr>
                      <p:cNvPr id="0" name="Picture 1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352800"/>
                        <a:ext cx="2765612" cy="3134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4"/>
          <p:cNvGraphicFramePr>
            <a:graphicFrameLocks noChangeAspect="1"/>
          </p:cNvGraphicFramePr>
          <p:nvPr>
            <p:extLst>
              <p:ext uri="{D42A27DB-BD31-4B8C-83A1-F6EECF244321}">
                <p14:modId xmlns:p14="http://schemas.microsoft.com/office/powerpoint/2010/main" val="1260877835"/>
              </p:ext>
            </p:extLst>
          </p:nvPr>
        </p:nvGraphicFramePr>
        <p:xfrm>
          <a:off x="5669050" y="3372188"/>
          <a:ext cx="1950950" cy="3136392"/>
        </p:xfrm>
        <a:graphic>
          <a:graphicData uri="http://schemas.openxmlformats.org/presentationml/2006/ole">
            <mc:AlternateContent xmlns:mc="http://schemas.openxmlformats.org/markup-compatibility/2006">
              <mc:Choice xmlns:v="urn:schemas-microsoft-com:vml" Requires="v">
                <p:oleObj spid="_x0000_s1407" name="Visio" r:id="rId6" imgW="1912984" imgH="3074259" progId="">
                  <p:embed/>
                </p:oleObj>
              </mc:Choice>
              <mc:Fallback>
                <p:oleObj name="Visio" r:id="rId6" imgW="1912984" imgH="3074259" progId="">
                  <p:embed/>
                  <p:pic>
                    <p:nvPicPr>
                      <p:cNvPr id="0" name="Picture 1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9050" y="3372188"/>
                        <a:ext cx="1950950" cy="3136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spTree>
    <p:extLst>
      <p:ext uri="{BB962C8B-B14F-4D97-AF65-F5344CB8AC3E}">
        <p14:creationId xmlns:p14="http://schemas.microsoft.com/office/powerpoint/2010/main" val="2172090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TextBox 9"/>
          <p:cNvSpPr txBox="1">
            <a:spLocks noChangeArrowheads="1"/>
          </p:cNvSpPr>
          <p:nvPr/>
        </p:nvSpPr>
        <p:spPr bwMode="auto">
          <a:xfrm>
            <a:off x="533400" y="1312333"/>
            <a:ext cx="8100950" cy="3862596"/>
          </a:xfrm>
          <a:prstGeom prst="rect">
            <a:avLst/>
          </a:prstGeom>
          <a:noFill/>
          <a:ln w="9525">
            <a:noFill/>
            <a:miter lim="800000"/>
            <a:headEnd/>
            <a:tailEnd/>
          </a:ln>
        </p:spPr>
        <p:txBody>
          <a:bodyPr wrap="square">
            <a:spAutoFit/>
          </a:bodyPr>
          <a:lstStyle/>
          <a:p>
            <a:pPr marL="342900" indent="-342900">
              <a:spcAft>
                <a:spcPts val="500"/>
              </a:spcAft>
              <a:buClr>
                <a:srgbClr val="FF0000"/>
              </a:buClr>
              <a:buSzPct val="100000"/>
              <a:buFont typeface="Wingdings" panose="05000000000000000000" pitchFamily="2" charset="2"/>
              <a:buChar char="q"/>
            </a:pPr>
            <a:r>
              <a:rPr lang="en-US" sz="2000" b="0" dirty="0" smtClean="0"/>
              <a:t>Judges </a:t>
            </a:r>
            <a:r>
              <a:rPr lang="en-US" sz="2000" b="0" dirty="0"/>
              <a:t>should ignore attitude changes required to maintain proper flight path.  Changes not related to wind correction are deducted at </a:t>
            </a:r>
            <a:r>
              <a:rPr lang="en-US" sz="2000" b="1" dirty="0" smtClean="0"/>
              <a:t>½ pts </a:t>
            </a:r>
            <a:r>
              <a:rPr lang="en-US" sz="2000" b="1" dirty="0"/>
              <a:t>per 5 degrees deviation</a:t>
            </a:r>
            <a:r>
              <a:rPr lang="en-US" sz="2000" b="0" dirty="0" smtClean="0"/>
              <a:t>.</a:t>
            </a:r>
          </a:p>
          <a:p>
            <a:pPr marL="342900" indent="-342900">
              <a:spcAft>
                <a:spcPts val="500"/>
              </a:spcAft>
              <a:buClr>
                <a:srgbClr val="FF0000"/>
              </a:buClr>
              <a:buSzPct val="100000"/>
              <a:buFont typeface="Wingdings" panose="05000000000000000000" pitchFamily="2" charset="2"/>
              <a:buChar char="q"/>
            </a:pPr>
            <a:endParaRPr lang="en-US" sz="2000" b="0" dirty="0"/>
          </a:p>
          <a:p>
            <a:pPr marL="342900" indent="-342900">
              <a:spcAft>
                <a:spcPts val="500"/>
              </a:spcAft>
              <a:buClr>
                <a:srgbClr val="FF0000"/>
              </a:buClr>
              <a:buSzPct val="100000"/>
              <a:buFont typeface="Wingdings" panose="05000000000000000000" pitchFamily="2" charset="2"/>
              <a:buChar char="q"/>
            </a:pPr>
            <a:r>
              <a:rPr lang="en-US" sz="2000" b="0" dirty="0" smtClean="0"/>
              <a:t>Aircraft </a:t>
            </a:r>
            <a:r>
              <a:rPr lang="en-US" sz="2000" b="0" dirty="0"/>
              <a:t>must remain in a </a:t>
            </a:r>
            <a:r>
              <a:rPr lang="en-US" sz="2000" b="1" dirty="0"/>
              <a:t>wings-level attitude </a:t>
            </a:r>
            <a:r>
              <a:rPr lang="en-US" sz="2000" b="0" dirty="0"/>
              <a:t>while wind-correcting in the </a:t>
            </a:r>
            <a:r>
              <a:rPr lang="en-US" sz="2000" b="1" dirty="0"/>
              <a:t>pitch</a:t>
            </a:r>
            <a:r>
              <a:rPr lang="en-US" sz="2000" b="0" dirty="0"/>
              <a:t> and </a:t>
            </a:r>
            <a:r>
              <a:rPr lang="en-US" sz="2000" b="1" dirty="0"/>
              <a:t>yaw</a:t>
            </a:r>
            <a:r>
              <a:rPr lang="en-US" sz="2000" b="0" dirty="0"/>
              <a:t> axis. </a:t>
            </a:r>
            <a:endParaRPr lang="en-US" sz="2000" b="0" dirty="0" smtClean="0"/>
          </a:p>
          <a:p>
            <a:pPr marL="342900" indent="-342900">
              <a:spcAft>
                <a:spcPts val="500"/>
              </a:spcAft>
              <a:buClr>
                <a:srgbClr val="FF0000"/>
              </a:buClr>
              <a:buSzPct val="100000"/>
              <a:buFont typeface="Wingdings" panose="05000000000000000000" pitchFamily="2" charset="2"/>
              <a:buChar char="q"/>
            </a:pPr>
            <a:endParaRPr lang="en-US" sz="2000" b="0" dirty="0"/>
          </a:p>
          <a:p>
            <a:pPr marL="342900" indent="-342900">
              <a:spcAft>
                <a:spcPts val="500"/>
              </a:spcAft>
              <a:buClr>
                <a:srgbClr val="FF0000"/>
              </a:buClr>
              <a:buSzPct val="100000"/>
              <a:buFont typeface="Wingdings" panose="05000000000000000000" pitchFamily="2" charset="2"/>
              <a:buChar char="q"/>
            </a:pPr>
            <a:r>
              <a:rPr lang="en-US" sz="2000" b="0" dirty="0" smtClean="0"/>
              <a:t>Wind </a:t>
            </a:r>
            <a:r>
              <a:rPr lang="en-US" sz="2000" b="0" dirty="0"/>
              <a:t>correction is to be employed throughout the </a:t>
            </a:r>
            <a:r>
              <a:rPr lang="en-US" sz="2000" b="0" dirty="0" smtClean="0"/>
              <a:t>airspace.</a:t>
            </a:r>
          </a:p>
          <a:p>
            <a:pPr marL="342900" indent="-342900">
              <a:spcAft>
                <a:spcPts val="500"/>
              </a:spcAft>
              <a:buClr>
                <a:srgbClr val="FF0000"/>
              </a:buClr>
              <a:buSzPct val="100000"/>
              <a:buFont typeface="Wingdings" panose="05000000000000000000" pitchFamily="2" charset="2"/>
              <a:buChar char="q"/>
            </a:pPr>
            <a:endParaRPr lang="en-US" sz="2000" b="0" dirty="0" smtClean="0"/>
          </a:p>
          <a:p>
            <a:pPr marL="342900" indent="-342900">
              <a:spcAft>
                <a:spcPts val="500"/>
              </a:spcAft>
              <a:buClr>
                <a:srgbClr val="FF0000"/>
              </a:buClr>
              <a:buSzPct val="100000"/>
              <a:buFont typeface="Wingdings" panose="05000000000000000000" pitchFamily="2" charset="2"/>
              <a:buChar char="q"/>
            </a:pPr>
            <a:r>
              <a:rPr lang="en-US" sz="2000" b="1" dirty="0" smtClean="0"/>
              <a:t>Drift</a:t>
            </a:r>
            <a:r>
              <a:rPr lang="en-US" sz="2000" b="0" dirty="0" smtClean="0"/>
              <a:t> </a:t>
            </a:r>
            <a:r>
              <a:rPr lang="en-US" sz="2000" b="0" dirty="0"/>
              <a:t>observed on any line (horizontal, vertical, or 45 degrees) is downgraded at </a:t>
            </a:r>
            <a:r>
              <a:rPr lang="en-US" sz="2000" b="0" dirty="0" smtClean="0"/>
              <a:t> ½ pt </a:t>
            </a:r>
            <a:r>
              <a:rPr lang="en-US" sz="2000" b="0" dirty="0"/>
              <a:t>per 5 degrees deviation</a:t>
            </a:r>
            <a:r>
              <a:rPr lang="en-US" sz="2000" b="0" dirty="0" smtClean="0"/>
              <a:t>.</a:t>
            </a:r>
            <a:endParaRPr lang="en-US" sz="2000" b="0" dirty="0"/>
          </a:p>
        </p:txBody>
      </p:sp>
      <p:sp>
        <p:nvSpPr>
          <p:cNvPr id="21506" name="Slide Number Placeholder 3"/>
          <p:cNvSpPr>
            <a:spLocks noGrp="1"/>
          </p:cNvSpPr>
          <p:nvPr>
            <p:ph type="sldNum" sz="quarter" idx="4294967295"/>
          </p:nvPr>
        </p:nvSpPr>
        <p:spPr>
          <a:xfrm>
            <a:off x="8001000" y="6492875"/>
            <a:ext cx="762000" cy="365125"/>
          </a:xfrm>
        </p:spPr>
        <p:txBody>
          <a:bodyPr/>
          <a:lstStyle/>
          <a:p>
            <a:pPr>
              <a:defRPr/>
            </a:pPr>
            <a:r>
              <a:rPr lang="en-US" dirty="0"/>
              <a:t>J-</a:t>
            </a:r>
            <a:fld id="{1A2B6073-7FAB-4D8D-9338-01EEF954385A}" type="slidenum">
              <a:rPr lang="en-US"/>
              <a:pPr>
                <a:defRPr/>
              </a:pPr>
              <a:t>41</a:t>
            </a:fld>
            <a:endParaRPr lang="en-US" dirty="0"/>
          </a:p>
        </p:txBody>
      </p:sp>
      <p:sp>
        <p:nvSpPr>
          <p:cNvPr id="21508" name="Rectangle 5"/>
          <p:cNvSpPr>
            <a:spLocks noGrp="1" noChangeArrowheads="1"/>
          </p:cNvSpPr>
          <p:nvPr>
            <p:ph type="title"/>
          </p:nvPr>
        </p:nvSpPr>
        <p:spPr>
          <a:xfrm>
            <a:off x="1981200" y="0"/>
            <a:ext cx="6934200" cy="1066800"/>
          </a:xfrm>
        </p:spPr>
        <p:txBody>
          <a:bodyPr lIns="92075" tIns="46038" rIns="92075" bIns="46038" anchor="ctr"/>
          <a:lstStyle/>
          <a:p>
            <a:pPr algn="r">
              <a:defRPr/>
            </a:pPr>
            <a:r>
              <a:rPr lang="en-US" sz="4400" b="1" dirty="0" smtClean="0"/>
              <a:t>Wind Correction</a:t>
            </a:r>
          </a:p>
        </p:txBody>
      </p:sp>
      <p:sp>
        <p:nvSpPr>
          <p:cNvPr id="7"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spTree>
    <p:extLst>
      <p:ext uri="{BB962C8B-B14F-4D97-AF65-F5344CB8AC3E}">
        <p14:creationId xmlns:p14="http://schemas.microsoft.com/office/powerpoint/2010/main" val="1560468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a:spLocks noGrp="1"/>
          </p:cNvSpPr>
          <p:nvPr>
            <p:ph type="sldNum" sz="quarter" idx="4294967295"/>
          </p:nvPr>
        </p:nvSpPr>
        <p:spPr>
          <a:xfrm>
            <a:off x="8001000" y="6492875"/>
            <a:ext cx="762000" cy="365125"/>
          </a:xfrm>
        </p:spPr>
        <p:txBody>
          <a:bodyPr/>
          <a:lstStyle/>
          <a:p>
            <a:pPr>
              <a:defRPr/>
            </a:pPr>
            <a:r>
              <a:rPr lang="en-US" dirty="0"/>
              <a:t>J-</a:t>
            </a:r>
            <a:fld id="{2536AF52-DC59-4211-B278-8B191845B52F}" type="slidenum">
              <a:rPr lang="en-US"/>
              <a:pPr>
                <a:defRPr/>
              </a:pPr>
              <a:t>42</a:t>
            </a:fld>
            <a:endParaRPr lang="en-US" dirty="0"/>
          </a:p>
        </p:txBody>
      </p:sp>
      <p:sp>
        <p:nvSpPr>
          <p:cNvPr id="2053" name="Rectangle 5"/>
          <p:cNvSpPr>
            <a:spLocks noGrp="1" noChangeArrowheads="1"/>
          </p:cNvSpPr>
          <p:nvPr>
            <p:ph type="title"/>
          </p:nvPr>
        </p:nvSpPr>
        <p:spPr>
          <a:xfrm>
            <a:off x="2006600" y="-8467"/>
            <a:ext cx="6934200" cy="1075267"/>
          </a:xfrm>
        </p:spPr>
        <p:txBody>
          <a:bodyPr lIns="92075" tIns="46038" rIns="92075" bIns="46038" anchor="ctr"/>
          <a:lstStyle/>
          <a:p>
            <a:pPr algn="r">
              <a:defRPr/>
            </a:pPr>
            <a:r>
              <a:rPr lang="en-US" sz="4400" b="1" dirty="0" smtClean="0"/>
              <a:t>Wind Correction</a:t>
            </a:r>
          </a:p>
        </p:txBody>
      </p:sp>
      <p:sp>
        <p:nvSpPr>
          <p:cNvPr id="2054" name="Rectangle 7"/>
          <p:cNvSpPr>
            <a:spLocks noChangeArrowheads="1"/>
          </p:cNvSpPr>
          <p:nvPr/>
        </p:nvSpPr>
        <p:spPr bwMode="auto">
          <a:xfrm>
            <a:off x="3514211" y="1676400"/>
            <a:ext cx="2272289" cy="707886"/>
          </a:xfrm>
          <a:prstGeom prst="rect">
            <a:avLst/>
          </a:prstGeom>
          <a:noFill/>
          <a:ln w="12700">
            <a:noFill/>
            <a:miter lim="800000"/>
            <a:headEnd type="none" w="sm" len="sm"/>
            <a:tailEnd type="none" w="sm" len="sm"/>
          </a:ln>
        </p:spPr>
        <p:txBody>
          <a:bodyPr wrap="none">
            <a:spAutoFit/>
          </a:bodyPr>
          <a:lstStyle/>
          <a:p>
            <a:pPr algn="r" eaLnBrk="0" hangingPunct="0"/>
            <a:r>
              <a:rPr lang="en-US" sz="2000" dirty="0"/>
              <a:t>Vertical lines must </a:t>
            </a:r>
          </a:p>
          <a:p>
            <a:pPr algn="r" eaLnBrk="0" hangingPunct="0"/>
            <a:r>
              <a:rPr lang="en-US" sz="2000" dirty="0"/>
              <a:t>be wind corrected.</a:t>
            </a:r>
          </a:p>
        </p:txBody>
      </p:sp>
      <p:sp>
        <p:nvSpPr>
          <p:cNvPr id="2055" name="Rectangle 8"/>
          <p:cNvSpPr>
            <a:spLocks noChangeArrowheads="1"/>
          </p:cNvSpPr>
          <p:nvPr/>
        </p:nvSpPr>
        <p:spPr bwMode="auto">
          <a:xfrm>
            <a:off x="838200" y="2971800"/>
            <a:ext cx="1828800" cy="915988"/>
          </a:xfrm>
          <a:prstGeom prst="rect">
            <a:avLst/>
          </a:prstGeom>
          <a:noFill/>
          <a:ln w="12700">
            <a:noFill/>
            <a:miter lim="800000"/>
            <a:headEnd type="none" w="sm" len="sm"/>
            <a:tailEnd type="none" w="sm" len="sm"/>
          </a:ln>
        </p:spPr>
        <p:txBody>
          <a:bodyPr>
            <a:spAutoFit/>
          </a:bodyPr>
          <a:lstStyle/>
          <a:p>
            <a:pPr eaLnBrk="0" hangingPunct="0"/>
            <a:r>
              <a:rPr lang="en-US" b="0" dirty="0"/>
              <a:t>No Wind -</a:t>
            </a:r>
          </a:p>
          <a:p>
            <a:pPr eaLnBrk="0" hangingPunct="0"/>
            <a:r>
              <a:rPr lang="en-US" b="0" dirty="0"/>
              <a:t>Path and Attitude</a:t>
            </a:r>
          </a:p>
          <a:p>
            <a:pPr eaLnBrk="0" hangingPunct="0"/>
            <a:r>
              <a:rPr lang="en-US" b="0" dirty="0"/>
              <a:t>are both Vertical</a:t>
            </a:r>
          </a:p>
        </p:txBody>
      </p:sp>
      <p:sp>
        <p:nvSpPr>
          <p:cNvPr id="2056" name="Rectangle 9"/>
          <p:cNvSpPr>
            <a:spLocks noChangeArrowheads="1"/>
          </p:cNvSpPr>
          <p:nvPr/>
        </p:nvSpPr>
        <p:spPr bwMode="auto">
          <a:xfrm>
            <a:off x="6705600" y="2971800"/>
            <a:ext cx="1676400" cy="1200150"/>
          </a:xfrm>
          <a:prstGeom prst="rect">
            <a:avLst/>
          </a:prstGeom>
          <a:noFill/>
          <a:ln w="12700">
            <a:noFill/>
            <a:miter lim="800000"/>
            <a:headEnd type="none" w="sm" len="sm"/>
            <a:tailEnd type="none" w="sm" len="sm"/>
          </a:ln>
        </p:spPr>
        <p:txBody>
          <a:bodyPr>
            <a:spAutoFit/>
          </a:bodyPr>
          <a:lstStyle/>
          <a:p>
            <a:pPr eaLnBrk="0" hangingPunct="0"/>
            <a:r>
              <a:rPr lang="en-US" b="0" dirty="0"/>
              <a:t>Wind - Path is Vertical and </a:t>
            </a:r>
          </a:p>
          <a:p>
            <a:pPr eaLnBrk="0" hangingPunct="0"/>
            <a:r>
              <a:rPr lang="en-US" b="0" dirty="0"/>
              <a:t>Attitude is wind corrected.</a:t>
            </a:r>
          </a:p>
        </p:txBody>
      </p:sp>
      <p:graphicFrame>
        <p:nvGraphicFramePr>
          <p:cNvPr id="2050" name="Object 13"/>
          <p:cNvGraphicFramePr>
            <a:graphicFrameLocks noChangeAspect="1"/>
          </p:cNvGraphicFramePr>
          <p:nvPr>
            <p:extLst>
              <p:ext uri="{D42A27DB-BD31-4B8C-83A1-F6EECF244321}">
                <p14:modId xmlns:p14="http://schemas.microsoft.com/office/powerpoint/2010/main" val="4009505553"/>
              </p:ext>
            </p:extLst>
          </p:nvPr>
        </p:nvGraphicFramePr>
        <p:xfrm>
          <a:off x="2820413" y="2524125"/>
          <a:ext cx="3649662" cy="3419475"/>
        </p:xfrm>
        <a:graphic>
          <a:graphicData uri="http://schemas.openxmlformats.org/presentationml/2006/ole">
            <mc:AlternateContent xmlns:mc="http://schemas.openxmlformats.org/markup-compatibility/2006">
              <mc:Choice xmlns:v="urn:schemas-microsoft-com:vml" Requires="v">
                <p:oleObj spid="_x0000_s2246" name="Visio" r:id="rId4" imgW="3543300" imgH="3319463" progId="">
                  <p:embed/>
                </p:oleObj>
              </mc:Choice>
              <mc:Fallback>
                <p:oleObj name="Visio" r:id="rId4" imgW="3543300" imgH="3319463" progId="">
                  <p:embed/>
                  <p:pic>
                    <p:nvPicPr>
                      <p:cNvPr id="0" name="Picture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0413" y="2524125"/>
                        <a:ext cx="3649662" cy="341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94236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4294967295"/>
          </p:nvPr>
        </p:nvSpPr>
        <p:spPr>
          <a:xfrm>
            <a:off x="8001000" y="6492875"/>
            <a:ext cx="762000" cy="365125"/>
          </a:xfrm>
        </p:spPr>
        <p:txBody>
          <a:bodyPr/>
          <a:lstStyle/>
          <a:p>
            <a:pPr>
              <a:defRPr/>
            </a:pPr>
            <a:r>
              <a:rPr lang="en-US" dirty="0"/>
              <a:t>J-</a:t>
            </a:r>
            <a:fld id="{ABCCE67C-4469-4F27-A8FB-3C264E2334B0}" type="slidenum">
              <a:rPr lang="en-US"/>
              <a:pPr>
                <a:defRPr/>
              </a:pPr>
              <a:t>43</a:t>
            </a:fld>
            <a:endParaRPr lang="en-US" dirty="0"/>
          </a:p>
        </p:txBody>
      </p:sp>
      <p:sp>
        <p:nvSpPr>
          <p:cNvPr id="23556" name="Rectangle 5"/>
          <p:cNvSpPr>
            <a:spLocks noGrp="1" noChangeArrowheads="1"/>
          </p:cNvSpPr>
          <p:nvPr>
            <p:ph type="title"/>
          </p:nvPr>
        </p:nvSpPr>
        <p:spPr>
          <a:xfrm>
            <a:off x="1981200" y="0"/>
            <a:ext cx="6934200" cy="1066800"/>
          </a:xfrm>
        </p:spPr>
        <p:txBody>
          <a:bodyPr lIns="92075" tIns="46038" rIns="92075" bIns="46038" anchor="ctr"/>
          <a:lstStyle/>
          <a:p>
            <a:pPr algn="r">
              <a:defRPr/>
            </a:pPr>
            <a:r>
              <a:rPr lang="en-US" sz="4400" b="1" dirty="0" smtClean="0"/>
              <a:t>Wind Correction</a:t>
            </a:r>
          </a:p>
        </p:txBody>
      </p:sp>
      <p:sp>
        <p:nvSpPr>
          <p:cNvPr id="26630" name="Rectangle 7"/>
          <p:cNvSpPr>
            <a:spLocks noChangeArrowheads="1"/>
          </p:cNvSpPr>
          <p:nvPr/>
        </p:nvSpPr>
        <p:spPr bwMode="auto">
          <a:xfrm>
            <a:off x="2887531" y="2133600"/>
            <a:ext cx="3733907" cy="400110"/>
          </a:xfrm>
          <a:prstGeom prst="rect">
            <a:avLst/>
          </a:prstGeom>
          <a:noFill/>
          <a:ln w="12700">
            <a:noFill/>
            <a:miter lim="800000"/>
            <a:headEnd type="none" w="sm" len="sm"/>
            <a:tailEnd type="none" w="sm" len="sm"/>
          </a:ln>
        </p:spPr>
        <p:txBody>
          <a:bodyPr wrap="none">
            <a:spAutoFit/>
          </a:bodyPr>
          <a:lstStyle/>
          <a:p>
            <a:pPr algn="r" eaLnBrk="0" hangingPunct="0"/>
            <a:r>
              <a:rPr lang="en-US" sz="2000" dirty="0"/>
              <a:t>45° lines must be wind corrected</a:t>
            </a:r>
          </a:p>
        </p:txBody>
      </p:sp>
      <p:pic>
        <p:nvPicPr>
          <p:cNvPr id="59394" name="Picture 2"/>
          <p:cNvPicPr>
            <a:picLocks noChangeAspect="1" noChangeArrowheads="1"/>
          </p:cNvPicPr>
          <p:nvPr/>
        </p:nvPicPr>
        <p:blipFill>
          <a:blip r:embed="rId3" cstate="print"/>
          <a:srcRect/>
          <a:stretch>
            <a:fillRect/>
          </a:stretch>
        </p:blipFill>
        <p:spPr bwMode="auto">
          <a:xfrm>
            <a:off x="906331" y="2971800"/>
            <a:ext cx="7247069" cy="2147887"/>
          </a:xfrm>
          <a:prstGeom prst="rect">
            <a:avLst/>
          </a:prstGeom>
          <a:noFill/>
          <a:ln w="9525">
            <a:noFill/>
            <a:miter lim="800000"/>
            <a:headEnd/>
            <a:tailEnd/>
          </a:ln>
        </p:spPr>
      </p:pic>
      <p:sp>
        <p:nvSpPr>
          <p:cNvPr id="8"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spTree>
    <p:extLst>
      <p:ext uri="{BB962C8B-B14F-4D97-AF65-F5344CB8AC3E}">
        <p14:creationId xmlns:p14="http://schemas.microsoft.com/office/powerpoint/2010/main" val="3649105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2"/>
          <p:cNvSpPr>
            <a:spLocks noGrp="1"/>
          </p:cNvSpPr>
          <p:nvPr>
            <p:ph type="sldNum" sz="quarter" idx="4294967295"/>
          </p:nvPr>
        </p:nvSpPr>
        <p:spPr>
          <a:xfrm>
            <a:off x="8001000" y="6492875"/>
            <a:ext cx="762000" cy="365125"/>
          </a:xfrm>
        </p:spPr>
        <p:txBody>
          <a:bodyPr/>
          <a:lstStyle/>
          <a:p>
            <a:pPr>
              <a:defRPr/>
            </a:pPr>
            <a:r>
              <a:rPr lang="en-US" dirty="0"/>
              <a:t>J-</a:t>
            </a:r>
            <a:fld id="{D9D6FF75-8020-4435-B8F4-A3AF51BD95D2}" type="slidenum">
              <a:rPr lang="en-US"/>
              <a:pPr>
                <a:defRPr/>
              </a:pPr>
              <a:t>44</a:t>
            </a:fld>
            <a:endParaRPr lang="en-US" dirty="0"/>
          </a:p>
        </p:txBody>
      </p:sp>
      <p:graphicFrame>
        <p:nvGraphicFramePr>
          <p:cNvPr id="3074" name="Object 2"/>
          <p:cNvGraphicFramePr>
            <a:graphicFrameLocks noChangeAspect="1"/>
          </p:cNvGraphicFramePr>
          <p:nvPr>
            <p:extLst>
              <p:ext uri="{D42A27DB-BD31-4B8C-83A1-F6EECF244321}">
                <p14:modId xmlns:p14="http://schemas.microsoft.com/office/powerpoint/2010/main" val="2924526923"/>
              </p:ext>
            </p:extLst>
          </p:nvPr>
        </p:nvGraphicFramePr>
        <p:xfrm>
          <a:off x="304800" y="2590800"/>
          <a:ext cx="2887663" cy="2657475"/>
        </p:xfrm>
        <a:graphic>
          <a:graphicData uri="http://schemas.openxmlformats.org/presentationml/2006/ole">
            <mc:AlternateContent xmlns:mc="http://schemas.openxmlformats.org/markup-compatibility/2006">
              <mc:Choice xmlns:v="urn:schemas-microsoft-com:vml" Requires="v">
                <p:oleObj spid="_x0000_s3632" name="Visio" r:id="rId3" imgW="3622358" imgH="3606165" progId="">
                  <p:embed/>
                </p:oleObj>
              </mc:Choice>
              <mc:Fallback>
                <p:oleObj name="Visio" r:id="rId3" imgW="3622358" imgH="3606165" progId="">
                  <p:embed/>
                  <p:pic>
                    <p:nvPicPr>
                      <p:cNvPr id="0" name="Picture 1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590800"/>
                        <a:ext cx="2887663" cy="2657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3"/>
          <p:cNvGraphicFramePr>
            <a:graphicFrameLocks noChangeAspect="1"/>
          </p:cNvGraphicFramePr>
          <p:nvPr>
            <p:extLst>
              <p:ext uri="{D42A27DB-BD31-4B8C-83A1-F6EECF244321}">
                <p14:modId xmlns:p14="http://schemas.microsoft.com/office/powerpoint/2010/main" val="105109882"/>
              </p:ext>
            </p:extLst>
          </p:nvPr>
        </p:nvGraphicFramePr>
        <p:xfrm>
          <a:off x="3276600" y="2590800"/>
          <a:ext cx="2819400" cy="2647950"/>
        </p:xfrm>
        <a:graphic>
          <a:graphicData uri="http://schemas.openxmlformats.org/presentationml/2006/ole">
            <mc:AlternateContent xmlns:mc="http://schemas.openxmlformats.org/markup-compatibility/2006">
              <mc:Choice xmlns:v="urn:schemas-microsoft-com:vml" Requires="v">
                <p:oleObj spid="_x0000_s3633" name="Visio" r:id="rId5" imgW="3543300" imgH="3352800" progId="">
                  <p:embed/>
                </p:oleObj>
              </mc:Choice>
              <mc:Fallback>
                <p:oleObj name="Visio" r:id="rId5" imgW="3543300" imgH="3352800" progId="">
                  <p:embed/>
                  <p:pic>
                    <p:nvPicPr>
                      <p:cNvPr id="0" name="Picture 1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2590800"/>
                        <a:ext cx="2819400" cy="2647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4"/>
          <p:cNvGraphicFramePr>
            <a:graphicFrameLocks noChangeAspect="1"/>
          </p:cNvGraphicFramePr>
          <p:nvPr>
            <p:extLst>
              <p:ext uri="{D42A27DB-BD31-4B8C-83A1-F6EECF244321}">
                <p14:modId xmlns:p14="http://schemas.microsoft.com/office/powerpoint/2010/main" val="318035385"/>
              </p:ext>
            </p:extLst>
          </p:nvPr>
        </p:nvGraphicFramePr>
        <p:xfrm>
          <a:off x="6172200" y="2590800"/>
          <a:ext cx="2773363" cy="2654300"/>
        </p:xfrm>
        <a:graphic>
          <a:graphicData uri="http://schemas.openxmlformats.org/presentationml/2006/ole">
            <mc:AlternateContent xmlns:mc="http://schemas.openxmlformats.org/markup-compatibility/2006">
              <mc:Choice xmlns:v="urn:schemas-microsoft-com:vml" Requires="v">
                <p:oleObj spid="_x0000_s3634" name="Visio" r:id="rId7" imgW="3543300" imgH="3390900" progId="">
                  <p:embed/>
                </p:oleObj>
              </mc:Choice>
              <mc:Fallback>
                <p:oleObj name="Visio" r:id="rId7" imgW="3543300" imgH="3390900" progId="">
                  <p:embed/>
                  <p:pic>
                    <p:nvPicPr>
                      <p:cNvPr id="0" name="Picture 16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2590800"/>
                        <a:ext cx="2773363" cy="265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3"/>
          <p:cNvSpPr>
            <a:spLocks noChangeArrowheads="1"/>
          </p:cNvSpPr>
          <p:nvPr/>
        </p:nvSpPr>
        <p:spPr bwMode="auto">
          <a:xfrm>
            <a:off x="1972733" y="0"/>
            <a:ext cx="6934200"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latin typeface="Arial"/>
                <a:cs typeface="Arial"/>
              </a:rPr>
              <a:t>Wind Correction</a:t>
            </a:r>
            <a:endParaRPr lang="en-US" sz="4400" b="1" dirty="0">
              <a:solidFill>
                <a:schemeClr val="tx2"/>
              </a:solidFill>
              <a:latin typeface="Arial"/>
              <a:cs typeface="Arial"/>
            </a:endParaRPr>
          </a:p>
        </p:txBody>
      </p:sp>
      <p:sp>
        <p:nvSpPr>
          <p:cNvPr id="9"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spTree>
    <p:extLst>
      <p:ext uri="{BB962C8B-B14F-4D97-AF65-F5344CB8AC3E}">
        <p14:creationId xmlns:p14="http://schemas.microsoft.com/office/powerpoint/2010/main" val="3801052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001000" y="6492875"/>
            <a:ext cx="762000" cy="365125"/>
          </a:xfrm>
        </p:spPr>
        <p:txBody>
          <a:bodyPr/>
          <a:lstStyle/>
          <a:p>
            <a:pPr>
              <a:defRPr/>
            </a:pPr>
            <a:r>
              <a:rPr lang="en-US" dirty="0" smtClean="0"/>
              <a:t>J-</a:t>
            </a:r>
            <a:fld id="{A0EC684D-4F47-4BFF-86C6-0232A970A245}" type="slidenum">
              <a:rPr lang="en-US" smtClean="0"/>
              <a:pPr>
                <a:defRPr/>
              </a:pPr>
              <a:t>45</a:t>
            </a:fld>
            <a:endParaRPr lang="en-US" dirty="0"/>
          </a:p>
        </p:txBody>
      </p:sp>
      <p:sp>
        <p:nvSpPr>
          <p:cNvPr id="4" name="Rectangle 13"/>
          <p:cNvSpPr>
            <a:spLocks noChangeArrowheads="1"/>
          </p:cNvSpPr>
          <p:nvPr/>
        </p:nvSpPr>
        <p:spPr bwMode="auto">
          <a:xfrm>
            <a:off x="3886200" y="0"/>
            <a:ext cx="5029200"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latin typeface="Arial"/>
                <a:cs typeface="Arial"/>
              </a:rPr>
              <a:t>5° = ½ point</a:t>
            </a:r>
            <a:endParaRPr lang="en-US" sz="4400" b="1" dirty="0">
              <a:solidFill>
                <a:schemeClr val="tx2"/>
              </a:solidFill>
              <a:latin typeface="Arial"/>
              <a:cs typeface="Arial"/>
            </a:endParaRPr>
          </a:p>
        </p:txBody>
      </p:sp>
      <p:sp>
        <p:nvSpPr>
          <p:cNvPr id="5" name="Rectangle 2"/>
          <p:cNvSpPr txBox="1">
            <a:spLocks noChangeArrowheads="1"/>
          </p:cNvSpPr>
          <p:nvPr/>
        </p:nvSpPr>
        <p:spPr bwMode="auto">
          <a:xfrm>
            <a:off x="381000" y="1371600"/>
            <a:ext cx="8305800" cy="990600"/>
          </a:xfrm>
          <a:prstGeom prst="rect">
            <a:avLst/>
          </a:prstGeom>
          <a:noFill/>
          <a:ln w="9525">
            <a:noFill/>
            <a:miter lim="800000"/>
            <a:headEnd/>
            <a:tailEnd/>
          </a:ln>
        </p:spPr>
        <p:txBody>
          <a:bodyPr lIns="92075" tIns="46038" rIns="92075" bIns="46038"/>
          <a:lstStyle/>
          <a:p>
            <a:pPr algn="ctr"/>
            <a:r>
              <a:rPr lang="en-US" sz="2800" b="1" dirty="0" smtClean="0">
                <a:solidFill>
                  <a:srgbClr val="FF0000"/>
                </a:solidFill>
                <a:cs typeface="Arial" panose="020B0604020202020204" pitchFamily="34" charset="0"/>
              </a:rPr>
              <a:t>5° = 1/2 point</a:t>
            </a:r>
          </a:p>
          <a:p>
            <a:pPr algn="ctr"/>
            <a:r>
              <a:rPr lang="en-US" sz="2800" b="1" dirty="0" smtClean="0">
                <a:solidFill>
                  <a:srgbClr val="FF0000"/>
                </a:solidFill>
                <a:cs typeface="Arial" panose="020B0604020202020204" pitchFamily="34" charset="0"/>
              </a:rPr>
              <a:t>So, what does 5° look like?</a:t>
            </a:r>
            <a:endParaRPr lang="en-US" sz="2800" b="1" dirty="0">
              <a:solidFill>
                <a:srgbClr val="FF0000"/>
              </a:solidFill>
              <a:cs typeface="Arial" panose="020B0604020202020204" pitchFamily="34" charset="0"/>
            </a:endParaRPr>
          </a:p>
        </p:txBody>
      </p:sp>
      <p:pic>
        <p:nvPicPr>
          <p:cNvPr id="6" name="Picture 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2209800"/>
            <a:ext cx="3425825"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txBox="1">
            <a:spLocks noChangeArrowheads="1"/>
          </p:cNvSpPr>
          <p:nvPr/>
        </p:nvSpPr>
        <p:spPr bwMode="auto">
          <a:xfrm>
            <a:off x="419100" y="5562600"/>
            <a:ext cx="8305800" cy="762000"/>
          </a:xfrm>
          <a:prstGeom prst="rect">
            <a:avLst/>
          </a:prstGeom>
          <a:noFill/>
          <a:ln w="9525">
            <a:noFill/>
            <a:miter lim="800000"/>
            <a:headEnd/>
            <a:tailEnd/>
          </a:ln>
        </p:spPr>
        <p:txBody>
          <a:bodyPr lIns="92075" tIns="46038" rIns="92075" bIns="46038"/>
          <a:lstStyle/>
          <a:p>
            <a:pPr algn="ctr"/>
            <a:r>
              <a:rPr lang="en-US" sz="2000" b="1" dirty="0" smtClean="0">
                <a:solidFill>
                  <a:srgbClr val="FF0000"/>
                </a:solidFill>
                <a:cs typeface="Arial" panose="020B0604020202020204" pitchFamily="34" charset="0"/>
              </a:rPr>
              <a:t>Remember that 1 minute on a clock = 6°.</a:t>
            </a:r>
          </a:p>
          <a:p>
            <a:pPr algn="ctr"/>
            <a:r>
              <a:rPr lang="en-US" sz="2000" b="1" dirty="0" smtClean="0">
                <a:solidFill>
                  <a:srgbClr val="FF0000"/>
                </a:solidFill>
                <a:cs typeface="Arial" panose="020B0604020202020204" pitchFamily="34" charset="0"/>
              </a:rPr>
              <a:t> Most judges actually </a:t>
            </a:r>
            <a:r>
              <a:rPr lang="en-US" sz="2000" b="1" u="sng" dirty="0" smtClean="0">
                <a:solidFill>
                  <a:srgbClr val="FF0000"/>
                </a:solidFill>
                <a:cs typeface="Arial" panose="020B0604020202020204" pitchFamily="34" charset="0"/>
              </a:rPr>
              <a:t>underestimate</a:t>
            </a:r>
            <a:r>
              <a:rPr lang="en-US" sz="2000" b="1" dirty="0" smtClean="0">
                <a:solidFill>
                  <a:srgbClr val="FF0000"/>
                </a:solidFill>
                <a:cs typeface="Arial" panose="020B0604020202020204" pitchFamily="34" charset="0"/>
              </a:rPr>
              <a:t> angular error.</a:t>
            </a:r>
            <a:endParaRPr lang="en-US" sz="2000" b="1" dirty="0">
              <a:solidFill>
                <a:srgbClr val="FF0000"/>
              </a:solidFill>
              <a:cs typeface="Arial" panose="020B0604020202020204" pitchFamily="34" charset="0"/>
            </a:endParaRPr>
          </a:p>
        </p:txBody>
      </p:sp>
      <p:sp>
        <p:nvSpPr>
          <p:cNvPr id="8"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spTree>
    <p:extLst>
      <p:ext uri="{BB962C8B-B14F-4D97-AF65-F5344CB8AC3E}">
        <p14:creationId xmlns:p14="http://schemas.microsoft.com/office/powerpoint/2010/main" val="1369441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2"/>
          <p:cNvSpPr>
            <a:spLocks noGrp="1"/>
          </p:cNvSpPr>
          <p:nvPr>
            <p:ph type="sldNum" sz="quarter" idx="4294967295"/>
          </p:nvPr>
        </p:nvSpPr>
        <p:spPr>
          <a:xfrm>
            <a:off x="8001000" y="6492875"/>
            <a:ext cx="762000" cy="365125"/>
          </a:xfrm>
        </p:spPr>
        <p:txBody>
          <a:bodyPr/>
          <a:lstStyle/>
          <a:p>
            <a:pPr>
              <a:defRPr/>
            </a:pPr>
            <a:r>
              <a:rPr lang="en-US" dirty="0"/>
              <a:t>J-</a:t>
            </a:r>
            <a:fld id="{6BB5ED43-3D63-47B0-99B4-65902E41102E}" type="slidenum">
              <a:rPr lang="en-US"/>
              <a:pPr>
                <a:defRPr/>
              </a:pPr>
              <a:t>46</a:t>
            </a:fld>
            <a:endParaRPr lang="en-US" dirty="0"/>
          </a:p>
        </p:txBody>
      </p:sp>
      <p:sp>
        <p:nvSpPr>
          <p:cNvPr id="27653" name="Rectangle 3"/>
          <p:cNvSpPr>
            <a:spLocks noChangeArrowheads="1"/>
          </p:cNvSpPr>
          <p:nvPr/>
        </p:nvSpPr>
        <p:spPr bwMode="auto">
          <a:xfrm>
            <a:off x="541867" y="1295400"/>
            <a:ext cx="7684325" cy="1324081"/>
          </a:xfrm>
          <a:prstGeom prst="rect">
            <a:avLst/>
          </a:prstGeom>
          <a:noFill/>
          <a:ln w="9525">
            <a:noFill/>
            <a:miter lim="800000"/>
            <a:headEnd/>
            <a:tailEnd/>
          </a:ln>
        </p:spPr>
        <p:txBody>
          <a:bodyPr wrap="square" lIns="92075" tIns="46038" rIns="92075" bIns="46038">
            <a:spAutoFit/>
          </a:bodyPr>
          <a:lstStyle/>
          <a:p>
            <a:pPr marL="342900" indent="-342900" eaLnBrk="0" hangingPunct="0">
              <a:buClr>
                <a:srgbClr val="FF3300"/>
              </a:buClr>
              <a:buSzPct val="100000"/>
              <a:buFont typeface="Wingdings" charset="2"/>
              <a:buChar char="q"/>
            </a:pPr>
            <a:r>
              <a:rPr lang="en-US" sz="2000" dirty="0" smtClean="0"/>
              <a:t>Aircraft in a stall position cannot be wind corrected: no deductions. </a:t>
            </a:r>
          </a:p>
          <a:p>
            <a:pPr eaLnBrk="0" hangingPunct="0">
              <a:buClr>
                <a:srgbClr val="FF3300"/>
              </a:buClr>
              <a:buSzPct val="100000"/>
            </a:pPr>
            <a:endParaRPr lang="en-US" sz="2000" dirty="0" smtClean="0"/>
          </a:p>
          <a:p>
            <a:pPr marL="342900" indent="-342900" eaLnBrk="0" hangingPunct="0">
              <a:buClr>
                <a:srgbClr val="FF3300"/>
              </a:buClr>
              <a:buSzPct val="100000"/>
              <a:buFont typeface="Wingdings" charset="2"/>
              <a:buChar char="q"/>
            </a:pPr>
            <a:r>
              <a:rPr lang="en-US" sz="2000" b="0" dirty="0" smtClean="0"/>
              <a:t>Wind drift to be disregarded </a:t>
            </a:r>
            <a:r>
              <a:rPr lang="en-US" sz="2000" b="1" dirty="0" smtClean="0"/>
              <a:t>only </a:t>
            </a:r>
            <a:r>
              <a:rPr lang="en-US" sz="2000" b="0" dirty="0" smtClean="0"/>
              <a:t>during the stalled portion.</a:t>
            </a:r>
            <a:endParaRPr lang="en-US" sz="2000" b="0" dirty="0"/>
          </a:p>
        </p:txBody>
      </p:sp>
      <p:sp>
        <p:nvSpPr>
          <p:cNvPr id="8" name="Rectangle 13"/>
          <p:cNvSpPr>
            <a:spLocks noChangeArrowheads="1"/>
          </p:cNvSpPr>
          <p:nvPr/>
        </p:nvSpPr>
        <p:spPr bwMode="auto">
          <a:xfrm>
            <a:off x="1981200" y="0"/>
            <a:ext cx="6934200"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latin typeface="Arial"/>
                <a:cs typeface="Arial"/>
              </a:rPr>
              <a:t>Stall Exceptions</a:t>
            </a:r>
            <a:endParaRPr lang="en-US" sz="4400" b="1" dirty="0">
              <a:solidFill>
                <a:schemeClr val="tx2"/>
              </a:solidFill>
              <a:latin typeface="Arial"/>
              <a:cs typeface="Arial"/>
            </a:endParaRPr>
          </a:p>
        </p:txBody>
      </p:sp>
      <p:sp>
        <p:nvSpPr>
          <p:cNvPr id="7"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sp>
        <p:nvSpPr>
          <p:cNvPr id="9" name="Rectangle 7"/>
          <p:cNvSpPr>
            <a:spLocks noChangeArrowheads="1"/>
          </p:cNvSpPr>
          <p:nvPr/>
        </p:nvSpPr>
        <p:spPr bwMode="auto">
          <a:xfrm>
            <a:off x="3505200" y="3048000"/>
            <a:ext cx="1851789" cy="1569660"/>
          </a:xfrm>
          <a:prstGeom prst="rect">
            <a:avLst/>
          </a:prstGeom>
          <a:noFill/>
          <a:ln w="12700">
            <a:noFill/>
            <a:miter lim="800000"/>
            <a:headEnd/>
            <a:tailEnd/>
          </a:ln>
        </p:spPr>
        <p:txBody>
          <a:bodyPr wrap="none" anchor="ctr">
            <a:spAutoFit/>
          </a:bodyPr>
          <a:lstStyle/>
          <a:p>
            <a:pPr marL="342900" indent="-342900" eaLnBrk="0" hangingPunct="0">
              <a:buClr>
                <a:srgbClr val="FF0000"/>
              </a:buClr>
              <a:buFont typeface="Wingdings" charset="2"/>
              <a:buChar char="q"/>
            </a:pPr>
            <a:r>
              <a:rPr lang="en-US" sz="2400" dirty="0" smtClean="0"/>
              <a:t>Stall Turn</a:t>
            </a:r>
          </a:p>
          <a:p>
            <a:pPr marL="342900" indent="-342900" eaLnBrk="0" hangingPunct="0">
              <a:buClr>
                <a:srgbClr val="FF0000"/>
              </a:buClr>
              <a:buFont typeface="Wingdings" charset="2"/>
              <a:buChar char="q"/>
            </a:pPr>
            <a:r>
              <a:rPr lang="en-US" sz="2400" dirty="0" smtClean="0"/>
              <a:t>Tail Slide</a:t>
            </a:r>
          </a:p>
          <a:p>
            <a:pPr marL="342900" indent="-342900" eaLnBrk="0" hangingPunct="0">
              <a:buClr>
                <a:srgbClr val="FF0000"/>
              </a:buClr>
              <a:buFont typeface="Wingdings" charset="2"/>
              <a:buChar char="q"/>
            </a:pPr>
            <a:r>
              <a:rPr lang="en-US" sz="2400" dirty="0" smtClean="0"/>
              <a:t>Spin</a:t>
            </a:r>
          </a:p>
          <a:p>
            <a:pPr marL="342900" indent="-342900" eaLnBrk="0" hangingPunct="0">
              <a:buClr>
                <a:srgbClr val="FF0000"/>
              </a:buClr>
              <a:buFont typeface="Wingdings" charset="2"/>
              <a:buChar char="q"/>
            </a:pPr>
            <a:r>
              <a:rPr lang="en-US" sz="2400" dirty="0" smtClean="0"/>
              <a:t>Snap Roll</a:t>
            </a:r>
          </a:p>
        </p:txBody>
      </p:sp>
    </p:spTree>
    <p:extLst>
      <p:ext uri="{BB962C8B-B14F-4D97-AF65-F5344CB8AC3E}">
        <p14:creationId xmlns:p14="http://schemas.microsoft.com/office/powerpoint/2010/main" val="1728216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001000" y="6492875"/>
            <a:ext cx="762000" cy="365125"/>
          </a:xfrm>
        </p:spPr>
        <p:txBody>
          <a:bodyPr/>
          <a:lstStyle/>
          <a:p>
            <a:pPr>
              <a:defRPr/>
            </a:pPr>
            <a:r>
              <a:rPr lang="en-US" dirty="0" smtClean="0"/>
              <a:t>J-</a:t>
            </a:r>
            <a:fld id="{A0EC684D-4F47-4BFF-86C6-0232A970A245}" type="slidenum">
              <a:rPr lang="en-US" smtClean="0"/>
              <a:pPr>
                <a:defRPr/>
              </a:pPr>
              <a:t>47</a:t>
            </a:fld>
            <a:endParaRPr lang="en-US" dirty="0"/>
          </a:p>
        </p:txBody>
      </p:sp>
      <p:sp>
        <p:nvSpPr>
          <p:cNvPr id="5" name="TextBox 4"/>
          <p:cNvSpPr txBox="1"/>
          <p:nvPr/>
        </p:nvSpPr>
        <p:spPr>
          <a:xfrm>
            <a:off x="533400" y="1320800"/>
            <a:ext cx="8077200" cy="5447645"/>
          </a:xfrm>
          <a:prstGeom prst="rect">
            <a:avLst/>
          </a:prstGeom>
          <a:noFill/>
        </p:spPr>
        <p:txBody>
          <a:bodyPr wrap="square" rtlCol="0">
            <a:spAutoFit/>
          </a:bodyPr>
          <a:lstStyle/>
          <a:p>
            <a:pPr marL="342900" indent="-342900">
              <a:buClr>
                <a:srgbClr val="FF0000"/>
              </a:buClr>
              <a:buSzPct val="100000"/>
              <a:buFont typeface="Wingdings" panose="05000000000000000000" pitchFamily="2" charset="2"/>
              <a:buChar char="q"/>
            </a:pPr>
            <a:r>
              <a:rPr lang="en-US" sz="2000" b="1" dirty="0" smtClean="0"/>
              <a:t>(10) to zero (0) in increments of one-half (0.5) point</a:t>
            </a:r>
            <a:r>
              <a:rPr lang="en-US" sz="2000" b="0" dirty="0" smtClean="0"/>
              <a:t>.  Deductions  are graded at .5 points per 5 degrees angular error and roll error.</a:t>
            </a:r>
          </a:p>
          <a:p>
            <a:pPr>
              <a:buClr>
                <a:srgbClr val="FF0000"/>
              </a:buClr>
              <a:buSzPct val="100000"/>
            </a:pPr>
            <a:r>
              <a:rPr lang="en-US" sz="2000" b="0" dirty="0" smtClean="0"/>
              <a:t> </a:t>
            </a:r>
          </a:p>
          <a:p>
            <a:pPr marL="342900" indent="-342900">
              <a:buClr>
                <a:srgbClr val="FF0000"/>
              </a:buClr>
              <a:buSzPct val="100000"/>
              <a:buFont typeface="Wingdings" panose="05000000000000000000" pitchFamily="2" charset="2"/>
              <a:buChar char="q"/>
            </a:pPr>
            <a:r>
              <a:rPr lang="en-US" sz="2000" dirty="0"/>
              <a:t>The grading criteria of each component will apply in a combination figure so that one overall grade for the figure will result.</a:t>
            </a:r>
          </a:p>
          <a:p>
            <a:pPr>
              <a:buClr>
                <a:srgbClr val="FF0000"/>
              </a:buClr>
              <a:buSzPct val="100000"/>
            </a:pPr>
            <a:endParaRPr lang="en-US" sz="1000" dirty="0"/>
          </a:p>
          <a:p>
            <a:pPr marL="342900" indent="-342900">
              <a:buClr>
                <a:srgbClr val="FF0000"/>
              </a:buClr>
              <a:buSzPct val="100000"/>
              <a:buFont typeface="Wingdings" panose="05000000000000000000" pitchFamily="2" charset="2"/>
              <a:buChar char="q"/>
            </a:pPr>
            <a:r>
              <a:rPr lang="en-US" sz="2000" dirty="0"/>
              <a:t>The length of the lines and the size of the radii caused by the flying characteristics of an aircraft are not to be taken into account in the grading.</a:t>
            </a:r>
          </a:p>
          <a:p>
            <a:pPr>
              <a:buClr>
                <a:srgbClr val="FF0000"/>
              </a:buClr>
              <a:buSzPct val="100000"/>
            </a:pPr>
            <a:endParaRPr lang="en-US" sz="1000" dirty="0"/>
          </a:p>
          <a:p>
            <a:pPr>
              <a:buClr>
                <a:srgbClr val="FF0000"/>
              </a:buClr>
              <a:buSzPct val="100000"/>
            </a:pPr>
            <a:endParaRPr lang="en-US" sz="1000" dirty="0"/>
          </a:p>
          <a:p>
            <a:pPr marL="342900" indent="-342900">
              <a:buClr>
                <a:srgbClr val="FF0000"/>
              </a:buClr>
              <a:buSzPct val="100000"/>
              <a:buFont typeface="Wingdings" panose="05000000000000000000" pitchFamily="2" charset="2"/>
              <a:buChar char="q"/>
            </a:pPr>
            <a:r>
              <a:rPr lang="en-US" sz="2000" dirty="0"/>
              <a:t>Speed of aircraft is not a criterion. A reduction of grade will be applied for each deviation from the prescribed criteria for the figure. The grade will be reduced by 1/2 point for each 5 degrees of deviation.</a:t>
            </a:r>
          </a:p>
          <a:p>
            <a:pPr>
              <a:buClr>
                <a:srgbClr val="FF0000"/>
              </a:buClr>
              <a:buSzPct val="100000"/>
            </a:pPr>
            <a:endParaRPr lang="en-US" sz="2000" b="0" dirty="0" smtClean="0"/>
          </a:p>
          <a:p>
            <a:pPr>
              <a:buClr>
                <a:srgbClr val="FF0000"/>
              </a:buClr>
              <a:buSzPct val="100000"/>
            </a:pPr>
            <a:endParaRPr lang="en-US" sz="2000" b="0" dirty="0" smtClean="0"/>
          </a:p>
          <a:p>
            <a:pPr marL="285750" indent="-285750">
              <a:buClr>
                <a:srgbClr val="FF0000"/>
              </a:buClr>
              <a:buSzPct val="100000"/>
              <a:buFont typeface="Wingdings" panose="05000000000000000000" pitchFamily="2" charset="2"/>
              <a:buChar char="q"/>
            </a:pPr>
            <a:endParaRPr lang="en-US" dirty="0"/>
          </a:p>
        </p:txBody>
      </p:sp>
      <p:sp>
        <p:nvSpPr>
          <p:cNvPr id="7" name="Rectangle 13"/>
          <p:cNvSpPr>
            <a:spLocks noChangeArrowheads="1"/>
          </p:cNvSpPr>
          <p:nvPr/>
        </p:nvSpPr>
        <p:spPr bwMode="auto">
          <a:xfrm>
            <a:off x="1998133" y="8467"/>
            <a:ext cx="6934200" cy="1058333"/>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latin typeface="Arial"/>
                <a:cs typeface="Arial"/>
              </a:rPr>
              <a:t>Grading Principles</a:t>
            </a:r>
            <a:endParaRPr lang="en-US" sz="4400" b="1" dirty="0">
              <a:solidFill>
                <a:schemeClr val="tx2"/>
              </a:solidFill>
              <a:latin typeface="Arial"/>
              <a:cs typeface="Arial"/>
            </a:endParaRPr>
          </a:p>
        </p:txBody>
      </p:sp>
      <p:sp>
        <p:nvSpPr>
          <p:cNvPr id="8"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spTree>
    <p:extLst>
      <p:ext uri="{BB962C8B-B14F-4D97-AF65-F5344CB8AC3E}">
        <p14:creationId xmlns:p14="http://schemas.microsoft.com/office/powerpoint/2010/main" val="317624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4294967295"/>
          </p:nvPr>
        </p:nvSpPr>
        <p:spPr>
          <a:xfrm>
            <a:off x="8001000" y="6492875"/>
            <a:ext cx="762000" cy="365125"/>
          </a:xfrm>
        </p:spPr>
        <p:txBody>
          <a:bodyPr/>
          <a:lstStyle/>
          <a:p>
            <a:pPr>
              <a:defRPr/>
            </a:pPr>
            <a:r>
              <a:rPr lang="en-US"/>
              <a:t>J-</a:t>
            </a:r>
            <a:fld id="{6FF92E1A-968F-4388-B534-1771CB412ED4}" type="slidenum">
              <a:rPr lang="en-US"/>
              <a:pPr>
                <a:defRPr/>
              </a:pPr>
              <a:t>48</a:t>
            </a:fld>
            <a:endParaRPr lang="en-US"/>
          </a:p>
        </p:txBody>
      </p:sp>
      <p:sp>
        <p:nvSpPr>
          <p:cNvPr id="206851" name="Rectangle 2051"/>
          <p:cNvSpPr>
            <a:spLocks noChangeArrowheads="1"/>
          </p:cNvSpPr>
          <p:nvPr/>
        </p:nvSpPr>
        <p:spPr bwMode="auto">
          <a:xfrm>
            <a:off x="533400" y="1295400"/>
            <a:ext cx="7467600" cy="5253362"/>
          </a:xfrm>
          <a:prstGeom prst="rect">
            <a:avLst/>
          </a:prstGeom>
          <a:noFill/>
          <a:ln w="9525">
            <a:noFill/>
            <a:miter lim="800000"/>
            <a:headEnd/>
            <a:tailEnd/>
          </a:ln>
        </p:spPr>
        <p:txBody>
          <a:bodyPr lIns="92075" tIns="46038" rIns="92075" bIns="46038">
            <a:spAutoFit/>
          </a:bodyPr>
          <a:lstStyle/>
          <a:p>
            <a:pPr marL="285750" indent="-285750" eaLnBrk="0" hangingPunct="0">
              <a:lnSpc>
                <a:spcPct val="120000"/>
              </a:lnSpc>
              <a:buClr>
                <a:srgbClr val="FF0000"/>
              </a:buClr>
              <a:buSzPct val="100000"/>
              <a:buFont typeface="Wingdings" charset="2"/>
              <a:buChar char="q"/>
            </a:pPr>
            <a:r>
              <a:rPr lang="en-US" b="0" dirty="0"/>
              <a:t> </a:t>
            </a:r>
            <a:r>
              <a:rPr lang="en-US" sz="2000" b="0" dirty="0"/>
              <a:t>Omitting a programmed figure.</a:t>
            </a:r>
          </a:p>
          <a:p>
            <a:pPr marL="342900" indent="-342900" eaLnBrk="0" hangingPunct="0">
              <a:lnSpc>
                <a:spcPct val="120000"/>
              </a:lnSpc>
              <a:buClr>
                <a:srgbClr val="FF0000"/>
              </a:buClr>
              <a:buSzPct val="100000"/>
              <a:buFont typeface="Wingdings" charset="2"/>
              <a:buChar char="q"/>
            </a:pPr>
            <a:r>
              <a:rPr lang="en-US" sz="2000" b="0" dirty="0"/>
              <a:t> Flying a figure that deviates from the Aresti.</a:t>
            </a:r>
          </a:p>
          <a:p>
            <a:pPr marL="342900" indent="-342900" eaLnBrk="0" hangingPunct="0">
              <a:lnSpc>
                <a:spcPct val="120000"/>
              </a:lnSpc>
              <a:buClr>
                <a:srgbClr val="FF0000"/>
              </a:buClr>
              <a:buSzPct val="100000"/>
              <a:buFont typeface="Wingdings" charset="2"/>
              <a:buChar char="q"/>
            </a:pPr>
            <a:r>
              <a:rPr lang="en-US" sz="2000" b="0" dirty="0"/>
              <a:t> Adding a figure to the program </a:t>
            </a:r>
            <a:r>
              <a:rPr lang="en-US" sz="2000" dirty="0">
                <a:solidFill>
                  <a:srgbClr val="FF0000"/>
                </a:solidFill>
              </a:rPr>
              <a:t>except</a:t>
            </a:r>
            <a:r>
              <a:rPr lang="en-US" sz="2000" b="0" dirty="0"/>
              <a:t> when necessary to reposition  </a:t>
            </a:r>
            <a:r>
              <a:rPr lang="en-US" sz="2000" b="0" dirty="0" smtClean="0"/>
              <a:t>(Corrective maneuver) (Break </a:t>
            </a:r>
            <a:r>
              <a:rPr lang="en-US" sz="2000" b="0" dirty="0"/>
              <a:t>Penalty will be assessed)</a:t>
            </a:r>
          </a:p>
          <a:p>
            <a:pPr marL="342900" indent="-342900" eaLnBrk="0" hangingPunct="0">
              <a:lnSpc>
                <a:spcPct val="120000"/>
              </a:lnSpc>
              <a:buClr>
                <a:srgbClr val="FF0000"/>
              </a:buClr>
              <a:buSzPct val="100000"/>
              <a:buFont typeface="Wingdings" charset="2"/>
              <a:buChar char="q"/>
            </a:pPr>
            <a:r>
              <a:rPr lang="en-US" sz="2000" b="0" dirty="0"/>
              <a:t> BREAK in the sequence. (Disorientation etc)</a:t>
            </a:r>
          </a:p>
          <a:p>
            <a:pPr marL="342900" indent="-342900" eaLnBrk="0" hangingPunct="0">
              <a:lnSpc>
                <a:spcPct val="120000"/>
              </a:lnSpc>
              <a:buClr>
                <a:srgbClr val="FF0000"/>
              </a:buClr>
              <a:buSzPct val="100000"/>
              <a:buFont typeface="Wingdings" charset="2"/>
              <a:buChar char="q"/>
            </a:pPr>
            <a:r>
              <a:rPr lang="en-US" sz="2000" b="0" dirty="0"/>
              <a:t> Flying a figure in wrong direction (X-axis). Y-axis is non directional.</a:t>
            </a:r>
          </a:p>
          <a:p>
            <a:pPr marL="342900" indent="-342900" eaLnBrk="0" hangingPunct="0">
              <a:lnSpc>
                <a:spcPct val="120000"/>
              </a:lnSpc>
              <a:buClr>
                <a:srgbClr val="FF0000"/>
              </a:buClr>
              <a:buSzPct val="100000"/>
              <a:buFont typeface="Wingdings" charset="2"/>
              <a:buChar char="q"/>
            </a:pPr>
            <a:r>
              <a:rPr lang="en-US" sz="2000" b="0" dirty="0"/>
              <a:t> Cumulative deviation on roll, pitch or yaw axis &gt; 90°.</a:t>
            </a:r>
          </a:p>
          <a:p>
            <a:pPr marL="342900" indent="-342900" eaLnBrk="0" hangingPunct="0">
              <a:lnSpc>
                <a:spcPct val="120000"/>
              </a:lnSpc>
              <a:buClr>
                <a:srgbClr val="FF0000"/>
              </a:buClr>
              <a:buSzPct val="100000"/>
              <a:buFont typeface="Wingdings" charset="2"/>
              <a:buChar char="q"/>
            </a:pPr>
            <a:r>
              <a:rPr lang="en-US" sz="2000" b="0" dirty="0"/>
              <a:t> Any maneuver flown, even partially, behind the deadline.</a:t>
            </a:r>
          </a:p>
          <a:p>
            <a:pPr marL="342900" indent="-342900" eaLnBrk="0" hangingPunct="0">
              <a:lnSpc>
                <a:spcPct val="120000"/>
              </a:lnSpc>
              <a:buClr>
                <a:srgbClr val="FF0000"/>
              </a:buClr>
              <a:buSzPct val="100000"/>
              <a:buFont typeface="Wingdings" charset="2"/>
              <a:buChar char="q"/>
            </a:pPr>
            <a:r>
              <a:rPr lang="en-US" sz="2000" b="0" dirty="0"/>
              <a:t> Hammerhead fly over – pivot &gt; 4 </a:t>
            </a:r>
            <a:r>
              <a:rPr lang="en-US" sz="2000" b="0" dirty="0" smtClean="0"/>
              <a:t>wingspans</a:t>
            </a:r>
          </a:p>
          <a:p>
            <a:pPr marL="342900" indent="-342900" eaLnBrk="0" hangingPunct="0">
              <a:lnSpc>
                <a:spcPct val="120000"/>
              </a:lnSpc>
              <a:buClr>
                <a:srgbClr val="FF0000"/>
              </a:buClr>
              <a:buSzPct val="100000"/>
              <a:buFont typeface="Wingdings" charset="2"/>
              <a:buChar char="q"/>
            </a:pPr>
            <a:r>
              <a:rPr lang="en-US" sz="2000" b="0" dirty="0" smtClean="0"/>
              <a:t> No visible slide on a </a:t>
            </a:r>
            <a:r>
              <a:rPr lang="en-US" sz="2000" b="0" dirty="0" err="1" smtClean="0"/>
              <a:t>Tailslide</a:t>
            </a:r>
            <a:endParaRPr lang="en-US" sz="2000" b="0" dirty="0"/>
          </a:p>
          <a:p>
            <a:pPr marL="342900" indent="-342900" eaLnBrk="0" hangingPunct="0">
              <a:lnSpc>
                <a:spcPct val="120000"/>
              </a:lnSpc>
              <a:buClr>
                <a:srgbClr val="FF0000"/>
              </a:buClr>
              <a:buSzPct val="100000"/>
              <a:buFont typeface="Wingdings" charset="2"/>
              <a:buChar char="q"/>
            </a:pPr>
            <a:r>
              <a:rPr lang="en-US" sz="2000" b="0" dirty="0"/>
              <a:t> No stall (</a:t>
            </a:r>
            <a:r>
              <a:rPr lang="en-US" sz="2000" b="0" dirty="0" smtClean="0"/>
              <a:t>break in correct direction) </a:t>
            </a:r>
            <a:r>
              <a:rPr lang="en-US" sz="2000" b="0" dirty="0"/>
              <a:t>in snap rolls</a:t>
            </a:r>
          </a:p>
          <a:p>
            <a:pPr marL="342900" indent="-342900" eaLnBrk="0" hangingPunct="0">
              <a:lnSpc>
                <a:spcPct val="120000"/>
              </a:lnSpc>
              <a:buClr>
                <a:srgbClr val="FF0000"/>
              </a:buClr>
              <a:buSzPct val="100000"/>
              <a:buFont typeface="Wingdings" charset="2"/>
              <a:buChar char="q"/>
            </a:pPr>
            <a:r>
              <a:rPr lang="en-US" sz="2000" b="0" dirty="0"/>
              <a:t> No stall on spin entry</a:t>
            </a:r>
          </a:p>
        </p:txBody>
      </p:sp>
      <p:sp>
        <p:nvSpPr>
          <p:cNvPr id="8"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9" name="Rectangle 2"/>
          <p:cNvSpPr>
            <a:spLocks noChangeArrowheads="1"/>
          </p:cNvSpPr>
          <p:nvPr/>
        </p:nvSpPr>
        <p:spPr bwMode="auto">
          <a:xfrm>
            <a:off x="2667000" y="0"/>
            <a:ext cx="6248400"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Zero</a:t>
            </a:r>
            <a:endParaRPr lang="en-US" sz="4400" b="1" dirty="0">
              <a:solidFill>
                <a:schemeClr val="tx2"/>
              </a:solidFill>
            </a:endParaRPr>
          </a:p>
        </p:txBody>
      </p:sp>
    </p:spTree>
    <p:extLst>
      <p:ext uri="{BB962C8B-B14F-4D97-AF65-F5344CB8AC3E}">
        <p14:creationId xmlns:p14="http://schemas.microsoft.com/office/powerpoint/2010/main" val="6753381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001000" y="6492875"/>
            <a:ext cx="762000" cy="365125"/>
          </a:xfrm>
        </p:spPr>
        <p:txBody>
          <a:bodyPr/>
          <a:lstStyle/>
          <a:p>
            <a:pPr>
              <a:defRPr/>
            </a:pPr>
            <a:r>
              <a:rPr lang="en-US" dirty="0" smtClean="0"/>
              <a:t>J-</a:t>
            </a:r>
            <a:fld id="{A0EC684D-4F47-4BFF-86C6-0232A970A245}" type="slidenum">
              <a:rPr lang="en-US" smtClean="0"/>
              <a:pPr>
                <a:defRPr/>
              </a:pPr>
              <a:t>49</a:t>
            </a:fld>
            <a:endParaRPr lang="en-US" dirty="0"/>
          </a:p>
        </p:txBody>
      </p:sp>
      <p:sp>
        <p:nvSpPr>
          <p:cNvPr id="7" name="Rectangle 13"/>
          <p:cNvSpPr>
            <a:spLocks noChangeArrowheads="1"/>
          </p:cNvSpPr>
          <p:nvPr/>
        </p:nvSpPr>
        <p:spPr bwMode="auto">
          <a:xfrm>
            <a:off x="2675467" y="1"/>
            <a:ext cx="6248400" cy="9906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latin typeface="Arial"/>
                <a:cs typeface="Arial"/>
              </a:rPr>
              <a:t>Break in the Sequence</a:t>
            </a:r>
            <a:endParaRPr lang="en-US" sz="4400" b="1" dirty="0">
              <a:solidFill>
                <a:schemeClr val="tx2"/>
              </a:solidFill>
              <a:latin typeface="Arial"/>
              <a:cs typeface="Arial"/>
            </a:endParaRPr>
          </a:p>
        </p:txBody>
      </p:sp>
      <p:sp>
        <p:nvSpPr>
          <p:cNvPr id="68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68609" name="Object 1"/>
          <p:cNvGraphicFramePr>
            <a:graphicFrameLocks noChangeAspect="1"/>
          </p:cNvGraphicFramePr>
          <p:nvPr>
            <p:extLst>
              <p:ext uri="{D42A27DB-BD31-4B8C-83A1-F6EECF244321}">
                <p14:modId xmlns:p14="http://schemas.microsoft.com/office/powerpoint/2010/main" val="3530248660"/>
              </p:ext>
            </p:extLst>
          </p:nvPr>
        </p:nvGraphicFramePr>
        <p:xfrm>
          <a:off x="1752600" y="2057400"/>
          <a:ext cx="5997790" cy="4339369"/>
        </p:xfrm>
        <a:graphic>
          <a:graphicData uri="http://schemas.openxmlformats.org/presentationml/2006/ole">
            <mc:AlternateContent xmlns:mc="http://schemas.openxmlformats.org/markup-compatibility/2006">
              <mc:Choice xmlns:v="urn:schemas-microsoft-com:vml" Requires="v">
                <p:oleObj spid="_x0000_s4294" name="Visio" r:id="rId3" imgW="3741099" imgH="2712223" progId="">
                  <p:embed/>
                </p:oleObj>
              </mc:Choice>
              <mc:Fallback>
                <p:oleObj name="Visio" r:id="rId3" imgW="3741099" imgH="2712223" progId="">
                  <p:embed/>
                  <p:pic>
                    <p:nvPicPr>
                      <p:cNvPr id="0" name="Picture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057400"/>
                        <a:ext cx="5997790" cy="43393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sp>
        <p:nvSpPr>
          <p:cNvPr id="8" name="Rectangle 19"/>
          <p:cNvSpPr>
            <a:spLocks noChangeArrowheads="1"/>
          </p:cNvSpPr>
          <p:nvPr/>
        </p:nvSpPr>
        <p:spPr bwMode="auto">
          <a:xfrm>
            <a:off x="533400" y="1293168"/>
            <a:ext cx="8276625" cy="461665"/>
          </a:xfrm>
          <a:prstGeom prst="rect">
            <a:avLst/>
          </a:prstGeom>
          <a:noFill/>
          <a:ln w="12700">
            <a:noFill/>
            <a:miter lim="800000"/>
            <a:headEnd/>
            <a:tailEnd/>
          </a:ln>
        </p:spPr>
        <p:txBody>
          <a:bodyPr wrap="none" anchor="ctr">
            <a:spAutoFit/>
          </a:bodyPr>
          <a:lstStyle/>
          <a:p>
            <a:pPr eaLnBrk="0" hangingPunct="0"/>
            <a:r>
              <a:rPr lang="en-US" sz="2400" dirty="0" smtClean="0"/>
              <a:t>Zero on first wrong maneuver + Break penalty on re-entry</a:t>
            </a:r>
            <a:endParaRPr lang="en-US" sz="2400" dirty="0"/>
          </a:p>
        </p:txBody>
      </p:sp>
    </p:spTree>
    <p:extLst>
      <p:ext uri="{BB962C8B-B14F-4D97-AF65-F5344CB8AC3E}">
        <p14:creationId xmlns:p14="http://schemas.microsoft.com/office/powerpoint/2010/main" val="1897348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Slide Number Placeholder 4"/>
          <p:cNvSpPr>
            <a:spLocks noGrp="1"/>
          </p:cNvSpPr>
          <p:nvPr>
            <p:ph type="sldNum" sz="quarter" idx="4294967295"/>
          </p:nvPr>
        </p:nvSpPr>
        <p:spPr>
          <a:xfrm>
            <a:off x="8382000" y="6569075"/>
            <a:ext cx="762000" cy="365125"/>
          </a:xfrm>
        </p:spPr>
        <p:txBody>
          <a:bodyPr/>
          <a:lstStyle/>
          <a:p>
            <a:pPr>
              <a:defRPr/>
            </a:pPr>
            <a:r>
              <a:rPr lang="en-US" dirty="0">
                <a:latin typeface="Arial" panose="020B0604020202020204" pitchFamily="34" charset="0"/>
                <a:cs typeface="Arial" panose="020B0604020202020204" pitchFamily="34" charset="0"/>
              </a:rPr>
              <a:t>J-</a:t>
            </a:r>
            <a:fld id="{5DA9C9D8-37D6-48E2-87ED-85D0F4E624CC}" type="slidenum">
              <a:rPr lang="en-US">
                <a:latin typeface="Arial" panose="020B0604020202020204" pitchFamily="34" charset="0"/>
                <a:cs typeface="Arial" panose="020B0604020202020204" pitchFamily="34" charset="0"/>
              </a:rPr>
              <a:pPr>
                <a:defRPr/>
              </a:pPr>
              <a:t>5</a:t>
            </a:fld>
            <a:endParaRPr lang="en-US" dirty="0">
              <a:latin typeface="Arial" panose="020B0604020202020204" pitchFamily="34" charset="0"/>
              <a:cs typeface="Arial" panose="020B0604020202020204" pitchFamily="34" charset="0"/>
            </a:endParaRPr>
          </a:p>
        </p:txBody>
      </p:sp>
      <p:sp>
        <p:nvSpPr>
          <p:cNvPr id="7" name="Date Placeholder 9"/>
          <p:cNvSpPr txBox="1">
            <a:spLocks/>
          </p:cNvSpPr>
          <p:nvPr/>
        </p:nvSpPr>
        <p:spPr>
          <a:xfrm>
            <a:off x="0" y="6545262"/>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cs typeface="Arial" panose="020B0604020202020204" pitchFamily="34" charset="0"/>
              </a:rPr>
              <a:t>2015</a:t>
            </a:r>
            <a:endParaRPr kumimoji="0" lang="en-US" sz="1200" b="1" i="0" u="none" strike="noStrike" kern="1200" cap="none" spc="0" normalizeH="0" baseline="0" noProof="0" dirty="0">
              <a:ln>
                <a:noFill/>
              </a:ln>
              <a:solidFill>
                <a:schemeClr val="tx2">
                  <a:shade val="90000"/>
                </a:schemeClr>
              </a:solidFill>
              <a:effectLst/>
              <a:uLnTx/>
              <a:uFillTx/>
              <a:cs typeface="Arial" panose="020B0604020202020204" pitchFamily="34" charset="0"/>
            </a:endParaRPr>
          </a:p>
        </p:txBody>
      </p:sp>
      <p:sp>
        <p:nvSpPr>
          <p:cNvPr id="8" name="Footer Placeholder 5"/>
          <p:cNvSpPr txBox="1">
            <a:spLocks/>
          </p:cNvSpPr>
          <p:nvPr/>
        </p:nvSpPr>
        <p:spPr>
          <a:xfrm>
            <a:off x="3124200" y="6453187"/>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pic>
        <p:nvPicPr>
          <p:cNvPr id="9" name="Picture 898"/>
          <p:cNvPicPr>
            <a:picLocks noChangeAspect="1" noChangeArrowheads="1"/>
          </p:cNvPicPr>
          <p:nvPr/>
        </p:nvPicPr>
        <p:blipFill>
          <a:blip r:embed="rId3"/>
          <a:srcRect/>
          <a:stretch>
            <a:fillRect/>
          </a:stretch>
        </p:blipFill>
        <p:spPr bwMode="auto">
          <a:xfrm>
            <a:off x="0" y="5410880"/>
            <a:ext cx="9144000" cy="1499507"/>
          </a:xfrm>
          <a:prstGeom prst="rect">
            <a:avLst/>
          </a:prstGeom>
          <a:noFill/>
          <a:ln w="38100">
            <a:noFill/>
            <a:prstDash val="sysDot"/>
            <a:miter lim="800000"/>
            <a:headEnd/>
            <a:tailEnd/>
          </a:ln>
          <a:effectLst/>
        </p:spPr>
      </p:pic>
      <p:cxnSp>
        <p:nvCxnSpPr>
          <p:cNvPr id="10" name="Straight Connector 9"/>
          <p:cNvCxnSpPr/>
          <p:nvPr/>
        </p:nvCxnSpPr>
        <p:spPr>
          <a:xfrm>
            <a:off x="235400" y="5943960"/>
            <a:ext cx="8763000" cy="1588"/>
          </a:xfrm>
          <a:prstGeom prst="line">
            <a:avLst/>
          </a:prstGeom>
          <a:ln w="12700">
            <a:solidFill>
              <a:schemeClr val="bg1"/>
            </a:solidFill>
            <a:headEnd type="stealth"/>
            <a:tailEnd type="stealth"/>
          </a:ln>
          <a:effectLst/>
        </p:spPr>
        <p:style>
          <a:lnRef idx="2">
            <a:schemeClr val="accent1"/>
          </a:lnRef>
          <a:fillRef idx="0">
            <a:schemeClr val="accent1"/>
          </a:fillRef>
          <a:effectRef idx="1">
            <a:schemeClr val="accent1"/>
          </a:effectRef>
          <a:fontRef idx="minor">
            <a:schemeClr val="tx1"/>
          </a:fontRef>
        </p:style>
      </p:cxnSp>
      <p:sp>
        <p:nvSpPr>
          <p:cNvPr id="11" name="Freeform 728"/>
          <p:cNvSpPr>
            <a:spLocks/>
          </p:cNvSpPr>
          <p:nvPr/>
        </p:nvSpPr>
        <p:spPr bwMode="auto">
          <a:xfrm>
            <a:off x="0" y="5266644"/>
            <a:ext cx="3263515" cy="195943"/>
          </a:xfrm>
          <a:custGeom>
            <a:avLst/>
            <a:gdLst/>
            <a:ahLst/>
            <a:cxnLst>
              <a:cxn ang="0">
                <a:pos x="2103" y="38"/>
              </a:cxn>
              <a:cxn ang="0">
                <a:pos x="2212" y="42"/>
              </a:cxn>
              <a:cxn ang="0">
                <a:pos x="2314" y="50"/>
              </a:cxn>
              <a:cxn ang="0">
                <a:pos x="2379" y="62"/>
              </a:cxn>
              <a:cxn ang="0">
                <a:pos x="2417" y="71"/>
              </a:cxn>
              <a:cxn ang="0">
                <a:pos x="2488" y="89"/>
              </a:cxn>
              <a:cxn ang="0">
                <a:pos x="2604" y="116"/>
              </a:cxn>
              <a:cxn ang="0">
                <a:pos x="0" y="127"/>
              </a:cxn>
              <a:cxn ang="0">
                <a:pos x="2" y="112"/>
              </a:cxn>
              <a:cxn ang="0">
                <a:pos x="16" y="87"/>
              </a:cxn>
              <a:cxn ang="0">
                <a:pos x="43" y="67"/>
              </a:cxn>
              <a:cxn ang="0">
                <a:pos x="61" y="62"/>
              </a:cxn>
              <a:cxn ang="0">
                <a:pos x="81" y="64"/>
              </a:cxn>
              <a:cxn ang="0">
                <a:pos x="189" y="44"/>
              </a:cxn>
              <a:cxn ang="0">
                <a:pos x="305" y="29"/>
              </a:cxn>
              <a:cxn ang="0">
                <a:pos x="339" y="19"/>
              </a:cxn>
              <a:cxn ang="0">
                <a:pos x="380" y="11"/>
              </a:cxn>
              <a:cxn ang="0">
                <a:pos x="465" y="7"/>
              </a:cxn>
              <a:cxn ang="0">
                <a:pos x="556" y="7"/>
              </a:cxn>
              <a:cxn ang="0">
                <a:pos x="648" y="2"/>
              </a:cxn>
              <a:cxn ang="0">
                <a:pos x="751" y="4"/>
              </a:cxn>
              <a:cxn ang="0">
                <a:pos x="891" y="15"/>
              </a:cxn>
              <a:cxn ang="0">
                <a:pos x="1033" y="29"/>
              </a:cxn>
              <a:cxn ang="0">
                <a:pos x="1139" y="35"/>
              </a:cxn>
              <a:cxn ang="0">
                <a:pos x="1210" y="31"/>
              </a:cxn>
              <a:cxn ang="0">
                <a:pos x="1281" y="29"/>
              </a:cxn>
              <a:cxn ang="0">
                <a:pos x="1330" y="29"/>
              </a:cxn>
              <a:cxn ang="0">
                <a:pos x="1378" y="29"/>
              </a:cxn>
              <a:cxn ang="0">
                <a:pos x="1480" y="29"/>
              </a:cxn>
              <a:cxn ang="0">
                <a:pos x="1575" y="38"/>
              </a:cxn>
              <a:cxn ang="0">
                <a:pos x="1666" y="44"/>
              </a:cxn>
              <a:cxn ang="0">
                <a:pos x="1711" y="44"/>
              </a:cxn>
              <a:cxn ang="0">
                <a:pos x="1758" y="38"/>
              </a:cxn>
              <a:cxn ang="0">
                <a:pos x="1827" y="31"/>
              </a:cxn>
              <a:cxn ang="0">
                <a:pos x="1902" y="31"/>
              </a:cxn>
              <a:cxn ang="0">
                <a:pos x="2048" y="38"/>
              </a:cxn>
              <a:cxn ang="0">
                <a:pos x="2048" y="38"/>
              </a:cxn>
              <a:cxn ang="0">
                <a:pos x="2048" y="38"/>
              </a:cxn>
            </a:cxnLst>
            <a:rect l="0" t="0" r="r" b="b"/>
            <a:pathLst>
              <a:path w="2661" h="127">
                <a:moveTo>
                  <a:pt x="2048" y="38"/>
                </a:moveTo>
                <a:lnTo>
                  <a:pt x="2103" y="38"/>
                </a:lnTo>
                <a:lnTo>
                  <a:pt x="2158" y="40"/>
                </a:lnTo>
                <a:lnTo>
                  <a:pt x="2212" y="42"/>
                </a:lnTo>
                <a:lnTo>
                  <a:pt x="2265" y="44"/>
                </a:lnTo>
                <a:lnTo>
                  <a:pt x="2314" y="50"/>
                </a:lnTo>
                <a:lnTo>
                  <a:pt x="2359" y="58"/>
                </a:lnTo>
                <a:lnTo>
                  <a:pt x="2379" y="62"/>
                </a:lnTo>
                <a:lnTo>
                  <a:pt x="2399" y="65"/>
                </a:lnTo>
                <a:lnTo>
                  <a:pt x="2417" y="71"/>
                </a:lnTo>
                <a:lnTo>
                  <a:pt x="2432" y="79"/>
                </a:lnTo>
                <a:lnTo>
                  <a:pt x="2488" y="89"/>
                </a:lnTo>
                <a:lnTo>
                  <a:pt x="2547" y="102"/>
                </a:lnTo>
                <a:lnTo>
                  <a:pt x="2604" y="116"/>
                </a:lnTo>
                <a:lnTo>
                  <a:pt x="2661" y="125"/>
                </a:lnTo>
                <a:lnTo>
                  <a:pt x="0" y="127"/>
                </a:lnTo>
                <a:lnTo>
                  <a:pt x="0" y="122"/>
                </a:lnTo>
                <a:lnTo>
                  <a:pt x="2" y="112"/>
                </a:lnTo>
                <a:lnTo>
                  <a:pt x="8" y="100"/>
                </a:lnTo>
                <a:lnTo>
                  <a:pt x="16" y="87"/>
                </a:lnTo>
                <a:lnTo>
                  <a:pt x="29" y="75"/>
                </a:lnTo>
                <a:lnTo>
                  <a:pt x="43" y="67"/>
                </a:lnTo>
                <a:lnTo>
                  <a:pt x="53" y="64"/>
                </a:lnTo>
                <a:lnTo>
                  <a:pt x="61" y="62"/>
                </a:lnTo>
                <a:lnTo>
                  <a:pt x="71" y="62"/>
                </a:lnTo>
                <a:lnTo>
                  <a:pt x="81" y="64"/>
                </a:lnTo>
                <a:lnTo>
                  <a:pt x="134" y="52"/>
                </a:lnTo>
                <a:lnTo>
                  <a:pt x="189" y="44"/>
                </a:lnTo>
                <a:lnTo>
                  <a:pt x="246" y="36"/>
                </a:lnTo>
                <a:lnTo>
                  <a:pt x="305" y="29"/>
                </a:lnTo>
                <a:lnTo>
                  <a:pt x="321" y="23"/>
                </a:lnTo>
                <a:lnTo>
                  <a:pt x="339" y="19"/>
                </a:lnTo>
                <a:lnTo>
                  <a:pt x="359" y="15"/>
                </a:lnTo>
                <a:lnTo>
                  <a:pt x="380" y="11"/>
                </a:lnTo>
                <a:lnTo>
                  <a:pt x="420" y="9"/>
                </a:lnTo>
                <a:lnTo>
                  <a:pt x="465" y="7"/>
                </a:lnTo>
                <a:lnTo>
                  <a:pt x="510" y="7"/>
                </a:lnTo>
                <a:lnTo>
                  <a:pt x="556" y="7"/>
                </a:lnTo>
                <a:lnTo>
                  <a:pt x="603" y="6"/>
                </a:lnTo>
                <a:lnTo>
                  <a:pt x="648" y="2"/>
                </a:lnTo>
                <a:lnTo>
                  <a:pt x="692" y="0"/>
                </a:lnTo>
                <a:lnTo>
                  <a:pt x="751" y="4"/>
                </a:lnTo>
                <a:lnTo>
                  <a:pt x="818" y="9"/>
                </a:lnTo>
                <a:lnTo>
                  <a:pt x="891" y="15"/>
                </a:lnTo>
                <a:lnTo>
                  <a:pt x="964" y="23"/>
                </a:lnTo>
                <a:lnTo>
                  <a:pt x="1033" y="29"/>
                </a:lnTo>
                <a:lnTo>
                  <a:pt x="1092" y="33"/>
                </a:lnTo>
                <a:lnTo>
                  <a:pt x="1139" y="35"/>
                </a:lnTo>
                <a:lnTo>
                  <a:pt x="1173" y="33"/>
                </a:lnTo>
                <a:lnTo>
                  <a:pt x="1210" y="31"/>
                </a:lnTo>
                <a:lnTo>
                  <a:pt x="1246" y="31"/>
                </a:lnTo>
                <a:lnTo>
                  <a:pt x="1281" y="29"/>
                </a:lnTo>
                <a:lnTo>
                  <a:pt x="1305" y="31"/>
                </a:lnTo>
                <a:lnTo>
                  <a:pt x="1330" y="29"/>
                </a:lnTo>
                <a:lnTo>
                  <a:pt x="1354" y="29"/>
                </a:lnTo>
                <a:lnTo>
                  <a:pt x="1378" y="29"/>
                </a:lnTo>
                <a:lnTo>
                  <a:pt x="1429" y="27"/>
                </a:lnTo>
                <a:lnTo>
                  <a:pt x="1480" y="29"/>
                </a:lnTo>
                <a:lnTo>
                  <a:pt x="1528" y="33"/>
                </a:lnTo>
                <a:lnTo>
                  <a:pt x="1575" y="38"/>
                </a:lnTo>
                <a:lnTo>
                  <a:pt x="1620" y="42"/>
                </a:lnTo>
                <a:lnTo>
                  <a:pt x="1666" y="44"/>
                </a:lnTo>
                <a:lnTo>
                  <a:pt x="1689" y="44"/>
                </a:lnTo>
                <a:lnTo>
                  <a:pt x="1711" y="44"/>
                </a:lnTo>
                <a:lnTo>
                  <a:pt x="1733" y="42"/>
                </a:lnTo>
                <a:lnTo>
                  <a:pt x="1758" y="38"/>
                </a:lnTo>
                <a:lnTo>
                  <a:pt x="1792" y="33"/>
                </a:lnTo>
                <a:lnTo>
                  <a:pt x="1827" y="31"/>
                </a:lnTo>
                <a:lnTo>
                  <a:pt x="1865" y="29"/>
                </a:lnTo>
                <a:lnTo>
                  <a:pt x="1902" y="31"/>
                </a:lnTo>
                <a:lnTo>
                  <a:pt x="1977" y="35"/>
                </a:lnTo>
                <a:lnTo>
                  <a:pt x="2048" y="38"/>
                </a:lnTo>
                <a:lnTo>
                  <a:pt x="2048" y="38"/>
                </a:lnTo>
                <a:lnTo>
                  <a:pt x="2048" y="38"/>
                </a:lnTo>
                <a:lnTo>
                  <a:pt x="2048" y="38"/>
                </a:lnTo>
                <a:lnTo>
                  <a:pt x="2048" y="38"/>
                </a:lnTo>
              </a:path>
            </a:pathLst>
          </a:custGeom>
          <a:solidFill>
            <a:srgbClr val="B2B2B2"/>
          </a:solidFill>
          <a:ln w="3175">
            <a:solidFill>
              <a:srgbClr val="131516"/>
            </a:solidFill>
            <a:prstDash val="solid"/>
            <a:round/>
            <a:headEnd/>
            <a:tailEnd/>
          </a:ln>
        </p:spPr>
        <p:txBody>
          <a:bodyPr lIns="75749" tIns="37874" rIns="75749" bIns="37874">
            <a:prstTxWarp prst="textNoShape">
              <a:avLst/>
            </a:prstTxWarp>
          </a:bodyPr>
          <a:lstStyle/>
          <a:p>
            <a:endParaRPr lang="en-US" dirty="0"/>
          </a:p>
        </p:txBody>
      </p:sp>
      <p:sp>
        <p:nvSpPr>
          <p:cNvPr id="12" name="Freeform 729"/>
          <p:cNvSpPr>
            <a:spLocks/>
          </p:cNvSpPr>
          <p:nvPr/>
        </p:nvSpPr>
        <p:spPr bwMode="auto">
          <a:xfrm>
            <a:off x="4329546" y="5291137"/>
            <a:ext cx="4814454" cy="163286"/>
          </a:xfrm>
          <a:custGeom>
            <a:avLst/>
            <a:gdLst/>
            <a:ahLst/>
            <a:cxnLst>
              <a:cxn ang="0">
                <a:pos x="1764" y="37"/>
              </a:cxn>
              <a:cxn ang="0">
                <a:pos x="1936" y="35"/>
              </a:cxn>
              <a:cxn ang="0">
                <a:pos x="2101" y="45"/>
              </a:cxn>
              <a:cxn ang="0">
                <a:pos x="2214" y="58"/>
              </a:cxn>
              <a:cxn ang="0">
                <a:pos x="2285" y="72"/>
              </a:cxn>
              <a:cxn ang="0">
                <a:pos x="2348" y="82"/>
              </a:cxn>
              <a:cxn ang="0">
                <a:pos x="2428" y="80"/>
              </a:cxn>
              <a:cxn ang="0">
                <a:pos x="2578" y="62"/>
              </a:cxn>
              <a:cxn ang="0">
                <a:pos x="2807" y="28"/>
              </a:cxn>
              <a:cxn ang="0">
                <a:pos x="2967" y="6"/>
              </a:cxn>
              <a:cxn ang="0">
                <a:pos x="3059" y="0"/>
              </a:cxn>
              <a:cxn ang="0">
                <a:pos x="3140" y="4"/>
              </a:cxn>
              <a:cxn ang="0">
                <a:pos x="3258" y="20"/>
              </a:cxn>
              <a:cxn ang="0">
                <a:pos x="3390" y="41"/>
              </a:cxn>
              <a:cxn ang="0">
                <a:pos x="3505" y="57"/>
              </a:cxn>
              <a:cxn ang="0">
                <a:pos x="3597" y="64"/>
              </a:cxn>
              <a:cxn ang="0">
                <a:pos x="3670" y="74"/>
              </a:cxn>
              <a:cxn ang="0">
                <a:pos x="3716" y="86"/>
              </a:cxn>
              <a:cxn ang="0">
                <a:pos x="3739" y="101"/>
              </a:cxn>
              <a:cxn ang="0">
                <a:pos x="3749" y="113"/>
              </a:cxn>
              <a:cxn ang="0">
                <a:pos x="475" y="115"/>
              </a:cxn>
              <a:cxn ang="0">
                <a:pos x="363" y="113"/>
              </a:cxn>
              <a:cxn ang="0">
                <a:pos x="240" y="115"/>
              </a:cxn>
              <a:cxn ang="0">
                <a:pos x="114" y="116"/>
              </a:cxn>
              <a:cxn ang="0">
                <a:pos x="0" y="115"/>
              </a:cxn>
              <a:cxn ang="0">
                <a:pos x="104" y="82"/>
              </a:cxn>
              <a:cxn ang="0">
                <a:pos x="231" y="51"/>
              </a:cxn>
              <a:cxn ang="0">
                <a:pos x="303" y="37"/>
              </a:cxn>
              <a:cxn ang="0">
                <a:pos x="378" y="28"/>
              </a:cxn>
              <a:cxn ang="0">
                <a:pos x="457" y="22"/>
              </a:cxn>
              <a:cxn ang="0">
                <a:pos x="540" y="22"/>
              </a:cxn>
              <a:cxn ang="0">
                <a:pos x="674" y="26"/>
              </a:cxn>
              <a:cxn ang="0">
                <a:pos x="810" y="28"/>
              </a:cxn>
              <a:cxn ang="0">
                <a:pos x="903" y="18"/>
              </a:cxn>
              <a:cxn ang="0">
                <a:pos x="999" y="10"/>
              </a:cxn>
              <a:cxn ang="0">
                <a:pos x="1098" y="6"/>
              </a:cxn>
              <a:cxn ang="0">
                <a:pos x="1202" y="8"/>
              </a:cxn>
              <a:cxn ang="0">
                <a:pos x="1321" y="14"/>
              </a:cxn>
              <a:cxn ang="0">
                <a:pos x="1437" y="24"/>
              </a:cxn>
              <a:cxn ang="0">
                <a:pos x="1555" y="33"/>
              </a:cxn>
              <a:cxn ang="0">
                <a:pos x="1677" y="39"/>
              </a:cxn>
              <a:cxn ang="0">
                <a:pos x="1677" y="39"/>
              </a:cxn>
              <a:cxn ang="0">
                <a:pos x="1677" y="39"/>
              </a:cxn>
            </a:cxnLst>
            <a:rect l="0" t="0" r="r" b="b"/>
            <a:pathLst>
              <a:path w="3753" h="120">
                <a:moveTo>
                  <a:pt x="1677" y="39"/>
                </a:moveTo>
                <a:lnTo>
                  <a:pt x="1764" y="37"/>
                </a:lnTo>
                <a:lnTo>
                  <a:pt x="1851" y="35"/>
                </a:lnTo>
                <a:lnTo>
                  <a:pt x="1936" y="35"/>
                </a:lnTo>
                <a:lnTo>
                  <a:pt x="2020" y="39"/>
                </a:lnTo>
                <a:lnTo>
                  <a:pt x="2101" y="45"/>
                </a:lnTo>
                <a:lnTo>
                  <a:pt x="2178" y="53"/>
                </a:lnTo>
                <a:lnTo>
                  <a:pt x="2214" y="58"/>
                </a:lnTo>
                <a:lnTo>
                  <a:pt x="2251" y="64"/>
                </a:lnTo>
                <a:lnTo>
                  <a:pt x="2285" y="72"/>
                </a:lnTo>
                <a:lnTo>
                  <a:pt x="2320" y="80"/>
                </a:lnTo>
                <a:lnTo>
                  <a:pt x="2348" y="82"/>
                </a:lnTo>
                <a:lnTo>
                  <a:pt x="2385" y="84"/>
                </a:lnTo>
                <a:lnTo>
                  <a:pt x="2428" y="80"/>
                </a:lnTo>
                <a:lnTo>
                  <a:pt x="2474" y="76"/>
                </a:lnTo>
                <a:lnTo>
                  <a:pt x="2578" y="62"/>
                </a:lnTo>
                <a:lnTo>
                  <a:pt x="2691" y="45"/>
                </a:lnTo>
                <a:lnTo>
                  <a:pt x="2807" y="28"/>
                </a:lnTo>
                <a:lnTo>
                  <a:pt x="2917" y="12"/>
                </a:lnTo>
                <a:lnTo>
                  <a:pt x="2967" y="6"/>
                </a:lnTo>
                <a:lnTo>
                  <a:pt x="3016" y="2"/>
                </a:lnTo>
                <a:lnTo>
                  <a:pt x="3059" y="0"/>
                </a:lnTo>
                <a:lnTo>
                  <a:pt x="3095" y="0"/>
                </a:lnTo>
                <a:lnTo>
                  <a:pt x="3140" y="4"/>
                </a:lnTo>
                <a:lnTo>
                  <a:pt x="3195" y="12"/>
                </a:lnTo>
                <a:lnTo>
                  <a:pt x="3258" y="20"/>
                </a:lnTo>
                <a:lnTo>
                  <a:pt x="3323" y="31"/>
                </a:lnTo>
                <a:lnTo>
                  <a:pt x="3390" y="41"/>
                </a:lnTo>
                <a:lnTo>
                  <a:pt x="3450" y="49"/>
                </a:lnTo>
                <a:lnTo>
                  <a:pt x="3505" y="57"/>
                </a:lnTo>
                <a:lnTo>
                  <a:pt x="3548" y="60"/>
                </a:lnTo>
                <a:lnTo>
                  <a:pt x="3597" y="64"/>
                </a:lnTo>
                <a:lnTo>
                  <a:pt x="3637" y="68"/>
                </a:lnTo>
                <a:lnTo>
                  <a:pt x="3670" y="74"/>
                </a:lnTo>
                <a:lnTo>
                  <a:pt x="3696" y="80"/>
                </a:lnTo>
                <a:lnTo>
                  <a:pt x="3716" y="86"/>
                </a:lnTo>
                <a:lnTo>
                  <a:pt x="3733" y="95"/>
                </a:lnTo>
                <a:lnTo>
                  <a:pt x="3739" y="101"/>
                </a:lnTo>
                <a:lnTo>
                  <a:pt x="3745" y="107"/>
                </a:lnTo>
                <a:lnTo>
                  <a:pt x="3749" y="113"/>
                </a:lnTo>
                <a:lnTo>
                  <a:pt x="3753" y="120"/>
                </a:lnTo>
                <a:lnTo>
                  <a:pt x="475" y="115"/>
                </a:lnTo>
                <a:lnTo>
                  <a:pt x="420" y="113"/>
                </a:lnTo>
                <a:lnTo>
                  <a:pt x="363" y="113"/>
                </a:lnTo>
                <a:lnTo>
                  <a:pt x="303" y="113"/>
                </a:lnTo>
                <a:lnTo>
                  <a:pt x="240" y="115"/>
                </a:lnTo>
                <a:lnTo>
                  <a:pt x="177" y="115"/>
                </a:lnTo>
                <a:lnTo>
                  <a:pt x="114" y="116"/>
                </a:lnTo>
                <a:lnTo>
                  <a:pt x="55" y="116"/>
                </a:lnTo>
                <a:lnTo>
                  <a:pt x="0" y="115"/>
                </a:lnTo>
                <a:lnTo>
                  <a:pt x="49" y="99"/>
                </a:lnTo>
                <a:lnTo>
                  <a:pt x="104" y="82"/>
                </a:lnTo>
                <a:lnTo>
                  <a:pt x="164" y="66"/>
                </a:lnTo>
                <a:lnTo>
                  <a:pt x="231" y="51"/>
                </a:lnTo>
                <a:lnTo>
                  <a:pt x="266" y="43"/>
                </a:lnTo>
                <a:lnTo>
                  <a:pt x="303" y="37"/>
                </a:lnTo>
                <a:lnTo>
                  <a:pt x="339" y="31"/>
                </a:lnTo>
                <a:lnTo>
                  <a:pt x="378" y="28"/>
                </a:lnTo>
                <a:lnTo>
                  <a:pt x="416" y="24"/>
                </a:lnTo>
                <a:lnTo>
                  <a:pt x="457" y="22"/>
                </a:lnTo>
                <a:lnTo>
                  <a:pt x="497" y="20"/>
                </a:lnTo>
                <a:lnTo>
                  <a:pt x="540" y="22"/>
                </a:lnTo>
                <a:lnTo>
                  <a:pt x="605" y="22"/>
                </a:lnTo>
                <a:lnTo>
                  <a:pt x="674" y="26"/>
                </a:lnTo>
                <a:lnTo>
                  <a:pt x="745" y="28"/>
                </a:lnTo>
                <a:lnTo>
                  <a:pt x="810" y="28"/>
                </a:lnTo>
                <a:lnTo>
                  <a:pt x="857" y="22"/>
                </a:lnTo>
                <a:lnTo>
                  <a:pt x="903" y="18"/>
                </a:lnTo>
                <a:lnTo>
                  <a:pt x="950" y="14"/>
                </a:lnTo>
                <a:lnTo>
                  <a:pt x="999" y="10"/>
                </a:lnTo>
                <a:lnTo>
                  <a:pt x="1047" y="8"/>
                </a:lnTo>
                <a:lnTo>
                  <a:pt x="1098" y="6"/>
                </a:lnTo>
                <a:lnTo>
                  <a:pt x="1149" y="6"/>
                </a:lnTo>
                <a:lnTo>
                  <a:pt x="1202" y="8"/>
                </a:lnTo>
                <a:lnTo>
                  <a:pt x="1263" y="10"/>
                </a:lnTo>
                <a:lnTo>
                  <a:pt x="1321" y="14"/>
                </a:lnTo>
                <a:lnTo>
                  <a:pt x="1380" y="20"/>
                </a:lnTo>
                <a:lnTo>
                  <a:pt x="1437" y="24"/>
                </a:lnTo>
                <a:lnTo>
                  <a:pt x="1496" y="29"/>
                </a:lnTo>
                <a:lnTo>
                  <a:pt x="1555" y="33"/>
                </a:lnTo>
                <a:lnTo>
                  <a:pt x="1614" y="37"/>
                </a:lnTo>
                <a:lnTo>
                  <a:pt x="1677" y="39"/>
                </a:lnTo>
                <a:lnTo>
                  <a:pt x="1677" y="39"/>
                </a:lnTo>
                <a:lnTo>
                  <a:pt x="1677" y="39"/>
                </a:lnTo>
                <a:lnTo>
                  <a:pt x="1677" y="39"/>
                </a:lnTo>
                <a:lnTo>
                  <a:pt x="1677" y="39"/>
                </a:lnTo>
              </a:path>
            </a:pathLst>
          </a:custGeom>
          <a:solidFill>
            <a:schemeClr val="folHlink"/>
          </a:solidFill>
          <a:ln w="3175">
            <a:solidFill>
              <a:srgbClr val="131516"/>
            </a:solidFill>
            <a:prstDash val="solid"/>
            <a:round/>
            <a:headEnd/>
            <a:tailEnd/>
          </a:ln>
        </p:spPr>
        <p:txBody>
          <a:bodyPr lIns="75749" tIns="37874" rIns="75749" bIns="37874">
            <a:prstTxWarp prst="textNoShape">
              <a:avLst/>
            </a:prstTxWarp>
          </a:bodyPr>
          <a:lstStyle/>
          <a:p>
            <a:endParaRPr lang="en-US" dirty="0"/>
          </a:p>
        </p:txBody>
      </p:sp>
      <p:pic>
        <p:nvPicPr>
          <p:cNvPr id="13" name="Picture 732"/>
          <p:cNvPicPr>
            <a:picLocks noChangeAspect="1" noChangeArrowheads="1"/>
          </p:cNvPicPr>
          <p:nvPr/>
        </p:nvPicPr>
        <p:blipFill>
          <a:blip r:embed="rId4"/>
          <a:srcRect/>
          <a:stretch>
            <a:fillRect/>
          </a:stretch>
        </p:blipFill>
        <p:spPr bwMode="auto">
          <a:xfrm>
            <a:off x="6020314" y="4689702"/>
            <a:ext cx="1218687" cy="764721"/>
          </a:xfrm>
          <a:prstGeom prst="rect">
            <a:avLst/>
          </a:prstGeom>
          <a:noFill/>
          <a:ln w="9525">
            <a:noFill/>
            <a:miter lim="800000"/>
            <a:headEnd/>
            <a:tailEnd/>
          </a:ln>
          <a:effectLst/>
        </p:spPr>
      </p:pic>
      <p:pic>
        <p:nvPicPr>
          <p:cNvPr id="14" name="Picture 733"/>
          <p:cNvPicPr>
            <a:picLocks noChangeAspect="1" noChangeArrowheads="1"/>
          </p:cNvPicPr>
          <p:nvPr/>
        </p:nvPicPr>
        <p:blipFill>
          <a:blip r:embed="rId4"/>
          <a:srcRect/>
          <a:stretch>
            <a:fillRect/>
          </a:stretch>
        </p:blipFill>
        <p:spPr bwMode="auto">
          <a:xfrm>
            <a:off x="309162" y="4769984"/>
            <a:ext cx="1143000" cy="718457"/>
          </a:xfrm>
          <a:prstGeom prst="rect">
            <a:avLst/>
          </a:prstGeom>
          <a:noFill/>
          <a:ln w="9525">
            <a:noFill/>
            <a:miter lim="800000"/>
            <a:headEnd/>
            <a:tailEnd/>
          </a:ln>
          <a:effectLst/>
        </p:spPr>
      </p:pic>
      <p:pic>
        <p:nvPicPr>
          <p:cNvPr id="15" name="Picture 734"/>
          <p:cNvPicPr>
            <a:picLocks noChangeAspect="1" noChangeArrowheads="1"/>
          </p:cNvPicPr>
          <p:nvPr/>
        </p:nvPicPr>
        <p:blipFill>
          <a:blip r:embed="rId4"/>
          <a:srcRect/>
          <a:stretch>
            <a:fillRect/>
          </a:stretch>
        </p:blipFill>
        <p:spPr bwMode="auto">
          <a:xfrm>
            <a:off x="1794677" y="4787673"/>
            <a:ext cx="1143000" cy="717097"/>
          </a:xfrm>
          <a:prstGeom prst="rect">
            <a:avLst/>
          </a:prstGeom>
          <a:noFill/>
          <a:ln w="9525">
            <a:noFill/>
            <a:miter lim="800000"/>
            <a:headEnd/>
            <a:tailEnd/>
          </a:ln>
          <a:effectLst/>
        </p:spPr>
      </p:pic>
      <p:sp>
        <p:nvSpPr>
          <p:cNvPr id="16" name="Freeform 735"/>
          <p:cNvSpPr>
            <a:spLocks/>
          </p:cNvSpPr>
          <p:nvPr/>
        </p:nvSpPr>
        <p:spPr bwMode="auto">
          <a:xfrm>
            <a:off x="3036455" y="5254398"/>
            <a:ext cx="1718990" cy="201386"/>
          </a:xfrm>
          <a:custGeom>
            <a:avLst/>
            <a:gdLst/>
            <a:ahLst/>
            <a:cxnLst>
              <a:cxn ang="0">
                <a:pos x="1340" y="58"/>
              </a:cxn>
              <a:cxn ang="0">
                <a:pos x="1291" y="63"/>
              </a:cxn>
              <a:cxn ang="0">
                <a:pos x="1244" y="71"/>
              </a:cxn>
              <a:cxn ang="0">
                <a:pos x="1202" y="81"/>
              </a:cxn>
              <a:cxn ang="0">
                <a:pos x="1159" y="90"/>
              </a:cxn>
              <a:cxn ang="0">
                <a:pos x="1118" y="102"/>
              </a:cxn>
              <a:cxn ang="0">
                <a:pos x="1082" y="114"/>
              </a:cxn>
              <a:cxn ang="0">
                <a:pos x="1047" y="125"/>
              </a:cxn>
              <a:cxn ang="0">
                <a:pos x="1015" y="137"/>
              </a:cxn>
              <a:cxn ang="0">
                <a:pos x="956" y="148"/>
              </a:cxn>
              <a:cxn ang="0">
                <a:pos x="861" y="147"/>
              </a:cxn>
              <a:cxn ang="0">
                <a:pos x="765" y="145"/>
              </a:cxn>
              <a:cxn ang="0">
                <a:pos x="668" y="145"/>
              </a:cxn>
              <a:cxn ang="0">
                <a:pos x="570" y="147"/>
              </a:cxn>
              <a:cxn ang="0">
                <a:pos x="473" y="147"/>
              </a:cxn>
              <a:cxn ang="0">
                <a:pos x="378" y="147"/>
              </a:cxn>
              <a:cxn ang="0">
                <a:pos x="284" y="147"/>
              </a:cxn>
              <a:cxn ang="0">
                <a:pos x="191" y="143"/>
              </a:cxn>
              <a:cxn ang="0">
                <a:pos x="142" y="137"/>
              </a:cxn>
              <a:cxn ang="0">
                <a:pos x="93" y="127"/>
              </a:cxn>
              <a:cxn ang="0">
                <a:pos x="47" y="118"/>
              </a:cxn>
              <a:cxn ang="0">
                <a:pos x="0" y="110"/>
              </a:cxn>
              <a:cxn ang="0">
                <a:pos x="47" y="106"/>
              </a:cxn>
              <a:cxn ang="0">
                <a:pos x="95" y="102"/>
              </a:cxn>
              <a:cxn ang="0">
                <a:pos x="148" y="96"/>
              </a:cxn>
              <a:cxn ang="0">
                <a:pos x="203" y="90"/>
              </a:cxn>
              <a:cxn ang="0">
                <a:pos x="319" y="73"/>
              </a:cxn>
              <a:cxn ang="0">
                <a:pos x="438" y="54"/>
              </a:cxn>
              <a:cxn ang="0">
                <a:pos x="558" y="34"/>
              </a:cxn>
              <a:cxn ang="0">
                <a:pos x="676" y="19"/>
              </a:cxn>
              <a:cxn ang="0">
                <a:pos x="731" y="11"/>
              </a:cxn>
              <a:cxn ang="0">
                <a:pos x="785" y="7"/>
              </a:cxn>
              <a:cxn ang="0">
                <a:pos x="836" y="3"/>
              </a:cxn>
              <a:cxn ang="0">
                <a:pos x="883" y="2"/>
              </a:cxn>
              <a:cxn ang="0">
                <a:pos x="958" y="0"/>
              </a:cxn>
              <a:cxn ang="0">
                <a:pos x="1029" y="3"/>
              </a:cxn>
              <a:cxn ang="0">
                <a:pos x="1094" y="9"/>
              </a:cxn>
              <a:cxn ang="0">
                <a:pos x="1153" y="17"/>
              </a:cxn>
              <a:cxn ang="0">
                <a:pos x="1208" y="29"/>
              </a:cxn>
              <a:cxn ang="0">
                <a:pos x="1256" y="42"/>
              </a:cxn>
              <a:cxn ang="0">
                <a:pos x="1299" y="58"/>
              </a:cxn>
              <a:cxn ang="0">
                <a:pos x="1338" y="73"/>
              </a:cxn>
              <a:cxn ang="0">
                <a:pos x="1340" y="58"/>
              </a:cxn>
            </a:cxnLst>
            <a:rect l="0" t="0" r="r" b="b"/>
            <a:pathLst>
              <a:path w="1340" h="148">
                <a:moveTo>
                  <a:pt x="1340" y="58"/>
                </a:moveTo>
                <a:lnTo>
                  <a:pt x="1291" y="63"/>
                </a:lnTo>
                <a:lnTo>
                  <a:pt x="1244" y="71"/>
                </a:lnTo>
                <a:lnTo>
                  <a:pt x="1202" y="81"/>
                </a:lnTo>
                <a:lnTo>
                  <a:pt x="1159" y="90"/>
                </a:lnTo>
                <a:lnTo>
                  <a:pt x="1118" y="102"/>
                </a:lnTo>
                <a:lnTo>
                  <a:pt x="1082" y="114"/>
                </a:lnTo>
                <a:lnTo>
                  <a:pt x="1047" y="125"/>
                </a:lnTo>
                <a:lnTo>
                  <a:pt x="1015" y="137"/>
                </a:lnTo>
                <a:lnTo>
                  <a:pt x="956" y="148"/>
                </a:lnTo>
                <a:lnTo>
                  <a:pt x="861" y="147"/>
                </a:lnTo>
                <a:lnTo>
                  <a:pt x="765" y="145"/>
                </a:lnTo>
                <a:lnTo>
                  <a:pt x="668" y="145"/>
                </a:lnTo>
                <a:lnTo>
                  <a:pt x="570" y="147"/>
                </a:lnTo>
                <a:lnTo>
                  <a:pt x="473" y="147"/>
                </a:lnTo>
                <a:lnTo>
                  <a:pt x="378" y="147"/>
                </a:lnTo>
                <a:lnTo>
                  <a:pt x="284" y="147"/>
                </a:lnTo>
                <a:lnTo>
                  <a:pt x="191" y="143"/>
                </a:lnTo>
                <a:lnTo>
                  <a:pt x="142" y="137"/>
                </a:lnTo>
                <a:lnTo>
                  <a:pt x="93" y="127"/>
                </a:lnTo>
                <a:lnTo>
                  <a:pt x="47" y="118"/>
                </a:lnTo>
                <a:lnTo>
                  <a:pt x="0" y="110"/>
                </a:lnTo>
                <a:lnTo>
                  <a:pt x="47" y="106"/>
                </a:lnTo>
                <a:lnTo>
                  <a:pt x="95" y="102"/>
                </a:lnTo>
                <a:lnTo>
                  <a:pt x="148" y="96"/>
                </a:lnTo>
                <a:lnTo>
                  <a:pt x="203" y="90"/>
                </a:lnTo>
                <a:lnTo>
                  <a:pt x="319" y="73"/>
                </a:lnTo>
                <a:lnTo>
                  <a:pt x="438" y="54"/>
                </a:lnTo>
                <a:lnTo>
                  <a:pt x="558" y="34"/>
                </a:lnTo>
                <a:lnTo>
                  <a:pt x="676" y="19"/>
                </a:lnTo>
                <a:lnTo>
                  <a:pt x="731" y="11"/>
                </a:lnTo>
                <a:lnTo>
                  <a:pt x="785" y="7"/>
                </a:lnTo>
                <a:lnTo>
                  <a:pt x="836" y="3"/>
                </a:lnTo>
                <a:lnTo>
                  <a:pt x="883" y="2"/>
                </a:lnTo>
                <a:lnTo>
                  <a:pt x="958" y="0"/>
                </a:lnTo>
                <a:lnTo>
                  <a:pt x="1029" y="3"/>
                </a:lnTo>
                <a:lnTo>
                  <a:pt x="1094" y="9"/>
                </a:lnTo>
                <a:lnTo>
                  <a:pt x="1153" y="17"/>
                </a:lnTo>
                <a:lnTo>
                  <a:pt x="1208" y="29"/>
                </a:lnTo>
                <a:lnTo>
                  <a:pt x="1256" y="42"/>
                </a:lnTo>
                <a:lnTo>
                  <a:pt x="1299" y="58"/>
                </a:lnTo>
                <a:lnTo>
                  <a:pt x="1338" y="73"/>
                </a:lnTo>
                <a:lnTo>
                  <a:pt x="1340" y="58"/>
                </a:lnTo>
                <a:close/>
              </a:path>
            </a:pathLst>
          </a:custGeom>
          <a:solidFill>
            <a:srgbClr val="DDDDDD"/>
          </a:solidFill>
          <a:ln w="6350" cmpd="sng">
            <a:solidFill>
              <a:schemeClr val="tx1"/>
            </a:solidFill>
            <a:round/>
            <a:headEnd/>
            <a:tailEnd/>
          </a:ln>
        </p:spPr>
        <p:txBody>
          <a:bodyPr lIns="75749" tIns="37874" rIns="75749" bIns="37874">
            <a:prstTxWarp prst="textNoShape">
              <a:avLst/>
            </a:prstTxWarp>
          </a:bodyPr>
          <a:lstStyle/>
          <a:p>
            <a:endParaRPr lang="en-US" dirty="0"/>
          </a:p>
        </p:txBody>
      </p:sp>
      <p:grpSp>
        <p:nvGrpSpPr>
          <p:cNvPr id="17" name="Group 736"/>
          <p:cNvGrpSpPr>
            <a:grpSpLocks/>
          </p:cNvGrpSpPr>
          <p:nvPr/>
        </p:nvGrpSpPr>
        <p:grpSpPr bwMode="auto">
          <a:xfrm>
            <a:off x="8559031" y="4997223"/>
            <a:ext cx="388697" cy="500743"/>
            <a:chOff x="6823" y="4298"/>
            <a:chExt cx="303" cy="368"/>
          </a:xfrm>
        </p:grpSpPr>
        <p:sp>
          <p:nvSpPr>
            <p:cNvPr id="18" name="Freeform 737"/>
            <p:cNvSpPr>
              <a:spLocks noEditPoints="1"/>
            </p:cNvSpPr>
            <p:nvPr/>
          </p:nvSpPr>
          <p:spPr bwMode="auto">
            <a:xfrm>
              <a:off x="6823" y="4479"/>
              <a:ext cx="172" cy="187"/>
            </a:xfrm>
            <a:custGeom>
              <a:avLst/>
              <a:gdLst/>
              <a:ahLst/>
              <a:cxnLst>
                <a:cxn ang="0">
                  <a:pos x="169" y="90"/>
                </a:cxn>
                <a:cxn ang="0">
                  <a:pos x="301" y="164"/>
                </a:cxn>
                <a:cxn ang="0">
                  <a:pos x="245" y="70"/>
                </a:cxn>
                <a:cxn ang="0">
                  <a:pos x="298" y="60"/>
                </a:cxn>
                <a:cxn ang="0">
                  <a:pos x="356" y="123"/>
                </a:cxn>
                <a:cxn ang="0">
                  <a:pos x="339" y="134"/>
                </a:cxn>
                <a:cxn ang="0">
                  <a:pos x="340" y="151"/>
                </a:cxn>
                <a:cxn ang="0">
                  <a:pos x="228" y="29"/>
                </a:cxn>
                <a:cxn ang="0">
                  <a:pos x="290" y="29"/>
                </a:cxn>
                <a:cxn ang="0">
                  <a:pos x="368" y="47"/>
                </a:cxn>
                <a:cxn ang="0">
                  <a:pos x="312" y="170"/>
                </a:cxn>
                <a:cxn ang="0">
                  <a:pos x="418" y="209"/>
                </a:cxn>
                <a:cxn ang="0">
                  <a:pos x="363" y="148"/>
                </a:cxn>
                <a:cxn ang="0">
                  <a:pos x="474" y="187"/>
                </a:cxn>
                <a:cxn ang="0">
                  <a:pos x="426" y="158"/>
                </a:cxn>
                <a:cxn ang="0">
                  <a:pos x="434" y="109"/>
                </a:cxn>
                <a:cxn ang="0">
                  <a:pos x="232" y="107"/>
                </a:cxn>
                <a:cxn ang="0">
                  <a:pos x="439" y="318"/>
                </a:cxn>
                <a:cxn ang="0">
                  <a:pos x="308" y="213"/>
                </a:cxn>
                <a:cxn ang="0">
                  <a:pos x="408" y="299"/>
                </a:cxn>
                <a:cxn ang="0">
                  <a:pos x="292" y="270"/>
                </a:cxn>
                <a:cxn ang="0">
                  <a:pos x="213" y="288"/>
                </a:cxn>
                <a:cxn ang="0">
                  <a:pos x="213" y="344"/>
                </a:cxn>
                <a:cxn ang="0">
                  <a:pos x="163" y="286"/>
                </a:cxn>
                <a:cxn ang="0">
                  <a:pos x="160" y="281"/>
                </a:cxn>
                <a:cxn ang="0">
                  <a:pos x="212" y="300"/>
                </a:cxn>
                <a:cxn ang="0">
                  <a:pos x="196" y="277"/>
                </a:cxn>
                <a:cxn ang="0">
                  <a:pos x="258" y="321"/>
                </a:cxn>
                <a:cxn ang="0">
                  <a:pos x="170" y="61"/>
                </a:cxn>
                <a:cxn ang="0">
                  <a:pos x="186" y="79"/>
                </a:cxn>
                <a:cxn ang="0">
                  <a:pos x="128" y="21"/>
                </a:cxn>
                <a:cxn ang="0">
                  <a:pos x="488" y="498"/>
                </a:cxn>
                <a:cxn ang="0">
                  <a:pos x="400" y="318"/>
                </a:cxn>
                <a:cxn ang="0">
                  <a:pos x="248" y="344"/>
                </a:cxn>
                <a:cxn ang="0">
                  <a:pos x="164" y="337"/>
                </a:cxn>
                <a:cxn ang="0">
                  <a:pos x="118" y="294"/>
                </a:cxn>
                <a:cxn ang="0">
                  <a:pos x="154" y="277"/>
                </a:cxn>
                <a:cxn ang="0">
                  <a:pos x="271" y="209"/>
                </a:cxn>
                <a:cxn ang="0">
                  <a:pos x="260" y="195"/>
                </a:cxn>
                <a:cxn ang="0">
                  <a:pos x="223" y="180"/>
                </a:cxn>
                <a:cxn ang="0">
                  <a:pos x="117" y="178"/>
                </a:cxn>
                <a:cxn ang="0">
                  <a:pos x="107" y="177"/>
                </a:cxn>
                <a:cxn ang="0">
                  <a:pos x="54" y="175"/>
                </a:cxn>
                <a:cxn ang="0">
                  <a:pos x="122" y="169"/>
                </a:cxn>
                <a:cxn ang="0">
                  <a:pos x="158" y="127"/>
                </a:cxn>
                <a:cxn ang="0">
                  <a:pos x="132" y="90"/>
                </a:cxn>
                <a:cxn ang="0">
                  <a:pos x="91" y="61"/>
                </a:cxn>
                <a:cxn ang="0">
                  <a:pos x="136" y="61"/>
                </a:cxn>
                <a:cxn ang="0">
                  <a:pos x="38" y="28"/>
                </a:cxn>
                <a:cxn ang="0">
                  <a:pos x="117" y="28"/>
                </a:cxn>
                <a:cxn ang="0">
                  <a:pos x="121" y="10"/>
                </a:cxn>
                <a:cxn ang="0">
                  <a:pos x="201" y="44"/>
                </a:cxn>
                <a:cxn ang="0">
                  <a:pos x="251" y="4"/>
                </a:cxn>
                <a:cxn ang="0">
                  <a:pos x="395" y="8"/>
                </a:cxn>
                <a:cxn ang="0">
                  <a:pos x="409" y="101"/>
                </a:cxn>
                <a:cxn ang="0">
                  <a:pos x="488" y="25"/>
                </a:cxn>
                <a:cxn ang="0">
                  <a:pos x="463" y="82"/>
                </a:cxn>
                <a:cxn ang="0">
                  <a:pos x="444" y="107"/>
                </a:cxn>
                <a:cxn ang="0">
                  <a:pos x="490" y="122"/>
                </a:cxn>
                <a:cxn ang="0">
                  <a:pos x="493" y="209"/>
                </a:cxn>
                <a:cxn ang="0">
                  <a:pos x="478" y="344"/>
                </a:cxn>
              </a:cxnLst>
              <a:rect l="0" t="0" r="r" b="b"/>
              <a:pathLst>
                <a:path w="515" h="559">
                  <a:moveTo>
                    <a:pt x="269" y="161"/>
                  </a:moveTo>
                  <a:lnTo>
                    <a:pt x="250" y="158"/>
                  </a:lnTo>
                  <a:lnTo>
                    <a:pt x="238" y="155"/>
                  </a:lnTo>
                  <a:lnTo>
                    <a:pt x="227" y="150"/>
                  </a:lnTo>
                  <a:lnTo>
                    <a:pt x="219" y="145"/>
                  </a:lnTo>
                  <a:lnTo>
                    <a:pt x="206" y="136"/>
                  </a:lnTo>
                  <a:lnTo>
                    <a:pt x="191" y="127"/>
                  </a:lnTo>
                  <a:lnTo>
                    <a:pt x="181" y="125"/>
                  </a:lnTo>
                  <a:lnTo>
                    <a:pt x="170" y="123"/>
                  </a:lnTo>
                  <a:lnTo>
                    <a:pt x="165" y="122"/>
                  </a:lnTo>
                  <a:lnTo>
                    <a:pt x="161" y="121"/>
                  </a:lnTo>
                  <a:lnTo>
                    <a:pt x="158" y="118"/>
                  </a:lnTo>
                  <a:lnTo>
                    <a:pt x="154" y="112"/>
                  </a:lnTo>
                  <a:lnTo>
                    <a:pt x="153" y="115"/>
                  </a:lnTo>
                  <a:lnTo>
                    <a:pt x="150" y="118"/>
                  </a:lnTo>
                  <a:lnTo>
                    <a:pt x="149" y="120"/>
                  </a:lnTo>
                  <a:lnTo>
                    <a:pt x="147" y="121"/>
                  </a:lnTo>
                  <a:lnTo>
                    <a:pt x="141" y="122"/>
                  </a:lnTo>
                  <a:lnTo>
                    <a:pt x="136" y="121"/>
                  </a:lnTo>
                  <a:lnTo>
                    <a:pt x="139" y="111"/>
                  </a:lnTo>
                  <a:lnTo>
                    <a:pt x="145" y="103"/>
                  </a:lnTo>
                  <a:lnTo>
                    <a:pt x="158" y="94"/>
                  </a:lnTo>
                  <a:lnTo>
                    <a:pt x="169" y="90"/>
                  </a:lnTo>
                  <a:lnTo>
                    <a:pt x="174" y="87"/>
                  </a:lnTo>
                  <a:lnTo>
                    <a:pt x="181" y="86"/>
                  </a:lnTo>
                  <a:lnTo>
                    <a:pt x="189" y="84"/>
                  </a:lnTo>
                  <a:lnTo>
                    <a:pt x="198" y="83"/>
                  </a:lnTo>
                  <a:lnTo>
                    <a:pt x="203" y="84"/>
                  </a:lnTo>
                  <a:lnTo>
                    <a:pt x="206" y="86"/>
                  </a:lnTo>
                  <a:lnTo>
                    <a:pt x="207" y="89"/>
                  </a:lnTo>
                  <a:lnTo>
                    <a:pt x="208" y="93"/>
                  </a:lnTo>
                  <a:lnTo>
                    <a:pt x="210" y="101"/>
                  </a:lnTo>
                  <a:lnTo>
                    <a:pt x="212" y="108"/>
                  </a:lnTo>
                  <a:lnTo>
                    <a:pt x="217" y="109"/>
                  </a:lnTo>
                  <a:lnTo>
                    <a:pt x="221" y="112"/>
                  </a:lnTo>
                  <a:lnTo>
                    <a:pt x="224" y="114"/>
                  </a:lnTo>
                  <a:lnTo>
                    <a:pt x="227" y="119"/>
                  </a:lnTo>
                  <a:lnTo>
                    <a:pt x="229" y="123"/>
                  </a:lnTo>
                  <a:lnTo>
                    <a:pt x="233" y="128"/>
                  </a:lnTo>
                  <a:lnTo>
                    <a:pt x="238" y="133"/>
                  </a:lnTo>
                  <a:lnTo>
                    <a:pt x="245" y="137"/>
                  </a:lnTo>
                  <a:lnTo>
                    <a:pt x="253" y="142"/>
                  </a:lnTo>
                  <a:lnTo>
                    <a:pt x="259" y="148"/>
                  </a:lnTo>
                  <a:lnTo>
                    <a:pt x="262" y="155"/>
                  </a:lnTo>
                  <a:lnTo>
                    <a:pt x="269" y="161"/>
                  </a:lnTo>
                  <a:close/>
                  <a:moveTo>
                    <a:pt x="301" y="164"/>
                  </a:moveTo>
                  <a:lnTo>
                    <a:pt x="296" y="164"/>
                  </a:lnTo>
                  <a:lnTo>
                    <a:pt x="293" y="163"/>
                  </a:lnTo>
                  <a:lnTo>
                    <a:pt x="291" y="162"/>
                  </a:lnTo>
                  <a:lnTo>
                    <a:pt x="290" y="159"/>
                  </a:lnTo>
                  <a:lnTo>
                    <a:pt x="291" y="156"/>
                  </a:lnTo>
                  <a:lnTo>
                    <a:pt x="292" y="154"/>
                  </a:lnTo>
                  <a:lnTo>
                    <a:pt x="294" y="150"/>
                  </a:lnTo>
                  <a:lnTo>
                    <a:pt x="298" y="145"/>
                  </a:lnTo>
                  <a:lnTo>
                    <a:pt x="292" y="144"/>
                  </a:lnTo>
                  <a:lnTo>
                    <a:pt x="288" y="143"/>
                  </a:lnTo>
                  <a:lnTo>
                    <a:pt x="286" y="141"/>
                  </a:lnTo>
                  <a:lnTo>
                    <a:pt x="283" y="139"/>
                  </a:lnTo>
                  <a:lnTo>
                    <a:pt x="280" y="132"/>
                  </a:lnTo>
                  <a:lnTo>
                    <a:pt x="278" y="123"/>
                  </a:lnTo>
                  <a:lnTo>
                    <a:pt x="278" y="114"/>
                  </a:lnTo>
                  <a:lnTo>
                    <a:pt x="278" y="104"/>
                  </a:lnTo>
                  <a:lnTo>
                    <a:pt x="277" y="94"/>
                  </a:lnTo>
                  <a:lnTo>
                    <a:pt x="274" y="85"/>
                  </a:lnTo>
                  <a:lnTo>
                    <a:pt x="269" y="80"/>
                  </a:lnTo>
                  <a:lnTo>
                    <a:pt x="262" y="78"/>
                  </a:lnTo>
                  <a:lnTo>
                    <a:pt x="256" y="75"/>
                  </a:lnTo>
                  <a:lnTo>
                    <a:pt x="251" y="72"/>
                  </a:lnTo>
                  <a:lnTo>
                    <a:pt x="245" y="70"/>
                  </a:lnTo>
                  <a:lnTo>
                    <a:pt x="240" y="68"/>
                  </a:lnTo>
                  <a:lnTo>
                    <a:pt x="237" y="64"/>
                  </a:lnTo>
                  <a:lnTo>
                    <a:pt x="234" y="61"/>
                  </a:lnTo>
                  <a:lnTo>
                    <a:pt x="243" y="49"/>
                  </a:lnTo>
                  <a:lnTo>
                    <a:pt x="251" y="35"/>
                  </a:lnTo>
                  <a:lnTo>
                    <a:pt x="255" y="29"/>
                  </a:lnTo>
                  <a:lnTo>
                    <a:pt x="260" y="25"/>
                  </a:lnTo>
                  <a:lnTo>
                    <a:pt x="262" y="24"/>
                  </a:lnTo>
                  <a:lnTo>
                    <a:pt x="265" y="24"/>
                  </a:lnTo>
                  <a:lnTo>
                    <a:pt x="269" y="24"/>
                  </a:lnTo>
                  <a:lnTo>
                    <a:pt x="271" y="25"/>
                  </a:lnTo>
                  <a:lnTo>
                    <a:pt x="276" y="28"/>
                  </a:lnTo>
                  <a:lnTo>
                    <a:pt x="280" y="33"/>
                  </a:lnTo>
                  <a:lnTo>
                    <a:pt x="281" y="36"/>
                  </a:lnTo>
                  <a:lnTo>
                    <a:pt x="282" y="41"/>
                  </a:lnTo>
                  <a:lnTo>
                    <a:pt x="283" y="44"/>
                  </a:lnTo>
                  <a:lnTo>
                    <a:pt x="282" y="48"/>
                  </a:lnTo>
                  <a:lnTo>
                    <a:pt x="281" y="51"/>
                  </a:lnTo>
                  <a:lnTo>
                    <a:pt x="280" y="55"/>
                  </a:lnTo>
                  <a:lnTo>
                    <a:pt x="283" y="55"/>
                  </a:lnTo>
                  <a:lnTo>
                    <a:pt x="288" y="55"/>
                  </a:lnTo>
                  <a:lnTo>
                    <a:pt x="293" y="57"/>
                  </a:lnTo>
                  <a:lnTo>
                    <a:pt x="298" y="60"/>
                  </a:lnTo>
                  <a:lnTo>
                    <a:pt x="309" y="67"/>
                  </a:lnTo>
                  <a:lnTo>
                    <a:pt x="320" y="72"/>
                  </a:lnTo>
                  <a:lnTo>
                    <a:pt x="317" y="72"/>
                  </a:lnTo>
                  <a:lnTo>
                    <a:pt x="313" y="73"/>
                  </a:lnTo>
                  <a:lnTo>
                    <a:pt x="327" y="82"/>
                  </a:lnTo>
                  <a:lnTo>
                    <a:pt x="340" y="91"/>
                  </a:lnTo>
                  <a:lnTo>
                    <a:pt x="352" y="100"/>
                  </a:lnTo>
                  <a:lnTo>
                    <a:pt x="363" y="109"/>
                  </a:lnTo>
                  <a:lnTo>
                    <a:pt x="373" y="120"/>
                  </a:lnTo>
                  <a:lnTo>
                    <a:pt x="382" y="130"/>
                  </a:lnTo>
                  <a:lnTo>
                    <a:pt x="389" y="141"/>
                  </a:lnTo>
                  <a:lnTo>
                    <a:pt x="397" y="152"/>
                  </a:lnTo>
                  <a:lnTo>
                    <a:pt x="394" y="156"/>
                  </a:lnTo>
                  <a:lnTo>
                    <a:pt x="392" y="158"/>
                  </a:lnTo>
                  <a:lnTo>
                    <a:pt x="389" y="161"/>
                  </a:lnTo>
                  <a:lnTo>
                    <a:pt x="387" y="161"/>
                  </a:lnTo>
                  <a:lnTo>
                    <a:pt x="382" y="150"/>
                  </a:lnTo>
                  <a:lnTo>
                    <a:pt x="377" y="143"/>
                  </a:lnTo>
                  <a:lnTo>
                    <a:pt x="371" y="139"/>
                  </a:lnTo>
                  <a:lnTo>
                    <a:pt x="362" y="134"/>
                  </a:lnTo>
                  <a:lnTo>
                    <a:pt x="361" y="130"/>
                  </a:lnTo>
                  <a:lnTo>
                    <a:pt x="359" y="126"/>
                  </a:lnTo>
                  <a:lnTo>
                    <a:pt x="356" y="123"/>
                  </a:lnTo>
                  <a:lnTo>
                    <a:pt x="352" y="120"/>
                  </a:lnTo>
                  <a:lnTo>
                    <a:pt x="345" y="114"/>
                  </a:lnTo>
                  <a:lnTo>
                    <a:pt x="336" y="109"/>
                  </a:lnTo>
                  <a:lnTo>
                    <a:pt x="343" y="114"/>
                  </a:lnTo>
                  <a:lnTo>
                    <a:pt x="349" y="120"/>
                  </a:lnTo>
                  <a:lnTo>
                    <a:pt x="351" y="122"/>
                  </a:lnTo>
                  <a:lnTo>
                    <a:pt x="352" y="126"/>
                  </a:lnTo>
                  <a:lnTo>
                    <a:pt x="352" y="128"/>
                  </a:lnTo>
                  <a:lnTo>
                    <a:pt x="352" y="130"/>
                  </a:lnTo>
                  <a:lnTo>
                    <a:pt x="351" y="132"/>
                  </a:lnTo>
                  <a:lnTo>
                    <a:pt x="347" y="132"/>
                  </a:lnTo>
                  <a:lnTo>
                    <a:pt x="343" y="132"/>
                  </a:lnTo>
                  <a:lnTo>
                    <a:pt x="338" y="129"/>
                  </a:lnTo>
                  <a:lnTo>
                    <a:pt x="333" y="127"/>
                  </a:lnTo>
                  <a:lnTo>
                    <a:pt x="329" y="123"/>
                  </a:lnTo>
                  <a:lnTo>
                    <a:pt x="325" y="119"/>
                  </a:lnTo>
                  <a:lnTo>
                    <a:pt x="324" y="113"/>
                  </a:lnTo>
                  <a:lnTo>
                    <a:pt x="324" y="118"/>
                  </a:lnTo>
                  <a:lnTo>
                    <a:pt x="324" y="121"/>
                  </a:lnTo>
                  <a:lnTo>
                    <a:pt x="325" y="123"/>
                  </a:lnTo>
                  <a:lnTo>
                    <a:pt x="328" y="127"/>
                  </a:lnTo>
                  <a:lnTo>
                    <a:pt x="333" y="130"/>
                  </a:lnTo>
                  <a:lnTo>
                    <a:pt x="339" y="134"/>
                  </a:lnTo>
                  <a:lnTo>
                    <a:pt x="345" y="136"/>
                  </a:lnTo>
                  <a:lnTo>
                    <a:pt x="350" y="139"/>
                  </a:lnTo>
                  <a:lnTo>
                    <a:pt x="352" y="140"/>
                  </a:lnTo>
                  <a:lnTo>
                    <a:pt x="354" y="141"/>
                  </a:lnTo>
                  <a:lnTo>
                    <a:pt x="354" y="142"/>
                  </a:lnTo>
                  <a:lnTo>
                    <a:pt x="354" y="143"/>
                  </a:lnTo>
                  <a:lnTo>
                    <a:pt x="346" y="144"/>
                  </a:lnTo>
                  <a:lnTo>
                    <a:pt x="339" y="145"/>
                  </a:lnTo>
                  <a:lnTo>
                    <a:pt x="331" y="144"/>
                  </a:lnTo>
                  <a:lnTo>
                    <a:pt x="324" y="143"/>
                  </a:lnTo>
                  <a:lnTo>
                    <a:pt x="317" y="140"/>
                  </a:lnTo>
                  <a:lnTo>
                    <a:pt x="310" y="135"/>
                  </a:lnTo>
                  <a:lnTo>
                    <a:pt x="308" y="132"/>
                  </a:lnTo>
                  <a:lnTo>
                    <a:pt x="306" y="127"/>
                  </a:lnTo>
                  <a:lnTo>
                    <a:pt x="303" y="122"/>
                  </a:lnTo>
                  <a:lnTo>
                    <a:pt x="302" y="116"/>
                  </a:lnTo>
                  <a:lnTo>
                    <a:pt x="303" y="128"/>
                  </a:lnTo>
                  <a:lnTo>
                    <a:pt x="307" y="136"/>
                  </a:lnTo>
                  <a:lnTo>
                    <a:pt x="310" y="142"/>
                  </a:lnTo>
                  <a:lnTo>
                    <a:pt x="317" y="145"/>
                  </a:lnTo>
                  <a:lnTo>
                    <a:pt x="323" y="149"/>
                  </a:lnTo>
                  <a:lnTo>
                    <a:pt x="331" y="150"/>
                  </a:lnTo>
                  <a:lnTo>
                    <a:pt x="340" y="151"/>
                  </a:lnTo>
                  <a:lnTo>
                    <a:pt x="350" y="151"/>
                  </a:lnTo>
                  <a:lnTo>
                    <a:pt x="354" y="155"/>
                  </a:lnTo>
                  <a:lnTo>
                    <a:pt x="355" y="158"/>
                  </a:lnTo>
                  <a:lnTo>
                    <a:pt x="355" y="161"/>
                  </a:lnTo>
                  <a:lnTo>
                    <a:pt x="356" y="164"/>
                  </a:lnTo>
                  <a:lnTo>
                    <a:pt x="350" y="166"/>
                  </a:lnTo>
                  <a:lnTo>
                    <a:pt x="345" y="168"/>
                  </a:lnTo>
                  <a:lnTo>
                    <a:pt x="339" y="168"/>
                  </a:lnTo>
                  <a:lnTo>
                    <a:pt x="334" y="166"/>
                  </a:lnTo>
                  <a:lnTo>
                    <a:pt x="323" y="164"/>
                  </a:lnTo>
                  <a:lnTo>
                    <a:pt x="313" y="162"/>
                  </a:lnTo>
                  <a:lnTo>
                    <a:pt x="308" y="159"/>
                  </a:lnTo>
                  <a:lnTo>
                    <a:pt x="304" y="158"/>
                  </a:lnTo>
                  <a:lnTo>
                    <a:pt x="303" y="158"/>
                  </a:lnTo>
                  <a:lnTo>
                    <a:pt x="303" y="158"/>
                  </a:lnTo>
                  <a:lnTo>
                    <a:pt x="302" y="161"/>
                  </a:lnTo>
                  <a:lnTo>
                    <a:pt x="301" y="164"/>
                  </a:lnTo>
                  <a:close/>
                  <a:moveTo>
                    <a:pt x="221" y="51"/>
                  </a:moveTo>
                  <a:lnTo>
                    <a:pt x="219" y="48"/>
                  </a:lnTo>
                  <a:lnTo>
                    <a:pt x="221" y="44"/>
                  </a:lnTo>
                  <a:lnTo>
                    <a:pt x="223" y="40"/>
                  </a:lnTo>
                  <a:lnTo>
                    <a:pt x="226" y="34"/>
                  </a:lnTo>
                  <a:lnTo>
                    <a:pt x="228" y="29"/>
                  </a:lnTo>
                  <a:lnTo>
                    <a:pt x="230" y="24"/>
                  </a:lnTo>
                  <a:lnTo>
                    <a:pt x="232" y="17"/>
                  </a:lnTo>
                  <a:lnTo>
                    <a:pt x="230" y="11"/>
                  </a:lnTo>
                  <a:lnTo>
                    <a:pt x="232" y="8"/>
                  </a:lnTo>
                  <a:lnTo>
                    <a:pt x="233" y="7"/>
                  </a:lnTo>
                  <a:lnTo>
                    <a:pt x="235" y="7"/>
                  </a:lnTo>
                  <a:lnTo>
                    <a:pt x="239" y="8"/>
                  </a:lnTo>
                  <a:lnTo>
                    <a:pt x="245" y="12"/>
                  </a:lnTo>
                  <a:lnTo>
                    <a:pt x="250" y="15"/>
                  </a:lnTo>
                  <a:lnTo>
                    <a:pt x="244" y="25"/>
                  </a:lnTo>
                  <a:lnTo>
                    <a:pt x="237" y="37"/>
                  </a:lnTo>
                  <a:lnTo>
                    <a:pt x="233" y="43"/>
                  </a:lnTo>
                  <a:lnTo>
                    <a:pt x="229" y="48"/>
                  </a:lnTo>
                  <a:lnTo>
                    <a:pt x="224" y="50"/>
                  </a:lnTo>
                  <a:lnTo>
                    <a:pt x="221" y="51"/>
                  </a:lnTo>
                  <a:close/>
                  <a:moveTo>
                    <a:pt x="296" y="12"/>
                  </a:moveTo>
                  <a:lnTo>
                    <a:pt x="290" y="12"/>
                  </a:lnTo>
                  <a:lnTo>
                    <a:pt x="286" y="13"/>
                  </a:lnTo>
                  <a:lnTo>
                    <a:pt x="285" y="14"/>
                  </a:lnTo>
                  <a:lnTo>
                    <a:pt x="283" y="15"/>
                  </a:lnTo>
                  <a:lnTo>
                    <a:pt x="283" y="18"/>
                  </a:lnTo>
                  <a:lnTo>
                    <a:pt x="285" y="19"/>
                  </a:lnTo>
                  <a:lnTo>
                    <a:pt x="290" y="29"/>
                  </a:lnTo>
                  <a:lnTo>
                    <a:pt x="296" y="36"/>
                  </a:lnTo>
                  <a:lnTo>
                    <a:pt x="301" y="43"/>
                  </a:lnTo>
                  <a:lnTo>
                    <a:pt x="307" y="49"/>
                  </a:lnTo>
                  <a:lnTo>
                    <a:pt x="315" y="56"/>
                  </a:lnTo>
                  <a:lnTo>
                    <a:pt x="325" y="62"/>
                  </a:lnTo>
                  <a:lnTo>
                    <a:pt x="339" y="69"/>
                  </a:lnTo>
                  <a:lnTo>
                    <a:pt x="355" y="78"/>
                  </a:lnTo>
                  <a:lnTo>
                    <a:pt x="360" y="80"/>
                  </a:lnTo>
                  <a:lnTo>
                    <a:pt x="366" y="86"/>
                  </a:lnTo>
                  <a:lnTo>
                    <a:pt x="368" y="89"/>
                  </a:lnTo>
                  <a:lnTo>
                    <a:pt x="371" y="89"/>
                  </a:lnTo>
                  <a:lnTo>
                    <a:pt x="373" y="86"/>
                  </a:lnTo>
                  <a:lnTo>
                    <a:pt x="373" y="80"/>
                  </a:lnTo>
                  <a:lnTo>
                    <a:pt x="372" y="75"/>
                  </a:lnTo>
                  <a:lnTo>
                    <a:pt x="372" y="70"/>
                  </a:lnTo>
                  <a:lnTo>
                    <a:pt x="373" y="64"/>
                  </a:lnTo>
                  <a:lnTo>
                    <a:pt x="373" y="60"/>
                  </a:lnTo>
                  <a:lnTo>
                    <a:pt x="373" y="56"/>
                  </a:lnTo>
                  <a:lnTo>
                    <a:pt x="373" y="53"/>
                  </a:lnTo>
                  <a:lnTo>
                    <a:pt x="373" y="51"/>
                  </a:lnTo>
                  <a:lnTo>
                    <a:pt x="372" y="50"/>
                  </a:lnTo>
                  <a:lnTo>
                    <a:pt x="371" y="49"/>
                  </a:lnTo>
                  <a:lnTo>
                    <a:pt x="368" y="47"/>
                  </a:lnTo>
                  <a:lnTo>
                    <a:pt x="357" y="40"/>
                  </a:lnTo>
                  <a:lnTo>
                    <a:pt x="347" y="31"/>
                  </a:lnTo>
                  <a:lnTo>
                    <a:pt x="343" y="27"/>
                  </a:lnTo>
                  <a:lnTo>
                    <a:pt x="338" y="24"/>
                  </a:lnTo>
                  <a:lnTo>
                    <a:pt x="335" y="20"/>
                  </a:lnTo>
                  <a:lnTo>
                    <a:pt x="333" y="17"/>
                  </a:lnTo>
                  <a:lnTo>
                    <a:pt x="333" y="14"/>
                  </a:lnTo>
                  <a:lnTo>
                    <a:pt x="330" y="13"/>
                  </a:lnTo>
                  <a:lnTo>
                    <a:pt x="327" y="13"/>
                  </a:lnTo>
                  <a:lnTo>
                    <a:pt x="322" y="12"/>
                  </a:lnTo>
                  <a:lnTo>
                    <a:pt x="313" y="12"/>
                  </a:lnTo>
                  <a:lnTo>
                    <a:pt x="308" y="11"/>
                  </a:lnTo>
                  <a:lnTo>
                    <a:pt x="303" y="11"/>
                  </a:lnTo>
                  <a:lnTo>
                    <a:pt x="296" y="12"/>
                  </a:lnTo>
                  <a:close/>
                  <a:moveTo>
                    <a:pt x="312" y="192"/>
                  </a:moveTo>
                  <a:lnTo>
                    <a:pt x="307" y="187"/>
                  </a:lnTo>
                  <a:lnTo>
                    <a:pt x="303" y="181"/>
                  </a:lnTo>
                  <a:lnTo>
                    <a:pt x="302" y="178"/>
                  </a:lnTo>
                  <a:lnTo>
                    <a:pt x="302" y="176"/>
                  </a:lnTo>
                  <a:lnTo>
                    <a:pt x="302" y="172"/>
                  </a:lnTo>
                  <a:lnTo>
                    <a:pt x="303" y="171"/>
                  </a:lnTo>
                  <a:lnTo>
                    <a:pt x="308" y="170"/>
                  </a:lnTo>
                  <a:lnTo>
                    <a:pt x="312" y="170"/>
                  </a:lnTo>
                  <a:lnTo>
                    <a:pt x="315" y="171"/>
                  </a:lnTo>
                  <a:lnTo>
                    <a:pt x="320" y="172"/>
                  </a:lnTo>
                  <a:lnTo>
                    <a:pt x="329" y="176"/>
                  </a:lnTo>
                  <a:lnTo>
                    <a:pt x="340" y="177"/>
                  </a:lnTo>
                  <a:lnTo>
                    <a:pt x="347" y="180"/>
                  </a:lnTo>
                  <a:lnTo>
                    <a:pt x="351" y="185"/>
                  </a:lnTo>
                  <a:lnTo>
                    <a:pt x="355" y="191"/>
                  </a:lnTo>
                  <a:lnTo>
                    <a:pt x="359" y="195"/>
                  </a:lnTo>
                  <a:lnTo>
                    <a:pt x="352" y="197"/>
                  </a:lnTo>
                  <a:lnTo>
                    <a:pt x="347" y="198"/>
                  </a:lnTo>
                  <a:lnTo>
                    <a:pt x="343" y="197"/>
                  </a:lnTo>
                  <a:lnTo>
                    <a:pt x="338" y="195"/>
                  </a:lnTo>
                  <a:lnTo>
                    <a:pt x="327" y="193"/>
                  </a:lnTo>
                  <a:lnTo>
                    <a:pt x="312" y="192"/>
                  </a:lnTo>
                  <a:close/>
                  <a:moveTo>
                    <a:pt x="363" y="186"/>
                  </a:moveTo>
                  <a:lnTo>
                    <a:pt x="376" y="188"/>
                  </a:lnTo>
                  <a:lnTo>
                    <a:pt x="387" y="190"/>
                  </a:lnTo>
                  <a:lnTo>
                    <a:pt x="398" y="191"/>
                  </a:lnTo>
                  <a:lnTo>
                    <a:pt x="410" y="191"/>
                  </a:lnTo>
                  <a:lnTo>
                    <a:pt x="413" y="195"/>
                  </a:lnTo>
                  <a:lnTo>
                    <a:pt x="415" y="200"/>
                  </a:lnTo>
                  <a:lnTo>
                    <a:pt x="418" y="205"/>
                  </a:lnTo>
                  <a:lnTo>
                    <a:pt x="418" y="209"/>
                  </a:lnTo>
                  <a:lnTo>
                    <a:pt x="418" y="213"/>
                  </a:lnTo>
                  <a:lnTo>
                    <a:pt x="416" y="216"/>
                  </a:lnTo>
                  <a:lnTo>
                    <a:pt x="415" y="220"/>
                  </a:lnTo>
                  <a:lnTo>
                    <a:pt x="413" y="222"/>
                  </a:lnTo>
                  <a:lnTo>
                    <a:pt x="407" y="219"/>
                  </a:lnTo>
                  <a:lnTo>
                    <a:pt x="399" y="216"/>
                  </a:lnTo>
                  <a:lnTo>
                    <a:pt x="393" y="215"/>
                  </a:lnTo>
                  <a:lnTo>
                    <a:pt x="386" y="214"/>
                  </a:lnTo>
                  <a:lnTo>
                    <a:pt x="381" y="207"/>
                  </a:lnTo>
                  <a:lnTo>
                    <a:pt x="377" y="200"/>
                  </a:lnTo>
                  <a:lnTo>
                    <a:pt x="376" y="197"/>
                  </a:lnTo>
                  <a:lnTo>
                    <a:pt x="372" y="193"/>
                  </a:lnTo>
                  <a:lnTo>
                    <a:pt x="368" y="190"/>
                  </a:lnTo>
                  <a:lnTo>
                    <a:pt x="363" y="186"/>
                  </a:lnTo>
                  <a:close/>
                  <a:moveTo>
                    <a:pt x="384" y="180"/>
                  </a:moveTo>
                  <a:lnTo>
                    <a:pt x="378" y="181"/>
                  </a:lnTo>
                  <a:lnTo>
                    <a:pt x="373" y="181"/>
                  </a:lnTo>
                  <a:lnTo>
                    <a:pt x="370" y="180"/>
                  </a:lnTo>
                  <a:lnTo>
                    <a:pt x="367" y="178"/>
                  </a:lnTo>
                  <a:lnTo>
                    <a:pt x="365" y="171"/>
                  </a:lnTo>
                  <a:lnTo>
                    <a:pt x="362" y="164"/>
                  </a:lnTo>
                  <a:lnTo>
                    <a:pt x="362" y="155"/>
                  </a:lnTo>
                  <a:lnTo>
                    <a:pt x="363" y="148"/>
                  </a:lnTo>
                  <a:lnTo>
                    <a:pt x="365" y="145"/>
                  </a:lnTo>
                  <a:lnTo>
                    <a:pt x="366" y="144"/>
                  </a:lnTo>
                  <a:lnTo>
                    <a:pt x="367" y="144"/>
                  </a:lnTo>
                  <a:lnTo>
                    <a:pt x="371" y="145"/>
                  </a:lnTo>
                  <a:lnTo>
                    <a:pt x="377" y="154"/>
                  </a:lnTo>
                  <a:lnTo>
                    <a:pt x="382" y="163"/>
                  </a:lnTo>
                  <a:lnTo>
                    <a:pt x="383" y="172"/>
                  </a:lnTo>
                  <a:lnTo>
                    <a:pt x="384" y="180"/>
                  </a:lnTo>
                  <a:close/>
                  <a:moveTo>
                    <a:pt x="399" y="162"/>
                  </a:moveTo>
                  <a:lnTo>
                    <a:pt x="395" y="165"/>
                  </a:lnTo>
                  <a:lnTo>
                    <a:pt x="394" y="169"/>
                  </a:lnTo>
                  <a:lnTo>
                    <a:pt x="394" y="175"/>
                  </a:lnTo>
                  <a:lnTo>
                    <a:pt x="395" y="179"/>
                  </a:lnTo>
                  <a:lnTo>
                    <a:pt x="399" y="180"/>
                  </a:lnTo>
                  <a:lnTo>
                    <a:pt x="403" y="181"/>
                  </a:lnTo>
                  <a:lnTo>
                    <a:pt x="407" y="181"/>
                  </a:lnTo>
                  <a:lnTo>
                    <a:pt x="410" y="180"/>
                  </a:lnTo>
                  <a:lnTo>
                    <a:pt x="409" y="176"/>
                  </a:lnTo>
                  <a:lnTo>
                    <a:pt x="408" y="171"/>
                  </a:lnTo>
                  <a:lnTo>
                    <a:pt x="404" y="166"/>
                  </a:lnTo>
                  <a:lnTo>
                    <a:pt x="399" y="162"/>
                  </a:lnTo>
                  <a:close/>
                  <a:moveTo>
                    <a:pt x="473" y="198"/>
                  </a:moveTo>
                  <a:lnTo>
                    <a:pt x="474" y="187"/>
                  </a:lnTo>
                  <a:lnTo>
                    <a:pt x="476" y="180"/>
                  </a:lnTo>
                  <a:lnTo>
                    <a:pt x="478" y="175"/>
                  </a:lnTo>
                  <a:lnTo>
                    <a:pt x="479" y="169"/>
                  </a:lnTo>
                  <a:lnTo>
                    <a:pt x="480" y="166"/>
                  </a:lnTo>
                  <a:lnTo>
                    <a:pt x="482" y="165"/>
                  </a:lnTo>
                  <a:lnTo>
                    <a:pt x="482" y="165"/>
                  </a:lnTo>
                  <a:lnTo>
                    <a:pt x="484" y="169"/>
                  </a:lnTo>
                  <a:lnTo>
                    <a:pt x="484" y="176"/>
                  </a:lnTo>
                  <a:lnTo>
                    <a:pt x="487" y="183"/>
                  </a:lnTo>
                  <a:lnTo>
                    <a:pt x="487" y="191"/>
                  </a:lnTo>
                  <a:lnTo>
                    <a:pt x="485" y="198"/>
                  </a:lnTo>
                  <a:lnTo>
                    <a:pt x="483" y="200"/>
                  </a:lnTo>
                  <a:lnTo>
                    <a:pt x="479" y="201"/>
                  </a:lnTo>
                  <a:lnTo>
                    <a:pt x="476" y="200"/>
                  </a:lnTo>
                  <a:lnTo>
                    <a:pt x="473" y="198"/>
                  </a:lnTo>
                  <a:close/>
                  <a:moveTo>
                    <a:pt x="452" y="188"/>
                  </a:moveTo>
                  <a:lnTo>
                    <a:pt x="446" y="187"/>
                  </a:lnTo>
                  <a:lnTo>
                    <a:pt x="442" y="186"/>
                  </a:lnTo>
                  <a:lnTo>
                    <a:pt x="440" y="184"/>
                  </a:lnTo>
                  <a:lnTo>
                    <a:pt x="437" y="180"/>
                  </a:lnTo>
                  <a:lnTo>
                    <a:pt x="434" y="172"/>
                  </a:lnTo>
                  <a:lnTo>
                    <a:pt x="430" y="165"/>
                  </a:lnTo>
                  <a:lnTo>
                    <a:pt x="426" y="158"/>
                  </a:lnTo>
                  <a:lnTo>
                    <a:pt x="423" y="151"/>
                  </a:lnTo>
                  <a:lnTo>
                    <a:pt x="421" y="147"/>
                  </a:lnTo>
                  <a:lnTo>
                    <a:pt x="421" y="142"/>
                  </a:lnTo>
                  <a:lnTo>
                    <a:pt x="424" y="139"/>
                  </a:lnTo>
                  <a:lnTo>
                    <a:pt x="426" y="136"/>
                  </a:lnTo>
                  <a:lnTo>
                    <a:pt x="430" y="134"/>
                  </a:lnTo>
                  <a:lnTo>
                    <a:pt x="434" y="132"/>
                  </a:lnTo>
                  <a:lnTo>
                    <a:pt x="444" y="128"/>
                  </a:lnTo>
                  <a:lnTo>
                    <a:pt x="455" y="126"/>
                  </a:lnTo>
                  <a:lnTo>
                    <a:pt x="452" y="123"/>
                  </a:lnTo>
                  <a:lnTo>
                    <a:pt x="448" y="122"/>
                  </a:lnTo>
                  <a:lnTo>
                    <a:pt x="444" y="122"/>
                  </a:lnTo>
                  <a:lnTo>
                    <a:pt x="439" y="121"/>
                  </a:lnTo>
                  <a:lnTo>
                    <a:pt x="434" y="121"/>
                  </a:lnTo>
                  <a:lnTo>
                    <a:pt x="431" y="120"/>
                  </a:lnTo>
                  <a:lnTo>
                    <a:pt x="430" y="119"/>
                  </a:lnTo>
                  <a:lnTo>
                    <a:pt x="430" y="118"/>
                  </a:lnTo>
                  <a:lnTo>
                    <a:pt x="430" y="115"/>
                  </a:lnTo>
                  <a:lnTo>
                    <a:pt x="430" y="113"/>
                  </a:lnTo>
                  <a:lnTo>
                    <a:pt x="430" y="112"/>
                  </a:lnTo>
                  <a:lnTo>
                    <a:pt x="431" y="111"/>
                  </a:lnTo>
                  <a:lnTo>
                    <a:pt x="432" y="109"/>
                  </a:lnTo>
                  <a:lnTo>
                    <a:pt x="434" y="109"/>
                  </a:lnTo>
                  <a:lnTo>
                    <a:pt x="437" y="111"/>
                  </a:lnTo>
                  <a:lnTo>
                    <a:pt x="442" y="113"/>
                  </a:lnTo>
                  <a:lnTo>
                    <a:pt x="455" y="118"/>
                  </a:lnTo>
                  <a:lnTo>
                    <a:pt x="464" y="122"/>
                  </a:lnTo>
                  <a:lnTo>
                    <a:pt x="463" y="126"/>
                  </a:lnTo>
                  <a:lnTo>
                    <a:pt x="464" y="129"/>
                  </a:lnTo>
                  <a:lnTo>
                    <a:pt x="467" y="133"/>
                  </a:lnTo>
                  <a:lnTo>
                    <a:pt x="469" y="137"/>
                  </a:lnTo>
                  <a:lnTo>
                    <a:pt x="464" y="135"/>
                  </a:lnTo>
                  <a:lnTo>
                    <a:pt x="460" y="133"/>
                  </a:lnTo>
                  <a:lnTo>
                    <a:pt x="463" y="142"/>
                  </a:lnTo>
                  <a:lnTo>
                    <a:pt x="464" y="150"/>
                  </a:lnTo>
                  <a:lnTo>
                    <a:pt x="463" y="157"/>
                  </a:lnTo>
                  <a:lnTo>
                    <a:pt x="462" y="164"/>
                  </a:lnTo>
                  <a:lnTo>
                    <a:pt x="456" y="176"/>
                  </a:lnTo>
                  <a:lnTo>
                    <a:pt x="452" y="188"/>
                  </a:lnTo>
                  <a:close/>
                  <a:moveTo>
                    <a:pt x="269" y="132"/>
                  </a:moveTo>
                  <a:lnTo>
                    <a:pt x="270" y="134"/>
                  </a:lnTo>
                  <a:lnTo>
                    <a:pt x="269" y="135"/>
                  </a:lnTo>
                  <a:lnTo>
                    <a:pt x="267" y="134"/>
                  </a:lnTo>
                  <a:lnTo>
                    <a:pt x="264" y="133"/>
                  </a:lnTo>
                  <a:lnTo>
                    <a:pt x="248" y="120"/>
                  </a:lnTo>
                  <a:lnTo>
                    <a:pt x="232" y="107"/>
                  </a:lnTo>
                  <a:lnTo>
                    <a:pt x="227" y="101"/>
                  </a:lnTo>
                  <a:lnTo>
                    <a:pt x="223" y="93"/>
                  </a:lnTo>
                  <a:lnTo>
                    <a:pt x="222" y="90"/>
                  </a:lnTo>
                  <a:lnTo>
                    <a:pt x="222" y="85"/>
                  </a:lnTo>
                  <a:lnTo>
                    <a:pt x="223" y="80"/>
                  </a:lnTo>
                  <a:lnTo>
                    <a:pt x="224" y="75"/>
                  </a:lnTo>
                  <a:lnTo>
                    <a:pt x="226" y="73"/>
                  </a:lnTo>
                  <a:lnTo>
                    <a:pt x="227" y="73"/>
                  </a:lnTo>
                  <a:lnTo>
                    <a:pt x="229" y="75"/>
                  </a:lnTo>
                  <a:lnTo>
                    <a:pt x="232" y="77"/>
                  </a:lnTo>
                  <a:lnTo>
                    <a:pt x="249" y="86"/>
                  </a:lnTo>
                  <a:lnTo>
                    <a:pt x="266" y="96"/>
                  </a:lnTo>
                  <a:lnTo>
                    <a:pt x="267" y="100"/>
                  </a:lnTo>
                  <a:lnTo>
                    <a:pt x="269" y="104"/>
                  </a:lnTo>
                  <a:lnTo>
                    <a:pt x="270" y="108"/>
                  </a:lnTo>
                  <a:lnTo>
                    <a:pt x="270" y="113"/>
                  </a:lnTo>
                  <a:lnTo>
                    <a:pt x="269" y="122"/>
                  </a:lnTo>
                  <a:lnTo>
                    <a:pt x="269" y="132"/>
                  </a:lnTo>
                  <a:close/>
                  <a:moveTo>
                    <a:pt x="430" y="317"/>
                  </a:moveTo>
                  <a:lnTo>
                    <a:pt x="431" y="320"/>
                  </a:lnTo>
                  <a:lnTo>
                    <a:pt x="435" y="321"/>
                  </a:lnTo>
                  <a:lnTo>
                    <a:pt x="437" y="320"/>
                  </a:lnTo>
                  <a:lnTo>
                    <a:pt x="439" y="318"/>
                  </a:lnTo>
                  <a:lnTo>
                    <a:pt x="440" y="317"/>
                  </a:lnTo>
                  <a:lnTo>
                    <a:pt x="440" y="315"/>
                  </a:lnTo>
                  <a:lnTo>
                    <a:pt x="440" y="302"/>
                  </a:lnTo>
                  <a:lnTo>
                    <a:pt x="440" y="289"/>
                  </a:lnTo>
                  <a:lnTo>
                    <a:pt x="437" y="277"/>
                  </a:lnTo>
                  <a:lnTo>
                    <a:pt x="435" y="265"/>
                  </a:lnTo>
                  <a:lnTo>
                    <a:pt x="430" y="256"/>
                  </a:lnTo>
                  <a:lnTo>
                    <a:pt x="425" y="246"/>
                  </a:lnTo>
                  <a:lnTo>
                    <a:pt x="423" y="242"/>
                  </a:lnTo>
                  <a:lnTo>
                    <a:pt x="420" y="237"/>
                  </a:lnTo>
                  <a:lnTo>
                    <a:pt x="416" y="235"/>
                  </a:lnTo>
                  <a:lnTo>
                    <a:pt x="413" y="234"/>
                  </a:lnTo>
                  <a:lnTo>
                    <a:pt x="399" y="231"/>
                  </a:lnTo>
                  <a:lnTo>
                    <a:pt x="388" y="229"/>
                  </a:lnTo>
                  <a:lnTo>
                    <a:pt x="381" y="226"/>
                  </a:lnTo>
                  <a:lnTo>
                    <a:pt x="372" y="220"/>
                  </a:lnTo>
                  <a:lnTo>
                    <a:pt x="357" y="213"/>
                  </a:lnTo>
                  <a:lnTo>
                    <a:pt x="340" y="207"/>
                  </a:lnTo>
                  <a:lnTo>
                    <a:pt x="331" y="206"/>
                  </a:lnTo>
                  <a:lnTo>
                    <a:pt x="324" y="205"/>
                  </a:lnTo>
                  <a:lnTo>
                    <a:pt x="318" y="206"/>
                  </a:lnTo>
                  <a:lnTo>
                    <a:pt x="312" y="208"/>
                  </a:lnTo>
                  <a:lnTo>
                    <a:pt x="308" y="213"/>
                  </a:lnTo>
                  <a:lnTo>
                    <a:pt x="306" y="219"/>
                  </a:lnTo>
                  <a:lnTo>
                    <a:pt x="303" y="227"/>
                  </a:lnTo>
                  <a:lnTo>
                    <a:pt x="303" y="234"/>
                  </a:lnTo>
                  <a:lnTo>
                    <a:pt x="303" y="242"/>
                  </a:lnTo>
                  <a:lnTo>
                    <a:pt x="304" y="249"/>
                  </a:lnTo>
                  <a:lnTo>
                    <a:pt x="307" y="255"/>
                  </a:lnTo>
                  <a:lnTo>
                    <a:pt x="309" y="258"/>
                  </a:lnTo>
                  <a:lnTo>
                    <a:pt x="309" y="259"/>
                  </a:lnTo>
                  <a:lnTo>
                    <a:pt x="309" y="260"/>
                  </a:lnTo>
                  <a:lnTo>
                    <a:pt x="310" y="262"/>
                  </a:lnTo>
                  <a:lnTo>
                    <a:pt x="312" y="263"/>
                  </a:lnTo>
                  <a:lnTo>
                    <a:pt x="317" y="265"/>
                  </a:lnTo>
                  <a:lnTo>
                    <a:pt x="323" y="267"/>
                  </a:lnTo>
                  <a:lnTo>
                    <a:pt x="330" y="270"/>
                  </a:lnTo>
                  <a:lnTo>
                    <a:pt x="338" y="273"/>
                  </a:lnTo>
                  <a:lnTo>
                    <a:pt x="344" y="277"/>
                  </a:lnTo>
                  <a:lnTo>
                    <a:pt x="349" y="282"/>
                  </a:lnTo>
                  <a:lnTo>
                    <a:pt x="362" y="286"/>
                  </a:lnTo>
                  <a:lnTo>
                    <a:pt x="375" y="291"/>
                  </a:lnTo>
                  <a:lnTo>
                    <a:pt x="388" y="295"/>
                  </a:lnTo>
                  <a:lnTo>
                    <a:pt x="402" y="300"/>
                  </a:lnTo>
                  <a:lnTo>
                    <a:pt x="405" y="300"/>
                  </a:lnTo>
                  <a:lnTo>
                    <a:pt x="408" y="299"/>
                  </a:lnTo>
                  <a:lnTo>
                    <a:pt x="411" y="296"/>
                  </a:lnTo>
                  <a:lnTo>
                    <a:pt x="413" y="294"/>
                  </a:lnTo>
                  <a:lnTo>
                    <a:pt x="414" y="301"/>
                  </a:lnTo>
                  <a:lnTo>
                    <a:pt x="416" y="307"/>
                  </a:lnTo>
                  <a:lnTo>
                    <a:pt x="423" y="313"/>
                  </a:lnTo>
                  <a:lnTo>
                    <a:pt x="430" y="317"/>
                  </a:lnTo>
                  <a:close/>
                  <a:moveTo>
                    <a:pt x="260" y="222"/>
                  </a:moveTo>
                  <a:lnTo>
                    <a:pt x="262" y="221"/>
                  </a:lnTo>
                  <a:lnTo>
                    <a:pt x="266" y="220"/>
                  </a:lnTo>
                  <a:lnTo>
                    <a:pt x="270" y="220"/>
                  </a:lnTo>
                  <a:lnTo>
                    <a:pt x="272" y="220"/>
                  </a:lnTo>
                  <a:lnTo>
                    <a:pt x="280" y="221"/>
                  </a:lnTo>
                  <a:lnTo>
                    <a:pt x="286" y="223"/>
                  </a:lnTo>
                  <a:lnTo>
                    <a:pt x="286" y="228"/>
                  </a:lnTo>
                  <a:lnTo>
                    <a:pt x="286" y="234"/>
                  </a:lnTo>
                  <a:lnTo>
                    <a:pt x="286" y="240"/>
                  </a:lnTo>
                  <a:lnTo>
                    <a:pt x="283" y="243"/>
                  </a:lnTo>
                  <a:lnTo>
                    <a:pt x="282" y="251"/>
                  </a:lnTo>
                  <a:lnTo>
                    <a:pt x="282" y="258"/>
                  </a:lnTo>
                  <a:lnTo>
                    <a:pt x="282" y="260"/>
                  </a:lnTo>
                  <a:lnTo>
                    <a:pt x="285" y="263"/>
                  </a:lnTo>
                  <a:lnTo>
                    <a:pt x="287" y="266"/>
                  </a:lnTo>
                  <a:lnTo>
                    <a:pt x="292" y="270"/>
                  </a:lnTo>
                  <a:lnTo>
                    <a:pt x="308" y="280"/>
                  </a:lnTo>
                  <a:lnTo>
                    <a:pt x="322" y="291"/>
                  </a:lnTo>
                  <a:lnTo>
                    <a:pt x="325" y="294"/>
                  </a:lnTo>
                  <a:lnTo>
                    <a:pt x="327" y="296"/>
                  </a:lnTo>
                  <a:lnTo>
                    <a:pt x="325" y="300"/>
                  </a:lnTo>
                  <a:lnTo>
                    <a:pt x="324" y="302"/>
                  </a:lnTo>
                  <a:lnTo>
                    <a:pt x="319" y="309"/>
                  </a:lnTo>
                  <a:lnTo>
                    <a:pt x="314" y="314"/>
                  </a:lnTo>
                  <a:lnTo>
                    <a:pt x="306" y="314"/>
                  </a:lnTo>
                  <a:lnTo>
                    <a:pt x="298" y="312"/>
                  </a:lnTo>
                  <a:lnTo>
                    <a:pt x="294" y="312"/>
                  </a:lnTo>
                  <a:lnTo>
                    <a:pt x="290" y="313"/>
                  </a:lnTo>
                  <a:lnTo>
                    <a:pt x="282" y="316"/>
                  </a:lnTo>
                  <a:lnTo>
                    <a:pt x="275" y="321"/>
                  </a:lnTo>
                  <a:lnTo>
                    <a:pt x="266" y="316"/>
                  </a:lnTo>
                  <a:lnTo>
                    <a:pt x="258" y="313"/>
                  </a:lnTo>
                  <a:lnTo>
                    <a:pt x="248" y="310"/>
                  </a:lnTo>
                  <a:lnTo>
                    <a:pt x="238" y="307"/>
                  </a:lnTo>
                  <a:lnTo>
                    <a:pt x="230" y="305"/>
                  </a:lnTo>
                  <a:lnTo>
                    <a:pt x="226" y="301"/>
                  </a:lnTo>
                  <a:lnTo>
                    <a:pt x="221" y="299"/>
                  </a:lnTo>
                  <a:lnTo>
                    <a:pt x="218" y="295"/>
                  </a:lnTo>
                  <a:lnTo>
                    <a:pt x="213" y="288"/>
                  </a:lnTo>
                  <a:lnTo>
                    <a:pt x="208" y="281"/>
                  </a:lnTo>
                  <a:lnTo>
                    <a:pt x="214" y="273"/>
                  </a:lnTo>
                  <a:lnTo>
                    <a:pt x="223" y="258"/>
                  </a:lnTo>
                  <a:lnTo>
                    <a:pt x="230" y="246"/>
                  </a:lnTo>
                  <a:lnTo>
                    <a:pt x="240" y="237"/>
                  </a:lnTo>
                  <a:lnTo>
                    <a:pt x="250" y="229"/>
                  </a:lnTo>
                  <a:lnTo>
                    <a:pt x="260" y="222"/>
                  </a:lnTo>
                  <a:close/>
                  <a:moveTo>
                    <a:pt x="179" y="343"/>
                  </a:moveTo>
                  <a:lnTo>
                    <a:pt x="176" y="341"/>
                  </a:lnTo>
                  <a:lnTo>
                    <a:pt x="174" y="338"/>
                  </a:lnTo>
                  <a:lnTo>
                    <a:pt x="173" y="336"/>
                  </a:lnTo>
                  <a:lnTo>
                    <a:pt x="173" y="335"/>
                  </a:lnTo>
                  <a:lnTo>
                    <a:pt x="177" y="332"/>
                  </a:lnTo>
                  <a:lnTo>
                    <a:pt x="187" y="329"/>
                  </a:lnTo>
                  <a:lnTo>
                    <a:pt x="200" y="331"/>
                  </a:lnTo>
                  <a:lnTo>
                    <a:pt x="210" y="334"/>
                  </a:lnTo>
                  <a:lnTo>
                    <a:pt x="219" y="336"/>
                  </a:lnTo>
                  <a:lnTo>
                    <a:pt x="232" y="337"/>
                  </a:lnTo>
                  <a:lnTo>
                    <a:pt x="233" y="338"/>
                  </a:lnTo>
                  <a:lnTo>
                    <a:pt x="233" y="341"/>
                  </a:lnTo>
                  <a:lnTo>
                    <a:pt x="230" y="342"/>
                  </a:lnTo>
                  <a:lnTo>
                    <a:pt x="226" y="343"/>
                  </a:lnTo>
                  <a:lnTo>
                    <a:pt x="213" y="344"/>
                  </a:lnTo>
                  <a:lnTo>
                    <a:pt x="201" y="344"/>
                  </a:lnTo>
                  <a:lnTo>
                    <a:pt x="190" y="344"/>
                  </a:lnTo>
                  <a:lnTo>
                    <a:pt x="179" y="343"/>
                  </a:lnTo>
                  <a:close/>
                  <a:moveTo>
                    <a:pt x="159" y="329"/>
                  </a:moveTo>
                  <a:lnTo>
                    <a:pt x="159" y="327"/>
                  </a:lnTo>
                  <a:lnTo>
                    <a:pt x="161" y="324"/>
                  </a:lnTo>
                  <a:lnTo>
                    <a:pt x="165" y="323"/>
                  </a:lnTo>
                  <a:lnTo>
                    <a:pt x="169" y="322"/>
                  </a:lnTo>
                  <a:lnTo>
                    <a:pt x="171" y="322"/>
                  </a:lnTo>
                  <a:lnTo>
                    <a:pt x="174" y="323"/>
                  </a:lnTo>
                  <a:lnTo>
                    <a:pt x="175" y="324"/>
                  </a:lnTo>
                  <a:lnTo>
                    <a:pt x="175" y="325"/>
                  </a:lnTo>
                  <a:lnTo>
                    <a:pt x="173" y="329"/>
                  </a:lnTo>
                  <a:lnTo>
                    <a:pt x="169" y="330"/>
                  </a:lnTo>
                  <a:lnTo>
                    <a:pt x="164" y="330"/>
                  </a:lnTo>
                  <a:lnTo>
                    <a:pt x="159" y="329"/>
                  </a:lnTo>
                  <a:close/>
                  <a:moveTo>
                    <a:pt x="155" y="294"/>
                  </a:moveTo>
                  <a:lnTo>
                    <a:pt x="166" y="295"/>
                  </a:lnTo>
                  <a:lnTo>
                    <a:pt x="176" y="294"/>
                  </a:lnTo>
                  <a:lnTo>
                    <a:pt x="176" y="292"/>
                  </a:lnTo>
                  <a:lnTo>
                    <a:pt x="173" y="291"/>
                  </a:lnTo>
                  <a:lnTo>
                    <a:pt x="168" y="288"/>
                  </a:lnTo>
                  <a:lnTo>
                    <a:pt x="163" y="286"/>
                  </a:lnTo>
                  <a:lnTo>
                    <a:pt x="150" y="284"/>
                  </a:lnTo>
                  <a:lnTo>
                    <a:pt x="143" y="285"/>
                  </a:lnTo>
                  <a:lnTo>
                    <a:pt x="142" y="287"/>
                  </a:lnTo>
                  <a:lnTo>
                    <a:pt x="141" y="291"/>
                  </a:lnTo>
                  <a:lnTo>
                    <a:pt x="138" y="291"/>
                  </a:lnTo>
                  <a:lnTo>
                    <a:pt x="134" y="291"/>
                  </a:lnTo>
                  <a:lnTo>
                    <a:pt x="132" y="291"/>
                  </a:lnTo>
                  <a:lnTo>
                    <a:pt x="129" y="292"/>
                  </a:lnTo>
                  <a:lnTo>
                    <a:pt x="129" y="294"/>
                  </a:lnTo>
                  <a:lnTo>
                    <a:pt x="132" y="296"/>
                  </a:lnTo>
                  <a:lnTo>
                    <a:pt x="136" y="299"/>
                  </a:lnTo>
                  <a:lnTo>
                    <a:pt x="141" y="301"/>
                  </a:lnTo>
                  <a:lnTo>
                    <a:pt x="145" y="303"/>
                  </a:lnTo>
                  <a:lnTo>
                    <a:pt x="150" y="306"/>
                  </a:lnTo>
                  <a:lnTo>
                    <a:pt x="155" y="306"/>
                  </a:lnTo>
                  <a:lnTo>
                    <a:pt x="159" y="306"/>
                  </a:lnTo>
                  <a:lnTo>
                    <a:pt x="161" y="303"/>
                  </a:lnTo>
                  <a:lnTo>
                    <a:pt x="163" y="301"/>
                  </a:lnTo>
                  <a:lnTo>
                    <a:pt x="163" y="300"/>
                  </a:lnTo>
                  <a:lnTo>
                    <a:pt x="161" y="299"/>
                  </a:lnTo>
                  <a:lnTo>
                    <a:pt x="158" y="298"/>
                  </a:lnTo>
                  <a:lnTo>
                    <a:pt x="155" y="294"/>
                  </a:lnTo>
                  <a:close/>
                  <a:moveTo>
                    <a:pt x="160" y="281"/>
                  </a:moveTo>
                  <a:lnTo>
                    <a:pt x="160" y="279"/>
                  </a:lnTo>
                  <a:lnTo>
                    <a:pt x="160" y="278"/>
                  </a:lnTo>
                  <a:lnTo>
                    <a:pt x="163" y="277"/>
                  </a:lnTo>
                  <a:lnTo>
                    <a:pt x="166" y="276"/>
                  </a:lnTo>
                  <a:lnTo>
                    <a:pt x="174" y="274"/>
                  </a:lnTo>
                  <a:lnTo>
                    <a:pt x="177" y="273"/>
                  </a:lnTo>
                  <a:lnTo>
                    <a:pt x="182" y="274"/>
                  </a:lnTo>
                  <a:lnTo>
                    <a:pt x="185" y="277"/>
                  </a:lnTo>
                  <a:lnTo>
                    <a:pt x="186" y="279"/>
                  </a:lnTo>
                  <a:lnTo>
                    <a:pt x="184" y="281"/>
                  </a:lnTo>
                  <a:lnTo>
                    <a:pt x="177" y="282"/>
                  </a:lnTo>
                  <a:lnTo>
                    <a:pt x="173" y="285"/>
                  </a:lnTo>
                  <a:lnTo>
                    <a:pt x="168" y="284"/>
                  </a:lnTo>
                  <a:lnTo>
                    <a:pt x="160" y="281"/>
                  </a:lnTo>
                  <a:close/>
                  <a:moveTo>
                    <a:pt x="186" y="298"/>
                  </a:moveTo>
                  <a:lnTo>
                    <a:pt x="193" y="289"/>
                  </a:lnTo>
                  <a:lnTo>
                    <a:pt x="197" y="285"/>
                  </a:lnTo>
                  <a:lnTo>
                    <a:pt x="203" y="286"/>
                  </a:lnTo>
                  <a:lnTo>
                    <a:pt x="208" y="291"/>
                  </a:lnTo>
                  <a:lnTo>
                    <a:pt x="210" y="293"/>
                  </a:lnTo>
                  <a:lnTo>
                    <a:pt x="211" y="295"/>
                  </a:lnTo>
                  <a:lnTo>
                    <a:pt x="212" y="298"/>
                  </a:lnTo>
                  <a:lnTo>
                    <a:pt x="212" y="300"/>
                  </a:lnTo>
                  <a:lnTo>
                    <a:pt x="210" y="302"/>
                  </a:lnTo>
                  <a:lnTo>
                    <a:pt x="206" y="302"/>
                  </a:lnTo>
                  <a:lnTo>
                    <a:pt x="202" y="303"/>
                  </a:lnTo>
                  <a:lnTo>
                    <a:pt x="198" y="302"/>
                  </a:lnTo>
                  <a:lnTo>
                    <a:pt x="195" y="302"/>
                  </a:lnTo>
                  <a:lnTo>
                    <a:pt x="191" y="301"/>
                  </a:lnTo>
                  <a:lnTo>
                    <a:pt x="189" y="299"/>
                  </a:lnTo>
                  <a:lnTo>
                    <a:pt x="186" y="298"/>
                  </a:lnTo>
                  <a:close/>
                  <a:moveTo>
                    <a:pt x="192" y="272"/>
                  </a:moveTo>
                  <a:lnTo>
                    <a:pt x="192" y="271"/>
                  </a:lnTo>
                  <a:lnTo>
                    <a:pt x="192" y="269"/>
                  </a:lnTo>
                  <a:lnTo>
                    <a:pt x="195" y="267"/>
                  </a:lnTo>
                  <a:lnTo>
                    <a:pt x="197" y="265"/>
                  </a:lnTo>
                  <a:lnTo>
                    <a:pt x="203" y="262"/>
                  </a:lnTo>
                  <a:lnTo>
                    <a:pt x="208" y="258"/>
                  </a:lnTo>
                  <a:lnTo>
                    <a:pt x="210" y="260"/>
                  </a:lnTo>
                  <a:lnTo>
                    <a:pt x="211" y="263"/>
                  </a:lnTo>
                  <a:lnTo>
                    <a:pt x="210" y="264"/>
                  </a:lnTo>
                  <a:lnTo>
                    <a:pt x="208" y="265"/>
                  </a:lnTo>
                  <a:lnTo>
                    <a:pt x="206" y="269"/>
                  </a:lnTo>
                  <a:lnTo>
                    <a:pt x="203" y="271"/>
                  </a:lnTo>
                  <a:lnTo>
                    <a:pt x="198" y="276"/>
                  </a:lnTo>
                  <a:lnTo>
                    <a:pt x="196" y="277"/>
                  </a:lnTo>
                  <a:lnTo>
                    <a:pt x="193" y="274"/>
                  </a:lnTo>
                  <a:lnTo>
                    <a:pt x="192" y="272"/>
                  </a:lnTo>
                  <a:close/>
                  <a:moveTo>
                    <a:pt x="180" y="305"/>
                  </a:moveTo>
                  <a:lnTo>
                    <a:pt x="184" y="305"/>
                  </a:lnTo>
                  <a:lnTo>
                    <a:pt x="185" y="306"/>
                  </a:lnTo>
                  <a:lnTo>
                    <a:pt x="185" y="307"/>
                  </a:lnTo>
                  <a:lnTo>
                    <a:pt x="185" y="309"/>
                  </a:lnTo>
                  <a:lnTo>
                    <a:pt x="185" y="310"/>
                  </a:lnTo>
                  <a:lnTo>
                    <a:pt x="185" y="313"/>
                  </a:lnTo>
                  <a:lnTo>
                    <a:pt x="185" y="314"/>
                  </a:lnTo>
                  <a:lnTo>
                    <a:pt x="186" y="315"/>
                  </a:lnTo>
                  <a:lnTo>
                    <a:pt x="191" y="313"/>
                  </a:lnTo>
                  <a:lnTo>
                    <a:pt x="197" y="308"/>
                  </a:lnTo>
                  <a:lnTo>
                    <a:pt x="203" y="307"/>
                  </a:lnTo>
                  <a:lnTo>
                    <a:pt x="213" y="307"/>
                  </a:lnTo>
                  <a:lnTo>
                    <a:pt x="218" y="307"/>
                  </a:lnTo>
                  <a:lnTo>
                    <a:pt x="223" y="307"/>
                  </a:lnTo>
                  <a:lnTo>
                    <a:pt x="227" y="308"/>
                  </a:lnTo>
                  <a:lnTo>
                    <a:pt x="229" y="310"/>
                  </a:lnTo>
                  <a:lnTo>
                    <a:pt x="235" y="314"/>
                  </a:lnTo>
                  <a:lnTo>
                    <a:pt x="240" y="317"/>
                  </a:lnTo>
                  <a:lnTo>
                    <a:pt x="248" y="320"/>
                  </a:lnTo>
                  <a:lnTo>
                    <a:pt x="258" y="321"/>
                  </a:lnTo>
                  <a:lnTo>
                    <a:pt x="238" y="323"/>
                  </a:lnTo>
                  <a:lnTo>
                    <a:pt x="229" y="324"/>
                  </a:lnTo>
                  <a:lnTo>
                    <a:pt x="226" y="327"/>
                  </a:lnTo>
                  <a:lnTo>
                    <a:pt x="221" y="327"/>
                  </a:lnTo>
                  <a:lnTo>
                    <a:pt x="211" y="327"/>
                  </a:lnTo>
                  <a:lnTo>
                    <a:pt x="200" y="324"/>
                  </a:lnTo>
                  <a:lnTo>
                    <a:pt x="190" y="322"/>
                  </a:lnTo>
                  <a:lnTo>
                    <a:pt x="180" y="320"/>
                  </a:lnTo>
                  <a:lnTo>
                    <a:pt x="176" y="317"/>
                  </a:lnTo>
                  <a:lnTo>
                    <a:pt x="173" y="316"/>
                  </a:lnTo>
                  <a:lnTo>
                    <a:pt x="171" y="313"/>
                  </a:lnTo>
                  <a:lnTo>
                    <a:pt x="171" y="310"/>
                  </a:lnTo>
                  <a:lnTo>
                    <a:pt x="173" y="309"/>
                  </a:lnTo>
                  <a:lnTo>
                    <a:pt x="175" y="307"/>
                  </a:lnTo>
                  <a:lnTo>
                    <a:pt x="177" y="306"/>
                  </a:lnTo>
                  <a:lnTo>
                    <a:pt x="180" y="305"/>
                  </a:lnTo>
                  <a:close/>
                  <a:moveTo>
                    <a:pt x="133" y="97"/>
                  </a:moveTo>
                  <a:lnTo>
                    <a:pt x="139" y="87"/>
                  </a:lnTo>
                  <a:lnTo>
                    <a:pt x="143" y="76"/>
                  </a:lnTo>
                  <a:lnTo>
                    <a:pt x="147" y="71"/>
                  </a:lnTo>
                  <a:lnTo>
                    <a:pt x="152" y="67"/>
                  </a:lnTo>
                  <a:lnTo>
                    <a:pt x="159" y="63"/>
                  </a:lnTo>
                  <a:lnTo>
                    <a:pt x="170" y="61"/>
                  </a:lnTo>
                  <a:lnTo>
                    <a:pt x="182" y="62"/>
                  </a:lnTo>
                  <a:lnTo>
                    <a:pt x="190" y="63"/>
                  </a:lnTo>
                  <a:lnTo>
                    <a:pt x="192" y="63"/>
                  </a:lnTo>
                  <a:lnTo>
                    <a:pt x="195" y="63"/>
                  </a:lnTo>
                  <a:lnTo>
                    <a:pt x="197" y="61"/>
                  </a:lnTo>
                  <a:lnTo>
                    <a:pt x="200" y="57"/>
                  </a:lnTo>
                  <a:lnTo>
                    <a:pt x="205" y="57"/>
                  </a:lnTo>
                  <a:lnTo>
                    <a:pt x="208" y="58"/>
                  </a:lnTo>
                  <a:lnTo>
                    <a:pt x="211" y="60"/>
                  </a:lnTo>
                  <a:lnTo>
                    <a:pt x="213" y="62"/>
                  </a:lnTo>
                  <a:lnTo>
                    <a:pt x="213" y="64"/>
                  </a:lnTo>
                  <a:lnTo>
                    <a:pt x="213" y="67"/>
                  </a:lnTo>
                  <a:lnTo>
                    <a:pt x="211" y="69"/>
                  </a:lnTo>
                  <a:lnTo>
                    <a:pt x="208" y="71"/>
                  </a:lnTo>
                  <a:lnTo>
                    <a:pt x="205" y="68"/>
                  </a:lnTo>
                  <a:lnTo>
                    <a:pt x="201" y="67"/>
                  </a:lnTo>
                  <a:lnTo>
                    <a:pt x="198" y="67"/>
                  </a:lnTo>
                  <a:lnTo>
                    <a:pt x="197" y="68"/>
                  </a:lnTo>
                  <a:lnTo>
                    <a:pt x="195" y="70"/>
                  </a:lnTo>
                  <a:lnTo>
                    <a:pt x="195" y="72"/>
                  </a:lnTo>
                  <a:lnTo>
                    <a:pt x="193" y="75"/>
                  </a:lnTo>
                  <a:lnTo>
                    <a:pt x="190" y="78"/>
                  </a:lnTo>
                  <a:lnTo>
                    <a:pt x="186" y="79"/>
                  </a:lnTo>
                  <a:lnTo>
                    <a:pt x="181" y="82"/>
                  </a:lnTo>
                  <a:lnTo>
                    <a:pt x="170" y="84"/>
                  </a:lnTo>
                  <a:lnTo>
                    <a:pt x="159" y="86"/>
                  </a:lnTo>
                  <a:lnTo>
                    <a:pt x="157" y="90"/>
                  </a:lnTo>
                  <a:lnTo>
                    <a:pt x="154" y="92"/>
                  </a:lnTo>
                  <a:lnTo>
                    <a:pt x="150" y="94"/>
                  </a:lnTo>
                  <a:lnTo>
                    <a:pt x="147" y="96"/>
                  </a:lnTo>
                  <a:lnTo>
                    <a:pt x="138" y="98"/>
                  </a:lnTo>
                  <a:lnTo>
                    <a:pt x="133" y="97"/>
                  </a:lnTo>
                  <a:close/>
                  <a:moveTo>
                    <a:pt x="166" y="35"/>
                  </a:moveTo>
                  <a:lnTo>
                    <a:pt x="158" y="31"/>
                  </a:lnTo>
                  <a:lnTo>
                    <a:pt x="149" y="27"/>
                  </a:lnTo>
                  <a:lnTo>
                    <a:pt x="145" y="25"/>
                  </a:lnTo>
                  <a:lnTo>
                    <a:pt x="142" y="22"/>
                  </a:lnTo>
                  <a:lnTo>
                    <a:pt x="139" y="19"/>
                  </a:lnTo>
                  <a:lnTo>
                    <a:pt x="138" y="15"/>
                  </a:lnTo>
                  <a:lnTo>
                    <a:pt x="137" y="14"/>
                  </a:lnTo>
                  <a:lnTo>
                    <a:pt x="134" y="14"/>
                  </a:lnTo>
                  <a:lnTo>
                    <a:pt x="133" y="14"/>
                  </a:lnTo>
                  <a:lnTo>
                    <a:pt x="131" y="15"/>
                  </a:lnTo>
                  <a:lnTo>
                    <a:pt x="129" y="17"/>
                  </a:lnTo>
                  <a:lnTo>
                    <a:pt x="128" y="19"/>
                  </a:lnTo>
                  <a:lnTo>
                    <a:pt x="128" y="21"/>
                  </a:lnTo>
                  <a:lnTo>
                    <a:pt x="129" y="24"/>
                  </a:lnTo>
                  <a:lnTo>
                    <a:pt x="131" y="27"/>
                  </a:lnTo>
                  <a:lnTo>
                    <a:pt x="133" y="29"/>
                  </a:lnTo>
                  <a:lnTo>
                    <a:pt x="137" y="32"/>
                  </a:lnTo>
                  <a:lnTo>
                    <a:pt x="142" y="33"/>
                  </a:lnTo>
                  <a:lnTo>
                    <a:pt x="154" y="35"/>
                  </a:lnTo>
                  <a:lnTo>
                    <a:pt x="166" y="35"/>
                  </a:lnTo>
                  <a:close/>
                  <a:moveTo>
                    <a:pt x="515" y="548"/>
                  </a:moveTo>
                  <a:lnTo>
                    <a:pt x="501" y="548"/>
                  </a:lnTo>
                  <a:lnTo>
                    <a:pt x="488" y="548"/>
                  </a:lnTo>
                  <a:lnTo>
                    <a:pt x="474" y="551"/>
                  </a:lnTo>
                  <a:lnTo>
                    <a:pt x="462" y="553"/>
                  </a:lnTo>
                  <a:lnTo>
                    <a:pt x="440" y="557"/>
                  </a:lnTo>
                  <a:lnTo>
                    <a:pt x="426" y="559"/>
                  </a:lnTo>
                  <a:lnTo>
                    <a:pt x="445" y="551"/>
                  </a:lnTo>
                  <a:lnTo>
                    <a:pt x="467" y="543"/>
                  </a:lnTo>
                  <a:lnTo>
                    <a:pt x="477" y="538"/>
                  </a:lnTo>
                  <a:lnTo>
                    <a:pt x="484" y="533"/>
                  </a:lnTo>
                  <a:lnTo>
                    <a:pt x="487" y="531"/>
                  </a:lnTo>
                  <a:lnTo>
                    <a:pt x="489" y="529"/>
                  </a:lnTo>
                  <a:lnTo>
                    <a:pt x="490" y="526"/>
                  </a:lnTo>
                  <a:lnTo>
                    <a:pt x="490" y="524"/>
                  </a:lnTo>
                  <a:lnTo>
                    <a:pt x="488" y="498"/>
                  </a:lnTo>
                  <a:lnTo>
                    <a:pt x="485" y="473"/>
                  </a:lnTo>
                  <a:lnTo>
                    <a:pt x="484" y="461"/>
                  </a:lnTo>
                  <a:lnTo>
                    <a:pt x="482" y="449"/>
                  </a:lnTo>
                  <a:lnTo>
                    <a:pt x="478" y="436"/>
                  </a:lnTo>
                  <a:lnTo>
                    <a:pt x="473" y="423"/>
                  </a:lnTo>
                  <a:lnTo>
                    <a:pt x="467" y="406"/>
                  </a:lnTo>
                  <a:lnTo>
                    <a:pt x="462" y="389"/>
                  </a:lnTo>
                  <a:lnTo>
                    <a:pt x="458" y="380"/>
                  </a:lnTo>
                  <a:lnTo>
                    <a:pt x="456" y="372"/>
                  </a:lnTo>
                  <a:lnTo>
                    <a:pt x="451" y="364"/>
                  </a:lnTo>
                  <a:lnTo>
                    <a:pt x="446" y="356"/>
                  </a:lnTo>
                  <a:lnTo>
                    <a:pt x="439" y="351"/>
                  </a:lnTo>
                  <a:lnTo>
                    <a:pt x="434" y="346"/>
                  </a:lnTo>
                  <a:lnTo>
                    <a:pt x="430" y="342"/>
                  </a:lnTo>
                  <a:lnTo>
                    <a:pt x="426" y="337"/>
                  </a:lnTo>
                  <a:lnTo>
                    <a:pt x="424" y="337"/>
                  </a:lnTo>
                  <a:lnTo>
                    <a:pt x="420" y="337"/>
                  </a:lnTo>
                  <a:lnTo>
                    <a:pt x="419" y="336"/>
                  </a:lnTo>
                  <a:lnTo>
                    <a:pt x="416" y="334"/>
                  </a:lnTo>
                  <a:lnTo>
                    <a:pt x="413" y="330"/>
                  </a:lnTo>
                  <a:lnTo>
                    <a:pt x="409" y="325"/>
                  </a:lnTo>
                  <a:lnTo>
                    <a:pt x="405" y="321"/>
                  </a:lnTo>
                  <a:lnTo>
                    <a:pt x="400" y="318"/>
                  </a:lnTo>
                  <a:lnTo>
                    <a:pt x="398" y="318"/>
                  </a:lnTo>
                  <a:lnTo>
                    <a:pt x="394" y="320"/>
                  </a:lnTo>
                  <a:lnTo>
                    <a:pt x="391" y="321"/>
                  </a:lnTo>
                  <a:lnTo>
                    <a:pt x="386" y="323"/>
                  </a:lnTo>
                  <a:lnTo>
                    <a:pt x="381" y="316"/>
                  </a:lnTo>
                  <a:lnTo>
                    <a:pt x="376" y="313"/>
                  </a:lnTo>
                  <a:lnTo>
                    <a:pt x="370" y="309"/>
                  </a:lnTo>
                  <a:lnTo>
                    <a:pt x="363" y="308"/>
                  </a:lnTo>
                  <a:lnTo>
                    <a:pt x="354" y="306"/>
                  </a:lnTo>
                  <a:lnTo>
                    <a:pt x="346" y="307"/>
                  </a:lnTo>
                  <a:lnTo>
                    <a:pt x="341" y="308"/>
                  </a:lnTo>
                  <a:lnTo>
                    <a:pt x="338" y="312"/>
                  </a:lnTo>
                  <a:lnTo>
                    <a:pt x="335" y="315"/>
                  </a:lnTo>
                  <a:lnTo>
                    <a:pt x="333" y="318"/>
                  </a:lnTo>
                  <a:lnTo>
                    <a:pt x="329" y="321"/>
                  </a:lnTo>
                  <a:lnTo>
                    <a:pt x="325" y="323"/>
                  </a:lnTo>
                  <a:lnTo>
                    <a:pt x="310" y="323"/>
                  </a:lnTo>
                  <a:lnTo>
                    <a:pt x="292" y="323"/>
                  </a:lnTo>
                  <a:lnTo>
                    <a:pt x="281" y="327"/>
                  </a:lnTo>
                  <a:lnTo>
                    <a:pt x="271" y="329"/>
                  </a:lnTo>
                  <a:lnTo>
                    <a:pt x="264" y="332"/>
                  </a:lnTo>
                  <a:lnTo>
                    <a:pt x="258" y="336"/>
                  </a:lnTo>
                  <a:lnTo>
                    <a:pt x="248" y="344"/>
                  </a:lnTo>
                  <a:lnTo>
                    <a:pt x="239" y="352"/>
                  </a:lnTo>
                  <a:lnTo>
                    <a:pt x="224" y="350"/>
                  </a:lnTo>
                  <a:lnTo>
                    <a:pt x="210" y="349"/>
                  </a:lnTo>
                  <a:lnTo>
                    <a:pt x="193" y="349"/>
                  </a:lnTo>
                  <a:lnTo>
                    <a:pt x="177" y="349"/>
                  </a:lnTo>
                  <a:lnTo>
                    <a:pt x="173" y="353"/>
                  </a:lnTo>
                  <a:lnTo>
                    <a:pt x="166" y="358"/>
                  </a:lnTo>
                  <a:lnTo>
                    <a:pt x="159" y="360"/>
                  </a:lnTo>
                  <a:lnTo>
                    <a:pt x="152" y="361"/>
                  </a:lnTo>
                  <a:lnTo>
                    <a:pt x="143" y="363"/>
                  </a:lnTo>
                  <a:lnTo>
                    <a:pt x="134" y="361"/>
                  </a:lnTo>
                  <a:lnTo>
                    <a:pt x="126" y="360"/>
                  </a:lnTo>
                  <a:lnTo>
                    <a:pt x="118" y="358"/>
                  </a:lnTo>
                  <a:lnTo>
                    <a:pt x="126" y="359"/>
                  </a:lnTo>
                  <a:lnTo>
                    <a:pt x="133" y="360"/>
                  </a:lnTo>
                  <a:lnTo>
                    <a:pt x="141" y="360"/>
                  </a:lnTo>
                  <a:lnTo>
                    <a:pt x="149" y="359"/>
                  </a:lnTo>
                  <a:lnTo>
                    <a:pt x="157" y="357"/>
                  </a:lnTo>
                  <a:lnTo>
                    <a:pt x="164" y="354"/>
                  </a:lnTo>
                  <a:lnTo>
                    <a:pt x="170" y="350"/>
                  </a:lnTo>
                  <a:lnTo>
                    <a:pt x="174" y="345"/>
                  </a:lnTo>
                  <a:lnTo>
                    <a:pt x="169" y="341"/>
                  </a:lnTo>
                  <a:lnTo>
                    <a:pt x="164" y="337"/>
                  </a:lnTo>
                  <a:lnTo>
                    <a:pt x="158" y="335"/>
                  </a:lnTo>
                  <a:lnTo>
                    <a:pt x="152" y="332"/>
                  </a:lnTo>
                  <a:lnTo>
                    <a:pt x="138" y="329"/>
                  </a:lnTo>
                  <a:lnTo>
                    <a:pt x="125" y="327"/>
                  </a:lnTo>
                  <a:lnTo>
                    <a:pt x="138" y="328"/>
                  </a:lnTo>
                  <a:lnTo>
                    <a:pt x="150" y="327"/>
                  </a:lnTo>
                  <a:lnTo>
                    <a:pt x="154" y="325"/>
                  </a:lnTo>
                  <a:lnTo>
                    <a:pt x="158" y="323"/>
                  </a:lnTo>
                  <a:lnTo>
                    <a:pt x="159" y="320"/>
                  </a:lnTo>
                  <a:lnTo>
                    <a:pt x="159" y="315"/>
                  </a:lnTo>
                  <a:lnTo>
                    <a:pt x="155" y="313"/>
                  </a:lnTo>
                  <a:lnTo>
                    <a:pt x="150" y="313"/>
                  </a:lnTo>
                  <a:lnTo>
                    <a:pt x="143" y="313"/>
                  </a:lnTo>
                  <a:lnTo>
                    <a:pt x="134" y="313"/>
                  </a:lnTo>
                  <a:lnTo>
                    <a:pt x="116" y="313"/>
                  </a:lnTo>
                  <a:lnTo>
                    <a:pt x="100" y="314"/>
                  </a:lnTo>
                  <a:lnTo>
                    <a:pt x="111" y="312"/>
                  </a:lnTo>
                  <a:lnTo>
                    <a:pt x="122" y="310"/>
                  </a:lnTo>
                  <a:lnTo>
                    <a:pt x="132" y="309"/>
                  </a:lnTo>
                  <a:lnTo>
                    <a:pt x="138" y="307"/>
                  </a:lnTo>
                  <a:lnTo>
                    <a:pt x="133" y="302"/>
                  </a:lnTo>
                  <a:lnTo>
                    <a:pt x="127" y="298"/>
                  </a:lnTo>
                  <a:lnTo>
                    <a:pt x="118" y="294"/>
                  </a:lnTo>
                  <a:lnTo>
                    <a:pt x="110" y="291"/>
                  </a:lnTo>
                  <a:lnTo>
                    <a:pt x="91" y="284"/>
                  </a:lnTo>
                  <a:lnTo>
                    <a:pt x="74" y="278"/>
                  </a:lnTo>
                  <a:lnTo>
                    <a:pt x="89" y="281"/>
                  </a:lnTo>
                  <a:lnTo>
                    <a:pt x="104" y="285"/>
                  </a:lnTo>
                  <a:lnTo>
                    <a:pt x="111" y="286"/>
                  </a:lnTo>
                  <a:lnTo>
                    <a:pt x="117" y="287"/>
                  </a:lnTo>
                  <a:lnTo>
                    <a:pt x="122" y="286"/>
                  </a:lnTo>
                  <a:lnTo>
                    <a:pt x="126" y="285"/>
                  </a:lnTo>
                  <a:lnTo>
                    <a:pt x="127" y="284"/>
                  </a:lnTo>
                  <a:lnTo>
                    <a:pt x="128" y="282"/>
                  </a:lnTo>
                  <a:lnTo>
                    <a:pt x="128" y="281"/>
                  </a:lnTo>
                  <a:lnTo>
                    <a:pt x="128" y="280"/>
                  </a:lnTo>
                  <a:lnTo>
                    <a:pt x="126" y="278"/>
                  </a:lnTo>
                  <a:lnTo>
                    <a:pt x="122" y="276"/>
                  </a:lnTo>
                  <a:lnTo>
                    <a:pt x="112" y="272"/>
                  </a:lnTo>
                  <a:lnTo>
                    <a:pt x="104" y="267"/>
                  </a:lnTo>
                  <a:lnTo>
                    <a:pt x="115" y="270"/>
                  </a:lnTo>
                  <a:lnTo>
                    <a:pt x="127" y="272"/>
                  </a:lnTo>
                  <a:lnTo>
                    <a:pt x="137" y="276"/>
                  </a:lnTo>
                  <a:lnTo>
                    <a:pt x="144" y="279"/>
                  </a:lnTo>
                  <a:lnTo>
                    <a:pt x="149" y="278"/>
                  </a:lnTo>
                  <a:lnTo>
                    <a:pt x="154" y="277"/>
                  </a:lnTo>
                  <a:lnTo>
                    <a:pt x="158" y="274"/>
                  </a:lnTo>
                  <a:lnTo>
                    <a:pt x="160" y="271"/>
                  </a:lnTo>
                  <a:lnTo>
                    <a:pt x="160" y="269"/>
                  </a:lnTo>
                  <a:lnTo>
                    <a:pt x="159" y="265"/>
                  </a:lnTo>
                  <a:lnTo>
                    <a:pt x="153" y="262"/>
                  </a:lnTo>
                  <a:lnTo>
                    <a:pt x="144" y="257"/>
                  </a:lnTo>
                  <a:lnTo>
                    <a:pt x="154" y="259"/>
                  </a:lnTo>
                  <a:lnTo>
                    <a:pt x="165" y="264"/>
                  </a:lnTo>
                  <a:lnTo>
                    <a:pt x="170" y="265"/>
                  </a:lnTo>
                  <a:lnTo>
                    <a:pt x="175" y="265"/>
                  </a:lnTo>
                  <a:lnTo>
                    <a:pt x="181" y="265"/>
                  </a:lnTo>
                  <a:lnTo>
                    <a:pt x="186" y="264"/>
                  </a:lnTo>
                  <a:lnTo>
                    <a:pt x="193" y="258"/>
                  </a:lnTo>
                  <a:lnTo>
                    <a:pt x="202" y="253"/>
                  </a:lnTo>
                  <a:lnTo>
                    <a:pt x="210" y="249"/>
                  </a:lnTo>
                  <a:lnTo>
                    <a:pt x="219" y="245"/>
                  </a:lnTo>
                  <a:lnTo>
                    <a:pt x="224" y="238"/>
                  </a:lnTo>
                  <a:lnTo>
                    <a:pt x="229" y="233"/>
                  </a:lnTo>
                  <a:lnTo>
                    <a:pt x="234" y="228"/>
                  </a:lnTo>
                  <a:lnTo>
                    <a:pt x="240" y="223"/>
                  </a:lnTo>
                  <a:lnTo>
                    <a:pt x="254" y="215"/>
                  </a:lnTo>
                  <a:lnTo>
                    <a:pt x="266" y="208"/>
                  </a:lnTo>
                  <a:lnTo>
                    <a:pt x="271" y="209"/>
                  </a:lnTo>
                  <a:lnTo>
                    <a:pt x="276" y="208"/>
                  </a:lnTo>
                  <a:lnTo>
                    <a:pt x="281" y="207"/>
                  </a:lnTo>
                  <a:lnTo>
                    <a:pt x="286" y="206"/>
                  </a:lnTo>
                  <a:lnTo>
                    <a:pt x="290" y="204"/>
                  </a:lnTo>
                  <a:lnTo>
                    <a:pt x="293" y="200"/>
                  </a:lnTo>
                  <a:lnTo>
                    <a:pt x="296" y="197"/>
                  </a:lnTo>
                  <a:lnTo>
                    <a:pt x="297" y="192"/>
                  </a:lnTo>
                  <a:lnTo>
                    <a:pt x="294" y="187"/>
                  </a:lnTo>
                  <a:lnTo>
                    <a:pt x="293" y="183"/>
                  </a:lnTo>
                  <a:lnTo>
                    <a:pt x="292" y="181"/>
                  </a:lnTo>
                  <a:lnTo>
                    <a:pt x="291" y="180"/>
                  </a:lnTo>
                  <a:lnTo>
                    <a:pt x="290" y="179"/>
                  </a:lnTo>
                  <a:lnTo>
                    <a:pt x="286" y="179"/>
                  </a:lnTo>
                  <a:lnTo>
                    <a:pt x="287" y="187"/>
                  </a:lnTo>
                  <a:lnTo>
                    <a:pt x="288" y="195"/>
                  </a:lnTo>
                  <a:lnTo>
                    <a:pt x="286" y="191"/>
                  </a:lnTo>
                  <a:lnTo>
                    <a:pt x="283" y="185"/>
                  </a:lnTo>
                  <a:lnTo>
                    <a:pt x="282" y="183"/>
                  </a:lnTo>
                  <a:lnTo>
                    <a:pt x="281" y="180"/>
                  </a:lnTo>
                  <a:lnTo>
                    <a:pt x="278" y="180"/>
                  </a:lnTo>
                  <a:lnTo>
                    <a:pt x="276" y="181"/>
                  </a:lnTo>
                  <a:lnTo>
                    <a:pt x="269" y="190"/>
                  </a:lnTo>
                  <a:lnTo>
                    <a:pt x="260" y="195"/>
                  </a:lnTo>
                  <a:lnTo>
                    <a:pt x="250" y="201"/>
                  </a:lnTo>
                  <a:lnTo>
                    <a:pt x="240" y="207"/>
                  </a:lnTo>
                  <a:lnTo>
                    <a:pt x="221" y="219"/>
                  </a:lnTo>
                  <a:lnTo>
                    <a:pt x="202" y="231"/>
                  </a:lnTo>
                  <a:lnTo>
                    <a:pt x="212" y="222"/>
                  </a:lnTo>
                  <a:lnTo>
                    <a:pt x="219" y="215"/>
                  </a:lnTo>
                  <a:lnTo>
                    <a:pt x="221" y="211"/>
                  </a:lnTo>
                  <a:lnTo>
                    <a:pt x="221" y="207"/>
                  </a:lnTo>
                  <a:lnTo>
                    <a:pt x="218" y="205"/>
                  </a:lnTo>
                  <a:lnTo>
                    <a:pt x="213" y="201"/>
                  </a:lnTo>
                  <a:lnTo>
                    <a:pt x="224" y="202"/>
                  </a:lnTo>
                  <a:lnTo>
                    <a:pt x="234" y="205"/>
                  </a:lnTo>
                  <a:lnTo>
                    <a:pt x="244" y="200"/>
                  </a:lnTo>
                  <a:lnTo>
                    <a:pt x="251" y="194"/>
                  </a:lnTo>
                  <a:lnTo>
                    <a:pt x="253" y="191"/>
                  </a:lnTo>
                  <a:lnTo>
                    <a:pt x="251" y="187"/>
                  </a:lnTo>
                  <a:lnTo>
                    <a:pt x="249" y="185"/>
                  </a:lnTo>
                  <a:lnTo>
                    <a:pt x="245" y="184"/>
                  </a:lnTo>
                  <a:lnTo>
                    <a:pt x="239" y="181"/>
                  </a:lnTo>
                  <a:lnTo>
                    <a:pt x="233" y="181"/>
                  </a:lnTo>
                  <a:lnTo>
                    <a:pt x="224" y="181"/>
                  </a:lnTo>
                  <a:lnTo>
                    <a:pt x="214" y="183"/>
                  </a:lnTo>
                  <a:lnTo>
                    <a:pt x="223" y="180"/>
                  </a:lnTo>
                  <a:lnTo>
                    <a:pt x="230" y="179"/>
                  </a:lnTo>
                  <a:lnTo>
                    <a:pt x="237" y="178"/>
                  </a:lnTo>
                  <a:lnTo>
                    <a:pt x="243" y="179"/>
                  </a:lnTo>
                  <a:lnTo>
                    <a:pt x="254" y="180"/>
                  </a:lnTo>
                  <a:lnTo>
                    <a:pt x="265" y="181"/>
                  </a:lnTo>
                  <a:lnTo>
                    <a:pt x="266" y="178"/>
                  </a:lnTo>
                  <a:lnTo>
                    <a:pt x="266" y="175"/>
                  </a:lnTo>
                  <a:lnTo>
                    <a:pt x="265" y="171"/>
                  </a:lnTo>
                  <a:lnTo>
                    <a:pt x="262" y="168"/>
                  </a:lnTo>
                  <a:lnTo>
                    <a:pt x="250" y="165"/>
                  </a:lnTo>
                  <a:lnTo>
                    <a:pt x="240" y="163"/>
                  </a:lnTo>
                  <a:lnTo>
                    <a:pt x="232" y="159"/>
                  </a:lnTo>
                  <a:lnTo>
                    <a:pt x="224" y="156"/>
                  </a:lnTo>
                  <a:lnTo>
                    <a:pt x="216" y="152"/>
                  </a:lnTo>
                  <a:lnTo>
                    <a:pt x="206" y="150"/>
                  </a:lnTo>
                  <a:lnTo>
                    <a:pt x="193" y="149"/>
                  </a:lnTo>
                  <a:lnTo>
                    <a:pt x="179" y="149"/>
                  </a:lnTo>
                  <a:lnTo>
                    <a:pt x="173" y="154"/>
                  </a:lnTo>
                  <a:lnTo>
                    <a:pt x="165" y="158"/>
                  </a:lnTo>
                  <a:lnTo>
                    <a:pt x="158" y="162"/>
                  </a:lnTo>
                  <a:lnTo>
                    <a:pt x="150" y="165"/>
                  </a:lnTo>
                  <a:lnTo>
                    <a:pt x="133" y="171"/>
                  </a:lnTo>
                  <a:lnTo>
                    <a:pt x="117" y="178"/>
                  </a:lnTo>
                  <a:lnTo>
                    <a:pt x="110" y="184"/>
                  </a:lnTo>
                  <a:lnTo>
                    <a:pt x="101" y="188"/>
                  </a:lnTo>
                  <a:lnTo>
                    <a:pt x="93" y="192"/>
                  </a:lnTo>
                  <a:lnTo>
                    <a:pt x="84" y="197"/>
                  </a:lnTo>
                  <a:lnTo>
                    <a:pt x="74" y="200"/>
                  </a:lnTo>
                  <a:lnTo>
                    <a:pt x="65" y="204"/>
                  </a:lnTo>
                  <a:lnTo>
                    <a:pt x="58" y="208"/>
                  </a:lnTo>
                  <a:lnTo>
                    <a:pt x="51" y="214"/>
                  </a:lnTo>
                  <a:lnTo>
                    <a:pt x="56" y="207"/>
                  </a:lnTo>
                  <a:lnTo>
                    <a:pt x="63" y="201"/>
                  </a:lnTo>
                  <a:lnTo>
                    <a:pt x="49" y="201"/>
                  </a:lnTo>
                  <a:lnTo>
                    <a:pt x="37" y="199"/>
                  </a:lnTo>
                  <a:lnTo>
                    <a:pt x="26" y="197"/>
                  </a:lnTo>
                  <a:lnTo>
                    <a:pt x="14" y="194"/>
                  </a:lnTo>
                  <a:lnTo>
                    <a:pt x="26" y="195"/>
                  </a:lnTo>
                  <a:lnTo>
                    <a:pt x="37" y="197"/>
                  </a:lnTo>
                  <a:lnTo>
                    <a:pt x="49" y="197"/>
                  </a:lnTo>
                  <a:lnTo>
                    <a:pt x="62" y="195"/>
                  </a:lnTo>
                  <a:lnTo>
                    <a:pt x="76" y="192"/>
                  </a:lnTo>
                  <a:lnTo>
                    <a:pt x="93" y="186"/>
                  </a:lnTo>
                  <a:lnTo>
                    <a:pt x="99" y="184"/>
                  </a:lnTo>
                  <a:lnTo>
                    <a:pt x="105" y="180"/>
                  </a:lnTo>
                  <a:lnTo>
                    <a:pt x="107" y="177"/>
                  </a:lnTo>
                  <a:lnTo>
                    <a:pt x="107" y="175"/>
                  </a:lnTo>
                  <a:lnTo>
                    <a:pt x="105" y="171"/>
                  </a:lnTo>
                  <a:lnTo>
                    <a:pt x="100" y="170"/>
                  </a:lnTo>
                  <a:lnTo>
                    <a:pt x="95" y="170"/>
                  </a:lnTo>
                  <a:lnTo>
                    <a:pt x="89" y="170"/>
                  </a:lnTo>
                  <a:lnTo>
                    <a:pt x="76" y="175"/>
                  </a:lnTo>
                  <a:lnTo>
                    <a:pt x="62" y="179"/>
                  </a:lnTo>
                  <a:lnTo>
                    <a:pt x="53" y="180"/>
                  </a:lnTo>
                  <a:lnTo>
                    <a:pt x="44" y="181"/>
                  </a:lnTo>
                  <a:lnTo>
                    <a:pt x="36" y="181"/>
                  </a:lnTo>
                  <a:lnTo>
                    <a:pt x="28" y="180"/>
                  </a:lnTo>
                  <a:lnTo>
                    <a:pt x="20" y="179"/>
                  </a:lnTo>
                  <a:lnTo>
                    <a:pt x="12" y="176"/>
                  </a:lnTo>
                  <a:lnTo>
                    <a:pt x="6" y="171"/>
                  </a:lnTo>
                  <a:lnTo>
                    <a:pt x="0" y="165"/>
                  </a:lnTo>
                  <a:lnTo>
                    <a:pt x="6" y="169"/>
                  </a:lnTo>
                  <a:lnTo>
                    <a:pt x="12" y="172"/>
                  </a:lnTo>
                  <a:lnTo>
                    <a:pt x="17" y="175"/>
                  </a:lnTo>
                  <a:lnTo>
                    <a:pt x="25" y="176"/>
                  </a:lnTo>
                  <a:lnTo>
                    <a:pt x="31" y="177"/>
                  </a:lnTo>
                  <a:lnTo>
                    <a:pt x="38" y="177"/>
                  </a:lnTo>
                  <a:lnTo>
                    <a:pt x="46" y="176"/>
                  </a:lnTo>
                  <a:lnTo>
                    <a:pt x="54" y="175"/>
                  </a:lnTo>
                  <a:lnTo>
                    <a:pt x="42" y="171"/>
                  </a:lnTo>
                  <a:lnTo>
                    <a:pt x="32" y="165"/>
                  </a:lnTo>
                  <a:lnTo>
                    <a:pt x="28" y="163"/>
                  </a:lnTo>
                  <a:lnTo>
                    <a:pt x="25" y="159"/>
                  </a:lnTo>
                  <a:lnTo>
                    <a:pt x="24" y="155"/>
                  </a:lnTo>
                  <a:lnTo>
                    <a:pt x="24" y="150"/>
                  </a:lnTo>
                  <a:lnTo>
                    <a:pt x="26" y="156"/>
                  </a:lnTo>
                  <a:lnTo>
                    <a:pt x="31" y="161"/>
                  </a:lnTo>
                  <a:lnTo>
                    <a:pt x="38" y="165"/>
                  </a:lnTo>
                  <a:lnTo>
                    <a:pt x="46" y="168"/>
                  </a:lnTo>
                  <a:lnTo>
                    <a:pt x="54" y="170"/>
                  </a:lnTo>
                  <a:lnTo>
                    <a:pt x="64" y="170"/>
                  </a:lnTo>
                  <a:lnTo>
                    <a:pt x="74" y="169"/>
                  </a:lnTo>
                  <a:lnTo>
                    <a:pt x="85" y="165"/>
                  </a:lnTo>
                  <a:lnTo>
                    <a:pt x="84" y="163"/>
                  </a:lnTo>
                  <a:lnTo>
                    <a:pt x="84" y="162"/>
                  </a:lnTo>
                  <a:lnTo>
                    <a:pt x="84" y="159"/>
                  </a:lnTo>
                  <a:lnTo>
                    <a:pt x="86" y="157"/>
                  </a:lnTo>
                  <a:lnTo>
                    <a:pt x="93" y="161"/>
                  </a:lnTo>
                  <a:lnTo>
                    <a:pt x="97" y="165"/>
                  </a:lnTo>
                  <a:lnTo>
                    <a:pt x="105" y="168"/>
                  </a:lnTo>
                  <a:lnTo>
                    <a:pt x="113" y="169"/>
                  </a:lnTo>
                  <a:lnTo>
                    <a:pt x="122" y="169"/>
                  </a:lnTo>
                  <a:lnTo>
                    <a:pt x="131" y="168"/>
                  </a:lnTo>
                  <a:lnTo>
                    <a:pt x="139" y="165"/>
                  </a:lnTo>
                  <a:lnTo>
                    <a:pt x="148" y="162"/>
                  </a:lnTo>
                  <a:lnTo>
                    <a:pt x="157" y="157"/>
                  </a:lnTo>
                  <a:lnTo>
                    <a:pt x="165" y="152"/>
                  </a:lnTo>
                  <a:lnTo>
                    <a:pt x="164" y="148"/>
                  </a:lnTo>
                  <a:lnTo>
                    <a:pt x="164" y="144"/>
                  </a:lnTo>
                  <a:lnTo>
                    <a:pt x="164" y="142"/>
                  </a:lnTo>
                  <a:lnTo>
                    <a:pt x="166" y="141"/>
                  </a:lnTo>
                  <a:lnTo>
                    <a:pt x="169" y="140"/>
                  </a:lnTo>
                  <a:lnTo>
                    <a:pt x="171" y="139"/>
                  </a:lnTo>
                  <a:lnTo>
                    <a:pt x="174" y="140"/>
                  </a:lnTo>
                  <a:lnTo>
                    <a:pt x="177" y="141"/>
                  </a:lnTo>
                  <a:lnTo>
                    <a:pt x="184" y="142"/>
                  </a:lnTo>
                  <a:lnTo>
                    <a:pt x="190" y="142"/>
                  </a:lnTo>
                  <a:lnTo>
                    <a:pt x="193" y="142"/>
                  </a:lnTo>
                  <a:lnTo>
                    <a:pt x="196" y="141"/>
                  </a:lnTo>
                  <a:lnTo>
                    <a:pt x="197" y="140"/>
                  </a:lnTo>
                  <a:lnTo>
                    <a:pt x="197" y="137"/>
                  </a:lnTo>
                  <a:lnTo>
                    <a:pt x="192" y="135"/>
                  </a:lnTo>
                  <a:lnTo>
                    <a:pt x="184" y="132"/>
                  </a:lnTo>
                  <a:lnTo>
                    <a:pt x="173" y="129"/>
                  </a:lnTo>
                  <a:lnTo>
                    <a:pt x="158" y="127"/>
                  </a:lnTo>
                  <a:lnTo>
                    <a:pt x="143" y="126"/>
                  </a:lnTo>
                  <a:lnTo>
                    <a:pt x="127" y="127"/>
                  </a:lnTo>
                  <a:lnTo>
                    <a:pt x="113" y="128"/>
                  </a:lnTo>
                  <a:lnTo>
                    <a:pt x="101" y="133"/>
                  </a:lnTo>
                  <a:lnTo>
                    <a:pt x="111" y="128"/>
                  </a:lnTo>
                  <a:lnTo>
                    <a:pt x="121" y="125"/>
                  </a:lnTo>
                  <a:lnTo>
                    <a:pt x="126" y="122"/>
                  </a:lnTo>
                  <a:lnTo>
                    <a:pt x="129" y="119"/>
                  </a:lnTo>
                  <a:lnTo>
                    <a:pt x="133" y="113"/>
                  </a:lnTo>
                  <a:lnTo>
                    <a:pt x="136" y="106"/>
                  </a:lnTo>
                  <a:lnTo>
                    <a:pt x="134" y="104"/>
                  </a:lnTo>
                  <a:lnTo>
                    <a:pt x="133" y="103"/>
                  </a:lnTo>
                  <a:lnTo>
                    <a:pt x="131" y="101"/>
                  </a:lnTo>
                  <a:lnTo>
                    <a:pt x="128" y="100"/>
                  </a:lnTo>
                  <a:lnTo>
                    <a:pt x="123" y="100"/>
                  </a:lnTo>
                  <a:lnTo>
                    <a:pt x="117" y="101"/>
                  </a:lnTo>
                  <a:lnTo>
                    <a:pt x="102" y="105"/>
                  </a:lnTo>
                  <a:lnTo>
                    <a:pt x="89" y="106"/>
                  </a:lnTo>
                  <a:lnTo>
                    <a:pt x="102" y="101"/>
                  </a:lnTo>
                  <a:lnTo>
                    <a:pt x="117" y="98"/>
                  </a:lnTo>
                  <a:lnTo>
                    <a:pt x="125" y="96"/>
                  </a:lnTo>
                  <a:lnTo>
                    <a:pt x="129" y="92"/>
                  </a:lnTo>
                  <a:lnTo>
                    <a:pt x="132" y="90"/>
                  </a:lnTo>
                  <a:lnTo>
                    <a:pt x="134" y="86"/>
                  </a:lnTo>
                  <a:lnTo>
                    <a:pt x="136" y="83"/>
                  </a:lnTo>
                  <a:lnTo>
                    <a:pt x="137" y="79"/>
                  </a:lnTo>
                  <a:lnTo>
                    <a:pt x="136" y="78"/>
                  </a:lnTo>
                  <a:lnTo>
                    <a:pt x="133" y="77"/>
                  </a:lnTo>
                  <a:lnTo>
                    <a:pt x="129" y="77"/>
                  </a:lnTo>
                  <a:lnTo>
                    <a:pt x="126" y="77"/>
                  </a:lnTo>
                  <a:lnTo>
                    <a:pt x="116" y="77"/>
                  </a:lnTo>
                  <a:lnTo>
                    <a:pt x="104" y="78"/>
                  </a:lnTo>
                  <a:lnTo>
                    <a:pt x="89" y="78"/>
                  </a:lnTo>
                  <a:lnTo>
                    <a:pt x="75" y="77"/>
                  </a:lnTo>
                  <a:lnTo>
                    <a:pt x="68" y="75"/>
                  </a:lnTo>
                  <a:lnTo>
                    <a:pt x="62" y="72"/>
                  </a:lnTo>
                  <a:lnTo>
                    <a:pt x="56" y="69"/>
                  </a:lnTo>
                  <a:lnTo>
                    <a:pt x="49" y="65"/>
                  </a:lnTo>
                  <a:lnTo>
                    <a:pt x="59" y="69"/>
                  </a:lnTo>
                  <a:lnTo>
                    <a:pt x="68" y="72"/>
                  </a:lnTo>
                  <a:lnTo>
                    <a:pt x="75" y="73"/>
                  </a:lnTo>
                  <a:lnTo>
                    <a:pt x="83" y="73"/>
                  </a:lnTo>
                  <a:lnTo>
                    <a:pt x="88" y="72"/>
                  </a:lnTo>
                  <a:lnTo>
                    <a:pt x="91" y="70"/>
                  </a:lnTo>
                  <a:lnTo>
                    <a:pt x="93" y="67"/>
                  </a:lnTo>
                  <a:lnTo>
                    <a:pt x="91" y="61"/>
                  </a:lnTo>
                  <a:lnTo>
                    <a:pt x="93" y="65"/>
                  </a:lnTo>
                  <a:lnTo>
                    <a:pt x="94" y="68"/>
                  </a:lnTo>
                  <a:lnTo>
                    <a:pt x="97" y="71"/>
                  </a:lnTo>
                  <a:lnTo>
                    <a:pt x="100" y="72"/>
                  </a:lnTo>
                  <a:lnTo>
                    <a:pt x="109" y="76"/>
                  </a:lnTo>
                  <a:lnTo>
                    <a:pt x="117" y="76"/>
                  </a:lnTo>
                  <a:lnTo>
                    <a:pt x="126" y="75"/>
                  </a:lnTo>
                  <a:lnTo>
                    <a:pt x="134" y="72"/>
                  </a:lnTo>
                  <a:lnTo>
                    <a:pt x="137" y="70"/>
                  </a:lnTo>
                  <a:lnTo>
                    <a:pt x="139" y="68"/>
                  </a:lnTo>
                  <a:lnTo>
                    <a:pt x="141" y="67"/>
                  </a:lnTo>
                  <a:lnTo>
                    <a:pt x="142" y="64"/>
                  </a:lnTo>
                  <a:lnTo>
                    <a:pt x="138" y="64"/>
                  </a:lnTo>
                  <a:lnTo>
                    <a:pt x="133" y="63"/>
                  </a:lnTo>
                  <a:lnTo>
                    <a:pt x="129" y="63"/>
                  </a:lnTo>
                  <a:lnTo>
                    <a:pt x="127" y="61"/>
                  </a:lnTo>
                  <a:lnTo>
                    <a:pt x="122" y="57"/>
                  </a:lnTo>
                  <a:lnTo>
                    <a:pt x="118" y="53"/>
                  </a:lnTo>
                  <a:lnTo>
                    <a:pt x="120" y="55"/>
                  </a:lnTo>
                  <a:lnTo>
                    <a:pt x="122" y="56"/>
                  </a:lnTo>
                  <a:lnTo>
                    <a:pt x="125" y="58"/>
                  </a:lnTo>
                  <a:lnTo>
                    <a:pt x="128" y="60"/>
                  </a:lnTo>
                  <a:lnTo>
                    <a:pt x="136" y="61"/>
                  </a:lnTo>
                  <a:lnTo>
                    <a:pt x="144" y="61"/>
                  </a:lnTo>
                  <a:lnTo>
                    <a:pt x="154" y="60"/>
                  </a:lnTo>
                  <a:lnTo>
                    <a:pt x="164" y="58"/>
                  </a:lnTo>
                  <a:lnTo>
                    <a:pt x="174" y="56"/>
                  </a:lnTo>
                  <a:lnTo>
                    <a:pt x="182" y="53"/>
                  </a:lnTo>
                  <a:lnTo>
                    <a:pt x="181" y="49"/>
                  </a:lnTo>
                  <a:lnTo>
                    <a:pt x="177" y="46"/>
                  </a:lnTo>
                  <a:lnTo>
                    <a:pt x="174" y="44"/>
                  </a:lnTo>
                  <a:lnTo>
                    <a:pt x="168" y="43"/>
                  </a:lnTo>
                  <a:lnTo>
                    <a:pt x="155" y="43"/>
                  </a:lnTo>
                  <a:lnTo>
                    <a:pt x="144" y="41"/>
                  </a:lnTo>
                  <a:lnTo>
                    <a:pt x="142" y="39"/>
                  </a:lnTo>
                  <a:lnTo>
                    <a:pt x="137" y="36"/>
                  </a:lnTo>
                  <a:lnTo>
                    <a:pt x="131" y="34"/>
                  </a:lnTo>
                  <a:lnTo>
                    <a:pt x="125" y="34"/>
                  </a:lnTo>
                  <a:lnTo>
                    <a:pt x="110" y="34"/>
                  </a:lnTo>
                  <a:lnTo>
                    <a:pt x="94" y="35"/>
                  </a:lnTo>
                  <a:lnTo>
                    <a:pt x="76" y="36"/>
                  </a:lnTo>
                  <a:lnTo>
                    <a:pt x="62" y="36"/>
                  </a:lnTo>
                  <a:lnTo>
                    <a:pt x="54" y="35"/>
                  </a:lnTo>
                  <a:lnTo>
                    <a:pt x="48" y="34"/>
                  </a:lnTo>
                  <a:lnTo>
                    <a:pt x="43" y="32"/>
                  </a:lnTo>
                  <a:lnTo>
                    <a:pt x="38" y="28"/>
                  </a:lnTo>
                  <a:lnTo>
                    <a:pt x="46" y="31"/>
                  </a:lnTo>
                  <a:lnTo>
                    <a:pt x="53" y="33"/>
                  </a:lnTo>
                  <a:lnTo>
                    <a:pt x="62" y="34"/>
                  </a:lnTo>
                  <a:lnTo>
                    <a:pt x="70" y="34"/>
                  </a:lnTo>
                  <a:lnTo>
                    <a:pt x="78" y="33"/>
                  </a:lnTo>
                  <a:lnTo>
                    <a:pt x="85" y="32"/>
                  </a:lnTo>
                  <a:lnTo>
                    <a:pt x="89" y="29"/>
                  </a:lnTo>
                  <a:lnTo>
                    <a:pt x="91" y="27"/>
                  </a:lnTo>
                  <a:lnTo>
                    <a:pt x="90" y="25"/>
                  </a:lnTo>
                  <a:lnTo>
                    <a:pt x="88" y="21"/>
                  </a:lnTo>
                  <a:lnTo>
                    <a:pt x="83" y="19"/>
                  </a:lnTo>
                  <a:lnTo>
                    <a:pt x="78" y="17"/>
                  </a:lnTo>
                  <a:lnTo>
                    <a:pt x="63" y="12"/>
                  </a:lnTo>
                  <a:lnTo>
                    <a:pt x="42" y="8"/>
                  </a:lnTo>
                  <a:lnTo>
                    <a:pt x="52" y="10"/>
                  </a:lnTo>
                  <a:lnTo>
                    <a:pt x="60" y="10"/>
                  </a:lnTo>
                  <a:lnTo>
                    <a:pt x="69" y="12"/>
                  </a:lnTo>
                  <a:lnTo>
                    <a:pt x="76" y="13"/>
                  </a:lnTo>
                  <a:lnTo>
                    <a:pt x="89" y="18"/>
                  </a:lnTo>
                  <a:lnTo>
                    <a:pt x="99" y="22"/>
                  </a:lnTo>
                  <a:lnTo>
                    <a:pt x="107" y="27"/>
                  </a:lnTo>
                  <a:lnTo>
                    <a:pt x="113" y="28"/>
                  </a:lnTo>
                  <a:lnTo>
                    <a:pt x="117" y="28"/>
                  </a:lnTo>
                  <a:lnTo>
                    <a:pt x="120" y="28"/>
                  </a:lnTo>
                  <a:lnTo>
                    <a:pt x="122" y="26"/>
                  </a:lnTo>
                  <a:lnTo>
                    <a:pt x="123" y="24"/>
                  </a:lnTo>
                  <a:lnTo>
                    <a:pt x="123" y="21"/>
                  </a:lnTo>
                  <a:lnTo>
                    <a:pt x="122" y="20"/>
                  </a:lnTo>
                  <a:lnTo>
                    <a:pt x="120" y="18"/>
                  </a:lnTo>
                  <a:lnTo>
                    <a:pt x="117" y="17"/>
                  </a:lnTo>
                  <a:lnTo>
                    <a:pt x="110" y="14"/>
                  </a:lnTo>
                  <a:lnTo>
                    <a:pt x="101" y="13"/>
                  </a:lnTo>
                  <a:lnTo>
                    <a:pt x="91" y="11"/>
                  </a:lnTo>
                  <a:lnTo>
                    <a:pt x="83" y="8"/>
                  </a:lnTo>
                  <a:lnTo>
                    <a:pt x="74" y="5"/>
                  </a:lnTo>
                  <a:lnTo>
                    <a:pt x="68" y="0"/>
                  </a:lnTo>
                  <a:lnTo>
                    <a:pt x="78" y="5"/>
                  </a:lnTo>
                  <a:lnTo>
                    <a:pt x="89" y="7"/>
                  </a:lnTo>
                  <a:lnTo>
                    <a:pt x="100" y="10"/>
                  </a:lnTo>
                  <a:lnTo>
                    <a:pt x="110" y="12"/>
                  </a:lnTo>
                  <a:lnTo>
                    <a:pt x="111" y="10"/>
                  </a:lnTo>
                  <a:lnTo>
                    <a:pt x="110" y="7"/>
                  </a:lnTo>
                  <a:lnTo>
                    <a:pt x="107" y="5"/>
                  </a:lnTo>
                  <a:lnTo>
                    <a:pt x="105" y="3"/>
                  </a:lnTo>
                  <a:lnTo>
                    <a:pt x="111" y="6"/>
                  </a:lnTo>
                  <a:lnTo>
                    <a:pt x="121" y="10"/>
                  </a:lnTo>
                  <a:lnTo>
                    <a:pt x="125" y="12"/>
                  </a:lnTo>
                  <a:lnTo>
                    <a:pt x="128" y="12"/>
                  </a:lnTo>
                  <a:lnTo>
                    <a:pt x="129" y="12"/>
                  </a:lnTo>
                  <a:lnTo>
                    <a:pt x="131" y="11"/>
                  </a:lnTo>
                  <a:lnTo>
                    <a:pt x="132" y="10"/>
                  </a:lnTo>
                  <a:lnTo>
                    <a:pt x="132" y="7"/>
                  </a:lnTo>
                  <a:lnTo>
                    <a:pt x="131" y="4"/>
                  </a:lnTo>
                  <a:lnTo>
                    <a:pt x="128" y="1"/>
                  </a:lnTo>
                  <a:lnTo>
                    <a:pt x="141" y="1"/>
                  </a:lnTo>
                  <a:lnTo>
                    <a:pt x="144" y="7"/>
                  </a:lnTo>
                  <a:lnTo>
                    <a:pt x="145" y="11"/>
                  </a:lnTo>
                  <a:lnTo>
                    <a:pt x="147" y="13"/>
                  </a:lnTo>
                  <a:lnTo>
                    <a:pt x="149" y="15"/>
                  </a:lnTo>
                  <a:lnTo>
                    <a:pt x="154" y="18"/>
                  </a:lnTo>
                  <a:lnTo>
                    <a:pt x="163" y="21"/>
                  </a:lnTo>
                  <a:lnTo>
                    <a:pt x="169" y="26"/>
                  </a:lnTo>
                  <a:lnTo>
                    <a:pt x="176" y="28"/>
                  </a:lnTo>
                  <a:lnTo>
                    <a:pt x="180" y="31"/>
                  </a:lnTo>
                  <a:lnTo>
                    <a:pt x="184" y="33"/>
                  </a:lnTo>
                  <a:lnTo>
                    <a:pt x="186" y="35"/>
                  </a:lnTo>
                  <a:lnTo>
                    <a:pt x="189" y="40"/>
                  </a:lnTo>
                  <a:lnTo>
                    <a:pt x="196" y="42"/>
                  </a:lnTo>
                  <a:lnTo>
                    <a:pt x="201" y="44"/>
                  </a:lnTo>
                  <a:lnTo>
                    <a:pt x="203" y="43"/>
                  </a:lnTo>
                  <a:lnTo>
                    <a:pt x="207" y="41"/>
                  </a:lnTo>
                  <a:lnTo>
                    <a:pt x="210" y="37"/>
                  </a:lnTo>
                  <a:lnTo>
                    <a:pt x="214" y="32"/>
                  </a:lnTo>
                  <a:lnTo>
                    <a:pt x="201" y="26"/>
                  </a:lnTo>
                  <a:lnTo>
                    <a:pt x="189" y="19"/>
                  </a:lnTo>
                  <a:lnTo>
                    <a:pt x="182" y="15"/>
                  </a:lnTo>
                  <a:lnTo>
                    <a:pt x="177" y="12"/>
                  </a:lnTo>
                  <a:lnTo>
                    <a:pt x="174" y="7"/>
                  </a:lnTo>
                  <a:lnTo>
                    <a:pt x="170" y="1"/>
                  </a:lnTo>
                  <a:lnTo>
                    <a:pt x="185" y="1"/>
                  </a:lnTo>
                  <a:lnTo>
                    <a:pt x="185" y="6"/>
                  </a:lnTo>
                  <a:lnTo>
                    <a:pt x="187" y="8"/>
                  </a:lnTo>
                  <a:lnTo>
                    <a:pt x="190" y="11"/>
                  </a:lnTo>
                  <a:lnTo>
                    <a:pt x="193" y="12"/>
                  </a:lnTo>
                  <a:lnTo>
                    <a:pt x="203" y="13"/>
                  </a:lnTo>
                  <a:lnTo>
                    <a:pt x="211" y="17"/>
                  </a:lnTo>
                  <a:lnTo>
                    <a:pt x="216" y="11"/>
                  </a:lnTo>
                  <a:lnTo>
                    <a:pt x="216" y="8"/>
                  </a:lnTo>
                  <a:lnTo>
                    <a:pt x="214" y="7"/>
                  </a:lnTo>
                  <a:lnTo>
                    <a:pt x="214" y="1"/>
                  </a:lnTo>
                  <a:lnTo>
                    <a:pt x="248" y="1"/>
                  </a:lnTo>
                  <a:lnTo>
                    <a:pt x="251" y="4"/>
                  </a:lnTo>
                  <a:lnTo>
                    <a:pt x="258" y="5"/>
                  </a:lnTo>
                  <a:lnTo>
                    <a:pt x="262" y="5"/>
                  </a:lnTo>
                  <a:lnTo>
                    <a:pt x="269" y="5"/>
                  </a:lnTo>
                  <a:lnTo>
                    <a:pt x="281" y="3"/>
                  </a:lnTo>
                  <a:lnTo>
                    <a:pt x="293" y="1"/>
                  </a:lnTo>
                  <a:lnTo>
                    <a:pt x="331" y="1"/>
                  </a:lnTo>
                  <a:lnTo>
                    <a:pt x="340" y="7"/>
                  </a:lnTo>
                  <a:lnTo>
                    <a:pt x="346" y="12"/>
                  </a:lnTo>
                  <a:lnTo>
                    <a:pt x="352" y="18"/>
                  </a:lnTo>
                  <a:lnTo>
                    <a:pt x="360" y="25"/>
                  </a:lnTo>
                  <a:lnTo>
                    <a:pt x="362" y="26"/>
                  </a:lnTo>
                  <a:lnTo>
                    <a:pt x="363" y="26"/>
                  </a:lnTo>
                  <a:lnTo>
                    <a:pt x="365" y="24"/>
                  </a:lnTo>
                  <a:lnTo>
                    <a:pt x="366" y="18"/>
                  </a:lnTo>
                  <a:lnTo>
                    <a:pt x="365" y="12"/>
                  </a:lnTo>
                  <a:lnTo>
                    <a:pt x="363" y="7"/>
                  </a:lnTo>
                  <a:lnTo>
                    <a:pt x="361" y="5"/>
                  </a:lnTo>
                  <a:lnTo>
                    <a:pt x="360" y="1"/>
                  </a:lnTo>
                  <a:lnTo>
                    <a:pt x="394" y="1"/>
                  </a:lnTo>
                  <a:lnTo>
                    <a:pt x="393" y="5"/>
                  </a:lnTo>
                  <a:lnTo>
                    <a:pt x="393" y="7"/>
                  </a:lnTo>
                  <a:lnTo>
                    <a:pt x="394" y="8"/>
                  </a:lnTo>
                  <a:lnTo>
                    <a:pt x="395" y="8"/>
                  </a:lnTo>
                  <a:lnTo>
                    <a:pt x="400" y="7"/>
                  </a:lnTo>
                  <a:lnTo>
                    <a:pt x="410" y="1"/>
                  </a:lnTo>
                  <a:lnTo>
                    <a:pt x="441" y="1"/>
                  </a:lnTo>
                  <a:lnTo>
                    <a:pt x="434" y="7"/>
                  </a:lnTo>
                  <a:lnTo>
                    <a:pt x="425" y="12"/>
                  </a:lnTo>
                  <a:lnTo>
                    <a:pt x="419" y="14"/>
                  </a:lnTo>
                  <a:lnTo>
                    <a:pt x="415" y="17"/>
                  </a:lnTo>
                  <a:lnTo>
                    <a:pt x="411" y="20"/>
                  </a:lnTo>
                  <a:lnTo>
                    <a:pt x="408" y="25"/>
                  </a:lnTo>
                  <a:lnTo>
                    <a:pt x="402" y="35"/>
                  </a:lnTo>
                  <a:lnTo>
                    <a:pt x="395" y="44"/>
                  </a:lnTo>
                  <a:lnTo>
                    <a:pt x="397" y="64"/>
                  </a:lnTo>
                  <a:lnTo>
                    <a:pt x="397" y="86"/>
                  </a:lnTo>
                  <a:lnTo>
                    <a:pt x="398" y="97"/>
                  </a:lnTo>
                  <a:lnTo>
                    <a:pt x="399" y="106"/>
                  </a:lnTo>
                  <a:lnTo>
                    <a:pt x="402" y="109"/>
                  </a:lnTo>
                  <a:lnTo>
                    <a:pt x="403" y="113"/>
                  </a:lnTo>
                  <a:lnTo>
                    <a:pt x="405" y="115"/>
                  </a:lnTo>
                  <a:lnTo>
                    <a:pt x="409" y="118"/>
                  </a:lnTo>
                  <a:lnTo>
                    <a:pt x="411" y="115"/>
                  </a:lnTo>
                  <a:lnTo>
                    <a:pt x="411" y="112"/>
                  </a:lnTo>
                  <a:lnTo>
                    <a:pt x="410" y="106"/>
                  </a:lnTo>
                  <a:lnTo>
                    <a:pt x="409" y="101"/>
                  </a:lnTo>
                  <a:lnTo>
                    <a:pt x="408" y="94"/>
                  </a:lnTo>
                  <a:lnTo>
                    <a:pt x="407" y="89"/>
                  </a:lnTo>
                  <a:lnTo>
                    <a:pt x="405" y="83"/>
                  </a:lnTo>
                  <a:lnTo>
                    <a:pt x="408" y="77"/>
                  </a:lnTo>
                  <a:lnTo>
                    <a:pt x="408" y="83"/>
                  </a:lnTo>
                  <a:lnTo>
                    <a:pt x="410" y="87"/>
                  </a:lnTo>
                  <a:lnTo>
                    <a:pt x="411" y="90"/>
                  </a:lnTo>
                  <a:lnTo>
                    <a:pt x="414" y="90"/>
                  </a:lnTo>
                  <a:lnTo>
                    <a:pt x="416" y="90"/>
                  </a:lnTo>
                  <a:lnTo>
                    <a:pt x="421" y="87"/>
                  </a:lnTo>
                  <a:lnTo>
                    <a:pt x="428" y="83"/>
                  </a:lnTo>
                  <a:lnTo>
                    <a:pt x="435" y="79"/>
                  </a:lnTo>
                  <a:lnTo>
                    <a:pt x="442" y="75"/>
                  </a:lnTo>
                  <a:lnTo>
                    <a:pt x="451" y="65"/>
                  </a:lnTo>
                  <a:lnTo>
                    <a:pt x="461" y="46"/>
                  </a:lnTo>
                  <a:lnTo>
                    <a:pt x="469" y="33"/>
                  </a:lnTo>
                  <a:lnTo>
                    <a:pt x="473" y="27"/>
                  </a:lnTo>
                  <a:lnTo>
                    <a:pt x="477" y="21"/>
                  </a:lnTo>
                  <a:lnTo>
                    <a:pt x="479" y="15"/>
                  </a:lnTo>
                  <a:lnTo>
                    <a:pt x="480" y="10"/>
                  </a:lnTo>
                  <a:lnTo>
                    <a:pt x="484" y="17"/>
                  </a:lnTo>
                  <a:lnTo>
                    <a:pt x="487" y="22"/>
                  </a:lnTo>
                  <a:lnTo>
                    <a:pt x="488" y="25"/>
                  </a:lnTo>
                  <a:lnTo>
                    <a:pt x="489" y="27"/>
                  </a:lnTo>
                  <a:lnTo>
                    <a:pt x="493" y="29"/>
                  </a:lnTo>
                  <a:lnTo>
                    <a:pt x="498" y="32"/>
                  </a:lnTo>
                  <a:lnTo>
                    <a:pt x="498" y="49"/>
                  </a:lnTo>
                  <a:lnTo>
                    <a:pt x="495" y="44"/>
                  </a:lnTo>
                  <a:lnTo>
                    <a:pt x="495" y="39"/>
                  </a:lnTo>
                  <a:lnTo>
                    <a:pt x="494" y="36"/>
                  </a:lnTo>
                  <a:lnTo>
                    <a:pt x="492" y="34"/>
                  </a:lnTo>
                  <a:lnTo>
                    <a:pt x="488" y="34"/>
                  </a:lnTo>
                  <a:lnTo>
                    <a:pt x="483" y="35"/>
                  </a:lnTo>
                  <a:lnTo>
                    <a:pt x="477" y="39"/>
                  </a:lnTo>
                  <a:lnTo>
                    <a:pt x="473" y="42"/>
                  </a:lnTo>
                  <a:lnTo>
                    <a:pt x="471" y="46"/>
                  </a:lnTo>
                  <a:lnTo>
                    <a:pt x="471" y="50"/>
                  </a:lnTo>
                  <a:lnTo>
                    <a:pt x="471" y="54"/>
                  </a:lnTo>
                  <a:lnTo>
                    <a:pt x="469" y="57"/>
                  </a:lnTo>
                  <a:lnTo>
                    <a:pt x="468" y="62"/>
                  </a:lnTo>
                  <a:lnTo>
                    <a:pt x="466" y="65"/>
                  </a:lnTo>
                  <a:lnTo>
                    <a:pt x="463" y="70"/>
                  </a:lnTo>
                  <a:lnTo>
                    <a:pt x="462" y="73"/>
                  </a:lnTo>
                  <a:lnTo>
                    <a:pt x="462" y="77"/>
                  </a:lnTo>
                  <a:lnTo>
                    <a:pt x="462" y="79"/>
                  </a:lnTo>
                  <a:lnTo>
                    <a:pt x="463" y="82"/>
                  </a:lnTo>
                  <a:lnTo>
                    <a:pt x="464" y="84"/>
                  </a:lnTo>
                  <a:lnTo>
                    <a:pt x="468" y="86"/>
                  </a:lnTo>
                  <a:lnTo>
                    <a:pt x="472" y="87"/>
                  </a:lnTo>
                  <a:lnTo>
                    <a:pt x="467" y="87"/>
                  </a:lnTo>
                  <a:lnTo>
                    <a:pt x="463" y="85"/>
                  </a:lnTo>
                  <a:lnTo>
                    <a:pt x="461" y="84"/>
                  </a:lnTo>
                  <a:lnTo>
                    <a:pt x="458" y="82"/>
                  </a:lnTo>
                  <a:lnTo>
                    <a:pt x="457" y="80"/>
                  </a:lnTo>
                  <a:lnTo>
                    <a:pt x="455" y="79"/>
                  </a:lnTo>
                  <a:lnTo>
                    <a:pt x="451" y="80"/>
                  </a:lnTo>
                  <a:lnTo>
                    <a:pt x="448" y="83"/>
                  </a:lnTo>
                  <a:lnTo>
                    <a:pt x="444" y="84"/>
                  </a:lnTo>
                  <a:lnTo>
                    <a:pt x="439" y="86"/>
                  </a:lnTo>
                  <a:lnTo>
                    <a:pt x="437" y="87"/>
                  </a:lnTo>
                  <a:lnTo>
                    <a:pt x="436" y="90"/>
                  </a:lnTo>
                  <a:lnTo>
                    <a:pt x="435" y="92"/>
                  </a:lnTo>
                  <a:lnTo>
                    <a:pt x="435" y="96"/>
                  </a:lnTo>
                  <a:lnTo>
                    <a:pt x="435" y="98"/>
                  </a:lnTo>
                  <a:lnTo>
                    <a:pt x="435" y="100"/>
                  </a:lnTo>
                  <a:lnTo>
                    <a:pt x="436" y="103"/>
                  </a:lnTo>
                  <a:lnTo>
                    <a:pt x="439" y="105"/>
                  </a:lnTo>
                  <a:lnTo>
                    <a:pt x="441" y="106"/>
                  </a:lnTo>
                  <a:lnTo>
                    <a:pt x="444" y="107"/>
                  </a:lnTo>
                  <a:lnTo>
                    <a:pt x="447" y="108"/>
                  </a:lnTo>
                  <a:lnTo>
                    <a:pt x="451" y="108"/>
                  </a:lnTo>
                  <a:lnTo>
                    <a:pt x="448" y="101"/>
                  </a:lnTo>
                  <a:lnTo>
                    <a:pt x="445" y="96"/>
                  </a:lnTo>
                  <a:lnTo>
                    <a:pt x="447" y="96"/>
                  </a:lnTo>
                  <a:lnTo>
                    <a:pt x="450" y="97"/>
                  </a:lnTo>
                  <a:lnTo>
                    <a:pt x="452" y="98"/>
                  </a:lnTo>
                  <a:lnTo>
                    <a:pt x="455" y="101"/>
                  </a:lnTo>
                  <a:lnTo>
                    <a:pt x="461" y="108"/>
                  </a:lnTo>
                  <a:lnTo>
                    <a:pt x="466" y="114"/>
                  </a:lnTo>
                  <a:lnTo>
                    <a:pt x="468" y="112"/>
                  </a:lnTo>
                  <a:lnTo>
                    <a:pt x="469" y="112"/>
                  </a:lnTo>
                  <a:lnTo>
                    <a:pt x="471" y="114"/>
                  </a:lnTo>
                  <a:lnTo>
                    <a:pt x="472" y="116"/>
                  </a:lnTo>
                  <a:lnTo>
                    <a:pt x="472" y="123"/>
                  </a:lnTo>
                  <a:lnTo>
                    <a:pt x="473" y="129"/>
                  </a:lnTo>
                  <a:lnTo>
                    <a:pt x="476" y="130"/>
                  </a:lnTo>
                  <a:lnTo>
                    <a:pt x="477" y="132"/>
                  </a:lnTo>
                  <a:lnTo>
                    <a:pt x="478" y="132"/>
                  </a:lnTo>
                  <a:lnTo>
                    <a:pt x="480" y="130"/>
                  </a:lnTo>
                  <a:lnTo>
                    <a:pt x="483" y="128"/>
                  </a:lnTo>
                  <a:lnTo>
                    <a:pt x="487" y="126"/>
                  </a:lnTo>
                  <a:lnTo>
                    <a:pt x="490" y="122"/>
                  </a:lnTo>
                  <a:lnTo>
                    <a:pt x="494" y="121"/>
                  </a:lnTo>
                  <a:lnTo>
                    <a:pt x="499" y="120"/>
                  </a:lnTo>
                  <a:lnTo>
                    <a:pt x="504" y="121"/>
                  </a:lnTo>
                  <a:lnTo>
                    <a:pt x="503" y="137"/>
                  </a:lnTo>
                  <a:lnTo>
                    <a:pt x="501" y="136"/>
                  </a:lnTo>
                  <a:lnTo>
                    <a:pt x="499" y="135"/>
                  </a:lnTo>
                  <a:lnTo>
                    <a:pt x="496" y="136"/>
                  </a:lnTo>
                  <a:lnTo>
                    <a:pt x="495" y="137"/>
                  </a:lnTo>
                  <a:lnTo>
                    <a:pt x="492" y="142"/>
                  </a:lnTo>
                  <a:lnTo>
                    <a:pt x="488" y="145"/>
                  </a:lnTo>
                  <a:lnTo>
                    <a:pt x="489" y="158"/>
                  </a:lnTo>
                  <a:lnTo>
                    <a:pt x="493" y="171"/>
                  </a:lnTo>
                  <a:lnTo>
                    <a:pt x="495" y="177"/>
                  </a:lnTo>
                  <a:lnTo>
                    <a:pt x="498" y="181"/>
                  </a:lnTo>
                  <a:lnTo>
                    <a:pt x="499" y="184"/>
                  </a:lnTo>
                  <a:lnTo>
                    <a:pt x="500" y="187"/>
                  </a:lnTo>
                  <a:lnTo>
                    <a:pt x="500" y="190"/>
                  </a:lnTo>
                  <a:lnTo>
                    <a:pt x="500" y="193"/>
                  </a:lnTo>
                  <a:lnTo>
                    <a:pt x="498" y="198"/>
                  </a:lnTo>
                  <a:lnTo>
                    <a:pt x="494" y="202"/>
                  </a:lnTo>
                  <a:lnTo>
                    <a:pt x="493" y="205"/>
                  </a:lnTo>
                  <a:lnTo>
                    <a:pt x="493" y="207"/>
                  </a:lnTo>
                  <a:lnTo>
                    <a:pt x="493" y="209"/>
                  </a:lnTo>
                  <a:lnTo>
                    <a:pt x="493" y="212"/>
                  </a:lnTo>
                  <a:lnTo>
                    <a:pt x="492" y="217"/>
                  </a:lnTo>
                  <a:lnTo>
                    <a:pt x="493" y="221"/>
                  </a:lnTo>
                  <a:lnTo>
                    <a:pt x="493" y="222"/>
                  </a:lnTo>
                  <a:lnTo>
                    <a:pt x="492" y="224"/>
                  </a:lnTo>
                  <a:lnTo>
                    <a:pt x="490" y="226"/>
                  </a:lnTo>
                  <a:lnTo>
                    <a:pt x="488" y="228"/>
                  </a:lnTo>
                  <a:lnTo>
                    <a:pt x="483" y="223"/>
                  </a:lnTo>
                  <a:lnTo>
                    <a:pt x="479" y="217"/>
                  </a:lnTo>
                  <a:lnTo>
                    <a:pt x="474" y="214"/>
                  </a:lnTo>
                  <a:lnTo>
                    <a:pt x="467" y="211"/>
                  </a:lnTo>
                  <a:lnTo>
                    <a:pt x="464" y="217"/>
                  </a:lnTo>
                  <a:lnTo>
                    <a:pt x="461" y="224"/>
                  </a:lnTo>
                  <a:lnTo>
                    <a:pt x="460" y="233"/>
                  </a:lnTo>
                  <a:lnTo>
                    <a:pt x="460" y="241"/>
                  </a:lnTo>
                  <a:lnTo>
                    <a:pt x="462" y="253"/>
                  </a:lnTo>
                  <a:lnTo>
                    <a:pt x="463" y="266"/>
                  </a:lnTo>
                  <a:lnTo>
                    <a:pt x="466" y="279"/>
                  </a:lnTo>
                  <a:lnTo>
                    <a:pt x="471" y="291"/>
                  </a:lnTo>
                  <a:lnTo>
                    <a:pt x="473" y="308"/>
                  </a:lnTo>
                  <a:lnTo>
                    <a:pt x="474" y="327"/>
                  </a:lnTo>
                  <a:lnTo>
                    <a:pt x="476" y="336"/>
                  </a:lnTo>
                  <a:lnTo>
                    <a:pt x="478" y="344"/>
                  </a:lnTo>
                  <a:lnTo>
                    <a:pt x="480" y="353"/>
                  </a:lnTo>
                  <a:lnTo>
                    <a:pt x="484" y="363"/>
                  </a:lnTo>
                  <a:lnTo>
                    <a:pt x="492" y="366"/>
                  </a:lnTo>
                  <a:lnTo>
                    <a:pt x="501" y="373"/>
                  </a:lnTo>
                  <a:lnTo>
                    <a:pt x="506" y="375"/>
                  </a:lnTo>
                  <a:lnTo>
                    <a:pt x="511" y="375"/>
                  </a:lnTo>
                  <a:lnTo>
                    <a:pt x="512" y="375"/>
                  </a:lnTo>
                  <a:lnTo>
                    <a:pt x="514" y="374"/>
                  </a:lnTo>
                  <a:lnTo>
                    <a:pt x="515" y="373"/>
                  </a:lnTo>
                  <a:lnTo>
                    <a:pt x="515" y="371"/>
                  </a:lnTo>
                  <a:lnTo>
                    <a:pt x="515" y="548"/>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19" name="Freeform 738"/>
            <p:cNvSpPr>
              <a:spLocks noEditPoints="1"/>
            </p:cNvSpPr>
            <p:nvPr/>
          </p:nvSpPr>
          <p:spPr bwMode="auto">
            <a:xfrm>
              <a:off x="6989" y="4480"/>
              <a:ext cx="137" cy="184"/>
            </a:xfrm>
            <a:custGeom>
              <a:avLst/>
              <a:gdLst/>
              <a:ahLst/>
              <a:cxnLst>
                <a:cxn ang="0">
                  <a:pos x="319" y="108"/>
                </a:cxn>
                <a:cxn ang="0">
                  <a:pos x="221" y="153"/>
                </a:cxn>
                <a:cxn ang="0">
                  <a:pos x="196" y="110"/>
                </a:cxn>
                <a:cxn ang="0">
                  <a:pos x="183" y="75"/>
                </a:cxn>
                <a:cxn ang="0">
                  <a:pos x="113" y="157"/>
                </a:cxn>
                <a:cxn ang="0">
                  <a:pos x="155" y="136"/>
                </a:cxn>
                <a:cxn ang="0">
                  <a:pos x="157" y="162"/>
                </a:cxn>
                <a:cxn ang="0">
                  <a:pos x="322" y="95"/>
                </a:cxn>
                <a:cxn ang="0">
                  <a:pos x="265" y="79"/>
                </a:cxn>
                <a:cxn ang="0">
                  <a:pos x="315" y="34"/>
                </a:cxn>
                <a:cxn ang="0">
                  <a:pos x="239" y="52"/>
                </a:cxn>
                <a:cxn ang="0">
                  <a:pos x="184" y="38"/>
                </a:cxn>
                <a:cxn ang="0">
                  <a:pos x="104" y="81"/>
                </a:cxn>
                <a:cxn ang="0">
                  <a:pos x="285" y="7"/>
                </a:cxn>
                <a:cxn ang="0">
                  <a:pos x="250" y="20"/>
                </a:cxn>
                <a:cxn ang="0">
                  <a:pos x="154" y="187"/>
                </a:cxn>
                <a:cxn ang="0">
                  <a:pos x="75" y="228"/>
                </a:cxn>
                <a:cxn ang="0">
                  <a:pos x="119" y="162"/>
                </a:cxn>
                <a:cxn ang="0">
                  <a:pos x="50" y="205"/>
                </a:cxn>
                <a:cxn ang="0">
                  <a:pos x="58" y="140"/>
                </a:cxn>
                <a:cxn ang="0">
                  <a:pos x="42" y="207"/>
                </a:cxn>
                <a:cxn ang="0">
                  <a:pos x="204" y="118"/>
                </a:cxn>
                <a:cxn ang="0">
                  <a:pos x="239" y="335"/>
                </a:cxn>
                <a:cxn ang="0">
                  <a:pos x="118" y="320"/>
                </a:cxn>
                <a:cxn ang="0">
                  <a:pos x="93" y="244"/>
                </a:cxn>
                <a:cxn ang="0">
                  <a:pos x="176" y="266"/>
                </a:cxn>
                <a:cxn ang="0">
                  <a:pos x="215" y="225"/>
                </a:cxn>
                <a:cxn ang="0">
                  <a:pos x="172" y="309"/>
                </a:cxn>
                <a:cxn ang="0">
                  <a:pos x="240" y="239"/>
                </a:cxn>
                <a:cxn ang="0">
                  <a:pos x="304" y="333"/>
                </a:cxn>
                <a:cxn ang="0">
                  <a:pos x="326" y="276"/>
                </a:cxn>
                <a:cxn ang="0">
                  <a:pos x="317" y="272"/>
                </a:cxn>
                <a:cxn ang="0">
                  <a:pos x="271" y="293"/>
                </a:cxn>
                <a:cxn ang="0">
                  <a:pos x="282" y="272"/>
                </a:cxn>
                <a:cxn ang="0">
                  <a:pos x="251" y="309"/>
                </a:cxn>
                <a:cxn ang="0">
                  <a:pos x="30" y="549"/>
                </a:cxn>
                <a:cxn ang="0">
                  <a:pos x="59" y="360"/>
                </a:cxn>
                <a:cxn ang="0">
                  <a:pos x="215" y="362"/>
                </a:cxn>
                <a:cxn ang="0">
                  <a:pos x="234" y="362"/>
                </a:cxn>
                <a:cxn ang="0">
                  <a:pos x="338" y="348"/>
                </a:cxn>
                <a:cxn ang="0">
                  <a:pos x="322" y="313"/>
                </a:cxn>
                <a:cxn ang="0">
                  <a:pos x="352" y="277"/>
                </a:cxn>
                <a:cxn ang="0">
                  <a:pos x="311" y="258"/>
                </a:cxn>
                <a:cxn ang="0">
                  <a:pos x="186" y="205"/>
                </a:cxn>
                <a:cxn ang="0">
                  <a:pos x="274" y="232"/>
                </a:cxn>
                <a:cxn ang="0">
                  <a:pos x="239" y="184"/>
                </a:cxn>
                <a:cxn ang="0">
                  <a:pos x="268" y="150"/>
                </a:cxn>
                <a:cxn ang="0">
                  <a:pos x="338" y="105"/>
                </a:cxn>
                <a:cxn ang="0">
                  <a:pos x="404" y="68"/>
                </a:cxn>
                <a:cxn ang="0">
                  <a:pos x="326" y="72"/>
                </a:cxn>
                <a:cxn ang="0">
                  <a:pos x="332" y="45"/>
                </a:cxn>
                <a:cxn ang="0">
                  <a:pos x="388" y="20"/>
                </a:cxn>
                <a:cxn ang="0">
                  <a:pos x="382" y="10"/>
                </a:cxn>
                <a:cxn ang="0">
                  <a:pos x="317" y="5"/>
                </a:cxn>
                <a:cxn ang="0">
                  <a:pos x="253" y="53"/>
                </a:cxn>
                <a:cxn ang="0">
                  <a:pos x="225" y="0"/>
                </a:cxn>
                <a:cxn ang="0">
                  <a:pos x="112" y="53"/>
                </a:cxn>
                <a:cxn ang="0">
                  <a:pos x="85" y="7"/>
                </a:cxn>
                <a:cxn ang="0">
                  <a:pos x="23" y="20"/>
                </a:cxn>
                <a:cxn ang="0">
                  <a:pos x="74" y="134"/>
                </a:cxn>
                <a:cxn ang="0">
                  <a:pos x="0" y="50"/>
                </a:cxn>
                <a:cxn ang="0">
                  <a:pos x="5" y="134"/>
                </a:cxn>
                <a:cxn ang="0">
                  <a:pos x="35" y="291"/>
                </a:cxn>
              </a:cxnLst>
              <a:rect l="0" t="0" r="r" b="b"/>
              <a:pathLst>
                <a:path w="410" h="552">
                  <a:moveTo>
                    <a:pt x="209" y="170"/>
                  </a:moveTo>
                  <a:lnTo>
                    <a:pt x="225" y="167"/>
                  </a:lnTo>
                  <a:lnTo>
                    <a:pt x="236" y="162"/>
                  </a:lnTo>
                  <a:lnTo>
                    <a:pt x="246" y="157"/>
                  </a:lnTo>
                  <a:lnTo>
                    <a:pt x="252" y="153"/>
                  </a:lnTo>
                  <a:lnTo>
                    <a:pt x="265" y="143"/>
                  </a:lnTo>
                  <a:lnTo>
                    <a:pt x="278" y="134"/>
                  </a:lnTo>
                  <a:lnTo>
                    <a:pt x="287" y="132"/>
                  </a:lnTo>
                  <a:lnTo>
                    <a:pt x="297" y="129"/>
                  </a:lnTo>
                  <a:lnTo>
                    <a:pt x="300" y="128"/>
                  </a:lnTo>
                  <a:lnTo>
                    <a:pt x="304" y="126"/>
                  </a:lnTo>
                  <a:lnTo>
                    <a:pt x="308" y="122"/>
                  </a:lnTo>
                  <a:lnTo>
                    <a:pt x="310" y="118"/>
                  </a:lnTo>
                  <a:lnTo>
                    <a:pt x="313" y="121"/>
                  </a:lnTo>
                  <a:lnTo>
                    <a:pt x="314" y="124"/>
                  </a:lnTo>
                  <a:lnTo>
                    <a:pt x="316" y="125"/>
                  </a:lnTo>
                  <a:lnTo>
                    <a:pt x="319" y="126"/>
                  </a:lnTo>
                  <a:lnTo>
                    <a:pt x="324" y="126"/>
                  </a:lnTo>
                  <a:lnTo>
                    <a:pt x="329" y="125"/>
                  </a:lnTo>
                  <a:lnTo>
                    <a:pt x="324" y="117"/>
                  </a:lnTo>
                  <a:lnTo>
                    <a:pt x="319" y="108"/>
                  </a:lnTo>
                  <a:lnTo>
                    <a:pt x="305" y="103"/>
                  </a:lnTo>
                  <a:lnTo>
                    <a:pt x="295" y="98"/>
                  </a:lnTo>
                  <a:lnTo>
                    <a:pt x="290" y="97"/>
                  </a:lnTo>
                  <a:lnTo>
                    <a:pt x="284" y="96"/>
                  </a:lnTo>
                  <a:lnTo>
                    <a:pt x="277" y="95"/>
                  </a:lnTo>
                  <a:lnTo>
                    <a:pt x="267" y="95"/>
                  </a:lnTo>
                  <a:lnTo>
                    <a:pt x="263" y="96"/>
                  </a:lnTo>
                  <a:lnTo>
                    <a:pt x="261" y="97"/>
                  </a:lnTo>
                  <a:lnTo>
                    <a:pt x="260" y="100"/>
                  </a:lnTo>
                  <a:lnTo>
                    <a:pt x="260" y="104"/>
                  </a:lnTo>
                  <a:lnTo>
                    <a:pt x="258" y="112"/>
                  </a:lnTo>
                  <a:lnTo>
                    <a:pt x="257" y="119"/>
                  </a:lnTo>
                  <a:lnTo>
                    <a:pt x="252" y="120"/>
                  </a:lnTo>
                  <a:lnTo>
                    <a:pt x="248" y="122"/>
                  </a:lnTo>
                  <a:lnTo>
                    <a:pt x="246" y="125"/>
                  </a:lnTo>
                  <a:lnTo>
                    <a:pt x="244" y="128"/>
                  </a:lnTo>
                  <a:lnTo>
                    <a:pt x="241" y="133"/>
                  </a:lnTo>
                  <a:lnTo>
                    <a:pt x="239" y="138"/>
                  </a:lnTo>
                  <a:lnTo>
                    <a:pt x="235" y="142"/>
                  </a:lnTo>
                  <a:lnTo>
                    <a:pt x="229" y="147"/>
                  </a:lnTo>
                  <a:lnTo>
                    <a:pt x="221" y="153"/>
                  </a:lnTo>
                  <a:lnTo>
                    <a:pt x="216" y="158"/>
                  </a:lnTo>
                  <a:lnTo>
                    <a:pt x="213" y="164"/>
                  </a:lnTo>
                  <a:lnTo>
                    <a:pt x="209" y="170"/>
                  </a:lnTo>
                  <a:close/>
                  <a:moveTo>
                    <a:pt x="178" y="175"/>
                  </a:moveTo>
                  <a:lnTo>
                    <a:pt x="183" y="175"/>
                  </a:lnTo>
                  <a:lnTo>
                    <a:pt x="187" y="175"/>
                  </a:lnTo>
                  <a:lnTo>
                    <a:pt x="188" y="172"/>
                  </a:lnTo>
                  <a:lnTo>
                    <a:pt x="188" y="170"/>
                  </a:lnTo>
                  <a:lnTo>
                    <a:pt x="188" y="168"/>
                  </a:lnTo>
                  <a:lnTo>
                    <a:pt x="187" y="164"/>
                  </a:lnTo>
                  <a:lnTo>
                    <a:pt x="184" y="162"/>
                  </a:lnTo>
                  <a:lnTo>
                    <a:pt x="181" y="158"/>
                  </a:lnTo>
                  <a:lnTo>
                    <a:pt x="186" y="157"/>
                  </a:lnTo>
                  <a:lnTo>
                    <a:pt x="189" y="155"/>
                  </a:lnTo>
                  <a:lnTo>
                    <a:pt x="192" y="153"/>
                  </a:lnTo>
                  <a:lnTo>
                    <a:pt x="194" y="150"/>
                  </a:lnTo>
                  <a:lnTo>
                    <a:pt x="196" y="143"/>
                  </a:lnTo>
                  <a:lnTo>
                    <a:pt x="197" y="136"/>
                  </a:lnTo>
                  <a:lnTo>
                    <a:pt x="196" y="128"/>
                  </a:lnTo>
                  <a:lnTo>
                    <a:pt x="196" y="119"/>
                  </a:lnTo>
                  <a:lnTo>
                    <a:pt x="196" y="110"/>
                  </a:lnTo>
                  <a:lnTo>
                    <a:pt x="198" y="102"/>
                  </a:lnTo>
                  <a:lnTo>
                    <a:pt x="219" y="88"/>
                  </a:lnTo>
                  <a:lnTo>
                    <a:pt x="232" y="76"/>
                  </a:lnTo>
                  <a:lnTo>
                    <a:pt x="224" y="66"/>
                  </a:lnTo>
                  <a:lnTo>
                    <a:pt x="215" y="53"/>
                  </a:lnTo>
                  <a:lnTo>
                    <a:pt x="212" y="48"/>
                  </a:lnTo>
                  <a:lnTo>
                    <a:pt x="207" y="45"/>
                  </a:lnTo>
                  <a:lnTo>
                    <a:pt x="204" y="43"/>
                  </a:lnTo>
                  <a:lnTo>
                    <a:pt x="202" y="43"/>
                  </a:lnTo>
                  <a:lnTo>
                    <a:pt x="199" y="43"/>
                  </a:lnTo>
                  <a:lnTo>
                    <a:pt x="196" y="45"/>
                  </a:lnTo>
                  <a:lnTo>
                    <a:pt x="192" y="49"/>
                  </a:lnTo>
                  <a:lnTo>
                    <a:pt x="189" y="53"/>
                  </a:lnTo>
                  <a:lnTo>
                    <a:pt x="188" y="56"/>
                  </a:lnTo>
                  <a:lnTo>
                    <a:pt x="187" y="61"/>
                  </a:lnTo>
                  <a:lnTo>
                    <a:pt x="187" y="64"/>
                  </a:lnTo>
                  <a:lnTo>
                    <a:pt x="188" y="68"/>
                  </a:lnTo>
                  <a:lnTo>
                    <a:pt x="189" y="70"/>
                  </a:lnTo>
                  <a:lnTo>
                    <a:pt x="191" y="74"/>
                  </a:lnTo>
                  <a:lnTo>
                    <a:pt x="187" y="74"/>
                  </a:lnTo>
                  <a:lnTo>
                    <a:pt x="183" y="75"/>
                  </a:lnTo>
                  <a:lnTo>
                    <a:pt x="178" y="76"/>
                  </a:lnTo>
                  <a:lnTo>
                    <a:pt x="175" y="79"/>
                  </a:lnTo>
                  <a:lnTo>
                    <a:pt x="165" y="86"/>
                  </a:lnTo>
                  <a:lnTo>
                    <a:pt x="155" y="91"/>
                  </a:lnTo>
                  <a:lnTo>
                    <a:pt x="159" y="92"/>
                  </a:lnTo>
                  <a:lnTo>
                    <a:pt x="161" y="93"/>
                  </a:lnTo>
                  <a:lnTo>
                    <a:pt x="149" y="102"/>
                  </a:lnTo>
                  <a:lnTo>
                    <a:pt x="138" y="110"/>
                  </a:lnTo>
                  <a:lnTo>
                    <a:pt x="128" y="119"/>
                  </a:lnTo>
                  <a:lnTo>
                    <a:pt x="118" y="129"/>
                  </a:lnTo>
                  <a:lnTo>
                    <a:pt x="109" y="139"/>
                  </a:lnTo>
                  <a:lnTo>
                    <a:pt x="102" y="149"/>
                  </a:lnTo>
                  <a:lnTo>
                    <a:pt x="96" y="160"/>
                  </a:lnTo>
                  <a:lnTo>
                    <a:pt x="91" y="171"/>
                  </a:lnTo>
                  <a:lnTo>
                    <a:pt x="92" y="174"/>
                  </a:lnTo>
                  <a:lnTo>
                    <a:pt x="95" y="176"/>
                  </a:lnTo>
                  <a:lnTo>
                    <a:pt x="97" y="177"/>
                  </a:lnTo>
                  <a:lnTo>
                    <a:pt x="99" y="178"/>
                  </a:lnTo>
                  <a:lnTo>
                    <a:pt x="103" y="168"/>
                  </a:lnTo>
                  <a:lnTo>
                    <a:pt x="108" y="161"/>
                  </a:lnTo>
                  <a:lnTo>
                    <a:pt x="113" y="157"/>
                  </a:lnTo>
                  <a:lnTo>
                    <a:pt x="120" y="151"/>
                  </a:lnTo>
                  <a:lnTo>
                    <a:pt x="123" y="144"/>
                  </a:lnTo>
                  <a:lnTo>
                    <a:pt x="129" y="138"/>
                  </a:lnTo>
                  <a:lnTo>
                    <a:pt x="135" y="133"/>
                  </a:lnTo>
                  <a:lnTo>
                    <a:pt x="143" y="127"/>
                  </a:lnTo>
                  <a:lnTo>
                    <a:pt x="136" y="133"/>
                  </a:lnTo>
                  <a:lnTo>
                    <a:pt x="131" y="138"/>
                  </a:lnTo>
                  <a:lnTo>
                    <a:pt x="130" y="140"/>
                  </a:lnTo>
                  <a:lnTo>
                    <a:pt x="129" y="143"/>
                  </a:lnTo>
                  <a:lnTo>
                    <a:pt x="129" y="146"/>
                  </a:lnTo>
                  <a:lnTo>
                    <a:pt x="129" y="148"/>
                  </a:lnTo>
                  <a:lnTo>
                    <a:pt x="131" y="148"/>
                  </a:lnTo>
                  <a:lnTo>
                    <a:pt x="134" y="148"/>
                  </a:lnTo>
                  <a:lnTo>
                    <a:pt x="138" y="148"/>
                  </a:lnTo>
                  <a:lnTo>
                    <a:pt x="143" y="146"/>
                  </a:lnTo>
                  <a:lnTo>
                    <a:pt x="146" y="143"/>
                  </a:lnTo>
                  <a:lnTo>
                    <a:pt x="151" y="140"/>
                  </a:lnTo>
                  <a:lnTo>
                    <a:pt x="154" y="135"/>
                  </a:lnTo>
                  <a:lnTo>
                    <a:pt x="154" y="129"/>
                  </a:lnTo>
                  <a:lnTo>
                    <a:pt x="155" y="134"/>
                  </a:lnTo>
                  <a:lnTo>
                    <a:pt x="155" y="136"/>
                  </a:lnTo>
                  <a:lnTo>
                    <a:pt x="154" y="140"/>
                  </a:lnTo>
                  <a:lnTo>
                    <a:pt x="151" y="142"/>
                  </a:lnTo>
                  <a:lnTo>
                    <a:pt x="148" y="147"/>
                  </a:lnTo>
                  <a:lnTo>
                    <a:pt x="141" y="150"/>
                  </a:lnTo>
                  <a:lnTo>
                    <a:pt x="136" y="153"/>
                  </a:lnTo>
                  <a:lnTo>
                    <a:pt x="131" y="155"/>
                  </a:lnTo>
                  <a:lnTo>
                    <a:pt x="129" y="157"/>
                  </a:lnTo>
                  <a:lnTo>
                    <a:pt x="129" y="160"/>
                  </a:lnTo>
                  <a:lnTo>
                    <a:pt x="135" y="161"/>
                  </a:lnTo>
                  <a:lnTo>
                    <a:pt x="143" y="161"/>
                  </a:lnTo>
                  <a:lnTo>
                    <a:pt x="149" y="160"/>
                  </a:lnTo>
                  <a:lnTo>
                    <a:pt x="156" y="157"/>
                  </a:lnTo>
                  <a:lnTo>
                    <a:pt x="162" y="154"/>
                  </a:lnTo>
                  <a:lnTo>
                    <a:pt x="168" y="149"/>
                  </a:lnTo>
                  <a:lnTo>
                    <a:pt x="172" y="141"/>
                  </a:lnTo>
                  <a:lnTo>
                    <a:pt x="175" y="132"/>
                  </a:lnTo>
                  <a:lnTo>
                    <a:pt x="175" y="142"/>
                  </a:lnTo>
                  <a:lnTo>
                    <a:pt x="172" y="150"/>
                  </a:lnTo>
                  <a:lnTo>
                    <a:pt x="168" y="156"/>
                  </a:lnTo>
                  <a:lnTo>
                    <a:pt x="164" y="160"/>
                  </a:lnTo>
                  <a:lnTo>
                    <a:pt x="157" y="162"/>
                  </a:lnTo>
                  <a:lnTo>
                    <a:pt x="150" y="164"/>
                  </a:lnTo>
                  <a:lnTo>
                    <a:pt x="141" y="165"/>
                  </a:lnTo>
                  <a:lnTo>
                    <a:pt x="133" y="167"/>
                  </a:lnTo>
                  <a:lnTo>
                    <a:pt x="130" y="170"/>
                  </a:lnTo>
                  <a:lnTo>
                    <a:pt x="129" y="172"/>
                  </a:lnTo>
                  <a:lnTo>
                    <a:pt x="129" y="176"/>
                  </a:lnTo>
                  <a:lnTo>
                    <a:pt x="128" y="179"/>
                  </a:lnTo>
                  <a:lnTo>
                    <a:pt x="134" y="180"/>
                  </a:lnTo>
                  <a:lnTo>
                    <a:pt x="139" y="182"/>
                  </a:lnTo>
                  <a:lnTo>
                    <a:pt x="144" y="180"/>
                  </a:lnTo>
                  <a:lnTo>
                    <a:pt x="149" y="179"/>
                  </a:lnTo>
                  <a:lnTo>
                    <a:pt x="159" y="177"/>
                  </a:lnTo>
                  <a:lnTo>
                    <a:pt x="168" y="174"/>
                  </a:lnTo>
                  <a:lnTo>
                    <a:pt x="172" y="171"/>
                  </a:lnTo>
                  <a:lnTo>
                    <a:pt x="175" y="170"/>
                  </a:lnTo>
                  <a:lnTo>
                    <a:pt x="176" y="170"/>
                  </a:lnTo>
                  <a:lnTo>
                    <a:pt x="177" y="170"/>
                  </a:lnTo>
                  <a:lnTo>
                    <a:pt x="178" y="172"/>
                  </a:lnTo>
                  <a:lnTo>
                    <a:pt x="178" y="175"/>
                  </a:lnTo>
                  <a:close/>
                  <a:moveTo>
                    <a:pt x="329" y="103"/>
                  </a:moveTo>
                  <a:lnTo>
                    <a:pt x="322" y="95"/>
                  </a:lnTo>
                  <a:lnTo>
                    <a:pt x="317" y="84"/>
                  </a:lnTo>
                  <a:lnTo>
                    <a:pt x="314" y="79"/>
                  </a:lnTo>
                  <a:lnTo>
                    <a:pt x="309" y="76"/>
                  </a:lnTo>
                  <a:lnTo>
                    <a:pt x="301" y="74"/>
                  </a:lnTo>
                  <a:lnTo>
                    <a:pt x="293" y="72"/>
                  </a:lnTo>
                  <a:lnTo>
                    <a:pt x="281" y="74"/>
                  </a:lnTo>
                  <a:lnTo>
                    <a:pt x="273" y="75"/>
                  </a:lnTo>
                  <a:lnTo>
                    <a:pt x="272" y="75"/>
                  </a:lnTo>
                  <a:lnTo>
                    <a:pt x="269" y="75"/>
                  </a:lnTo>
                  <a:lnTo>
                    <a:pt x="267" y="74"/>
                  </a:lnTo>
                  <a:lnTo>
                    <a:pt x="265" y="71"/>
                  </a:lnTo>
                  <a:lnTo>
                    <a:pt x="260" y="71"/>
                  </a:lnTo>
                  <a:lnTo>
                    <a:pt x="257" y="72"/>
                  </a:lnTo>
                  <a:lnTo>
                    <a:pt x="255" y="74"/>
                  </a:lnTo>
                  <a:lnTo>
                    <a:pt x="252" y="75"/>
                  </a:lnTo>
                  <a:lnTo>
                    <a:pt x="252" y="77"/>
                  </a:lnTo>
                  <a:lnTo>
                    <a:pt x="253" y="79"/>
                  </a:lnTo>
                  <a:lnTo>
                    <a:pt x="255" y="82"/>
                  </a:lnTo>
                  <a:lnTo>
                    <a:pt x="257" y="84"/>
                  </a:lnTo>
                  <a:lnTo>
                    <a:pt x="261" y="81"/>
                  </a:lnTo>
                  <a:lnTo>
                    <a:pt x="265" y="79"/>
                  </a:lnTo>
                  <a:lnTo>
                    <a:pt x="267" y="79"/>
                  </a:lnTo>
                  <a:lnTo>
                    <a:pt x="268" y="81"/>
                  </a:lnTo>
                  <a:lnTo>
                    <a:pt x="269" y="82"/>
                  </a:lnTo>
                  <a:lnTo>
                    <a:pt x="271" y="84"/>
                  </a:lnTo>
                  <a:lnTo>
                    <a:pt x="272" y="86"/>
                  </a:lnTo>
                  <a:lnTo>
                    <a:pt x="274" y="89"/>
                  </a:lnTo>
                  <a:lnTo>
                    <a:pt x="279" y="90"/>
                  </a:lnTo>
                  <a:lnTo>
                    <a:pt x="283" y="92"/>
                  </a:lnTo>
                  <a:lnTo>
                    <a:pt x="294" y="93"/>
                  </a:lnTo>
                  <a:lnTo>
                    <a:pt x="304" y="95"/>
                  </a:lnTo>
                  <a:lnTo>
                    <a:pt x="306" y="98"/>
                  </a:lnTo>
                  <a:lnTo>
                    <a:pt x="309" y="99"/>
                  </a:lnTo>
                  <a:lnTo>
                    <a:pt x="313" y="102"/>
                  </a:lnTo>
                  <a:lnTo>
                    <a:pt x="316" y="103"/>
                  </a:lnTo>
                  <a:lnTo>
                    <a:pt x="324" y="104"/>
                  </a:lnTo>
                  <a:lnTo>
                    <a:pt x="329" y="103"/>
                  </a:lnTo>
                  <a:close/>
                  <a:moveTo>
                    <a:pt x="294" y="48"/>
                  </a:moveTo>
                  <a:lnTo>
                    <a:pt x="300" y="43"/>
                  </a:lnTo>
                  <a:lnTo>
                    <a:pt x="309" y="40"/>
                  </a:lnTo>
                  <a:lnTo>
                    <a:pt x="313" y="38"/>
                  </a:lnTo>
                  <a:lnTo>
                    <a:pt x="315" y="34"/>
                  </a:lnTo>
                  <a:lnTo>
                    <a:pt x="317" y="32"/>
                  </a:lnTo>
                  <a:lnTo>
                    <a:pt x="319" y="28"/>
                  </a:lnTo>
                  <a:lnTo>
                    <a:pt x="320" y="27"/>
                  </a:lnTo>
                  <a:lnTo>
                    <a:pt x="321" y="26"/>
                  </a:lnTo>
                  <a:lnTo>
                    <a:pt x="324" y="26"/>
                  </a:lnTo>
                  <a:lnTo>
                    <a:pt x="325" y="27"/>
                  </a:lnTo>
                  <a:lnTo>
                    <a:pt x="326" y="28"/>
                  </a:lnTo>
                  <a:lnTo>
                    <a:pt x="327" y="31"/>
                  </a:lnTo>
                  <a:lnTo>
                    <a:pt x="327" y="33"/>
                  </a:lnTo>
                  <a:lnTo>
                    <a:pt x="326" y="35"/>
                  </a:lnTo>
                  <a:lnTo>
                    <a:pt x="326" y="38"/>
                  </a:lnTo>
                  <a:lnTo>
                    <a:pt x="324" y="40"/>
                  </a:lnTo>
                  <a:lnTo>
                    <a:pt x="320" y="42"/>
                  </a:lnTo>
                  <a:lnTo>
                    <a:pt x="316" y="45"/>
                  </a:lnTo>
                  <a:lnTo>
                    <a:pt x="305" y="47"/>
                  </a:lnTo>
                  <a:lnTo>
                    <a:pt x="294" y="48"/>
                  </a:lnTo>
                  <a:close/>
                  <a:moveTo>
                    <a:pt x="245" y="67"/>
                  </a:moveTo>
                  <a:lnTo>
                    <a:pt x="245" y="63"/>
                  </a:lnTo>
                  <a:lnTo>
                    <a:pt x="245" y="60"/>
                  </a:lnTo>
                  <a:lnTo>
                    <a:pt x="242" y="56"/>
                  </a:lnTo>
                  <a:lnTo>
                    <a:pt x="239" y="52"/>
                  </a:lnTo>
                  <a:lnTo>
                    <a:pt x="236" y="46"/>
                  </a:lnTo>
                  <a:lnTo>
                    <a:pt x="234" y="41"/>
                  </a:lnTo>
                  <a:lnTo>
                    <a:pt x="232" y="35"/>
                  </a:lnTo>
                  <a:lnTo>
                    <a:pt x="232" y="30"/>
                  </a:lnTo>
                  <a:lnTo>
                    <a:pt x="231" y="27"/>
                  </a:lnTo>
                  <a:lnTo>
                    <a:pt x="230" y="27"/>
                  </a:lnTo>
                  <a:lnTo>
                    <a:pt x="228" y="27"/>
                  </a:lnTo>
                  <a:lnTo>
                    <a:pt x="225" y="28"/>
                  </a:lnTo>
                  <a:lnTo>
                    <a:pt x="219" y="32"/>
                  </a:lnTo>
                  <a:lnTo>
                    <a:pt x="215" y="35"/>
                  </a:lnTo>
                  <a:lnTo>
                    <a:pt x="221" y="43"/>
                  </a:lnTo>
                  <a:lnTo>
                    <a:pt x="229" y="54"/>
                  </a:lnTo>
                  <a:lnTo>
                    <a:pt x="232" y="60"/>
                  </a:lnTo>
                  <a:lnTo>
                    <a:pt x="237" y="63"/>
                  </a:lnTo>
                  <a:lnTo>
                    <a:pt x="241" y="66"/>
                  </a:lnTo>
                  <a:lnTo>
                    <a:pt x="245" y="67"/>
                  </a:lnTo>
                  <a:close/>
                  <a:moveTo>
                    <a:pt x="173" y="35"/>
                  </a:moveTo>
                  <a:lnTo>
                    <a:pt x="178" y="35"/>
                  </a:lnTo>
                  <a:lnTo>
                    <a:pt x="182" y="35"/>
                  </a:lnTo>
                  <a:lnTo>
                    <a:pt x="183" y="36"/>
                  </a:lnTo>
                  <a:lnTo>
                    <a:pt x="184" y="38"/>
                  </a:lnTo>
                  <a:lnTo>
                    <a:pt x="184" y="39"/>
                  </a:lnTo>
                  <a:lnTo>
                    <a:pt x="183" y="41"/>
                  </a:lnTo>
                  <a:lnTo>
                    <a:pt x="180" y="50"/>
                  </a:lnTo>
                  <a:lnTo>
                    <a:pt x="175" y="57"/>
                  </a:lnTo>
                  <a:lnTo>
                    <a:pt x="171" y="64"/>
                  </a:lnTo>
                  <a:lnTo>
                    <a:pt x="165" y="70"/>
                  </a:lnTo>
                  <a:lnTo>
                    <a:pt x="159" y="76"/>
                  </a:lnTo>
                  <a:lnTo>
                    <a:pt x="149" y="83"/>
                  </a:lnTo>
                  <a:lnTo>
                    <a:pt x="138" y="90"/>
                  </a:lnTo>
                  <a:lnTo>
                    <a:pt x="123" y="99"/>
                  </a:lnTo>
                  <a:lnTo>
                    <a:pt x="119" y="103"/>
                  </a:lnTo>
                  <a:lnTo>
                    <a:pt x="114" y="107"/>
                  </a:lnTo>
                  <a:lnTo>
                    <a:pt x="112" y="110"/>
                  </a:lnTo>
                  <a:lnTo>
                    <a:pt x="109" y="110"/>
                  </a:lnTo>
                  <a:lnTo>
                    <a:pt x="107" y="108"/>
                  </a:lnTo>
                  <a:lnTo>
                    <a:pt x="106" y="103"/>
                  </a:lnTo>
                  <a:lnTo>
                    <a:pt x="107" y="98"/>
                  </a:lnTo>
                  <a:lnTo>
                    <a:pt x="107" y="93"/>
                  </a:lnTo>
                  <a:lnTo>
                    <a:pt x="106" y="89"/>
                  </a:lnTo>
                  <a:lnTo>
                    <a:pt x="104" y="83"/>
                  </a:lnTo>
                  <a:lnTo>
                    <a:pt x="104" y="81"/>
                  </a:lnTo>
                  <a:lnTo>
                    <a:pt x="104" y="78"/>
                  </a:lnTo>
                  <a:lnTo>
                    <a:pt x="104" y="76"/>
                  </a:lnTo>
                  <a:lnTo>
                    <a:pt x="106" y="75"/>
                  </a:lnTo>
                  <a:lnTo>
                    <a:pt x="107" y="74"/>
                  </a:lnTo>
                  <a:lnTo>
                    <a:pt x="109" y="72"/>
                  </a:lnTo>
                  <a:lnTo>
                    <a:pt x="118" y="64"/>
                  </a:lnTo>
                  <a:lnTo>
                    <a:pt x="127" y="56"/>
                  </a:lnTo>
                  <a:lnTo>
                    <a:pt x="131" y="52"/>
                  </a:lnTo>
                  <a:lnTo>
                    <a:pt x="135" y="48"/>
                  </a:lnTo>
                  <a:lnTo>
                    <a:pt x="138" y="45"/>
                  </a:lnTo>
                  <a:lnTo>
                    <a:pt x="139" y="41"/>
                  </a:lnTo>
                  <a:lnTo>
                    <a:pt x="140" y="40"/>
                  </a:lnTo>
                  <a:lnTo>
                    <a:pt x="141" y="39"/>
                  </a:lnTo>
                  <a:lnTo>
                    <a:pt x="145" y="38"/>
                  </a:lnTo>
                  <a:lnTo>
                    <a:pt x="149" y="36"/>
                  </a:lnTo>
                  <a:lnTo>
                    <a:pt x="162" y="34"/>
                  </a:lnTo>
                  <a:lnTo>
                    <a:pt x="173" y="35"/>
                  </a:lnTo>
                  <a:close/>
                  <a:moveTo>
                    <a:pt x="285" y="4"/>
                  </a:moveTo>
                  <a:lnTo>
                    <a:pt x="287" y="5"/>
                  </a:lnTo>
                  <a:lnTo>
                    <a:pt x="287" y="6"/>
                  </a:lnTo>
                  <a:lnTo>
                    <a:pt x="285" y="7"/>
                  </a:lnTo>
                  <a:lnTo>
                    <a:pt x="285" y="9"/>
                  </a:lnTo>
                  <a:lnTo>
                    <a:pt x="283" y="12"/>
                  </a:lnTo>
                  <a:lnTo>
                    <a:pt x="282" y="16"/>
                  </a:lnTo>
                  <a:lnTo>
                    <a:pt x="279" y="14"/>
                  </a:lnTo>
                  <a:lnTo>
                    <a:pt x="278" y="13"/>
                  </a:lnTo>
                  <a:lnTo>
                    <a:pt x="276" y="12"/>
                  </a:lnTo>
                  <a:lnTo>
                    <a:pt x="274" y="10"/>
                  </a:lnTo>
                  <a:lnTo>
                    <a:pt x="278" y="7"/>
                  </a:lnTo>
                  <a:lnTo>
                    <a:pt x="279" y="4"/>
                  </a:lnTo>
                  <a:lnTo>
                    <a:pt x="281" y="3"/>
                  </a:lnTo>
                  <a:lnTo>
                    <a:pt x="282" y="3"/>
                  </a:lnTo>
                  <a:lnTo>
                    <a:pt x="283" y="3"/>
                  </a:lnTo>
                  <a:lnTo>
                    <a:pt x="285" y="4"/>
                  </a:lnTo>
                  <a:close/>
                  <a:moveTo>
                    <a:pt x="273" y="16"/>
                  </a:moveTo>
                  <a:lnTo>
                    <a:pt x="271" y="12"/>
                  </a:lnTo>
                  <a:lnTo>
                    <a:pt x="268" y="10"/>
                  </a:lnTo>
                  <a:lnTo>
                    <a:pt x="266" y="9"/>
                  </a:lnTo>
                  <a:lnTo>
                    <a:pt x="262" y="9"/>
                  </a:lnTo>
                  <a:lnTo>
                    <a:pt x="256" y="11"/>
                  </a:lnTo>
                  <a:lnTo>
                    <a:pt x="250" y="14"/>
                  </a:lnTo>
                  <a:lnTo>
                    <a:pt x="250" y="20"/>
                  </a:lnTo>
                  <a:lnTo>
                    <a:pt x="247" y="25"/>
                  </a:lnTo>
                  <a:lnTo>
                    <a:pt x="247" y="26"/>
                  </a:lnTo>
                  <a:lnTo>
                    <a:pt x="247" y="28"/>
                  </a:lnTo>
                  <a:lnTo>
                    <a:pt x="248" y="31"/>
                  </a:lnTo>
                  <a:lnTo>
                    <a:pt x="251" y="34"/>
                  </a:lnTo>
                  <a:lnTo>
                    <a:pt x="258" y="30"/>
                  </a:lnTo>
                  <a:lnTo>
                    <a:pt x="266" y="27"/>
                  </a:lnTo>
                  <a:lnTo>
                    <a:pt x="269" y="25"/>
                  </a:lnTo>
                  <a:lnTo>
                    <a:pt x="272" y="23"/>
                  </a:lnTo>
                  <a:lnTo>
                    <a:pt x="273" y="20"/>
                  </a:lnTo>
                  <a:lnTo>
                    <a:pt x="273" y="16"/>
                  </a:lnTo>
                  <a:close/>
                  <a:moveTo>
                    <a:pt x="171" y="201"/>
                  </a:moveTo>
                  <a:lnTo>
                    <a:pt x="176" y="197"/>
                  </a:lnTo>
                  <a:lnTo>
                    <a:pt x="178" y="191"/>
                  </a:lnTo>
                  <a:lnTo>
                    <a:pt x="178" y="185"/>
                  </a:lnTo>
                  <a:lnTo>
                    <a:pt x="177" y="182"/>
                  </a:lnTo>
                  <a:lnTo>
                    <a:pt x="173" y="180"/>
                  </a:lnTo>
                  <a:lnTo>
                    <a:pt x="170" y="182"/>
                  </a:lnTo>
                  <a:lnTo>
                    <a:pt x="166" y="183"/>
                  </a:lnTo>
                  <a:lnTo>
                    <a:pt x="162" y="184"/>
                  </a:lnTo>
                  <a:lnTo>
                    <a:pt x="154" y="187"/>
                  </a:lnTo>
                  <a:lnTo>
                    <a:pt x="144" y="190"/>
                  </a:lnTo>
                  <a:lnTo>
                    <a:pt x="138" y="193"/>
                  </a:lnTo>
                  <a:lnTo>
                    <a:pt x="134" y="198"/>
                  </a:lnTo>
                  <a:lnTo>
                    <a:pt x="131" y="203"/>
                  </a:lnTo>
                  <a:lnTo>
                    <a:pt x="128" y="207"/>
                  </a:lnTo>
                  <a:lnTo>
                    <a:pt x="134" y="208"/>
                  </a:lnTo>
                  <a:lnTo>
                    <a:pt x="139" y="210"/>
                  </a:lnTo>
                  <a:lnTo>
                    <a:pt x="144" y="208"/>
                  </a:lnTo>
                  <a:lnTo>
                    <a:pt x="148" y="207"/>
                  </a:lnTo>
                  <a:lnTo>
                    <a:pt x="157" y="204"/>
                  </a:lnTo>
                  <a:lnTo>
                    <a:pt x="171" y="201"/>
                  </a:lnTo>
                  <a:close/>
                  <a:moveTo>
                    <a:pt x="123" y="200"/>
                  </a:moveTo>
                  <a:lnTo>
                    <a:pt x="112" y="203"/>
                  </a:lnTo>
                  <a:lnTo>
                    <a:pt x="102" y="204"/>
                  </a:lnTo>
                  <a:lnTo>
                    <a:pt x="91" y="206"/>
                  </a:lnTo>
                  <a:lnTo>
                    <a:pt x="80" y="206"/>
                  </a:lnTo>
                  <a:lnTo>
                    <a:pt x="77" y="211"/>
                  </a:lnTo>
                  <a:lnTo>
                    <a:pt x="76" y="215"/>
                  </a:lnTo>
                  <a:lnTo>
                    <a:pt x="75" y="220"/>
                  </a:lnTo>
                  <a:lnTo>
                    <a:pt x="75" y="225"/>
                  </a:lnTo>
                  <a:lnTo>
                    <a:pt x="75" y="228"/>
                  </a:lnTo>
                  <a:lnTo>
                    <a:pt x="76" y="232"/>
                  </a:lnTo>
                  <a:lnTo>
                    <a:pt x="77" y="234"/>
                  </a:lnTo>
                  <a:lnTo>
                    <a:pt x="80" y="236"/>
                  </a:lnTo>
                  <a:lnTo>
                    <a:pt x="86" y="232"/>
                  </a:lnTo>
                  <a:lnTo>
                    <a:pt x="92" y="230"/>
                  </a:lnTo>
                  <a:lnTo>
                    <a:pt x="98" y="228"/>
                  </a:lnTo>
                  <a:lnTo>
                    <a:pt x="104" y="226"/>
                  </a:lnTo>
                  <a:lnTo>
                    <a:pt x="108" y="220"/>
                  </a:lnTo>
                  <a:lnTo>
                    <a:pt x="112" y="213"/>
                  </a:lnTo>
                  <a:lnTo>
                    <a:pt x="115" y="207"/>
                  </a:lnTo>
                  <a:lnTo>
                    <a:pt x="123" y="200"/>
                  </a:lnTo>
                  <a:close/>
                  <a:moveTo>
                    <a:pt x="103" y="196"/>
                  </a:moveTo>
                  <a:lnTo>
                    <a:pt x="109" y="197"/>
                  </a:lnTo>
                  <a:lnTo>
                    <a:pt x="113" y="197"/>
                  </a:lnTo>
                  <a:lnTo>
                    <a:pt x="117" y="194"/>
                  </a:lnTo>
                  <a:lnTo>
                    <a:pt x="119" y="192"/>
                  </a:lnTo>
                  <a:lnTo>
                    <a:pt x="122" y="186"/>
                  </a:lnTo>
                  <a:lnTo>
                    <a:pt x="123" y="179"/>
                  </a:lnTo>
                  <a:lnTo>
                    <a:pt x="122" y="170"/>
                  </a:lnTo>
                  <a:lnTo>
                    <a:pt x="120" y="164"/>
                  </a:lnTo>
                  <a:lnTo>
                    <a:pt x="119" y="162"/>
                  </a:lnTo>
                  <a:lnTo>
                    <a:pt x="118" y="161"/>
                  </a:lnTo>
                  <a:lnTo>
                    <a:pt x="117" y="161"/>
                  </a:lnTo>
                  <a:lnTo>
                    <a:pt x="114" y="163"/>
                  </a:lnTo>
                  <a:lnTo>
                    <a:pt x="108" y="171"/>
                  </a:lnTo>
                  <a:lnTo>
                    <a:pt x="104" y="179"/>
                  </a:lnTo>
                  <a:lnTo>
                    <a:pt x="103" y="187"/>
                  </a:lnTo>
                  <a:lnTo>
                    <a:pt x="103" y="196"/>
                  </a:lnTo>
                  <a:close/>
                  <a:moveTo>
                    <a:pt x="88" y="179"/>
                  </a:moveTo>
                  <a:lnTo>
                    <a:pt x="92" y="182"/>
                  </a:lnTo>
                  <a:lnTo>
                    <a:pt x="93" y="186"/>
                  </a:lnTo>
                  <a:lnTo>
                    <a:pt x="93" y="191"/>
                  </a:lnTo>
                  <a:lnTo>
                    <a:pt x="93" y="196"/>
                  </a:lnTo>
                  <a:lnTo>
                    <a:pt x="86" y="198"/>
                  </a:lnTo>
                  <a:lnTo>
                    <a:pt x="80" y="198"/>
                  </a:lnTo>
                  <a:lnTo>
                    <a:pt x="80" y="193"/>
                  </a:lnTo>
                  <a:lnTo>
                    <a:pt x="82" y="189"/>
                  </a:lnTo>
                  <a:lnTo>
                    <a:pt x="85" y="184"/>
                  </a:lnTo>
                  <a:lnTo>
                    <a:pt x="88" y="179"/>
                  </a:lnTo>
                  <a:close/>
                  <a:moveTo>
                    <a:pt x="42" y="207"/>
                  </a:moveTo>
                  <a:lnTo>
                    <a:pt x="47" y="206"/>
                  </a:lnTo>
                  <a:lnTo>
                    <a:pt x="50" y="205"/>
                  </a:lnTo>
                  <a:lnTo>
                    <a:pt x="53" y="203"/>
                  </a:lnTo>
                  <a:lnTo>
                    <a:pt x="55" y="199"/>
                  </a:lnTo>
                  <a:lnTo>
                    <a:pt x="56" y="191"/>
                  </a:lnTo>
                  <a:lnTo>
                    <a:pt x="60" y="185"/>
                  </a:lnTo>
                  <a:lnTo>
                    <a:pt x="64" y="178"/>
                  </a:lnTo>
                  <a:lnTo>
                    <a:pt x="66" y="171"/>
                  </a:lnTo>
                  <a:lnTo>
                    <a:pt x="66" y="167"/>
                  </a:lnTo>
                  <a:lnTo>
                    <a:pt x="66" y="163"/>
                  </a:lnTo>
                  <a:lnTo>
                    <a:pt x="65" y="160"/>
                  </a:lnTo>
                  <a:lnTo>
                    <a:pt x="61" y="157"/>
                  </a:lnTo>
                  <a:lnTo>
                    <a:pt x="59" y="156"/>
                  </a:lnTo>
                  <a:lnTo>
                    <a:pt x="54" y="154"/>
                  </a:lnTo>
                  <a:lnTo>
                    <a:pt x="45" y="151"/>
                  </a:lnTo>
                  <a:lnTo>
                    <a:pt x="35" y="150"/>
                  </a:lnTo>
                  <a:lnTo>
                    <a:pt x="37" y="148"/>
                  </a:lnTo>
                  <a:lnTo>
                    <a:pt x="40" y="147"/>
                  </a:lnTo>
                  <a:lnTo>
                    <a:pt x="45" y="146"/>
                  </a:lnTo>
                  <a:lnTo>
                    <a:pt x="49" y="144"/>
                  </a:lnTo>
                  <a:lnTo>
                    <a:pt x="53" y="144"/>
                  </a:lnTo>
                  <a:lnTo>
                    <a:pt x="56" y="142"/>
                  </a:lnTo>
                  <a:lnTo>
                    <a:pt x="58" y="140"/>
                  </a:lnTo>
                  <a:lnTo>
                    <a:pt x="56" y="136"/>
                  </a:lnTo>
                  <a:lnTo>
                    <a:pt x="56" y="135"/>
                  </a:lnTo>
                  <a:lnTo>
                    <a:pt x="55" y="134"/>
                  </a:lnTo>
                  <a:lnTo>
                    <a:pt x="54" y="134"/>
                  </a:lnTo>
                  <a:lnTo>
                    <a:pt x="53" y="134"/>
                  </a:lnTo>
                  <a:lnTo>
                    <a:pt x="49" y="135"/>
                  </a:lnTo>
                  <a:lnTo>
                    <a:pt x="45" y="136"/>
                  </a:lnTo>
                  <a:lnTo>
                    <a:pt x="34" y="142"/>
                  </a:lnTo>
                  <a:lnTo>
                    <a:pt x="26" y="147"/>
                  </a:lnTo>
                  <a:lnTo>
                    <a:pt x="27" y="150"/>
                  </a:lnTo>
                  <a:lnTo>
                    <a:pt x="26" y="154"/>
                  </a:lnTo>
                  <a:lnTo>
                    <a:pt x="24" y="157"/>
                  </a:lnTo>
                  <a:lnTo>
                    <a:pt x="23" y="161"/>
                  </a:lnTo>
                  <a:lnTo>
                    <a:pt x="27" y="160"/>
                  </a:lnTo>
                  <a:lnTo>
                    <a:pt x="30" y="157"/>
                  </a:lnTo>
                  <a:lnTo>
                    <a:pt x="28" y="165"/>
                  </a:lnTo>
                  <a:lnTo>
                    <a:pt x="28" y="174"/>
                  </a:lnTo>
                  <a:lnTo>
                    <a:pt x="29" y="179"/>
                  </a:lnTo>
                  <a:lnTo>
                    <a:pt x="32" y="185"/>
                  </a:lnTo>
                  <a:lnTo>
                    <a:pt x="37" y="196"/>
                  </a:lnTo>
                  <a:lnTo>
                    <a:pt x="42" y="207"/>
                  </a:lnTo>
                  <a:close/>
                  <a:moveTo>
                    <a:pt x="205" y="143"/>
                  </a:moveTo>
                  <a:lnTo>
                    <a:pt x="205" y="146"/>
                  </a:lnTo>
                  <a:lnTo>
                    <a:pt x="207" y="147"/>
                  </a:lnTo>
                  <a:lnTo>
                    <a:pt x="208" y="146"/>
                  </a:lnTo>
                  <a:lnTo>
                    <a:pt x="210" y="143"/>
                  </a:lnTo>
                  <a:lnTo>
                    <a:pt x="225" y="131"/>
                  </a:lnTo>
                  <a:lnTo>
                    <a:pt x="239" y="119"/>
                  </a:lnTo>
                  <a:lnTo>
                    <a:pt x="242" y="112"/>
                  </a:lnTo>
                  <a:lnTo>
                    <a:pt x="246" y="105"/>
                  </a:lnTo>
                  <a:lnTo>
                    <a:pt x="246" y="102"/>
                  </a:lnTo>
                  <a:lnTo>
                    <a:pt x="246" y="98"/>
                  </a:lnTo>
                  <a:lnTo>
                    <a:pt x="245" y="93"/>
                  </a:lnTo>
                  <a:lnTo>
                    <a:pt x="244" y="89"/>
                  </a:lnTo>
                  <a:lnTo>
                    <a:pt x="241" y="86"/>
                  </a:lnTo>
                  <a:lnTo>
                    <a:pt x="240" y="86"/>
                  </a:lnTo>
                  <a:lnTo>
                    <a:pt x="239" y="89"/>
                  </a:lnTo>
                  <a:lnTo>
                    <a:pt x="237" y="90"/>
                  </a:lnTo>
                  <a:lnTo>
                    <a:pt x="221" y="100"/>
                  </a:lnTo>
                  <a:lnTo>
                    <a:pt x="207" y="111"/>
                  </a:lnTo>
                  <a:lnTo>
                    <a:pt x="205" y="114"/>
                  </a:lnTo>
                  <a:lnTo>
                    <a:pt x="204" y="118"/>
                  </a:lnTo>
                  <a:lnTo>
                    <a:pt x="204" y="122"/>
                  </a:lnTo>
                  <a:lnTo>
                    <a:pt x="204" y="126"/>
                  </a:lnTo>
                  <a:lnTo>
                    <a:pt x="205" y="135"/>
                  </a:lnTo>
                  <a:lnTo>
                    <a:pt x="205" y="143"/>
                  </a:lnTo>
                  <a:close/>
                  <a:moveTo>
                    <a:pt x="113" y="327"/>
                  </a:moveTo>
                  <a:lnTo>
                    <a:pt x="114" y="329"/>
                  </a:lnTo>
                  <a:lnTo>
                    <a:pt x="117" y="330"/>
                  </a:lnTo>
                  <a:lnTo>
                    <a:pt x="120" y="331"/>
                  </a:lnTo>
                  <a:lnTo>
                    <a:pt x="124" y="331"/>
                  </a:lnTo>
                  <a:lnTo>
                    <a:pt x="134" y="331"/>
                  </a:lnTo>
                  <a:lnTo>
                    <a:pt x="141" y="331"/>
                  </a:lnTo>
                  <a:lnTo>
                    <a:pt x="146" y="336"/>
                  </a:lnTo>
                  <a:lnTo>
                    <a:pt x="151" y="342"/>
                  </a:lnTo>
                  <a:lnTo>
                    <a:pt x="161" y="347"/>
                  </a:lnTo>
                  <a:lnTo>
                    <a:pt x="173" y="350"/>
                  </a:lnTo>
                  <a:lnTo>
                    <a:pt x="183" y="350"/>
                  </a:lnTo>
                  <a:lnTo>
                    <a:pt x="193" y="349"/>
                  </a:lnTo>
                  <a:lnTo>
                    <a:pt x="203" y="348"/>
                  </a:lnTo>
                  <a:lnTo>
                    <a:pt x="212" y="347"/>
                  </a:lnTo>
                  <a:lnTo>
                    <a:pt x="225" y="341"/>
                  </a:lnTo>
                  <a:lnTo>
                    <a:pt x="239" y="335"/>
                  </a:lnTo>
                  <a:lnTo>
                    <a:pt x="230" y="331"/>
                  </a:lnTo>
                  <a:lnTo>
                    <a:pt x="221" y="327"/>
                  </a:lnTo>
                  <a:lnTo>
                    <a:pt x="216" y="324"/>
                  </a:lnTo>
                  <a:lnTo>
                    <a:pt x="212" y="323"/>
                  </a:lnTo>
                  <a:lnTo>
                    <a:pt x="207" y="322"/>
                  </a:lnTo>
                  <a:lnTo>
                    <a:pt x="203" y="322"/>
                  </a:lnTo>
                  <a:lnTo>
                    <a:pt x="196" y="320"/>
                  </a:lnTo>
                  <a:lnTo>
                    <a:pt x="188" y="320"/>
                  </a:lnTo>
                  <a:lnTo>
                    <a:pt x="182" y="321"/>
                  </a:lnTo>
                  <a:lnTo>
                    <a:pt x="176" y="324"/>
                  </a:lnTo>
                  <a:lnTo>
                    <a:pt x="171" y="323"/>
                  </a:lnTo>
                  <a:lnTo>
                    <a:pt x="166" y="322"/>
                  </a:lnTo>
                  <a:lnTo>
                    <a:pt x="161" y="320"/>
                  </a:lnTo>
                  <a:lnTo>
                    <a:pt x="159" y="316"/>
                  </a:lnTo>
                  <a:lnTo>
                    <a:pt x="154" y="313"/>
                  </a:lnTo>
                  <a:lnTo>
                    <a:pt x="150" y="309"/>
                  </a:lnTo>
                  <a:lnTo>
                    <a:pt x="145" y="308"/>
                  </a:lnTo>
                  <a:lnTo>
                    <a:pt x="140" y="309"/>
                  </a:lnTo>
                  <a:lnTo>
                    <a:pt x="130" y="312"/>
                  </a:lnTo>
                  <a:lnTo>
                    <a:pt x="120" y="317"/>
                  </a:lnTo>
                  <a:lnTo>
                    <a:pt x="118" y="320"/>
                  </a:lnTo>
                  <a:lnTo>
                    <a:pt x="114" y="322"/>
                  </a:lnTo>
                  <a:lnTo>
                    <a:pt x="113" y="324"/>
                  </a:lnTo>
                  <a:lnTo>
                    <a:pt x="113" y="327"/>
                  </a:lnTo>
                  <a:close/>
                  <a:moveTo>
                    <a:pt x="71" y="324"/>
                  </a:moveTo>
                  <a:lnTo>
                    <a:pt x="70" y="327"/>
                  </a:lnTo>
                  <a:lnTo>
                    <a:pt x="66" y="328"/>
                  </a:lnTo>
                  <a:lnTo>
                    <a:pt x="65" y="327"/>
                  </a:lnTo>
                  <a:lnTo>
                    <a:pt x="64" y="327"/>
                  </a:lnTo>
                  <a:lnTo>
                    <a:pt x="63" y="324"/>
                  </a:lnTo>
                  <a:lnTo>
                    <a:pt x="63" y="322"/>
                  </a:lnTo>
                  <a:lnTo>
                    <a:pt x="61" y="311"/>
                  </a:lnTo>
                  <a:lnTo>
                    <a:pt x="61" y="299"/>
                  </a:lnTo>
                  <a:lnTo>
                    <a:pt x="61" y="287"/>
                  </a:lnTo>
                  <a:lnTo>
                    <a:pt x="64" y="277"/>
                  </a:lnTo>
                  <a:lnTo>
                    <a:pt x="67" y="268"/>
                  </a:lnTo>
                  <a:lnTo>
                    <a:pt x="70" y="258"/>
                  </a:lnTo>
                  <a:lnTo>
                    <a:pt x="72" y="255"/>
                  </a:lnTo>
                  <a:lnTo>
                    <a:pt x="75" y="251"/>
                  </a:lnTo>
                  <a:lnTo>
                    <a:pt x="77" y="248"/>
                  </a:lnTo>
                  <a:lnTo>
                    <a:pt x="81" y="247"/>
                  </a:lnTo>
                  <a:lnTo>
                    <a:pt x="93" y="244"/>
                  </a:lnTo>
                  <a:lnTo>
                    <a:pt x="103" y="241"/>
                  </a:lnTo>
                  <a:lnTo>
                    <a:pt x="111" y="236"/>
                  </a:lnTo>
                  <a:lnTo>
                    <a:pt x="117" y="232"/>
                  </a:lnTo>
                  <a:lnTo>
                    <a:pt x="131" y="223"/>
                  </a:lnTo>
                  <a:lnTo>
                    <a:pt x="146" y="218"/>
                  </a:lnTo>
                  <a:lnTo>
                    <a:pt x="154" y="215"/>
                  </a:lnTo>
                  <a:lnTo>
                    <a:pt x="161" y="214"/>
                  </a:lnTo>
                  <a:lnTo>
                    <a:pt x="167" y="215"/>
                  </a:lnTo>
                  <a:lnTo>
                    <a:pt x="172" y="216"/>
                  </a:lnTo>
                  <a:lnTo>
                    <a:pt x="176" y="220"/>
                  </a:lnTo>
                  <a:lnTo>
                    <a:pt x="178" y="226"/>
                  </a:lnTo>
                  <a:lnTo>
                    <a:pt x="181" y="233"/>
                  </a:lnTo>
                  <a:lnTo>
                    <a:pt x="182" y="240"/>
                  </a:lnTo>
                  <a:lnTo>
                    <a:pt x="183" y="247"/>
                  </a:lnTo>
                  <a:lnTo>
                    <a:pt x="182" y="254"/>
                  </a:lnTo>
                  <a:lnTo>
                    <a:pt x="181" y="258"/>
                  </a:lnTo>
                  <a:lnTo>
                    <a:pt x="178" y="262"/>
                  </a:lnTo>
                  <a:lnTo>
                    <a:pt x="178" y="263"/>
                  </a:lnTo>
                  <a:lnTo>
                    <a:pt x="178" y="264"/>
                  </a:lnTo>
                  <a:lnTo>
                    <a:pt x="177" y="265"/>
                  </a:lnTo>
                  <a:lnTo>
                    <a:pt x="176" y="266"/>
                  </a:lnTo>
                  <a:lnTo>
                    <a:pt x="172" y="269"/>
                  </a:lnTo>
                  <a:lnTo>
                    <a:pt x="166" y="271"/>
                  </a:lnTo>
                  <a:lnTo>
                    <a:pt x="160" y="275"/>
                  </a:lnTo>
                  <a:lnTo>
                    <a:pt x="154" y="278"/>
                  </a:lnTo>
                  <a:lnTo>
                    <a:pt x="148" y="281"/>
                  </a:lnTo>
                  <a:lnTo>
                    <a:pt x="143" y="287"/>
                  </a:lnTo>
                  <a:lnTo>
                    <a:pt x="131" y="292"/>
                  </a:lnTo>
                  <a:lnTo>
                    <a:pt x="120" y="297"/>
                  </a:lnTo>
                  <a:lnTo>
                    <a:pt x="109" y="302"/>
                  </a:lnTo>
                  <a:lnTo>
                    <a:pt x="97" y="306"/>
                  </a:lnTo>
                  <a:lnTo>
                    <a:pt x="93" y="307"/>
                  </a:lnTo>
                  <a:lnTo>
                    <a:pt x="90" y="306"/>
                  </a:lnTo>
                  <a:lnTo>
                    <a:pt x="87" y="304"/>
                  </a:lnTo>
                  <a:lnTo>
                    <a:pt x="85" y="301"/>
                  </a:lnTo>
                  <a:lnTo>
                    <a:pt x="85" y="308"/>
                  </a:lnTo>
                  <a:lnTo>
                    <a:pt x="82" y="314"/>
                  </a:lnTo>
                  <a:lnTo>
                    <a:pt x="79" y="320"/>
                  </a:lnTo>
                  <a:lnTo>
                    <a:pt x="71" y="324"/>
                  </a:lnTo>
                  <a:close/>
                  <a:moveTo>
                    <a:pt x="221" y="226"/>
                  </a:moveTo>
                  <a:lnTo>
                    <a:pt x="218" y="225"/>
                  </a:lnTo>
                  <a:lnTo>
                    <a:pt x="215" y="225"/>
                  </a:lnTo>
                  <a:lnTo>
                    <a:pt x="212" y="225"/>
                  </a:lnTo>
                  <a:lnTo>
                    <a:pt x="209" y="225"/>
                  </a:lnTo>
                  <a:lnTo>
                    <a:pt x="203" y="227"/>
                  </a:lnTo>
                  <a:lnTo>
                    <a:pt x="197" y="228"/>
                  </a:lnTo>
                  <a:lnTo>
                    <a:pt x="198" y="234"/>
                  </a:lnTo>
                  <a:lnTo>
                    <a:pt x="198" y="239"/>
                  </a:lnTo>
                  <a:lnTo>
                    <a:pt x="199" y="243"/>
                  </a:lnTo>
                  <a:lnTo>
                    <a:pt x="200" y="247"/>
                  </a:lnTo>
                  <a:lnTo>
                    <a:pt x="203" y="255"/>
                  </a:lnTo>
                  <a:lnTo>
                    <a:pt x="203" y="261"/>
                  </a:lnTo>
                  <a:lnTo>
                    <a:pt x="203" y="263"/>
                  </a:lnTo>
                  <a:lnTo>
                    <a:pt x="202" y="265"/>
                  </a:lnTo>
                  <a:lnTo>
                    <a:pt x="199" y="269"/>
                  </a:lnTo>
                  <a:lnTo>
                    <a:pt x="196" y="272"/>
                  </a:lnTo>
                  <a:lnTo>
                    <a:pt x="181" y="283"/>
                  </a:lnTo>
                  <a:lnTo>
                    <a:pt x="168" y="293"/>
                  </a:lnTo>
                  <a:lnTo>
                    <a:pt x="166" y="297"/>
                  </a:lnTo>
                  <a:lnTo>
                    <a:pt x="166" y="299"/>
                  </a:lnTo>
                  <a:lnTo>
                    <a:pt x="166" y="301"/>
                  </a:lnTo>
                  <a:lnTo>
                    <a:pt x="167" y="305"/>
                  </a:lnTo>
                  <a:lnTo>
                    <a:pt x="172" y="309"/>
                  </a:lnTo>
                  <a:lnTo>
                    <a:pt x="177" y="314"/>
                  </a:lnTo>
                  <a:lnTo>
                    <a:pt x="184" y="313"/>
                  </a:lnTo>
                  <a:lnTo>
                    <a:pt x="192" y="312"/>
                  </a:lnTo>
                  <a:lnTo>
                    <a:pt x="196" y="311"/>
                  </a:lnTo>
                  <a:lnTo>
                    <a:pt x="200" y="312"/>
                  </a:lnTo>
                  <a:lnTo>
                    <a:pt x="207" y="314"/>
                  </a:lnTo>
                  <a:lnTo>
                    <a:pt x="214" y="317"/>
                  </a:lnTo>
                  <a:lnTo>
                    <a:pt x="221" y="313"/>
                  </a:lnTo>
                  <a:lnTo>
                    <a:pt x="230" y="309"/>
                  </a:lnTo>
                  <a:lnTo>
                    <a:pt x="239" y="307"/>
                  </a:lnTo>
                  <a:lnTo>
                    <a:pt x="247" y="304"/>
                  </a:lnTo>
                  <a:lnTo>
                    <a:pt x="253" y="300"/>
                  </a:lnTo>
                  <a:lnTo>
                    <a:pt x="258" y="297"/>
                  </a:lnTo>
                  <a:lnTo>
                    <a:pt x="262" y="294"/>
                  </a:lnTo>
                  <a:lnTo>
                    <a:pt x="265" y="291"/>
                  </a:lnTo>
                  <a:lnTo>
                    <a:pt x="268" y="284"/>
                  </a:lnTo>
                  <a:lnTo>
                    <a:pt x="273" y="278"/>
                  </a:lnTo>
                  <a:lnTo>
                    <a:pt x="267" y="271"/>
                  </a:lnTo>
                  <a:lnTo>
                    <a:pt x="258" y="257"/>
                  </a:lnTo>
                  <a:lnTo>
                    <a:pt x="250" y="247"/>
                  </a:lnTo>
                  <a:lnTo>
                    <a:pt x="240" y="239"/>
                  </a:lnTo>
                  <a:lnTo>
                    <a:pt x="231" y="232"/>
                  </a:lnTo>
                  <a:lnTo>
                    <a:pt x="221" y="226"/>
                  </a:lnTo>
                  <a:close/>
                  <a:moveTo>
                    <a:pt x="304" y="333"/>
                  </a:moveTo>
                  <a:lnTo>
                    <a:pt x="306" y="329"/>
                  </a:lnTo>
                  <a:lnTo>
                    <a:pt x="309" y="327"/>
                  </a:lnTo>
                  <a:lnTo>
                    <a:pt x="310" y="326"/>
                  </a:lnTo>
                  <a:lnTo>
                    <a:pt x="309" y="324"/>
                  </a:lnTo>
                  <a:lnTo>
                    <a:pt x="305" y="322"/>
                  </a:lnTo>
                  <a:lnTo>
                    <a:pt x="295" y="320"/>
                  </a:lnTo>
                  <a:lnTo>
                    <a:pt x="284" y="322"/>
                  </a:lnTo>
                  <a:lnTo>
                    <a:pt x="274" y="326"/>
                  </a:lnTo>
                  <a:lnTo>
                    <a:pt x="267" y="328"/>
                  </a:lnTo>
                  <a:lnTo>
                    <a:pt x="256" y="329"/>
                  </a:lnTo>
                  <a:lnTo>
                    <a:pt x="253" y="331"/>
                  </a:lnTo>
                  <a:lnTo>
                    <a:pt x="255" y="333"/>
                  </a:lnTo>
                  <a:lnTo>
                    <a:pt x="257" y="334"/>
                  </a:lnTo>
                  <a:lnTo>
                    <a:pt x="261" y="335"/>
                  </a:lnTo>
                  <a:lnTo>
                    <a:pt x="272" y="335"/>
                  </a:lnTo>
                  <a:lnTo>
                    <a:pt x="283" y="335"/>
                  </a:lnTo>
                  <a:lnTo>
                    <a:pt x="294" y="334"/>
                  </a:lnTo>
                  <a:lnTo>
                    <a:pt x="304" y="333"/>
                  </a:lnTo>
                  <a:close/>
                  <a:moveTo>
                    <a:pt x="321" y="319"/>
                  </a:moveTo>
                  <a:lnTo>
                    <a:pt x="321" y="316"/>
                  </a:lnTo>
                  <a:lnTo>
                    <a:pt x="319" y="314"/>
                  </a:lnTo>
                  <a:lnTo>
                    <a:pt x="315" y="313"/>
                  </a:lnTo>
                  <a:lnTo>
                    <a:pt x="313" y="313"/>
                  </a:lnTo>
                  <a:lnTo>
                    <a:pt x="310" y="313"/>
                  </a:lnTo>
                  <a:lnTo>
                    <a:pt x="308" y="314"/>
                  </a:lnTo>
                  <a:lnTo>
                    <a:pt x="306" y="315"/>
                  </a:lnTo>
                  <a:lnTo>
                    <a:pt x="306" y="316"/>
                  </a:lnTo>
                  <a:lnTo>
                    <a:pt x="309" y="319"/>
                  </a:lnTo>
                  <a:lnTo>
                    <a:pt x="313" y="320"/>
                  </a:lnTo>
                  <a:lnTo>
                    <a:pt x="317" y="320"/>
                  </a:lnTo>
                  <a:lnTo>
                    <a:pt x="321" y="319"/>
                  </a:lnTo>
                  <a:close/>
                  <a:moveTo>
                    <a:pt x="322" y="286"/>
                  </a:moveTo>
                  <a:lnTo>
                    <a:pt x="313" y="287"/>
                  </a:lnTo>
                  <a:lnTo>
                    <a:pt x="303" y="287"/>
                  </a:lnTo>
                  <a:lnTo>
                    <a:pt x="303" y="285"/>
                  </a:lnTo>
                  <a:lnTo>
                    <a:pt x="306" y="283"/>
                  </a:lnTo>
                  <a:lnTo>
                    <a:pt x="310" y="281"/>
                  </a:lnTo>
                  <a:lnTo>
                    <a:pt x="315" y="279"/>
                  </a:lnTo>
                  <a:lnTo>
                    <a:pt x="326" y="276"/>
                  </a:lnTo>
                  <a:lnTo>
                    <a:pt x="332" y="276"/>
                  </a:lnTo>
                  <a:lnTo>
                    <a:pt x="335" y="278"/>
                  </a:lnTo>
                  <a:lnTo>
                    <a:pt x="335" y="281"/>
                  </a:lnTo>
                  <a:lnTo>
                    <a:pt x="341" y="281"/>
                  </a:lnTo>
                  <a:lnTo>
                    <a:pt x="347" y="283"/>
                  </a:lnTo>
                  <a:lnTo>
                    <a:pt x="347" y="284"/>
                  </a:lnTo>
                  <a:lnTo>
                    <a:pt x="345" y="286"/>
                  </a:lnTo>
                  <a:lnTo>
                    <a:pt x="341" y="288"/>
                  </a:lnTo>
                  <a:lnTo>
                    <a:pt x="337" y="292"/>
                  </a:lnTo>
                  <a:lnTo>
                    <a:pt x="332" y="294"/>
                  </a:lnTo>
                  <a:lnTo>
                    <a:pt x="327" y="295"/>
                  </a:lnTo>
                  <a:lnTo>
                    <a:pt x="322" y="297"/>
                  </a:lnTo>
                  <a:lnTo>
                    <a:pt x="320" y="297"/>
                  </a:lnTo>
                  <a:lnTo>
                    <a:pt x="316" y="294"/>
                  </a:lnTo>
                  <a:lnTo>
                    <a:pt x="316" y="293"/>
                  </a:lnTo>
                  <a:lnTo>
                    <a:pt x="316" y="292"/>
                  </a:lnTo>
                  <a:lnTo>
                    <a:pt x="317" y="291"/>
                  </a:lnTo>
                  <a:lnTo>
                    <a:pt x="320" y="288"/>
                  </a:lnTo>
                  <a:lnTo>
                    <a:pt x="322" y="286"/>
                  </a:lnTo>
                  <a:close/>
                  <a:moveTo>
                    <a:pt x="317" y="275"/>
                  </a:moveTo>
                  <a:lnTo>
                    <a:pt x="317" y="272"/>
                  </a:lnTo>
                  <a:lnTo>
                    <a:pt x="316" y="271"/>
                  </a:lnTo>
                  <a:lnTo>
                    <a:pt x="314" y="270"/>
                  </a:lnTo>
                  <a:lnTo>
                    <a:pt x="311" y="270"/>
                  </a:lnTo>
                  <a:lnTo>
                    <a:pt x="304" y="269"/>
                  </a:lnTo>
                  <a:lnTo>
                    <a:pt x="300" y="269"/>
                  </a:lnTo>
                  <a:lnTo>
                    <a:pt x="295" y="270"/>
                  </a:lnTo>
                  <a:lnTo>
                    <a:pt x="294" y="271"/>
                  </a:lnTo>
                  <a:lnTo>
                    <a:pt x="293" y="273"/>
                  </a:lnTo>
                  <a:lnTo>
                    <a:pt x="295" y="276"/>
                  </a:lnTo>
                  <a:lnTo>
                    <a:pt x="300" y="277"/>
                  </a:lnTo>
                  <a:lnTo>
                    <a:pt x="305" y="278"/>
                  </a:lnTo>
                  <a:lnTo>
                    <a:pt x="311" y="277"/>
                  </a:lnTo>
                  <a:lnTo>
                    <a:pt x="317" y="275"/>
                  </a:lnTo>
                  <a:close/>
                  <a:moveTo>
                    <a:pt x="294" y="291"/>
                  </a:moveTo>
                  <a:lnTo>
                    <a:pt x="287" y="284"/>
                  </a:lnTo>
                  <a:lnTo>
                    <a:pt x="283" y="279"/>
                  </a:lnTo>
                  <a:lnTo>
                    <a:pt x="278" y="281"/>
                  </a:lnTo>
                  <a:lnTo>
                    <a:pt x="273" y="286"/>
                  </a:lnTo>
                  <a:lnTo>
                    <a:pt x="272" y="287"/>
                  </a:lnTo>
                  <a:lnTo>
                    <a:pt x="271" y="291"/>
                  </a:lnTo>
                  <a:lnTo>
                    <a:pt x="271" y="293"/>
                  </a:lnTo>
                  <a:lnTo>
                    <a:pt x="271" y="295"/>
                  </a:lnTo>
                  <a:lnTo>
                    <a:pt x="273" y="297"/>
                  </a:lnTo>
                  <a:lnTo>
                    <a:pt x="276" y="297"/>
                  </a:lnTo>
                  <a:lnTo>
                    <a:pt x="279" y="297"/>
                  </a:lnTo>
                  <a:lnTo>
                    <a:pt x="283" y="297"/>
                  </a:lnTo>
                  <a:lnTo>
                    <a:pt x="289" y="294"/>
                  </a:lnTo>
                  <a:lnTo>
                    <a:pt x="294" y="291"/>
                  </a:lnTo>
                  <a:close/>
                  <a:moveTo>
                    <a:pt x="287" y="269"/>
                  </a:moveTo>
                  <a:lnTo>
                    <a:pt x="287" y="266"/>
                  </a:lnTo>
                  <a:lnTo>
                    <a:pt x="287" y="265"/>
                  </a:lnTo>
                  <a:lnTo>
                    <a:pt x="284" y="263"/>
                  </a:lnTo>
                  <a:lnTo>
                    <a:pt x="282" y="262"/>
                  </a:lnTo>
                  <a:lnTo>
                    <a:pt x="276" y="259"/>
                  </a:lnTo>
                  <a:lnTo>
                    <a:pt x="271" y="256"/>
                  </a:lnTo>
                  <a:lnTo>
                    <a:pt x="269" y="258"/>
                  </a:lnTo>
                  <a:lnTo>
                    <a:pt x="269" y="261"/>
                  </a:lnTo>
                  <a:lnTo>
                    <a:pt x="271" y="262"/>
                  </a:lnTo>
                  <a:lnTo>
                    <a:pt x="271" y="263"/>
                  </a:lnTo>
                  <a:lnTo>
                    <a:pt x="274" y="265"/>
                  </a:lnTo>
                  <a:lnTo>
                    <a:pt x="276" y="268"/>
                  </a:lnTo>
                  <a:lnTo>
                    <a:pt x="282" y="272"/>
                  </a:lnTo>
                  <a:lnTo>
                    <a:pt x="284" y="272"/>
                  </a:lnTo>
                  <a:lnTo>
                    <a:pt x="285" y="270"/>
                  </a:lnTo>
                  <a:lnTo>
                    <a:pt x="287" y="269"/>
                  </a:lnTo>
                  <a:close/>
                  <a:moveTo>
                    <a:pt x="300" y="297"/>
                  </a:moveTo>
                  <a:lnTo>
                    <a:pt x="298" y="298"/>
                  </a:lnTo>
                  <a:lnTo>
                    <a:pt x="297" y="299"/>
                  </a:lnTo>
                  <a:lnTo>
                    <a:pt x="295" y="300"/>
                  </a:lnTo>
                  <a:lnTo>
                    <a:pt x="297" y="301"/>
                  </a:lnTo>
                  <a:lnTo>
                    <a:pt x="297" y="302"/>
                  </a:lnTo>
                  <a:lnTo>
                    <a:pt x="297" y="305"/>
                  </a:lnTo>
                  <a:lnTo>
                    <a:pt x="297" y="306"/>
                  </a:lnTo>
                  <a:lnTo>
                    <a:pt x="295" y="307"/>
                  </a:lnTo>
                  <a:lnTo>
                    <a:pt x="290" y="306"/>
                  </a:lnTo>
                  <a:lnTo>
                    <a:pt x="284" y="301"/>
                  </a:lnTo>
                  <a:lnTo>
                    <a:pt x="279" y="301"/>
                  </a:lnTo>
                  <a:lnTo>
                    <a:pt x="269" y="301"/>
                  </a:lnTo>
                  <a:lnTo>
                    <a:pt x="265" y="301"/>
                  </a:lnTo>
                  <a:lnTo>
                    <a:pt x="261" y="302"/>
                  </a:lnTo>
                  <a:lnTo>
                    <a:pt x="257" y="304"/>
                  </a:lnTo>
                  <a:lnTo>
                    <a:pt x="256" y="306"/>
                  </a:lnTo>
                  <a:lnTo>
                    <a:pt x="251" y="309"/>
                  </a:lnTo>
                  <a:lnTo>
                    <a:pt x="245" y="313"/>
                  </a:lnTo>
                  <a:lnTo>
                    <a:pt x="239" y="315"/>
                  </a:lnTo>
                  <a:lnTo>
                    <a:pt x="231" y="317"/>
                  </a:lnTo>
                  <a:lnTo>
                    <a:pt x="248" y="317"/>
                  </a:lnTo>
                  <a:lnTo>
                    <a:pt x="257" y="319"/>
                  </a:lnTo>
                  <a:lnTo>
                    <a:pt x="260" y="320"/>
                  </a:lnTo>
                  <a:lnTo>
                    <a:pt x="265" y="320"/>
                  </a:lnTo>
                  <a:lnTo>
                    <a:pt x="274" y="319"/>
                  </a:lnTo>
                  <a:lnTo>
                    <a:pt x="283" y="316"/>
                  </a:lnTo>
                  <a:lnTo>
                    <a:pt x="293" y="314"/>
                  </a:lnTo>
                  <a:lnTo>
                    <a:pt x="301" y="311"/>
                  </a:lnTo>
                  <a:lnTo>
                    <a:pt x="305" y="309"/>
                  </a:lnTo>
                  <a:lnTo>
                    <a:pt x="308" y="307"/>
                  </a:lnTo>
                  <a:lnTo>
                    <a:pt x="309" y="305"/>
                  </a:lnTo>
                  <a:lnTo>
                    <a:pt x="309" y="302"/>
                  </a:lnTo>
                  <a:lnTo>
                    <a:pt x="308" y="300"/>
                  </a:lnTo>
                  <a:lnTo>
                    <a:pt x="305" y="299"/>
                  </a:lnTo>
                  <a:lnTo>
                    <a:pt x="303" y="298"/>
                  </a:lnTo>
                  <a:lnTo>
                    <a:pt x="300" y="297"/>
                  </a:lnTo>
                  <a:close/>
                  <a:moveTo>
                    <a:pt x="17" y="547"/>
                  </a:moveTo>
                  <a:lnTo>
                    <a:pt x="30" y="549"/>
                  </a:lnTo>
                  <a:lnTo>
                    <a:pt x="50" y="550"/>
                  </a:lnTo>
                  <a:lnTo>
                    <a:pt x="76" y="552"/>
                  </a:lnTo>
                  <a:lnTo>
                    <a:pt x="107" y="552"/>
                  </a:lnTo>
                  <a:lnTo>
                    <a:pt x="97" y="546"/>
                  </a:lnTo>
                  <a:lnTo>
                    <a:pt x="83" y="539"/>
                  </a:lnTo>
                  <a:lnTo>
                    <a:pt x="67" y="532"/>
                  </a:lnTo>
                  <a:lnTo>
                    <a:pt x="55" y="525"/>
                  </a:lnTo>
                  <a:lnTo>
                    <a:pt x="56" y="514"/>
                  </a:lnTo>
                  <a:lnTo>
                    <a:pt x="55" y="503"/>
                  </a:lnTo>
                  <a:lnTo>
                    <a:pt x="54" y="492"/>
                  </a:lnTo>
                  <a:lnTo>
                    <a:pt x="53" y="481"/>
                  </a:lnTo>
                  <a:lnTo>
                    <a:pt x="51" y="470"/>
                  </a:lnTo>
                  <a:lnTo>
                    <a:pt x="49" y="457"/>
                  </a:lnTo>
                  <a:lnTo>
                    <a:pt x="49" y="443"/>
                  </a:lnTo>
                  <a:lnTo>
                    <a:pt x="49" y="428"/>
                  </a:lnTo>
                  <a:lnTo>
                    <a:pt x="47" y="422"/>
                  </a:lnTo>
                  <a:lnTo>
                    <a:pt x="47" y="414"/>
                  </a:lnTo>
                  <a:lnTo>
                    <a:pt x="47" y="407"/>
                  </a:lnTo>
                  <a:lnTo>
                    <a:pt x="49" y="399"/>
                  </a:lnTo>
                  <a:lnTo>
                    <a:pt x="54" y="380"/>
                  </a:lnTo>
                  <a:lnTo>
                    <a:pt x="59" y="360"/>
                  </a:lnTo>
                  <a:lnTo>
                    <a:pt x="65" y="356"/>
                  </a:lnTo>
                  <a:lnTo>
                    <a:pt x="70" y="352"/>
                  </a:lnTo>
                  <a:lnTo>
                    <a:pt x="72" y="348"/>
                  </a:lnTo>
                  <a:lnTo>
                    <a:pt x="76" y="343"/>
                  </a:lnTo>
                  <a:lnTo>
                    <a:pt x="86" y="341"/>
                  </a:lnTo>
                  <a:lnTo>
                    <a:pt x="95" y="337"/>
                  </a:lnTo>
                  <a:lnTo>
                    <a:pt x="99" y="336"/>
                  </a:lnTo>
                  <a:lnTo>
                    <a:pt x="106" y="337"/>
                  </a:lnTo>
                  <a:lnTo>
                    <a:pt x="113" y="340"/>
                  </a:lnTo>
                  <a:lnTo>
                    <a:pt x="124" y="344"/>
                  </a:lnTo>
                  <a:lnTo>
                    <a:pt x="130" y="344"/>
                  </a:lnTo>
                  <a:lnTo>
                    <a:pt x="138" y="345"/>
                  </a:lnTo>
                  <a:lnTo>
                    <a:pt x="146" y="348"/>
                  </a:lnTo>
                  <a:lnTo>
                    <a:pt x="156" y="351"/>
                  </a:lnTo>
                  <a:lnTo>
                    <a:pt x="173" y="358"/>
                  </a:lnTo>
                  <a:lnTo>
                    <a:pt x="188" y="366"/>
                  </a:lnTo>
                  <a:lnTo>
                    <a:pt x="184" y="362"/>
                  </a:lnTo>
                  <a:lnTo>
                    <a:pt x="182" y="358"/>
                  </a:lnTo>
                  <a:lnTo>
                    <a:pt x="194" y="356"/>
                  </a:lnTo>
                  <a:lnTo>
                    <a:pt x="205" y="355"/>
                  </a:lnTo>
                  <a:lnTo>
                    <a:pt x="215" y="362"/>
                  </a:lnTo>
                  <a:lnTo>
                    <a:pt x="225" y="367"/>
                  </a:lnTo>
                  <a:lnTo>
                    <a:pt x="236" y="372"/>
                  </a:lnTo>
                  <a:lnTo>
                    <a:pt x="247" y="376"/>
                  </a:lnTo>
                  <a:lnTo>
                    <a:pt x="260" y="379"/>
                  </a:lnTo>
                  <a:lnTo>
                    <a:pt x="271" y="381"/>
                  </a:lnTo>
                  <a:lnTo>
                    <a:pt x="283" y="381"/>
                  </a:lnTo>
                  <a:lnTo>
                    <a:pt x="295" y="381"/>
                  </a:lnTo>
                  <a:lnTo>
                    <a:pt x="278" y="379"/>
                  </a:lnTo>
                  <a:lnTo>
                    <a:pt x="260" y="377"/>
                  </a:lnTo>
                  <a:lnTo>
                    <a:pt x="251" y="374"/>
                  </a:lnTo>
                  <a:lnTo>
                    <a:pt x="245" y="372"/>
                  </a:lnTo>
                  <a:lnTo>
                    <a:pt x="240" y="370"/>
                  </a:lnTo>
                  <a:lnTo>
                    <a:pt x="237" y="367"/>
                  </a:lnTo>
                  <a:lnTo>
                    <a:pt x="237" y="366"/>
                  </a:lnTo>
                  <a:lnTo>
                    <a:pt x="239" y="365"/>
                  </a:lnTo>
                  <a:lnTo>
                    <a:pt x="242" y="364"/>
                  </a:lnTo>
                  <a:lnTo>
                    <a:pt x="246" y="363"/>
                  </a:lnTo>
                  <a:lnTo>
                    <a:pt x="253" y="362"/>
                  </a:lnTo>
                  <a:lnTo>
                    <a:pt x="262" y="360"/>
                  </a:lnTo>
                  <a:lnTo>
                    <a:pt x="248" y="360"/>
                  </a:lnTo>
                  <a:lnTo>
                    <a:pt x="234" y="362"/>
                  </a:lnTo>
                  <a:lnTo>
                    <a:pt x="226" y="362"/>
                  </a:lnTo>
                  <a:lnTo>
                    <a:pt x="221" y="360"/>
                  </a:lnTo>
                  <a:lnTo>
                    <a:pt x="219" y="358"/>
                  </a:lnTo>
                  <a:lnTo>
                    <a:pt x="218" y="357"/>
                  </a:lnTo>
                  <a:lnTo>
                    <a:pt x="218" y="355"/>
                  </a:lnTo>
                  <a:lnTo>
                    <a:pt x="218" y="351"/>
                  </a:lnTo>
                  <a:lnTo>
                    <a:pt x="224" y="348"/>
                  </a:lnTo>
                  <a:lnTo>
                    <a:pt x="232" y="343"/>
                  </a:lnTo>
                  <a:lnTo>
                    <a:pt x="236" y="342"/>
                  </a:lnTo>
                  <a:lnTo>
                    <a:pt x="241" y="341"/>
                  </a:lnTo>
                  <a:lnTo>
                    <a:pt x="245" y="342"/>
                  </a:lnTo>
                  <a:lnTo>
                    <a:pt x="250" y="345"/>
                  </a:lnTo>
                  <a:lnTo>
                    <a:pt x="262" y="342"/>
                  </a:lnTo>
                  <a:lnTo>
                    <a:pt x="277" y="340"/>
                  </a:lnTo>
                  <a:lnTo>
                    <a:pt x="292" y="338"/>
                  </a:lnTo>
                  <a:lnTo>
                    <a:pt x="305" y="337"/>
                  </a:lnTo>
                  <a:lnTo>
                    <a:pt x="310" y="342"/>
                  </a:lnTo>
                  <a:lnTo>
                    <a:pt x="316" y="345"/>
                  </a:lnTo>
                  <a:lnTo>
                    <a:pt x="324" y="347"/>
                  </a:lnTo>
                  <a:lnTo>
                    <a:pt x="331" y="348"/>
                  </a:lnTo>
                  <a:lnTo>
                    <a:pt x="338" y="348"/>
                  </a:lnTo>
                  <a:lnTo>
                    <a:pt x="347" y="347"/>
                  </a:lnTo>
                  <a:lnTo>
                    <a:pt x="354" y="344"/>
                  </a:lnTo>
                  <a:lnTo>
                    <a:pt x="361" y="342"/>
                  </a:lnTo>
                  <a:lnTo>
                    <a:pt x="354" y="344"/>
                  </a:lnTo>
                  <a:lnTo>
                    <a:pt x="347" y="345"/>
                  </a:lnTo>
                  <a:lnTo>
                    <a:pt x="340" y="345"/>
                  </a:lnTo>
                  <a:lnTo>
                    <a:pt x="332" y="345"/>
                  </a:lnTo>
                  <a:lnTo>
                    <a:pt x="325" y="344"/>
                  </a:lnTo>
                  <a:lnTo>
                    <a:pt x="319" y="342"/>
                  </a:lnTo>
                  <a:lnTo>
                    <a:pt x="314" y="338"/>
                  </a:lnTo>
                  <a:lnTo>
                    <a:pt x="309" y="334"/>
                  </a:lnTo>
                  <a:lnTo>
                    <a:pt x="314" y="329"/>
                  </a:lnTo>
                  <a:lnTo>
                    <a:pt x="317" y="326"/>
                  </a:lnTo>
                  <a:lnTo>
                    <a:pt x="322" y="323"/>
                  </a:lnTo>
                  <a:lnTo>
                    <a:pt x="329" y="321"/>
                  </a:lnTo>
                  <a:lnTo>
                    <a:pt x="341" y="317"/>
                  </a:lnTo>
                  <a:lnTo>
                    <a:pt x="353" y="314"/>
                  </a:lnTo>
                  <a:lnTo>
                    <a:pt x="341" y="315"/>
                  </a:lnTo>
                  <a:lnTo>
                    <a:pt x="330" y="315"/>
                  </a:lnTo>
                  <a:lnTo>
                    <a:pt x="325" y="314"/>
                  </a:lnTo>
                  <a:lnTo>
                    <a:pt x="322" y="313"/>
                  </a:lnTo>
                  <a:lnTo>
                    <a:pt x="321" y="309"/>
                  </a:lnTo>
                  <a:lnTo>
                    <a:pt x="321" y="305"/>
                  </a:lnTo>
                  <a:lnTo>
                    <a:pt x="324" y="304"/>
                  </a:lnTo>
                  <a:lnTo>
                    <a:pt x="329" y="302"/>
                  </a:lnTo>
                  <a:lnTo>
                    <a:pt x="335" y="301"/>
                  </a:lnTo>
                  <a:lnTo>
                    <a:pt x="343" y="301"/>
                  </a:lnTo>
                  <a:lnTo>
                    <a:pt x="359" y="300"/>
                  </a:lnTo>
                  <a:lnTo>
                    <a:pt x="375" y="300"/>
                  </a:lnTo>
                  <a:lnTo>
                    <a:pt x="354" y="299"/>
                  </a:lnTo>
                  <a:lnTo>
                    <a:pt x="338" y="297"/>
                  </a:lnTo>
                  <a:lnTo>
                    <a:pt x="343" y="292"/>
                  </a:lnTo>
                  <a:lnTo>
                    <a:pt x="349" y="287"/>
                  </a:lnTo>
                  <a:lnTo>
                    <a:pt x="356" y="284"/>
                  </a:lnTo>
                  <a:lnTo>
                    <a:pt x="364" y="279"/>
                  </a:lnTo>
                  <a:lnTo>
                    <a:pt x="380" y="272"/>
                  </a:lnTo>
                  <a:lnTo>
                    <a:pt x="396" y="265"/>
                  </a:lnTo>
                  <a:lnTo>
                    <a:pt x="383" y="270"/>
                  </a:lnTo>
                  <a:lnTo>
                    <a:pt x="369" y="275"/>
                  </a:lnTo>
                  <a:lnTo>
                    <a:pt x="363" y="276"/>
                  </a:lnTo>
                  <a:lnTo>
                    <a:pt x="357" y="277"/>
                  </a:lnTo>
                  <a:lnTo>
                    <a:pt x="352" y="277"/>
                  </a:lnTo>
                  <a:lnTo>
                    <a:pt x="349" y="276"/>
                  </a:lnTo>
                  <a:lnTo>
                    <a:pt x="346" y="273"/>
                  </a:lnTo>
                  <a:lnTo>
                    <a:pt x="346" y="271"/>
                  </a:lnTo>
                  <a:lnTo>
                    <a:pt x="348" y="269"/>
                  </a:lnTo>
                  <a:lnTo>
                    <a:pt x="352" y="266"/>
                  </a:lnTo>
                  <a:lnTo>
                    <a:pt x="361" y="262"/>
                  </a:lnTo>
                  <a:lnTo>
                    <a:pt x="368" y="258"/>
                  </a:lnTo>
                  <a:lnTo>
                    <a:pt x="358" y="261"/>
                  </a:lnTo>
                  <a:lnTo>
                    <a:pt x="347" y="264"/>
                  </a:lnTo>
                  <a:lnTo>
                    <a:pt x="337" y="268"/>
                  </a:lnTo>
                  <a:lnTo>
                    <a:pt x="331" y="271"/>
                  </a:lnTo>
                  <a:lnTo>
                    <a:pt x="327" y="270"/>
                  </a:lnTo>
                  <a:lnTo>
                    <a:pt x="322" y="269"/>
                  </a:lnTo>
                  <a:lnTo>
                    <a:pt x="319" y="268"/>
                  </a:lnTo>
                  <a:lnTo>
                    <a:pt x="316" y="265"/>
                  </a:lnTo>
                  <a:lnTo>
                    <a:pt x="315" y="263"/>
                  </a:lnTo>
                  <a:lnTo>
                    <a:pt x="317" y="259"/>
                  </a:lnTo>
                  <a:lnTo>
                    <a:pt x="322" y="255"/>
                  </a:lnTo>
                  <a:lnTo>
                    <a:pt x="330" y="250"/>
                  </a:lnTo>
                  <a:lnTo>
                    <a:pt x="320" y="254"/>
                  </a:lnTo>
                  <a:lnTo>
                    <a:pt x="311" y="258"/>
                  </a:lnTo>
                  <a:lnTo>
                    <a:pt x="306" y="259"/>
                  </a:lnTo>
                  <a:lnTo>
                    <a:pt x="301" y="261"/>
                  </a:lnTo>
                  <a:lnTo>
                    <a:pt x="297" y="261"/>
                  </a:lnTo>
                  <a:lnTo>
                    <a:pt x="292" y="259"/>
                  </a:lnTo>
                  <a:lnTo>
                    <a:pt x="284" y="256"/>
                  </a:lnTo>
                  <a:lnTo>
                    <a:pt x="277" y="251"/>
                  </a:lnTo>
                  <a:lnTo>
                    <a:pt x="268" y="247"/>
                  </a:lnTo>
                  <a:lnTo>
                    <a:pt x="260" y="245"/>
                  </a:lnTo>
                  <a:lnTo>
                    <a:pt x="255" y="240"/>
                  </a:lnTo>
                  <a:lnTo>
                    <a:pt x="250" y="234"/>
                  </a:lnTo>
                  <a:lnTo>
                    <a:pt x="245" y="229"/>
                  </a:lnTo>
                  <a:lnTo>
                    <a:pt x="239" y="226"/>
                  </a:lnTo>
                  <a:lnTo>
                    <a:pt x="226" y="219"/>
                  </a:lnTo>
                  <a:lnTo>
                    <a:pt x="214" y="214"/>
                  </a:lnTo>
                  <a:lnTo>
                    <a:pt x="210" y="214"/>
                  </a:lnTo>
                  <a:lnTo>
                    <a:pt x="205" y="214"/>
                  </a:lnTo>
                  <a:lnTo>
                    <a:pt x="200" y="214"/>
                  </a:lnTo>
                  <a:lnTo>
                    <a:pt x="197" y="213"/>
                  </a:lnTo>
                  <a:lnTo>
                    <a:pt x="192" y="211"/>
                  </a:lnTo>
                  <a:lnTo>
                    <a:pt x="189" y="208"/>
                  </a:lnTo>
                  <a:lnTo>
                    <a:pt x="186" y="205"/>
                  </a:lnTo>
                  <a:lnTo>
                    <a:pt x="184" y="200"/>
                  </a:lnTo>
                  <a:lnTo>
                    <a:pt x="186" y="197"/>
                  </a:lnTo>
                  <a:lnTo>
                    <a:pt x="187" y="192"/>
                  </a:lnTo>
                  <a:lnTo>
                    <a:pt x="188" y="191"/>
                  </a:lnTo>
                  <a:lnTo>
                    <a:pt x="189" y="190"/>
                  </a:lnTo>
                  <a:lnTo>
                    <a:pt x="191" y="189"/>
                  </a:lnTo>
                  <a:lnTo>
                    <a:pt x="193" y="189"/>
                  </a:lnTo>
                  <a:lnTo>
                    <a:pt x="193" y="196"/>
                  </a:lnTo>
                  <a:lnTo>
                    <a:pt x="192" y="204"/>
                  </a:lnTo>
                  <a:lnTo>
                    <a:pt x="194" y="199"/>
                  </a:lnTo>
                  <a:lnTo>
                    <a:pt x="197" y="193"/>
                  </a:lnTo>
                  <a:lnTo>
                    <a:pt x="198" y="191"/>
                  </a:lnTo>
                  <a:lnTo>
                    <a:pt x="199" y="190"/>
                  </a:lnTo>
                  <a:lnTo>
                    <a:pt x="200" y="189"/>
                  </a:lnTo>
                  <a:lnTo>
                    <a:pt x="203" y="190"/>
                  </a:lnTo>
                  <a:lnTo>
                    <a:pt x="210" y="197"/>
                  </a:lnTo>
                  <a:lnTo>
                    <a:pt x="219" y="201"/>
                  </a:lnTo>
                  <a:lnTo>
                    <a:pt x="229" y="206"/>
                  </a:lnTo>
                  <a:lnTo>
                    <a:pt x="237" y="211"/>
                  </a:lnTo>
                  <a:lnTo>
                    <a:pt x="256" y="220"/>
                  </a:lnTo>
                  <a:lnTo>
                    <a:pt x="274" y="232"/>
                  </a:lnTo>
                  <a:lnTo>
                    <a:pt x="266" y="223"/>
                  </a:lnTo>
                  <a:lnTo>
                    <a:pt x="258" y="216"/>
                  </a:lnTo>
                  <a:lnTo>
                    <a:pt x="256" y="213"/>
                  </a:lnTo>
                  <a:lnTo>
                    <a:pt x="256" y="211"/>
                  </a:lnTo>
                  <a:lnTo>
                    <a:pt x="258" y="207"/>
                  </a:lnTo>
                  <a:lnTo>
                    <a:pt x="263" y="205"/>
                  </a:lnTo>
                  <a:lnTo>
                    <a:pt x="252" y="206"/>
                  </a:lnTo>
                  <a:lnTo>
                    <a:pt x="242" y="208"/>
                  </a:lnTo>
                  <a:lnTo>
                    <a:pt x="235" y="205"/>
                  </a:lnTo>
                  <a:lnTo>
                    <a:pt x="228" y="200"/>
                  </a:lnTo>
                  <a:lnTo>
                    <a:pt x="226" y="197"/>
                  </a:lnTo>
                  <a:lnTo>
                    <a:pt x="226" y="194"/>
                  </a:lnTo>
                  <a:lnTo>
                    <a:pt x="229" y="191"/>
                  </a:lnTo>
                  <a:lnTo>
                    <a:pt x="231" y="190"/>
                  </a:lnTo>
                  <a:lnTo>
                    <a:pt x="236" y="187"/>
                  </a:lnTo>
                  <a:lnTo>
                    <a:pt x="244" y="186"/>
                  </a:lnTo>
                  <a:lnTo>
                    <a:pt x="251" y="186"/>
                  </a:lnTo>
                  <a:lnTo>
                    <a:pt x="260" y="187"/>
                  </a:lnTo>
                  <a:lnTo>
                    <a:pt x="252" y="185"/>
                  </a:lnTo>
                  <a:lnTo>
                    <a:pt x="245" y="184"/>
                  </a:lnTo>
                  <a:lnTo>
                    <a:pt x="239" y="184"/>
                  </a:lnTo>
                  <a:lnTo>
                    <a:pt x="234" y="185"/>
                  </a:lnTo>
                  <a:lnTo>
                    <a:pt x="224" y="187"/>
                  </a:lnTo>
                  <a:lnTo>
                    <a:pt x="214" y="190"/>
                  </a:lnTo>
                  <a:lnTo>
                    <a:pt x="212" y="186"/>
                  </a:lnTo>
                  <a:lnTo>
                    <a:pt x="212" y="183"/>
                  </a:lnTo>
                  <a:lnTo>
                    <a:pt x="213" y="179"/>
                  </a:lnTo>
                  <a:lnTo>
                    <a:pt x="215" y="176"/>
                  </a:lnTo>
                  <a:lnTo>
                    <a:pt x="225" y="174"/>
                  </a:lnTo>
                  <a:lnTo>
                    <a:pt x="234" y="170"/>
                  </a:lnTo>
                  <a:lnTo>
                    <a:pt x="242" y="167"/>
                  </a:lnTo>
                  <a:lnTo>
                    <a:pt x="250" y="163"/>
                  </a:lnTo>
                  <a:lnTo>
                    <a:pt x="257" y="160"/>
                  </a:lnTo>
                  <a:lnTo>
                    <a:pt x="266" y="156"/>
                  </a:lnTo>
                  <a:lnTo>
                    <a:pt x="277" y="155"/>
                  </a:lnTo>
                  <a:lnTo>
                    <a:pt x="290" y="154"/>
                  </a:lnTo>
                  <a:lnTo>
                    <a:pt x="284" y="151"/>
                  </a:lnTo>
                  <a:lnTo>
                    <a:pt x="279" y="150"/>
                  </a:lnTo>
                  <a:lnTo>
                    <a:pt x="274" y="150"/>
                  </a:lnTo>
                  <a:lnTo>
                    <a:pt x="271" y="150"/>
                  </a:lnTo>
                  <a:lnTo>
                    <a:pt x="269" y="150"/>
                  </a:lnTo>
                  <a:lnTo>
                    <a:pt x="268" y="150"/>
                  </a:lnTo>
                  <a:lnTo>
                    <a:pt x="269" y="148"/>
                  </a:lnTo>
                  <a:lnTo>
                    <a:pt x="272" y="144"/>
                  </a:lnTo>
                  <a:lnTo>
                    <a:pt x="277" y="141"/>
                  </a:lnTo>
                  <a:lnTo>
                    <a:pt x="284" y="138"/>
                  </a:lnTo>
                  <a:lnTo>
                    <a:pt x="295" y="135"/>
                  </a:lnTo>
                  <a:lnTo>
                    <a:pt x="308" y="132"/>
                  </a:lnTo>
                  <a:lnTo>
                    <a:pt x="322" y="131"/>
                  </a:lnTo>
                  <a:lnTo>
                    <a:pt x="336" y="129"/>
                  </a:lnTo>
                  <a:lnTo>
                    <a:pt x="349" y="131"/>
                  </a:lnTo>
                  <a:lnTo>
                    <a:pt x="361" y="133"/>
                  </a:lnTo>
                  <a:lnTo>
                    <a:pt x="351" y="129"/>
                  </a:lnTo>
                  <a:lnTo>
                    <a:pt x="342" y="127"/>
                  </a:lnTo>
                  <a:lnTo>
                    <a:pt x="337" y="125"/>
                  </a:lnTo>
                  <a:lnTo>
                    <a:pt x="333" y="122"/>
                  </a:lnTo>
                  <a:lnTo>
                    <a:pt x="330" y="118"/>
                  </a:lnTo>
                  <a:lnTo>
                    <a:pt x="327" y="111"/>
                  </a:lnTo>
                  <a:lnTo>
                    <a:pt x="327" y="110"/>
                  </a:lnTo>
                  <a:lnTo>
                    <a:pt x="329" y="107"/>
                  </a:lnTo>
                  <a:lnTo>
                    <a:pt x="331" y="106"/>
                  </a:lnTo>
                  <a:lnTo>
                    <a:pt x="333" y="106"/>
                  </a:lnTo>
                  <a:lnTo>
                    <a:pt x="338" y="105"/>
                  </a:lnTo>
                  <a:lnTo>
                    <a:pt x="345" y="106"/>
                  </a:lnTo>
                  <a:lnTo>
                    <a:pt x="358" y="107"/>
                  </a:lnTo>
                  <a:lnTo>
                    <a:pt x="370" y="108"/>
                  </a:lnTo>
                  <a:lnTo>
                    <a:pt x="357" y="105"/>
                  </a:lnTo>
                  <a:lnTo>
                    <a:pt x="343" y="103"/>
                  </a:lnTo>
                  <a:lnTo>
                    <a:pt x="337" y="102"/>
                  </a:lnTo>
                  <a:lnTo>
                    <a:pt x="331" y="98"/>
                  </a:lnTo>
                  <a:lnTo>
                    <a:pt x="327" y="93"/>
                  </a:lnTo>
                  <a:lnTo>
                    <a:pt x="324" y="86"/>
                  </a:lnTo>
                  <a:lnTo>
                    <a:pt x="325" y="85"/>
                  </a:lnTo>
                  <a:lnTo>
                    <a:pt x="327" y="84"/>
                  </a:lnTo>
                  <a:lnTo>
                    <a:pt x="330" y="84"/>
                  </a:lnTo>
                  <a:lnTo>
                    <a:pt x="333" y="84"/>
                  </a:lnTo>
                  <a:lnTo>
                    <a:pt x="343" y="84"/>
                  </a:lnTo>
                  <a:lnTo>
                    <a:pt x="356" y="84"/>
                  </a:lnTo>
                  <a:lnTo>
                    <a:pt x="368" y="83"/>
                  </a:lnTo>
                  <a:lnTo>
                    <a:pt x="380" y="81"/>
                  </a:lnTo>
                  <a:lnTo>
                    <a:pt x="386" y="78"/>
                  </a:lnTo>
                  <a:lnTo>
                    <a:pt x="393" y="76"/>
                  </a:lnTo>
                  <a:lnTo>
                    <a:pt x="399" y="72"/>
                  </a:lnTo>
                  <a:lnTo>
                    <a:pt x="404" y="68"/>
                  </a:lnTo>
                  <a:lnTo>
                    <a:pt x="395" y="72"/>
                  </a:lnTo>
                  <a:lnTo>
                    <a:pt x="388" y="76"/>
                  </a:lnTo>
                  <a:lnTo>
                    <a:pt x="380" y="78"/>
                  </a:lnTo>
                  <a:lnTo>
                    <a:pt x="374" y="78"/>
                  </a:lnTo>
                  <a:lnTo>
                    <a:pt x="369" y="77"/>
                  </a:lnTo>
                  <a:lnTo>
                    <a:pt x="366" y="76"/>
                  </a:lnTo>
                  <a:lnTo>
                    <a:pt x="364" y="71"/>
                  </a:lnTo>
                  <a:lnTo>
                    <a:pt x="364" y="67"/>
                  </a:lnTo>
                  <a:lnTo>
                    <a:pt x="364" y="70"/>
                  </a:lnTo>
                  <a:lnTo>
                    <a:pt x="362" y="74"/>
                  </a:lnTo>
                  <a:lnTo>
                    <a:pt x="361" y="76"/>
                  </a:lnTo>
                  <a:lnTo>
                    <a:pt x="357" y="78"/>
                  </a:lnTo>
                  <a:lnTo>
                    <a:pt x="351" y="82"/>
                  </a:lnTo>
                  <a:lnTo>
                    <a:pt x="342" y="82"/>
                  </a:lnTo>
                  <a:lnTo>
                    <a:pt x="333" y="82"/>
                  </a:lnTo>
                  <a:lnTo>
                    <a:pt x="326" y="79"/>
                  </a:lnTo>
                  <a:lnTo>
                    <a:pt x="324" y="78"/>
                  </a:lnTo>
                  <a:lnTo>
                    <a:pt x="321" y="77"/>
                  </a:lnTo>
                  <a:lnTo>
                    <a:pt x="319" y="75"/>
                  </a:lnTo>
                  <a:lnTo>
                    <a:pt x="319" y="72"/>
                  </a:lnTo>
                  <a:lnTo>
                    <a:pt x="326" y="72"/>
                  </a:lnTo>
                  <a:lnTo>
                    <a:pt x="332" y="70"/>
                  </a:lnTo>
                  <a:lnTo>
                    <a:pt x="336" y="66"/>
                  </a:lnTo>
                  <a:lnTo>
                    <a:pt x="340" y="61"/>
                  </a:lnTo>
                  <a:lnTo>
                    <a:pt x="336" y="66"/>
                  </a:lnTo>
                  <a:lnTo>
                    <a:pt x="330" y="68"/>
                  </a:lnTo>
                  <a:lnTo>
                    <a:pt x="324" y="69"/>
                  </a:lnTo>
                  <a:lnTo>
                    <a:pt x="315" y="70"/>
                  </a:lnTo>
                  <a:lnTo>
                    <a:pt x="306" y="70"/>
                  </a:lnTo>
                  <a:lnTo>
                    <a:pt x="298" y="69"/>
                  </a:lnTo>
                  <a:lnTo>
                    <a:pt x="289" y="68"/>
                  </a:lnTo>
                  <a:lnTo>
                    <a:pt x="281" y="66"/>
                  </a:lnTo>
                  <a:lnTo>
                    <a:pt x="282" y="61"/>
                  </a:lnTo>
                  <a:lnTo>
                    <a:pt x="284" y="59"/>
                  </a:lnTo>
                  <a:lnTo>
                    <a:pt x="288" y="57"/>
                  </a:lnTo>
                  <a:lnTo>
                    <a:pt x="293" y="56"/>
                  </a:lnTo>
                  <a:lnTo>
                    <a:pt x="304" y="55"/>
                  </a:lnTo>
                  <a:lnTo>
                    <a:pt x="314" y="53"/>
                  </a:lnTo>
                  <a:lnTo>
                    <a:pt x="317" y="49"/>
                  </a:lnTo>
                  <a:lnTo>
                    <a:pt x="321" y="47"/>
                  </a:lnTo>
                  <a:lnTo>
                    <a:pt x="326" y="46"/>
                  </a:lnTo>
                  <a:lnTo>
                    <a:pt x="332" y="45"/>
                  </a:lnTo>
                  <a:lnTo>
                    <a:pt x="346" y="43"/>
                  </a:lnTo>
                  <a:lnTo>
                    <a:pt x="361" y="43"/>
                  </a:lnTo>
                  <a:lnTo>
                    <a:pt x="377" y="43"/>
                  </a:lnTo>
                  <a:lnTo>
                    <a:pt x="390" y="42"/>
                  </a:lnTo>
                  <a:lnTo>
                    <a:pt x="396" y="41"/>
                  </a:lnTo>
                  <a:lnTo>
                    <a:pt x="402" y="39"/>
                  </a:lnTo>
                  <a:lnTo>
                    <a:pt x="407" y="36"/>
                  </a:lnTo>
                  <a:lnTo>
                    <a:pt x="410" y="33"/>
                  </a:lnTo>
                  <a:lnTo>
                    <a:pt x="405" y="36"/>
                  </a:lnTo>
                  <a:lnTo>
                    <a:pt x="398" y="39"/>
                  </a:lnTo>
                  <a:lnTo>
                    <a:pt x="390" y="40"/>
                  </a:lnTo>
                  <a:lnTo>
                    <a:pt x="382" y="41"/>
                  </a:lnTo>
                  <a:lnTo>
                    <a:pt x="374" y="41"/>
                  </a:lnTo>
                  <a:lnTo>
                    <a:pt x="368" y="40"/>
                  </a:lnTo>
                  <a:lnTo>
                    <a:pt x="364" y="39"/>
                  </a:lnTo>
                  <a:lnTo>
                    <a:pt x="363" y="36"/>
                  </a:lnTo>
                  <a:lnTo>
                    <a:pt x="363" y="33"/>
                  </a:lnTo>
                  <a:lnTo>
                    <a:pt x="366" y="31"/>
                  </a:lnTo>
                  <a:lnTo>
                    <a:pt x="369" y="28"/>
                  </a:lnTo>
                  <a:lnTo>
                    <a:pt x="374" y="25"/>
                  </a:lnTo>
                  <a:lnTo>
                    <a:pt x="388" y="20"/>
                  </a:lnTo>
                  <a:lnTo>
                    <a:pt x="406" y="16"/>
                  </a:lnTo>
                  <a:lnTo>
                    <a:pt x="389" y="18"/>
                  </a:lnTo>
                  <a:lnTo>
                    <a:pt x="375" y="23"/>
                  </a:lnTo>
                  <a:lnTo>
                    <a:pt x="364" y="27"/>
                  </a:lnTo>
                  <a:lnTo>
                    <a:pt x="354" y="32"/>
                  </a:lnTo>
                  <a:lnTo>
                    <a:pt x="347" y="36"/>
                  </a:lnTo>
                  <a:lnTo>
                    <a:pt x="341" y="39"/>
                  </a:lnTo>
                  <a:lnTo>
                    <a:pt x="338" y="39"/>
                  </a:lnTo>
                  <a:lnTo>
                    <a:pt x="336" y="39"/>
                  </a:lnTo>
                  <a:lnTo>
                    <a:pt x="335" y="38"/>
                  </a:lnTo>
                  <a:lnTo>
                    <a:pt x="332" y="35"/>
                  </a:lnTo>
                  <a:lnTo>
                    <a:pt x="332" y="33"/>
                  </a:lnTo>
                  <a:lnTo>
                    <a:pt x="333" y="31"/>
                  </a:lnTo>
                  <a:lnTo>
                    <a:pt x="336" y="30"/>
                  </a:lnTo>
                  <a:lnTo>
                    <a:pt x="338" y="28"/>
                  </a:lnTo>
                  <a:lnTo>
                    <a:pt x="345" y="26"/>
                  </a:lnTo>
                  <a:lnTo>
                    <a:pt x="352" y="24"/>
                  </a:lnTo>
                  <a:lnTo>
                    <a:pt x="361" y="20"/>
                  </a:lnTo>
                  <a:lnTo>
                    <a:pt x="368" y="18"/>
                  </a:lnTo>
                  <a:lnTo>
                    <a:pt x="375" y="14"/>
                  </a:lnTo>
                  <a:lnTo>
                    <a:pt x="382" y="10"/>
                  </a:lnTo>
                  <a:lnTo>
                    <a:pt x="373" y="14"/>
                  </a:lnTo>
                  <a:lnTo>
                    <a:pt x="363" y="18"/>
                  </a:lnTo>
                  <a:lnTo>
                    <a:pt x="353" y="20"/>
                  </a:lnTo>
                  <a:lnTo>
                    <a:pt x="343" y="24"/>
                  </a:lnTo>
                  <a:lnTo>
                    <a:pt x="343" y="21"/>
                  </a:lnTo>
                  <a:lnTo>
                    <a:pt x="343" y="19"/>
                  </a:lnTo>
                  <a:lnTo>
                    <a:pt x="346" y="17"/>
                  </a:lnTo>
                  <a:lnTo>
                    <a:pt x="348" y="14"/>
                  </a:lnTo>
                  <a:lnTo>
                    <a:pt x="342" y="18"/>
                  </a:lnTo>
                  <a:lnTo>
                    <a:pt x="335" y="23"/>
                  </a:lnTo>
                  <a:lnTo>
                    <a:pt x="330" y="24"/>
                  </a:lnTo>
                  <a:lnTo>
                    <a:pt x="327" y="25"/>
                  </a:lnTo>
                  <a:lnTo>
                    <a:pt x="325" y="24"/>
                  </a:lnTo>
                  <a:lnTo>
                    <a:pt x="324" y="20"/>
                  </a:lnTo>
                  <a:lnTo>
                    <a:pt x="325" y="13"/>
                  </a:lnTo>
                  <a:lnTo>
                    <a:pt x="330" y="9"/>
                  </a:lnTo>
                  <a:lnTo>
                    <a:pt x="335" y="4"/>
                  </a:lnTo>
                  <a:lnTo>
                    <a:pt x="342" y="0"/>
                  </a:lnTo>
                  <a:lnTo>
                    <a:pt x="311" y="0"/>
                  </a:lnTo>
                  <a:lnTo>
                    <a:pt x="315" y="3"/>
                  </a:lnTo>
                  <a:lnTo>
                    <a:pt x="317" y="5"/>
                  </a:lnTo>
                  <a:lnTo>
                    <a:pt x="319" y="6"/>
                  </a:lnTo>
                  <a:lnTo>
                    <a:pt x="320" y="7"/>
                  </a:lnTo>
                  <a:lnTo>
                    <a:pt x="319" y="9"/>
                  </a:lnTo>
                  <a:lnTo>
                    <a:pt x="319" y="10"/>
                  </a:lnTo>
                  <a:lnTo>
                    <a:pt x="315" y="16"/>
                  </a:lnTo>
                  <a:lnTo>
                    <a:pt x="313" y="21"/>
                  </a:lnTo>
                  <a:lnTo>
                    <a:pt x="311" y="25"/>
                  </a:lnTo>
                  <a:lnTo>
                    <a:pt x="308" y="28"/>
                  </a:lnTo>
                  <a:lnTo>
                    <a:pt x="304" y="32"/>
                  </a:lnTo>
                  <a:lnTo>
                    <a:pt x="297" y="35"/>
                  </a:lnTo>
                  <a:lnTo>
                    <a:pt x="290" y="39"/>
                  </a:lnTo>
                  <a:lnTo>
                    <a:pt x="284" y="42"/>
                  </a:lnTo>
                  <a:lnTo>
                    <a:pt x="281" y="45"/>
                  </a:lnTo>
                  <a:lnTo>
                    <a:pt x="278" y="47"/>
                  </a:lnTo>
                  <a:lnTo>
                    <a:pt x="276" y="50"/>
                  </a:lnTo>
                  <a:lnTo>
                    <a:pt x="273" y="54"/>
                  </a:lnTo>
                  <a:lnTo>
                    <a:pt x="267" y="56"/>
                  </a:lnTo>
                  <a:lnTo>
                    <a:pt x="262" y="59"/>
                  </a:lnTo>
                  <a:lnTo>
                    <a:pt x="260" y="57"/>
                  </a:lnTo>
                  <a:lnTo>
                    <a:pt x="257" y="56"/>
                  </a:lnTo>
                  <a:lnTo>
                    <a:pt x="253" y="53"/>
                  </a:lnTo>
                  <a:lnTo>
                    <a:pt x="250" y="48"/>
                  </a:lnTo>
                  <a:lnTo>
                    <a:pt x="265" y="38"/>
                  </a:lnTo>
                  <a:lnTo>
                    <a:pt x="278" y="27"/>
                  </a:lnTo>
                  <a:lnTo>
                    <a:pt x="284" y="21"/>
                  </a:lnTo>
                  <a:lnTo>
                    <a:pt x="289" y="16"/>
                  </a:lnTo>
                  <a:lnTo>
                    <a:pt x="293" y="9"/>
                  </a:lnTo>
                  <a:lnTo>
                    <a:pt x="297" y="0"/>
                  </a:lnTo>
                  <a:lnTo>
                    <a:pt x="273" y="0"/>
                  </a:lnTo>
                  <a:lnTo>
                    <a:pt x="266" y="3"/>
                  </a:lnTo>
                  <a:lnTo>
                    <a:pt x="255" y="4"/>
                  </a:lnTo>
                  <a:lnTo>
                    <a:pt x="253" y="4"/>
                  </a:lnTo>
                  <a:lnTo>
                    <a:pt x="252" y="5"/>
                  </a:lnTo>
                  <a:lnTo>
                    <a:pt x="251" y="4"/>
                  </a:lnTo>
                  <a:lnTo>
                    <a:pt x="251" y="0"/>
                  </a:lnTo>
                  <a:lnTo>
                    <a:pt x="241" y="0"/>
                  </a:lnTo>
                  <a:lnTo>
                    <a:pt x="237" y="6"/>
                  </a:lnTo>
                  <a:lnTo>
                    <a:pt x="235" y="12"/>
                  </a:lnTo>
                  <a:lnTo>
                    <a:pt x="234" y="9"/>
                  </a:lnTo>
                  <a:lnTo>
                    <a:pt x="231" y="5"/>
                  </a:lnTo>
                  <a:lnTo>
                    <a:pt x="228" y="2"/>
                  </a:lnTo>
                  <a:lnTo>
                    <a:pt x="225" y="0"/>
                  </a:lnTo>
                  <a:lnTo>
                    <a:pt x="215" y="0"/>
                  </a:lnTo>
                  <a:lnTo>
                    <a:pt x="219" y="6"/>
                  </a:lnTo>
                  <a:lnTo>
                    <a:pt x="221" y="11"/>
                  </a:lnTo>
                  <a:lnTo>
                    <a:pt x="221" y="14"/>
                  </a:lnTo>
                  <a:lnTo>
                    <a:pt x="221" y="16"/>
                  </a:lnTo>
                  <a:lnTo>
                    <a:pt x="220" y="18"/>
                  </a:lnTo>
                  <a:lnTo>
                    <a:pt x="218" y="20"/>
                  </a:lnTo>
                  <a:lnTo>
                    <a:pt x="212" y="24"/>
                  </a:lnTo>
                  <a:lnTo>
                    <a:pt x="205" y="25"/>
                  </a:lnTo>
                  <a:lnTo>
                    <a:pt x="198" y="26"/>
                  </a:lnTo>
                  <a:lnTo>
                    <a:pt x="191" y="26"/>
                  </a:lnTo>
                  <a:lnTo>
                    <a:pt x="175" y="25"/>
                  </a:lnTo>
                  <a:lnTo>
                    <a:pt x="159" y="25"/>
                  </a:lnTo>
                  <a:lnTo>
                    <a:pt x="156" y="24"/>
                  </a:lnTo>
                  <a:lnTo>
                    <a:pt x="155" y="21"/>
                  </a:lnTo>
                  <a:lnTo>
                    <a:pt x="151" y="21"/>
                  </a:lnTo>
                  <a:lnTo>
                    <a:pt x="143" y="24"/>
                  </a:lnTo>
                  <a:lnTo>
                    <a:pt x="128" y="36"/>
                  </a:lnTo>
                  <a:lnTo>
                    <a:pt x="115" y="50"/>
                  </a:lnTo>
                  <a:lnTo>
                    <a:pt x="113" y="52"/>
                  </a:lnTo>
                  <a:lnTo>
                    <a:pt x="112" y="53"/>
                  </a:lnTo>
                  <a:lnTo>
                    <a:pt x="111" y="50"/>
                  </a:lnTo>
                  <a:lnTo>
                    <a:pt x="109" y="45"/>
                  </a:lnTo>
                  <a:lnTo>
                    <a:pt x="108" y="41"/>
                  </a:lnTo>
                  <a:lnTo>
                    <a:pt x="109" y="38"/>
                  </a:lnTo>
                  <a:lnTo>
                    <a:pt x="111" y="34"/>
                  </a:lnTo>
                  <a:lnTo>
                    <a:pt x="113" y="32"/>
                  </a:lnTo>
                  <a:lnTo>
                    <a:pt x="115" y="30"/>
                  </a:lnTo>
                  <a:lnTo>
                    <a:pt x="118" y="27"/>
                  </a:lnTo>
                  <a:lnTo>
                    <a:pt x="119" y="25"/>
                  </a:lnTo>
                  <a:lnTo>
                    <a:pt x="119" y="21"/>
                  </a:lnTo>
                  <a:lnTo>
                    <a:pt x="127" y="17"/>
                  </a:lnTo>
                  <a:lnTo>
                    <a:pt x="133" y="12"/>
                  </a:lnTo>
                  <a:lnTo>
                    <a:pt x="138" y="6"/>
                  </a:lnTo>
                  <a:lnTo>
                    <a:pt x="143" y="0"/>
                  </a:lnTo>
                  <a:lnTo>
                    <a:pt x="125" y="0"/>
                  </a:lnTo>
                  <a:lnTo>
                    <a:pt x="114" y="7"/>
                  </a:lnTo>
                  <a:lnTo>
                    <a:pt x="106" y="13"/>
                  </a:lnTo>
                  <a:lnTo>
                    <a:pt x="107" y="5"/>
                  </a:lnTo>
                  <a:lnTo>
                    <a:pt x="106" y="0"/>
                  </a:lnTo>
                  <a:lnTo>
                    <a:pt x="82" y="0"/>
                  </a:lnTo>
                  <a:lnTo>
                    <a:pt x="85" y="7"/>
                  </a:lnTo>
                  <a:lnTo>
                    <a:pt x="86" y="13"/>
                  </a:lnTo>
                  <a:lnTo>
                    <a:pt x="86" y="16"/>
                  </a:lnTo>
                  <a:lnTo>
                    <a:pt x="85" y="19"/>
                  </a:lnTo>
                  <a:lnTo>
                    <a:pt x="83" y="21"/>
                  </a:lnTo>
                  <a:lnTo>
                    <a:pt x="81" y="24"/>
                  </a:lnTo>
                  <a:lnTo>
                    <a:pt x="82" y="31"/>
                  </a:lnTo>
                  <a:lnTo>
                    <a:pt x="82" y="36"/>
                  </a:lnTo>
                  <a:lnTo>
                    <a:pt x="81" y="38"/>
                  </a:lnTo>
                  <a:lnTo>
                    <a:pt x="79" y="38"/>
                  </a:lnTo>
                  <a:lnTo>
                    <a:pt x="76" y="38"/>
                  </a:lnTo>
                  <a:lnTo>
                    <a:pt x="70" y="35"/>
                  </a:lnTo>
                  <a:lnTo>
                    <a:pt x="65" y="32"/>
                  </a:lnTo>
                  <a:lnTo>
                    <a:pt x="60" y="28"/>
                  </a:lnTo>
                  <a:lnTo>
                    <a:pt x="54" y="26"/>
                  </a:lnTo>
                  <a:lnTo>
                    <a:pt x="48" y="24"/>
                  </a:lnTo>
                  <a:lnTo>
                    <a:pt x="33" y="12"/>
                  </a:lnTo>
                  <a:lnTo>
                    <a:pt x="21" y="0"/>
                  </a:lnTo>
                  <a:lnTo>
                    <a:pt x="12" y="0"/>
                  </a:lnTo>
                  <a:lnTo>
                    <a:pt x="14" y="7"/>
                  </a:lnTo>
                  <a:lnTo>
                    <a:pt x="18" y="14"/>
                  </a:lnTo>
                  <a:lnTo>
                    <a:pt x="23" y="20"/>
                  </a:lnTo>
                  <a:lnTo>
                    <a:pt x="28" y="26"/>
                  </a:lnTo>
                  <a:lnTo>
                    <a:pt x="34" y="32"/>
                  </a:lnTo>
                  <a:lnTo>
                    <a:pt x="40" y="36"/>
                  </a:lnTo>
                  <a:lnTo>
                    <a:pt x="47" y="40"/>
                  </a:lnTo>
                  <a:lnTo>
                    <a:pt x="54" y="43"/>
                  </a:lnTo>
                  <a:lnTo>
                    <a:pt x="59" y="45"/>
                  </a:lnTo>
                  <a:lnTo>
                    <a:pt x="64" y="47"/>
                  </a:lnTo>
                  <a:lnTo>
                    <a:pt x="67" y="50"/>
                  </a:lnTo>
                  <a:lnTo>
                    <a:pt x="71" y="54"/>
                  </a:lnTo>
                  <a:lnTo>
                    <a:pt x="77" y="63"/>
                  </a:lnTo>
                  <a:lnTo>
                    <a:pt x="83" y="71"/>
                  </a:lnTo>
                  <a:lnTo>
                    <a:pt x="83" y="90"/>
                  </a:lnTo>
                  <a:lnTo>
                    <a:pt x="85" y="110"/>
                  </a:lnTo>
                  <a:lnTo>
                    <a:pt x="85" y="120"/>
                  </a:lnTo>
                  <a:lnTo>
                    <a:pt x="83" y="128"/>
                  </a:lnTo>
                  <a:lnTo>
                    <a:pt x="82" y="132"/>
                  </a:lnTo>
                  <a:lnTo>
                    <a:pt x="81" y="135"/>
                  </a:lnTo>
                  <a:lnTo>
                    <a:pt x="79" y="138"/>
                  </a:lnTo>
                  <a:lnTo>
                    <a:pt x="76" y="140"/>
                  </a:lnTo>
                  <a:lnTo>
                    <a:pt x="74" y="138"/>
                  </a:lnTo>
                  <a:lnTo>
                    <a:pt x="74" y="134"/>
                  </a:lnTo>
                  <a:lnTo>
                    <a:pt x="74" y="129"/>
                  </a:lnTo>
                  <a:lnTo>
                    <a:pt x="75" y="124"/>
                  </a:lnTo>
                  <a:lnTo>
                    <a:pt x="76" y="118"/>
                  </a:lnTo>
                  <a:lnTo>
                    <a:pt x="77" y="112"/>
                  </a:lnTo>
                  <a:lnTo>
                    <a:pt x="76" y="107"/>
                  </a:lnTo>
                  <a:lnTo>
                    <a:pt x="75" y="102"/>
                  </a:lnTo>
                  <a:lnTo>
                    <a:pt x="75" y="105"/>
                  </a:lnTo>
                  <a:lnTo>
                    <a:pt x="72" y="107"/>
                  </a:lnTo>
                  <a:lnTo>
                    <a:pt x="71" y="111"/>
                  </a:lnTo>
                  <a:lnTo>
                    <a:pt x="67" y="113"/>
                  </a:lnTo>
                  <a:lnTo>
                    <a:pt x="65" y="114"/>
                  </a:lnTo>
                  <a:lnTo>
                    <a:pt x="60" y="115"/>
                  </a:lnTo>
                  <a:lnTo>
                    <a:pt x="56" y="115"/>
                  </a:lnTo>
                  <a:lnTo>
                    <a:pt x="51" y="113"/>
                  </a:lnTo>
                  <a:lnTo>
                    <a:pt x="33" y="93"/>
                  </a:lnTo>
                  <a:lnTo>
                    <a:pt x="21" y="77"/>
                  </a:lnTo>
                  <a:lnTo>
                    <a:pt x="12" y="64"/>
                  </a:lnTo>
                  <a:lnTo>
                    <a:pt x="8" y="55"/>
                  </a:lnTo>
                  <a:lnTo>
                    <a:pt x="5" y="41"/>
                  </a:lnTo>
                  <a:lnTo>
                    <a:pt x="0" y="31"/>
                  </a:lnTo>
                  <a:lnTo>
                    <a:pt x="0" y="50"/>
                  </a:lnTo>
                  <a:lnTo>
                    <a:pt x="0" y="54"/>
                  </a:lnTo>
                  <a:lnTo>
                    <a:pt x="1" y="59"/>
                  </a:lnTo>
                  <a:lnTo>
                    <a:pt x="2" y="63"/>
                  </a:lnTo>
                  <a:lnTo>
                    <a:pt x="5" y="68"/>
                  </a:lnTo>
                  <a:lnTo>
                    <a:pt x="11" y="79"/>
                  </a:lnTo>
                  <a:lnTo>
                    <a:pt x="18" y="90"/>
                  </a:lnTo>
                  <a:lnTo>
                    <a:pt x="26" y="102"/>
                  </a:lnTo>
                  <a:lnTo>
                    <a:pt x="32" y="111"/>
                  </a:lnTo>
                  <a:lnTo>
                    <a:pt x="34" y="115"/>
                  </a:lnTo>
                  <a:lnTo>
                    <a:pt x="37" y="120"/>
                  </a:lnTo>
                  <a:lnTo>
                    <a:pt x="37" y="125"/>
                  </a:lnTo>
                  <a:lnTo>
                    <a:pt x="37" y="128"/>
                  </a:lnTo>
                  <a:lnTo>
                    <a:pt x="35" y="129"/>
                  </a:lnTo>
                  <a:lnTo>
                    <a:pt x="34" y="131"/>
                  </a:lnTo>
                  <a:lnTo>
                    <a:pt x="33" y="132"/>
                  </a:lnTo>
                  <a:lnTo>
                    <a:pt x="32" y="132"/>
                  </a:lnTo>
                  <a:lnTo>
                    <a:pt x="28" y="131"/>
                  </a:lnTo>
                  <a:lnTo>
                    <a:pt x="23" y="128"/>
                  </a:lnTo>
                  <a:lnTo>
                    <a:pt x="13" y="122"/>
                  </a:lnTo>
                  <a:lnTo>
                    <a:pt x="5" y="120"/>
                  </a:lnTo>
                  <a:lnTo>
                    <a:pt x="5" y="134"/>
                  </a:lnTo>
                  <a:lnTo>
                    <a:pt x="7" y="142"/>
                  </a:lnTo>
                  <a:lnTo>
                    <a:pt x="10" y="149"/>
                  </a:lnTo>
                  <a:lnTo>
                    <a:pt x="8" y="157"/>
                  </a:lnTo>
                  <a:lnTo>
                    <a:pt x="11" y="169"/>
                  </a:lnTo>
                  <a:lnTo>
                    <a:pt x="12" y="179"/>
                  </a:lnTo>
                  <a:lnTo>
                    <a:pt x="12" y="189"/>
                  </a:lnTo>
                  <a:lnTo>
                    <a:pt x="14" y="190"/>
                  </a:lnTo>
                  <a:lnTo>
                    <a:pt x="17" y="192"/>
                  </a:lnTo>
                  <a:lnTo>
                    <a:pt x="19" y="196"/>
                  </a:lnTo>
                  <a:lnTo>
                    <a:pt x="22" y="201"/>
                  </a:lnTo>
                  <a:lnTo>
                    <a:pt x="24" y="207"/>
                  </a:lnTo>
                  <a:lnTo>
                    <a:pt x="27" y="213"/>
                  </a:lnTo>
                  <a:lnTo>
                    <a:pt x="28" y="221"/>
                  </a:lnTo>
                  <a:lnTo>
                    <a:pt x="29" y="228"/>
                  </a:lnTo>
                  <a:lnTo>
                    <a:pt x="33" y="235"/>
                  </a:lnTo>
                  <a:lnTo>
                    <a:pt x="35" y="242"/>
                  </a:lnTo>
                  <a:lnTo>
                    <a:pt x="38" y="249"/>
                  </a:lnTo>
                  <a:lnTo>
                    <a:pt x="38" y="257"/>
                  </a:lnTo>
                  <a:lnTo>
                    <a:pt x="37" y="268"/>
                  </a:lnTo>
                  <a:lnTo>
                    <a:pt x="37" y="279"/>
                  </a:lnTo>
                  <a:lnTo>
                    <a:pt x="35" y="291"/>
                  </a:lnTo>
                  <a:lnTo>
                    <a:pt x="32" y="302"/>
                  </a:lnTo>
                  <a:lnTo>
                    <a:pt x="30" y="319"/>
                  </a:lnTo>
                  <a:lnTo>
                    <a:pt x="27" y="336"/>
                  </a:lnTo>
                  <a:lnTo>
                    <a:pt x="23" y="352"/>
                  </a:lnTo>
                  <a:lnTo>
                    <a:pt x="17" y="370"/>
                  </a:lnTo>
                  <a:lnTo>
                    <a:pt x="17" y="547"/>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20" name="Freeform 739"/>
            <p:cNvSpPr>
              <a:spLocks noEditPoints="1"/>
            </p:cNvSpPr>
            <p:nvPr/>
          </p:nvSpPr>
          <p:spPr bwMode="auto">
            <a:xfrm>
              <a:off x="6981" y="4310"/>
              <a:ext cx="137" cy="170"/>
            </a:xfrm>
            <a:custGeom>
              <a:avLst/>
              <a:gdLst/>
              <a:ahLst/>
              <a:cxnLst>
                <a:cxn ang="0">
                  <a:pos x="277" y="471"/>
                </a:cxn>
                <a:cxn ang="0">
                  <a:pos x="256" y="467"/>
                </a:cxn>
                <a:cxn ang="0">
                  <a:pos x="218" y="479"/>
                </a:cxn>
                <a:cxn ang="0">
                  <a:pos x="318" y="440"/>
                </a:cxn>
                <a:cxn ang="0">
                  <a:pos x="298" y="431"/>
                </a:cxn>
                <a:cxn ang="0">
                  <a:pos x="76" y="433"/>
                </a:cxn>
                <a:cxn ang="0">
                  <a:pos x="47" y="340"/>
                </a:cxn>
                <a:cxn ang="0">
                  <a:pos x="128" y="442"/>
                </a:cxn>
                <a:cxn ang="0">
                  <a:pos x="149" y="399"/>
                </a:cxn>
                <a:cxn ang="0">
                  <a:pos x="223" y="338"/>
                </a:cxn>
                <a:cxn ang="0">
                  <a:pos x="167" y="351"/>
                </a:cxn>
                <a:cxn ang="0">
                  <a:pos x="262" y="295"/>
                </a:cxn>
                <a:cxn ang="0">
                  <a:pos x="226" y="280"/>
                </a:cxn>
                <a:cxn ang="0">
                  <a:pos x="224" y="269"/>
                </a:cxn>
                <a:cxn ang="0">
                  <a:pos x="132" y="322"/>
                </a:cxn>
                <a:cxn ang="0">
                  <a:pos x="97" y="382"/>
                </a:cxn>
                <a:cxn ang="0">
                  <a:pos x="66" y="257"/>
                </a:cxn>
                <a:cxn ang="0">
                  <a:pos x="127" y="282"/>
                </a:cxn>
                <a:cxn ang="0">
                  <a:pos x="166" y="250"/>
                </a:cxn>
                <a:cxn ang="0">
                  <a:pos x="145" y="232"/>
                </a:cxn>
                <a:cxn ang="0">
                  <a:pos x="100" y="200"/>
                </a:cxn>
                <a:cxn ang="0">
                  <a:pos x="114" y="250"/>
                </a:cxn>
                <a:cxn ang="0">
                  <a:pos x="86" y="261"/>
                </a:cxn>
                <a:cxn ang="0">
                  <a:pos x="53" y="153"/>
                </a:cxn>
                <a:cxn ang="0">
                  <a:pos x="64" y="247"/>
                </a:cxn>
                <a:cxn ang="0">
                  <a:pos x="60" y="116"/>
                </a:cxn>
                <a:cxn ang="0">
                  <a:pos x="93" y="103"/>
                </a:cxn>
                <a:cxn ang="0">
                  <a:pos x="22" y="345"/>
                </a:cxn>
                <a:cxn ang="0">
                  <a:pos x="18" y="81"/>
                </a:cxn>
                <a:cxn ang="0">
                  <a:pos x="21" y="43"/>
                </a:cxn>
                <a:cxn ang="0">
                  <a:pos x="358" y="502"/>
                </a:cxn>
                <a:cxn ang="0">
                  <a:pos x="350" y="484"/>
                </a:cxn>
                <a:cxn ang="0">
                  <a:pos x="319" y="448"/>
                </a:cxn>
                <a:cxn ang="0">
                  <a:pos x="384" y="385"/>
                </a:cxn>
                <a:cxn ang="0">
                  <a:pos x="352" y="391"/>
                </a:cxn>
                <a:cxn ang="0">
                  <a:pos x="315" y="335"/>
                </a:cxn>
                <a:cxn ang="0">
                  <a:pos x="244" y="323"/>
                </a:cxn>
                <a:cxn ang="0">
                  <a:pos x="308" y="286"/>
                </a:cxn>
                <a:cxn ang="0">
                  <a:pos x="277" y="259"/>
                </a:cxn>
                <a:cxn ang="0">
                  <a:pos x="204" y="288"/>
                </a:cxn>
                <a:cxn ang="0">
                  <a:pos x="215" y="250"/>
                </a:cxn>
                <a:cxn ang="0">
                  <a:pos x="267" y="198"/>
                </a:cxn>
                <a:cxn ang="0">
                  <a:pos x="196" y="244"/>
                </a:cxn>
                <a:cxn ang="0">
                  <a:pos x="169" y="198"/>
                </a:cxn>
                <a:cxn ang="0">
                  <a:pos x="169" y="150"/>
                </a:cxn>
                <a:cxn ang="0">
                  <a:pos x="154" y="120"/>
                </a:cxn>
                <a:cxn ang="0">
                  <a:pos x="106" y="96"/>
                </a:cxn>
                <a:cxn ang="0">
                  <a:pos x="76" y="75"/>
                </a:cxn>
                <a:cxn ang="0">
                  <a:pos x="40" y="81"/>
                </a:cxn>
                <a:cxn ang="0">
                  <a:pos x="12" y="7"/>
                </a:cxn>
                <a:cxn ang="0">
                  <a:pos x="5" y="64"/>
                </a:cxn>
                <a:cxn ang="0">
                  <a:pos x="6" y="145"/>
                </a:cxn>
                <a:cxn ang="0">
                  <a:pos x="12" y="183"/>
                </a:cxn>
                <a:cxn ang="0">
                  <a:pos x="12" y="261"/>
                </a:cxn>
                <a:cxn ang="0">
                  <a:pos x="22" y="397"/>
                </a:cxn>
                <a:cxn ang="0">
                  <a:pos x="144" y="450"/>
                </a:cxn>
                <a:cxn ang="0">
                  <a:pos x="258" y="341"/>
                </a:cxn>
                <a:cxn ang="0">
                  <a:pos x="334" y="356"/>
                </a:cxn>
                <a:cxn ang="0">
                  <a:pos x="244" y="455"/>
                </a:cxn>
                <a:cxn ang="0">
                  <a:pos x="238" y="500"/>
                </a:cxn>
                <a:cxn ang="0">
                  <a:pos x="298" y="495"/>
                </a:cxn>
                <a:cxn ang="0">
                  <a:pos x="31" y="442"/>
                </a:cxn>
                <a:cxn ang="0">
                  <a:pos x="45" y="260"/>
                </a:cxn>
              </a:cxnLst>
              <a:rect l="0" t="0" r="r" b="b"/>
              <a:pathLst>
                <a:path w="412" h="508">
                  <a:moveTo>
                    <a:pt x="307" y="493"/>
                  </a:moveTo>
                  <a:lnTo>
                    <a:pt x="305" y="492"/>
                  </a:lnTo>
                  <a:lnTo>
                    <a:pt x="305" y="491"/>
                  </a:lnTo>
                  <a:lnTo>
                    <a:pt x="307" y="490"/>
                  </a:lnTo>
                  <a:lnTo>
                    <a:pt x="308" y="489"/>
                  </a:lnTo>
                  <a:lnTo>
                    <a:pt x="310" y="486"/>
                  </a:lnTo>
                  <a:lnTo>
                    <a:pt x="314" y="484"/>
                  </a:lnTo>
                  <a:lnTo>
                    <a:pt x="316" y="484"/>
                  </a:lnTo>
                  <a:lnTo>
                    <a:pt x="320" y="482"/>
                  </a:lnTo>
                  <a:lnTo>
                    <a:pt x="323" y="479"/>
                  </a:lnTo>
                  <a:lnTo>
                    <a:pt x="325" y="478"/>
                  </a:lnTo>
                  <a:lnTo>
                    <a:pt x="327" y="476"/>
                  </a:lnTo>
                  <a:lnTo>
                    <a:pt x="329" y="475"/>
                  </a:lnTo>
                  <a:lnTo>
                    <a:pt x="331" y="475"/>
                  </a:lnTo>
                  <a:lnTo>
                    <a:pt x="332" y="477"/>
                  </a:lnTo>
                  <a:lnTo>
                    <a:pt x="330" y="482"/>
                  </a:lnTo>
                  <a:lnTo>
                    <a:pt x="327" y="485"/>
                  </a:lnTo>
                  <a:lnTo>
                    <a:pt x="325" y="489"/>
                  </a:lnTo>
                  <a:lnTo>
                    <a:pt x="323" y="491"/>
                  </a:lnTo>
                  <a:lnTo>
                    <a:pt x="319" y="492"/>
                  </a:lnTo>
                  <a:lnTo>
                    <a:pt x="315" y="493"/>
                  </a:lnTo>
                  <a:lnTo>
                    <a:pt x="311" y="495"/>
                  </a:lnTo>
                  <a:lnTo>
                    <a:pt x="307" y="493"/>
                  </a:lnTo>
                  <a:close/>
                  <a:moveTo>
                    <a:pt x="277" y="471"/>
                  </a:moveTo>
                  <a:lnTo>
                    <a:pt x="281" y="470"/>
                  </a:lnTo>
                  <a:lnTo>
                    <a:pt x="283" y="471"/>
                  </a:lnTo>
                  <a:lnTo>
                    <a:pt x="283" y="472"/>
                  </a:lnTo>
                  <a:lnTo>
                    <a:pt x="282" y="474"/>
                  </a:lnTo>
                  <a:lnTo>
                    <a:pt x="278" y="478"/>
                  </a:lnTo>
                  <a:lnTo>
                    <a:pt x="274" y="484"/>
                  </a:lnTo>
                  <a:lnTo>
                    <a:pt x="273" y="486"/>
                  </a:lnTo>
                  <a:lnTo>
                    <a:pt x="271" y="488"/>
                  </a:lnTo>
                  <a:lnTo>
                    <a:pt x="268" y="490"/>
                  </a:lnTo>
                  <a:lnTo>
                    <a:pt x="265" y="490"/>
                  </a:lnTo>
                  <a:lnTo>
                    <a:pt x="258" y="490"/>
                  </a:lnTo>
                  <a:lnTo>
                    <a:pt x="254" y="491"/>
                  </a:lnTo>
                  <a:lnTo>
                    <a:pt x="250" y="490"/>
                  </a:lnTo>
                  <a:lnTo>
                    <a:pt x="247" y="490"/>
                  </a:lnTo>
                  <a:lnTo>
                    <a:pt x="246" y="489"/>
                  </a:lnTo>
                  <a:lnTo>
                    <a:pt x="245" y="486"/>
                  </a:lnTo>
                  <a:lnTo>
                    <a:pt x="247" y="484"/>
                  </a:lnTo>
                  <a:lnTo>
                    <a:pt x="247" y="481"/>
                  </a:lnTo>
                  <a:lnTo>
                    <a:pt x="247" y="478"/>
                  </a:lnTo>
                  <a:lnTo>
                    <a:pt x="247" y="476"/>
                  </a:lnTo>
                  <a:lnTo>
                    <a:pt x="247" y="474"/>
                  </a:lnTo>
                  <a:lnTo>
                    <a:pt x="249" y="471"/>
                  </a:lnTo>
                  <a:lnTo>
                    <a:pt x="251" y="469"/>
                  </a:lnTo>
                  <a:lnTo>
                    <a:pt x="256" y="467"/>
                  </a:lnTo>
                  <a:lnTo>
                    <a:pt x="258" y="470"/>
                  </a:lnTo>
                  <a:lnTo>
                    <a:pt x="262" y="471"/>
                  </a:lnTo>
                  <a:lnTo>
                    <a:pt x="265" y="472"/>
                  </a:lnTo>
                  <a:lnTo>
                    <a:pt x="267" y="472"/>
                  </a:lnTo>
                  <a:lnTo>
                    <a:pt x="272" y="471"/>
                  </a:lnTo>
                  <a:lnTo>
                    <a:pt x="277" y="471"/>
                  </a:lnTo>
                  <a:close/>
                  <a:moveTo>
                    <a:pt x="230" y="475"/>
                  </a:moveTo>
                  <a:lnTo>
                    <a:pt x="233" y="474"/>
                  </a:lnTo>
                  <a:lnTo>
                    <a:pt x="235" y="472"/>
                  </a:lnTo>
                  <a:lnTo>
                    <a:pt x="235" y="474"/>
                  </a:lnTo>
                  <a:lnTo>
                    <a:pt x="235" y="477"/>
                  </a:lnTo>
                  <a:lnTo>
                    <a:pt x="238" y="481"/>
                  </a:lnTo>
                  <a:lnTo>
                    <a:pt x="238" y="484"/>
                  </a:lnTo>
                  <a:lnTo>
                    <a:pt x="238" y="486"/>
                  </a:lnTo>
                  <a:lnTo>
                    <a:pt x="236" y="488"/>
                  </a:lnTo>
                  <a:lnTo>
                    <a:pt x="235" y="488"/>
                  </a:lnTo>
                  <a:lnTo>
                    <a:pt x="233" y="488"/>
                  </a:lnTo>
                  <a:lnTo>
                    <a:pt x="228" y="486"/>
                  </a:lnTo>
                  <a:lnTo>
                    <a:pt x="222" y="485"/>
                  </a:lnTo>
                  <a:lnTo>
                    <a:pt x="218" y="485"/>
                  </a:lnTo>
                  <a:lnTo>
                    <a:pt x="217" y="483"/>
                  </a:lnTo>
                  <a:lnTo>
                    <a:pt x="215" y="482"/>
                  </a:lnTo>
                  <a:lnTo>
                    <a:pt x="217" y="481"/>
                  </a:lnTo>
                  <a:lnTo>
                    <a:pt x="218" y="479"/>
                  </a:lnTo>
                  <a:lnTo>
                    <a:pt x="220" y="478"/>
                  </a:lnTo>
                  <a:lnTo>
                    <a:pt x="225" y="477"/>
                  </a:lnTo>
                  <a:lnTo>
                    <a:pt x="230" y="475"/>
                  </a:lnTo>
                  <a:close/>
                  <a:moveTo>
                    <a:pt x="109" y="482"/>
                  </a:moveTo>
                  <a:lnTo>
                    <a:pt x="113" y="478"/>
                  </a:lnTo>
                  <a:lnTo>
                    <a:pt x="113" y="475"/>
                  </a:lnTo>
                  <a:lnTo>
                    <a:pt x="113" y="471"/>
                  </a:lnTo>
                  <a:lnTo>
                    <a:pt x="111" y="468"/>
                  </a:lnTo>
                  <a:lnTo>
                    <a:pt x="107" y="460"/>
                  </a:lnTo>
                  <a:lnTo>
                    <a:pt x="103" y="453"/>
                  </a:lnTo>
                  <a:lnTo>
                    <a:pt x="96" y="448"/>
                  </a:lnTo>
                  <a:lnTo>
                    <a:pt x="93" y="448"/>
                  </a:lnTo>
                  <a:lnTo>
                    <a:pt x="95" y="452"/>
                  </a:lnTo>
                  <a:lnTo>
                    <a:pt x="95" y="453"/>
                  </a:lnTo>
                  <a:lnTo>
                    <a:pt x="95" y="457"/>
                  </a:lnTo>
                  <a:lnTo>
                    <a:pt x="96" y="462"/>
                  </a:lnTo>
                  <a:lnTo>
                    <a:pt x="97" y="466"/>
                  </a:lnTo>
                  <a:lnTo>
                    <a:pt x="100" y="468"/>
                  </a:lnTo>
                  <a:lnTo>
                    <a:pt x="106" y="475"/>
                  </a:lnTo>
                  <a:lnTo>
                    <a:pt x="109" y="482"/>
                  </a:lnTo>
                  <a:close/>
                  <a:moveTo>
                    <a:pt x="304" y="448"/>
                  </a:moveTo>
                  <a:lnTo>
                    <a:pt x="310" y="445"/>
                  </a:lnTo>
                  <a:lnTo>
                    <a:pt x="315" y="442"/>
                  </a:lnTo>
                  <a:lnTo>
                    <a:pt x="318" y="440"/>
                  </a:lnTo>
                  <a:lnTo>
                    <a:pt x="319" y="437"/>
                  </a:lnTo>
                  <a:lnTo>
                    <a:pt x="320" y="432"/>
                  </a:lnTo>
                  <a:lnTo>
                    <a:pt x="323" y="426"/>
                  </a:lnTo>
                  <a:lnTo>
                    <a:pt x="324" y="431"/>
                  </a:lnTo>
                  <a:lnTo>
                    <a:pt x="325" y="432"/>
                  </a:lnTo>
                  <a:lnTo>
                    <a:pt x="327" y="432"/>
                  </a:lnTo>
                  <a:lnTo>
                    <a:pt x="331" y="431"/>
                  </a:lnTo>
                  <a:lnTo>
                    <a:pt x="335" y="427"/>
                  </a:lnTo>
                  <a:lnTo>
                    <a:pt x="339" y="424"/>
                  </a:lnTo>
                  <a:lnTo>
                    <a:pt x="340" y="420"/>
                  </a:lnTo>
                  <a:lnTo>
                    <a:pt x="341" y="416"/>
                  </a:lnTo>
                  <a:lnTo>
                    <a:pt x="343" y="407"/>
                  </a:lnTo>
                  <a:lnTo>
                    <a:pt x="348" y="399"/>
                  </a:lnTo>
                  <a:lnTo>
                    <a:pt x="339" y="398"/>
                  </a:lnTo>
                  <a:lnTo>
                    <a:pt x="331" y="399"/>
                  </a:lnTo>
                  <a:lnTo>
                    <a:pt x="326" y="402"/>
                  </a:lnTo>
                  <a:lnTo>
                    <a:pt x="321" y="405"/>
                  </a:lnTo>
                  <a:lnTo>
                    <a:pt x="316" y="412"/>
                  </a:lnTo>
                  <a:lnTo>
                    <a:pt x="309" y="418"/>
                  </a:lnTo>
                  <a:lnTo>
                    <a:pt x="305" y="433"/>
                  </a:lnTo>
                  <a:lnTo>
                    <a:pt x="304" y="448"/>
                  </a:lnTo>
                  <a:close/>
                  <a:moveTo>
                    <a:pt x="309" y="406"/>
                  </a:moveTo>
                  <a:lnTo>
                    <a:pt x="304" y="419"/>
                  </a:lnTo>
                  <a:lnTo>
                    <a:pt x="298" y="431"/>
                  </a:lnTo>
                  <a:lnTo>
                    <a:pt x="294" y="442"/>
                  </a:lnTo>
                  <a:lnTo>
                    <a:pt x="291" y="455"/>
                  </a:lnTo>
                  <a:lnTo>
                    <a:pt x="291" y="459"/>
                  </a:lnTo>
                  <a:lnTo>
                    <a:pt x="289" y="461"/>
                  </a:lnTo>
                  <a:lnTo>
                    <a:pt x="287" y="463"/>
                  </a:lnTo>
                  <a:lnTo>
                    <a:pt x="283" y="464"/>
                  </a:lnTo>
                  <a:lnTo>
                    <a:pt x="279" y="466"/>
                  </a:lnTo>
                  <a:lnTo>
                    <a:pt x="274" y="467"/>
                  </a:lnTo>
                  <a:lnTo>
                    <a:pt x="271" y="467"/>
                  </a:lnTo>
                  <a:lnTo>
                    <a:pt x="267" y="466"/>
                  </a:lnTo>
                  <a:lnTo>
                    <a:pt x="258" y="459"/>
                  </a:lnTo>
                  <a:lnTo>
                    <a:pt x="252" y="453"/>
                  </a:lnTo>
                  <a:lnTo>
                    <a:pt x="257" y="439"/>
                  </a:lnTo>
                  <a:lnTo>
                    <a:pt x="261" y="425"/>
                  </a:lnTo>
                  <a:lnTo>
                    <a:pt x="270" y="424"/>
                  </a:lnTo>
                  <a:lnTo>
                    <a:pt x="276" y="421"/>
                  </a:lnTo>
                  <a:lnTo>
                    <a:pt x="279" y="419"/>
                  </a:lnTo>
                  <a:lnTo>
                    <a:pt x="283" y="417"/>
                  </a:lnTo>
                  <a:lnTo>
                    <a:pt x="287" y="414"/>
                  </a:lnTo>
                  <a:lnTo>
                    <a:pt x="291" y="411"/>
                  </a:lnTo>
                  <a:lnTo>
                    <a:pt x="298" y="409"/>
                  </a:lnTo>
                  <a:lnTo>
                    <a:pt x="309" y="406"/>
                  </a:lnTo>
                  <a:close/>
                  <a:moveTo>
                    <a:pt x="76" y="445"/>
                  </a:moveTo>
                  <a:lnTo>
                    <a:pt x="76" y="433"/>
                  </a:lnTo>
                  <a:lnTo>
                    <a:pt x="75" y="423"/>
                  </a:lnTo>
                  <a:lnTo>
                    <a:pt x="70" y="420"/>
                  </a:lnTo>
                  <a:lnTo>
                    <a:pt x="68" y="419"/>
                  </a:lnTo>
                  <a:lnTo>
                    <a:pt x="65" y="421"/>
                  </a:lnTo>
                  <a:lnTo>
                    <a:pt x="64" y="425"/>
                  </a:lnTo>
                  <a:lnTo>
                    <a:pt x="69" y="434"/>
                  </a:lnTo>
                  <a:lnTo>
                    <a:pt x="76" y="445"/>
                  </a:lnTo>
                  <a:close/>
                  <a:moveTo>
                    <a:pt x="59" y="405"/>
                  </a:moveTo>
                  <a:lnTo>
                    <a:pt x="65" y="411"/>
                  </a:lnTo>
                  <a:lnTo>
                    <a:pt x="69" y="412"/>
                  </a:lnTo>
                  <a:lnTo>
                    <a:pt x="69" y="412"/>
                  </a:lnTo>
                  <a:lnTo>
                    <a:pt x="70" y="411"/>
                  </a:lnTo>
                  <a:lnTo>
                    <a:pt x="70" y="410"/>
                  </a:lnTo>
                  <a:lnTo>
                    <a:pt x="69" y="407"/>
                  </a:lnTo>
                  <a:lnTo>
                    <a:pt x="71" y="404"/>
                  </a:lnTo>
                  <a:lnTo>
                    <a:pt x="73" y="397"/>
                  </a:lnTo>
                  <a:lnTo>
                    <a:pt x="71" y="389"/>
                  </a:lnTo>
                  <a:lnTo>
                    <a:pt x="70" y="377"/>
                  </a:lnTo>
                  <a:lnTo>
                    <a:pt x="68" y="353"/>
                  </a:lnTo>
                  <a:lnTo>
                    <a:pt x="65" y="331"/>
                  </a:lnTo>
                  <a:lnTo>
                    <a:pt x="54" y="325"/>
                  </a:lnTo>
                  <a:lnTo>
                    <a:pt x="45" y="322"/>
                  </a:lnTo>
                  <a:lnTo>
                    <a:pt x="47" y="331"/>
                  </a:lnTo>
                  <a:lnTo>
                    <a:pt x="47" y="340"/>
                  </a:lnTo>
                  <a:lnTo>
                    <a:pt x="47" y="344"/>
                  </a:lnTo>
                  <a:lnTo>
                    <a:pt x="47" y="348"/>
                  </a:lnTo>
                  <a:lnTo>
                    <a:pt x="48" y="352"/>
                  </a:lnTo>
                  <a:lnTo>
                    <a:pt x="50" y="354"/>
                  </a:lnTo>
                  <a:lnTo>
                    <a:pt x="53" y="368"/>
                  </a:lnTo>
                  <a:lnTo>
                    <a:pt x="56" y="381"/>
                  </a:lnTo>
                  <a:lnTo>
                    <a:pt x="59" y="394"/>
                  </a:lnTo>
                  <a:lnTo>
                    <a:pt x="59" y="405"/>
                  </a:lnTo>
                  <a:close/>
                  <a:moveTo>
                    <a:pt x="86" y="406"/>
                  </a:moveTo>
                  <a:lnTo>
                    <a:pt x="87" y="412"/>
                  </a:lnTo>
                  <a:lnTo>
                    <a:pt x="90" y="418"/>
                  </a:lnTo>
                  <a:lnTo>
                    <a:pt x="95" y="424"/>
                  </a:lnTo>
                  <a:lnTo>
                    <a:pt x="100" y="430"/>
                  </a:lnTo>
                  <a:lnTo>
                    <a:pt x="105" y="434"/>
                  </a:lnTo>
                  <a:lnTo>
                    <a:pt x="111" y="441"/>
                  </a:lnTo>
                  <a:lnTo>
                    <a:pt x="116" y="448"/>
                  </a:lnTo>
                  <a:lnTo>
                    <a:pt x="119" y="457"/>
                  </a:lnTo>
                  <a:lnTo>
                    <a:pt x="122" y="460"/>
                  </a:lnTo>
                  <a:lnTo>
                    <a:pt x="123" y="461"/>
                  </a:lnTo>
                  <a:lnTo>
                    <a:pt x="124" y="461"/>
                  </a:lnTo>
                  <a:lnTo>
                    <a:pt x="124" y="460"/>
                  </a:lnTo>
                  <a:lnTo>
                    <a:pt x="124" y="455"/>
                  </a:lnTo>
                  <a:lnTo>
                    <a:pt x="125" y="452"/>
                  </a:lnTo>
                  <a:lnTo>
                    <a:pt x="128" y="442"/>
                  </a:lnTo>
                  <a:lnTo>
                    <a:pt x="130" y="432"/>
                  </a:lnTo>
                  <a:lnTo>
                    <a:pt x="130" y="420"/>
                  </a:lnTo>
                  <a:lnTo>
                    <a:pt x="132" y="410"/>
                  </a:lnTo>
                  <a:lnTo>
                    <a:pt x="130" y="387"/>
                  </a:lnTo>
                  <a:lnTo>
                    <a:pt x="128" y="363"/>
                  </a:lnTo>
                  <a:lnTo>
                    <a:pt x="123" y="348"/>
                  </a:lnTo>
                  <a:lnTo>
                    <a:pt x="118" y="337"/>
                  </a:lnTo>
                  <a:lnTo>
                    <a:pt x="116" y="333"/>
                  </a:lnTo>
                  <a:lnTo>
                    <a:pt x="113" y="331"/>
                  </a:lnTo>
                  <a:lnTo>
                    <a:pt x="112" y="333"/>
                  </a:lnTo>
                  <a:lnTo>
                    <a:pt x="111" y="337"/>
                  </a:lnTo>
                  <a:lnTo>
                    <a:pt x="107" y="344"/>
                  </a:lnTo>
                  <a:lnTo>
                    <a:pt x="106" y="349"/>
                  </a:lnTo>
                  <a:lnTo>
                    <a:pt x="105" y="356"/>
                  </a:lnTo>
                  <a:lnTo>
                    <a:pt x="106" y="362"/>
                  </a:lnTo>
                  <a:lnTo>
                    <a:pt x="106" y="369"/>
                  </a:lnTo>
                  <a:lnTo>
                    <a:pt x="107" y="376"/>
                  </a:lnTo>
                  <a:lnTo>
                    <a:pt x="107" y="383"/>
                  </a:lnTo>
                  <a:lnTo>
                    <a:pt x="105" y="390"/>
                  </a:lnTo>
                  <a:lnTo>
                    <a:pt x="95" y="398"/>
                  </a:lnTo>
                  <a:lnTo>
                    <a:pt x="86" y="406"/>
                  </a:lnTo>
                  <a:close/>
                  <a:moveTo>
                    <a:pt x="146" y="394"/>
                  </a:moveTo>
                  <a:lnTo>
                    <a:pt x="148" y="397"/>
                  </a:lnTo>
                  <a:lnTo>
                    <a:pt x="149" y="399"/>
                  </a:lnTo>
                  <a:lnTo>
                    <a:pt x="150" y="399"/>
                  </a:lnTo>
                  <a:lnTo>
                    <a:pt x="151" y="399"/>
                  </a:lnTo>
                  <a:lnTo>
                    <a:pt x="155" y="399"/>
                  </a:lnTo>
                  <a:lnTo>
                    <a:pt x="157" y="399"/>
                  </a:lnTo>
                  <a:lnTo>
                    <a:pt x="166" y="395"/>
                  </a:lnTo>
                  <a:lnTo>
                    <a:pt x="175" y="391"/>
                  </a:lnTo>
                  <a:lnTo>
                    <a:pt x="182" y="389"/>
                  </a:lnTo>
                  <a:lnTo>
                    <a:pt x="190" y="387"/>
                  </a:lnTo>
                  <a:lnTo>
                    <a:pt x="197" y="385"/>
                  </a:lnTo>
                  <a:lnTo>
                    <a:pt x="203" y="383"/>
                  </a:lnTo>
                  <a:lnTo>
                    <a:pt x="207" y="381"/>
                  </a:lnTo>
                  <a:lnTo>
                    <a:pt x="209" y="376"/>
                  </a:lnTo>
                  <a:lnTo>
                    <a:pt x="213" y="368"/>
                  </a:lnTo>
                  <a:lnTo>
                    <a:pt x="218" y="358"/>
                  </a:lnTo>
                  <a:lnTo>
                    <a:pt x="219" y="354"/>
                  </a:lnTo>
                  <a:lnTo>
                    <a:pt x="220" y="349"/>
                  </a:lnTo>
                  <a:lnTo>
                    <a:pt x="220" y="346"/>
                  </a:lnTo>
                  <a:lnTo>
                    <a:pt x="218" y="345"/>
                  </a:lnTo>
                  <a:lnTo>
                    <a:pt x="215" y="341"/>
                  </a:lnTo>
                  <a:lnTo>
                    <a:pt x="213" y="338"/>
                  </a:lnTo>
                  <a:lnTo>
                    <a:pt x="218" y="339"/>
                  </a:lnTo>
                  <a:lnTo>
                    <a:pt x="220" y="340"/>
                  </a:lnTo>
                  <a:lnTo>
                    <a:pt x="222" y="339"/>
                  </a:lnTo>
                  <a:lnTo>
                    <a:pt x="223" y="338"/>
                  </a:lnTo>
                  <a:lnTo>
                    <a:pt x="224" y="335"/>
                  </a:lnTo>
                  <a:lnTo>
                    <a:pt x="224" y="333"/>
                  </a:lnTo>
                  <a:lnTo>
                    <a:pt x="224" y="327"/>
                  </a:lnTo>
                  <a:lnTo>
                    <a:pt x="225" y="323"/>
                  </a:lnTo>
                  <a:lnTo>
                    <a:pt x="226" y="317"/>
                  </a:lnTo>
                  <a:lnTo>
                    <a:pt x="228" y="312"/>
                  </a:lnTo>
                  <a:lnTo>
                    <a:pt x="229" y="309"/>
                  </a:lnTo>
                  <a:lnTo>
                    <a:pt x="230" y="305"/>
                  </a:lnTo>
                  <a:lnTo>
                    <a:pt x="230" y="303"/>
                  </a:lnTo>
                  <a:lnTo>
                    <a:pt x="228" y="303"/>
                  </a:lnTo>
                  <a:lnTo>
                    <a:pt x="224" y="302"/>
                  </a:lnTo>
                  <a:lnTo>
                    <a:pt x="219" y="303"/>
                  </a:lnTo>
                  <a:lnTo>
                    <a:pt x="213" y="305"/>
                  </a:lnTo>
                  <a:lnTo>
                    <a:pt x="208" y="309"/>
                  </a:lnTo>
                  <a:lnTo>
                    <a:pt x="198" y="318"/>
                  </a:lnTo>
                  <a:lnTo>
                    <a:pt x="191" y="326"/>
                  </a:lnTo>
                  <a:lnTo>
                    <a:pt x="178" y="334"/>
                  </a:lnTo>
                  <a:lnTo>
                    <a:pt x="164" y="342"/>
                  </a:lnTo>
                  <a:lnTo>
                    <a:pt x="170" y="341"/>
                  </a:lnTo>
                  <a:lnTo>
                    <a:pt x="176" y="341"/>
                  </a:lnTo>
                  <a:lnTo>
                    <a:pt x="181" y="344"/>
                  </a:lnTo>
                  <a:lnTo>
                    <a:pt x="187" y="345"/>
                  </a:lnTo>
                  <a:lnTo>
                    <a:pt x="177" y="347"/>
                  </a:lnTo>
                  <a:lnTo>
                    <a:pt x="167" y="351"/>
                  </a:lnTo>
                  <a:lnTo>
                    <a:pt x="160" y="356"/>
                  </a:lnTo>
                  <a:lnTo>
                    <a:pt x="154" y="363"/>
                  </a:lnTo>
                  <a:lnTo>
                    <a:pt x="149" y="370"/>
                  </a:lnTo>
                  <a:lnTo>
                    <a:pt x="146" y="377"/>
                  </a:lnTo>
                  <a:lnTo>
                    <a:pt x="145" y="385"/>
                  </a:lnTo>
                  <a:lnTo>
                    <a:pt x="146" y="394"/>
                  </a:lnTo>
                  <a:close/>
                  <a:moveTo>
                    <a:pt x="235" y="318"/>
                  </a:moveTo>
                  <a:lnTo>
                    <a:pt x="250" y="311"/>
                  </a:lnTo>
                  <a:lnTo>
                    <a:pt x="260" y="306"/>
                  </a:lnTo>
                  <a:lnTo>
                    <a:pt x="265" y="303"/>
                  </a:lnTo>
                  <a:lnTo>
                    <a:pt x="268" y="299"/>
                  </a:lnTo>
                  <a:lnTo>
                    <a:pt x="270" y="297"/>
                  </a:lnTo>
                  <a:lnTo>
                    <a:pt x="272" y="294"/>
                  </a:lnTo>
                  <a:lnTo>
                    <a:pt x="276" y="290"/>
                  </a:lnTo>
                  <a:lnTo>
                    <a:pt x="282" y="286"/>
                  </a:lnTo>
                  <a:lnTo>
                    <a:pt x="281" y="284"/>
                  </a:lnTo>
                  <a:lnTo>
                    <a:pt x="278" y="284"/>
                  </a:lnTo>
                  <a:lnTo>
                    <a:pt x="276" y="284"/>
                  </a:lnTo>
                  <a:lnTo>
                    <a:pt x="274" y="286"/>
                  </a:lnTo>
                  <a:lnTo>
                    <a:pt x="270" y="288"/>
                  </a:lnTo>
                  <a:lnTo>
                    <a:pt x="265" y="289"/>
                  </a:lnTo>
                  <a:lnTo>
                    <a:pt x="265" y="293"/>
                  </a:lnTo>
                  <a:lnTo>
                    <a:pt x="263" y="294"/>
                  </a:lnTo>
                  <a:lnTo>
                    <a:pt x="262" y="295"/>
                  </a:lnTo>
                  <a:lnTo>
                    <a:pt x="261" y="295"/>
                  </a:lnTo>
                  <a:lnTo>
                    <a:pt x="257" y="294"/>
                  </a:lnTo>
                  <a:lnTo>
                    <a:pt x="255" y="293"/>
                  </a:lnTo>
                  <a:lnTo>
                    <a:pt x="250" y="296"/>
                  </a:lnTo>
                  <a:lnTo>
                    <a:pt x="245" y="298"/>
                  </a:lnTo>
                  <a:lnTo>
                    <a:pt x="242" y="299"/>
                  </a:lnTo>
                  <a:lnTo>
                    <a:pt x="240" y="303"/>
                  </a:lnTo>
                  <a:lnTo>
                    <a:pt x="238" y="310"/>
                  </a:lnTo>
                  <a:lnTo>
                    <a:pt x="235" y="318"/>
                  </a:lnTo>
                  <a:close/>
                  <a:moveTo>
                    <a:pt x="217" y="301"/>
                  </a:moveTo>
                  <a:lnTo>
                    <a:pt x="228" y="296"/>
                  </a:lnTo>
                  <a:lnTo>
                    <a:pt x="238" y="294"/>
                  </a:lnTo>
                  <a:lnTo>
                    <a:pt x="244" y="291"/>
                  </a:lnTo>
                  <a:lnTo>
                    <a:pt x="247" y="290"/>
                  </a:lnTo>
                  <a:lnTo>
                    <a:pt x="252" y="288"/>
                  </a:lnTo>
                  <a:lnTo>
                    <a:pt x="256" y="284"/>
                  </a:lnTo>
                  <a:lnTo>
                    <a:pt x="256" y="280"/>
                  </a:lnTo>
                  <a:lnTo>
                    <a:pt x="258" y="275"/>
                  </a:lnTo>
                  <a:lnTo>
                    <a:pt x="258" y="274"/>
                  </a:lnTo>
                  <a:lnTo>
                    <a:pt x="260" y="272"/>
                  </a:lnTo>
                  <a:lnTo>
                    <a:pt x="258" y="270"/>
                  </a:lnTo>
                  <a:lnTo>
                    <a:pt x="256" y="269"/>
                  </a:lnTo>
                  <a:lnTo>
                    <a:pt x="241" y="275"/>
                  </a:lnTo>
                  <a:lnTo>
                    <a:pt x="226" y="280"/>
                  </a:lnTo>
                  <a:lnTo>
                    <a:pt x="220" y="283"/>
                  </a:lnTo>
                  <a:lnTo>
                    <a:pt x="214" y="287"/>
                  </a:lnTo>
                  <a:lnTo>
                    <a:pt x="209" y="291"/>
                  </a:lnTo>
                  <a:lnTo>
                    <a:pt x="206" y="297"/>
                  </a:lnTo>
                  <a:lnTo>
                    <a:pt x="204" y="301"/>
                  </a:lnTo>
                  <a:lnTo>
                    <a:pt x="204" y="303"/>
                  </a:lnTo>
                  <a:lnTo>
                    <a:pt x="204" y="303"/>
                  </a:lnTo>
                  <a:lnTo>
                    <a:pt x="207" y="304"/>
                  </a:lnTo>
                  <a:lnTo>
                    <a:pt x="212" y="303"/>
                  </a:lnTo>
                  <a:lnTo>
                    <a:pt x="217" y="301"/>
                  </a:lnTo>
                  <a:close/>
                  <a:moveTo>
                    <a:pt x="225" y="274"/>
                  </a:moveTo>
                  <a:lnTo>
                    <a:pt x="242" y="268"/>
                  </a:lnTo>
                  <a:lnTo>
                    <a:pt x="260" y="261"/>
                  </a:lnTo>
                  <a:lnTo>
                    <a:pt x="262" y="257"/>
                  </a:lnTo>
                  <a:lnTo>
                    <a:pt x="266" y="252"/>
                  </a:lnTo>
                  <a:lnTo>
                    <a:pt x="268" y="250"/>
                  </a:lnTo>
                  <a:lnTo>
                    <a:pt x="268" y="247"/>
                  </a:lnTo>
                  <a:lnTo>
                    <a:pt x="268" y="246"/>
                  </a:lnTo>
                  <a:lnTo>
                    <a:pt x="267" y="245"/>
                  </a:lnTo>
                  <a:lnTo>
                    <a:pt x="256" y="250"/>
                  </a:lnTo>
                  <a:lnTo>
                    <a:pt x="247" y="255"/>
                  </a:lnTo>
                  <a:lnTo>
                    <a:pt x="238" y="262"/>
                  </a:lnTo>
                  <a:lnTo>
                    <a:pt x="226" y="267"/>
                  </a:lnTo>
                  <a:lnTo>
                    <a:pt x="224" y="269"/>
                  </a:lnTo>
                  <a:lnTo>
                    <a:pt x="223" y="272"/>
                  </a:lnTo>
                  <a:lnTo>
                    <a:pt x="223" y="274"/>
                  </a:lnTo>
                  <a:lnTo>
                    <a:pt x="225" y="274"/>
                  </a:lnTo>
                  <a:close/>
                  <a:moveTo>
                    <a:pt x="197" y="254"/>
                  </a:moveTo>
                  <a:lnTo>
                    <a:pt x="202" y="253"/>
                  </a:lnTo>
                  <a:lnTo>
                    <a:pt x="207" y="251"/>
                  </a:lnTo>
                  <a:lnTo>
                    <a:pt x="209" y="250"/>
                  </a:lnTo>
                  <a:lnTo>
                    <a:pt x="210" y="247"/>
                  </a:lnTo>
                  <a:lnTo>
                    <a:pt x="210" y="245"/>
                  </a:lnTo>
                  <a:lnTo>
                    <a:pt x="210" y="241"/>
                  </a:lnTo>
                  <a:lnTo>
                    <a:pt x="210" y="239"/>
                  </a:lnTo>
                  <a:lnTo>
                    <a:pt x="210" y="238"/>
                  </a:lnTo>
                  <a:lnTo>
                    <a:pt x="209" y="238"/>
                  </a:lnTo>
                  <a:lnTo>
                    <a:pt x="207" y="239"/>
                  </a:lnTo>
                  <a:lnTo>
                    <a:pt x="202" y="241"/>
                  </a:lnTo>
                  <a:lnTo>
                    <a:pt x="198" y="245"/>
                  </a:lnTo>
                  <a:lnTo>
                    <a:pt x="197" y="247"/>
                  </a:lnTo>
                  <a:lnTo>
                    <a:pt x="197" y="250"/>
                  </a:lnTo>
                  <a:lnTo>
                    <a:pt x="196" y="252"/>
                  </a:lnTo>
                  <a:lnTo>
                    <a:pt x="197" y="254"/>
                  </a:lnTo>
                  <a:close/>
                  <a:moveTo>
                    <a:pt x="132" y="333"/>
                  </a:moveTo>
                  <a:lnTo>
                    <a:pt x="133" y="329"/>
                  </a:lnTo>
                  <a:lnTo>
                    <a:pt x="133" y="325"/>
                  </a:lnTo>
                  <a:lnTo>
                    <a:pt x="132" y="322"/>
                  </a:lnTo>
                  <a:lnTo>
                    <a:pt x="132" y="317"/>
                  </a:lnTo>
                  <a:lnTo>
                    <a:pt x="130" y="316"/>
                  </a:lnTo>
                  <a:lnTo>
                    <a:pt x="129" y="316"/>
                  </a:lnTo>
                  <a:lnTo>
                    <a:pt x="128" y="316"/>
                  </a:lnTo>
                  <a:lnTo>
                    <a:pt x="128" y="317"/>
                  </a:lnTo>
                  <a:lnTo>
                    <a:pt x="125" y="320"/>
                  </a:lnTo>
                  <a:lnTo>
                    <a:pt x="124" y="323"/>
                  </a:lnTo>
                  <a:lnTo>
                    <a:pt x="127" y="329"/>
                  </a:lnTo>
                  <a:lnTo>
                    <a:pt x="132" y="333"/>
                  </a:lnTo>
                  <a:close/>
                  <a:moveTo>
                    <a:pt x="112" y="318"/>
                  </a:moveTo>
                  <a:lnTo>
                    <a:pt x="109" y="320"/>
                  </a:lnTo>
                  <a:lnTo>
                    <a:pt x="108" y="324"/>
                  </a:lnTo>
                  <a:lnTo>
                    <a:pt x="107" y="325"/>
                  </a:lnTo>
                  <a:lnTo>
                    <a:pt x="106" y="326"/>
                  </a:lnTo>
                  <a:lnTo>
                    <a:pt x="105" y="325"/>
                  </a:lnTo>
                  <a:lnTo>
                    <a:pt x="102" y="325"/>
                  </a:lnTo>
                  <a:lnTo>
                    <a:pt x="103" y="309"/>
                  </a:lnTo>
                  <a:lnTo>
                    <a:pt x="102" y="294"/>
                  </a:lnTo>
                  <a:lnTo>
                    <a:pt x="103" y="301"/>
                  </a:lnTo>
                  <a:lnTo>
                    <a:pt x="106" y="306"/>
                  </a:lnTo>
                  <a:lnTo>
                    <a:pt x="108" y="313"/>
                  </a:lnTo>
                  <a:lnTo>
                    <a:pt x="112" y="318"/>
                  </a:lnTo>
                  <a:close/>
                  <a:moveTo>
                    <a:pt x="98" y="378"/>
                  </a:moveTo>
                  <a:lnTo>
                    <a:pt x="97" y="382"/>
                  </a:lnTo>
                  <a:lnTo>
                    <a:pt x="96" y="385"/>
                  </a:lnTo>
                  <a:lnTo>
                    <a:pt x="95" y="387"/>
                  </a:lnTo>
                  <a:lnTo>
                    <a:pt x="93" y="388"/>
                  </a:lnTo>
                  <a:lnTo>
                    <a:pt x="91" y="389"/>
                  </a:lnTo>
                  <a:lnTo>
                    <a:pt x="89" y="389"/>
                  </a:lnTo>
                  <a:lnTo>
                    <a:pt x="86" y="389"/>
                  </a:lnTo>
                  <a:lnTo>
                    <a:pt x="85" y="389"/>
                  </a:lnTo>
                  <a:lnTo>
                    <a:pt x="84" y="388"/>
                  </a:lnTo>
                  <a:lnTo>
                    <a:pt x="82" y="385"/>
                  </a:lnTo>
                  <a:lnTo>
                    <a:pt x="79" y="356"/>
                  </a:lnTo>
                  <a:lnTo>
                    <a:pt x="76" y="327"/>
                  </a:lnTo>
                  <a:lnTo>
                    <a:pt x="74" y="312"/>
                  </a:lnTo>
                  <a:lnTo>
                    <a:pt x="71" y="299"/>
                  </a:lnTo>
                  <a:lnTo>
                    <a:pt x="69" y="293"/>
                  </a:lnTo>
                  <a:lnTo>
                    <a:pt x="66" y="288"/>
                  </a:lnTo>
                  <a:lnTo>
                    <a:pt x="63" y="282"/>
                  </a:lnTo>
                  <a:lnTo>
                    <a:pt x="58" y="277"/>
                  </a:lnTo>
                  <a:lnTo>
                    <a:pt x="56" y="270"/>
                  </a:lnTo>
                  <a:lnTo>
                    <a:pt x="55" y="263"/>
                  </a:lnTo>
                  <a:lnTo>
                    <a:pt x="54" y="260"/>
                  </a:lnTo>
                  <a:lnTo>
                    <a:pt x="54" y="257"/>
                  </a:lnTo>
                  <a:lnTo>
                    <a:pt x="55" y="255"/>
                  </a:lnTo>
                  <a:lnTo>
                    <a:pt x="58" y="254"/>
                  </a:lnTo>
                  <a:lnTo>
                    <a:pt x="66" y="257"/>
                  </a:lnTo>
                  <a:lnTo>
                    <a:pt x="73" y="260"/>
                  </a:lnTo>
                  <a:lnTo>
                    <a:pt x="76" y="262"/>
                  </a:lnTo>
                  <a:lnTo>
                    <a:pt x="79" y="265"/>
                  </a:lnTo>
                  <a:lnTo>
                    <a:pt x="82" y="270"/>
                  </a:lnTo>
                  <a:lnTo>
                    <a:pt x="87" y="276"/>
                  </a:lnTo>
                  <a:lnTo>
                    <a:pt x="90" y="279"/>
                  </a:lnTo>
                  <a:lnTo>
                    <a:pt x="93" y="282"/>
                  </a:lnTo>
                  <a:lnTo>
                    <a:pt x="95" y="303"/>
                  </a:lnTo>
                  <a:lnTo>
                    <a:pt x="95" y="320"/>
                  </a:lnTo>
                  <a:lnTo>
                    <a:pt x="95" y="338"/>
                  </a:lnTo>
                  <a:lnTo>
                    <a:pt x="95" y="360"/>
                  </a:lnTo>
                  <a:lnTo>
                    <a:pt x="96" y="365"/>
                  </a:lnTo>
                  <a:lnTo>
                    <a:pt x="97" y="369"/>
                  </a:lnTo>
                  <a:lnTo>
                    <a:pt x="100" y="373"/>
                  </a:lnTo>
                  <a:lnTo>
                    <a:pt x="98" y="378"/>
                  </a:lnTo>
                  <a:close/>
                  <a:moveTo>
                    <a:pt x="121" y="306"/>
                  </a:moveTo>
                  <a:lnTo>
                    <a:pt x="122" y="310"/>
                  </a:lnTo>
                  <a:lnTo>
                    <a:pt x="124" y="310"/>
                  </a:lnTo>
                  <a:lnTo>
                    <a:pt x="125" y="310"/>
                  </a:lnTo>
                  <a:lnTo>
                    <a:pt x="127" y="306"/>
                  </a:lnTo>
                  <a:lnTo>
                    <a:pt x="127" y="298"/>
                  </a:lnTo>
                  <a:lnTo>
                    <a:pt x="128" y="290"/>
                  </a:lnTo>
                  <a:lnTo>
                    <a:pt x="128" y="286"/>
                  </a:lnTo>
                  <a:lnTo>
                    <a:pt x="127" y="282"/>
                  </a:lnTo>
                  <a:lnTo>
                    <a:pt x="125" y="277"/>
                  </a:lnTo>
                  <a:lnTo>
                    <a:pt x="122" y="274"/>
                  </a:lnTo>
                  <a:lnTo>
                    <a:pt x="121" y="268"/>
                  </a:lnTo>
                  <a:lnTo>
                    <a:pt x="119" y="262"/>
                  </a:lnTo>
                  <a:lnTo>
                    <a:pt x="118" y="260"/>
                  </a:lnTo>
                  <a:lnTo>
                    <a:pt x="117" y="258"/>
                  </a:lnTo>
                  <a:lnTo>
                    <a:pt x="114" y="257"/>
                  </a:lnTo>
                  <a:lnTo>
                    <a:pt x="112" y="255"/>
                  </a:lnTo>
                  <a:lnTo>
                    <a:pt x="109" y="257"/>
                  </a:lnTo>
                  <a:lnTo>
                    <a:pt x="107" y="255"/>
                  </a:lnTo>
                  <a:lnTo>
                    <a:pt x="107" y="255"/>
                  </a:lnTo>
                  <a:lnTo>
                    <a:pt x="106" y="257"/>
                  </a:lnTo>
                  <a:lnTo>
                    <a:pt x="106" y="259"/>
                  </a:lnTo>
                  <a:lnTo>
                    <a:pt x="106" y="262"/>
                  </a:lnTo>
                  <a:lnTo>
                    <a:pt x="106" y="268"/>
                  </a:lnTo>
                  <a:lnTo>
                    <a:pt x="106" y="275"/>
                  </a:lnTo>
                  <a:lnTo>
                    <a:pt x="108" y="280"/>
                  </a:lnTo>
                  <a:lnTo>
                    <a:pt x="111" y="286"/>
                  </a:lnTo>
                  <a:lnTo>
                    <a:pt x="116" y="296"/>
                  </a:lnTo>
                  <a:lnTo>
                    <a:pt x="121" y="306"/>
                  </a:lnTo>
                  <a:close/>
                  <a:moveTo>
                    <a:pt x="157" y="259"/>
                  </a:moveTo>
                  <a:lnTo>
                    <a:pt x="161" y="257"/>
                  </a:lnTo>
                  <a:lnTo>
                    <a:pt x="165" y="253"/>
                  </a:lnTo>
                  <a:lnTo>
                    <a:pt x="166" y="250"/>
                  </a:lnTo>
                  <a:lnTo>
                    <a:pt x="167" y="245"/>
                  </a:lnTo>
                  <a:lnTo>
                    <a:pt x="167" y="236"/>
                  </a:lnTo>
                  <a:lnTo>
                    <a:pt x="170" y="227"/>
                  </a:lnTo>
                  <a:lnTo>
                    <a:pt x="171" y="222"/>
                  </a:lnTo>
                  <a:lnTo>
                    <a:pt x="170" y="217"/>
                  </a:lnTo>
                  <a:lnTo>
                    <a:pt x="170" y="212"/>
                  </a:lnTo>
                  <a:lnTo>
                    <a:pt x="169" y="208"/>
                  </a:lnTo>
                  <a:lnTo>
                    <a:pt x="165" y="200"/>
                  </a:lnTo>
                  <a:lnTo>
                    <a:pt x="162" y="191"/>
                  </a:lnTo>
                  <a:lnTo>
                    <a:pt x="157" y="196"/>
                  </a:lnTo>
                  <a:lnTo>
                    <a:pt x="155" y="201"/>
                  </a:lnTo>
                  <a:lnTo>
                    <a:pt x="154" y="207"/>
                  </a:lnTo>
                  <a:lnTo>
                    <a:pt x="153" y="211"/>
                  </a:lnTo>
                  <a:lnTo>
                    <a:pt x="153" y="222"/>
                  </a:lnTo>
                  <a:lnTo>
                    <a:pt x="151" y="232"/>
                  </a:lnTo>
                  <a:lnTo>
                    <a:pt x="151" y="240"/>
                  </a:lnTo>
                  <a:lnTo>
                    <a:pt x="153" y="247"/>
                  </a:lnTo>
                  <a:lnTo>
                    <a:pt x="153" y="252"/>
                  </a:lnTo>
                  <a:lnTo>
                    <a:pt x="154" y="254"/>
                  </a:lnTo>
                  <a:lnTo>
                    <a:pt x="155" y="258"/>
                  </a:lnTo>
                  <a:lnTo>
                    <a:pt x="157" y="259"/>
                  </a:lnTo>
                  <a:close/>
                  <a:moveTo>
                    <a:pt x="145" y="279"/>
                  </a:moveTo>
                  <a:lnTo>
                    <a:pt x="146" y="255"/>
                  </a:lnTo>
                  <a:lnTo>
                    <a:pt x="145" y="232"/>
                  </a:lnTo>
                  <a:lnTo>
                    <a:pt x="144" y="221"/>
                  </a:lnTo>
                  <a:lnTo>
                    <a:pt x="143" y="208"/>
                  </a:lnTo>
                  <a:lnTo>
                    <a:pt x="140" y="195"/>
                  </a:lnTo>
                  <a:lnTo>
                    <a:pt x="137" y="182"/>
                  </a:lnTo>
                  <a:lnTo>
                    <a:pt x="138" y="175"/>
                  </a:lnTo>
                  <a:lnTo>
                    <a:pt x="138" y="169"/>
                  </a:lnTo>
                  <a:lnTo>
                    <a:pt x="137" y="165"/>
                  </a:lnTo>
                  <a:lnTo>
                    <a:pt x="134" y="161"/>
                  </a:lnTo>
                  <a:lnTo>
                    <a:pt x="128" y="157"/>
                  </a:lnTo>
                  <a:lnTo>
                    <a:pt x="123" y="151"/>
                  </a:lnTo>
                  <a:lnTo>
                    <a:pt x="118" y="162"/>
                  </a:lnTo>
                  <a:lnTo>
                    <a:pt x="114" y="175"/>
                  </a:lnTo>
                  <a:lnTo>
                    <a:pt x="113" y="187"/>
                  </a:lnTo>
                  <a:lnTo>
                    <a:pt x="114" y="201"/>
                  </a:lnTo>
                  <a:lnTo>
                    <a:pt x="117" y="214"/>
                  </a:lnTo>
                  <a:lnTo>
                    <a:pt x="121" y="225"/>
                  </a:lnTo>
                  <a:lnTo>
                    <a:pt x="124" y="238"/>
                  </a:lnTo>
                  <a:lnTo>
                    <a:pt x="129" y="250"/>
                  </a:lnTo>
                  <a:lnTo>
                    <a:pt x="139" y="267"/>
                  </a:lnTo>
                  <a:lnTo>
                    <a:pt x="145" y="279"/>
                  </a:lnTo>
                  <a:close/>
                  <a:moveTo>
                    <a:pt x="103" y="195"/>
                  </a:moveTo>
                  <a:lnTo>
                    <a:pt x="103" y="198"/>
                  </a:lnTo>
                  <a:lnTo>
                    <a:pt x="102" y="201"/>
                  </a:lnTo>
                  <a:lnTo>
                    <a:pt x="100" y="200"/>
                  </a:lnTo>
                  <a:lnTo>
                    <a:pt x="98" y="196"/>
                  </a:lnTo>
                  <a:lnTo>
                    <a:pt x="90" y="183"/>
                  </a:lnTo>
                  <a:lnTo>
                    <a:pt x="81" y="167"/>
                  </a:lnTo>
                  <a:lnTo>
                    <a:pt x="79" y="159"/>
                  </a:lnTo>
                  <a:lnTo>
                    <a:pt x="76" y="151"/>
                  </a:lnTo>
                  <a:lnTo>
                    <a:pt x="76" y="147"/>
                  </a:lnTo>
                  <a:lnTo>
                    <a:pt x="76" y="144"/>
                  </a:lnTo>
                  <a:lnTo>
                    <a:pt x="77" y="140"/>
                  </a:lnTo>
                  <a:lnTo>
                    <a:pt x="80" y="138"/>
                  </a:lnTo>
                  <a:lnTo>
                    <a:pt x="81" y="137"/>
                  </a:lnTo>
                  <a:lnTo>
                    <a:pt x="85" y="137"/>
                  </a:lnTo>
                  <a:lnTo>
                    <a:pt x="89" y="140"/>
                  </a:lnTo>
                  <a:lnTo>
                    <a:pt x="92" y="144"/>
                  </a:lnTo>
                  <a:lnTo>
                    <a:pt x="95" y="149"/>
                  </a:lnTo>
                  <a:lnTo>
                    <a:pt x="98" y="153"/>
                  </a:lnTo>
                  <a:lnTo>
                    <a:pt x="100" y="158"/>
                  </a:lnTo>
                  <a:lnTo>
                    <a:pt x="101" y="162"/>
                  </a:lnTo>
                  <a:lnTo>
                    <a:pt x="102" y="179"/>
                  </a:lnTo>
                  <a:lnTo>
                    <a:pt x="103" y="195"/>
                  </a:lnTo>
                  <a:close/>
                  <a:moveTo>
                    <a:pt x="116" y="246"/>
                  </a:moveTo>
                  <a:lnTo>
                    <a:pt x="117" y="248"/>
                  </a:lnTo>
                  <a:lnTo>
                    <a:pt x="117" y="250"/>
                  </a:lnTo>
                  <a:lnTo>
                    <a:pt x="116" y="250"/>
                  </a:lnTo>
                  <a:lnTo>
                    <a:pt x="114" y="250"/>
                  </a:lnTo>
                  <a:lnTo>
                    <a:pt x="111" y="250"/>
                  </a:lnTo>
                  <a:lnTo>
                    <a:pt x="108" y="250"/>
                  </a:lnTo>
                  <a:lnTo>
                    <a:pt x="102" y="244"/>
                  </a:lnTo>
                  <a:lnTo>
                    <a:pt x="98" y="237"/>
                  </a:lnTo>
                  <a:lnTo>
                    <a:pt x="96" y="230"/>
                  </a:lnTo>
                  <a:lnTo>
                    <a:pt x="92" y="223"/>
                  </a:lnTo>
                  <a:lnTo>
                    <a:pt x="93" y="227"/>
                  </a:lnTo>
                  <a:lnTo>
                    <a:pt x="95" y="232"/>
                  </a:lnTo>
                  <a:lnTo>
                    <a:pt x="93" y="236"/>
                  </a:lnTo>
                  <a:lnTo>
                    <a:pt x="92" y="238"/>
                  </a:lnTo>
                  <a:lnTo>
                    <a:pt x="92" y="240"/>
                  </a:lnTo>
                  <a:lnTo>
                    <a:pt x="91" y="241"/>
                  </a:lnTo>
                  <a:lnTo>
                    <a:pt x="89" y="240"/>
                  </a:lnTo>
                  <a:lnTo>
                    <a:pt x="85" y="239"/>
                  </a:lnTo>
                  <a:lnTo>
                    <a:pt x="79" y="234"/>
                  </a:lnTo>
                  <a:lnTo>
                    <a:pt x="74" y="231"/>
                  </a:lnTo>
                  <a:lnTo>
                    <a:pt x="84" y="239"/>
                  </a:lnTo>
                  <a:lnTo>
                    <a:pt x="92" y="248"/>
                  </a:lnTo>
                  <a:lnTo>
                    <a:pt x="95" y="253"/>
                  </a:lnTo>
                  <a:lnTo>
                    <a:pt x="97" y="258"/>
                  </a:lnTo>
                  <a:lnTo>
                    <a:pt x="100" y="263"/>
                  </a:lnTo>
                  <a:lnTo>
                    <a:pt x="100" y="268"/>
                  </a:lnTo>
                  <a:lnTo>
                    <a:pt x="92" y="265"/>
                  </a:lnTo>
                  <a:lnTo>
                    <a:pt x="86" y="261"/>
                  </a:lnTo>
                  <a:lnTo>
                    <a:pt x="81" y="255"/>
                  </a:lnTo>
                  <a:lnTo>
                    <a:pt x="77" y="248"/>
                  </a:lnTo>
                  <a:lnTo>
                    <a:pt x="69" y="236"/>
                  </a:lnTo>
                  <a:lnTo>
                    <a:pt x="61" y="222"/>
                  </a:lnTo>
                  <a:lnTo>
                    <a:pt x="63" y="219"/>
                  </a:lnTo>
                  <a:lnTo>
                    <a:pt x="66" y="217"/>
                  </a:lnTo>
                  <a:lnTo>
                    <a:pt x="63" y="216"/>
                  </a:lnTo>
                  <a:lnTo>
                    <a:pt x="59" y="215"/>
                  </a:lnTo>
                  <a:lnTo>
                    <a:pt x="55" y="212"/>
                  </a:lnTo>
                  <a:lnTo>
                    <a:pt x="50" y="207"/>
                  </a:lnTo>
                  <a:lnTo>
                    <a:pt x="50" y="204"/>
                  </a:lnTo>
                  <a:lnTo>
                    <a:pt x="49" y="202"/>
                  </a:lnTo>
                  <a:lnTo>
                    <a:pt x="47" y="201"/>
                  </a:lnTo>
                  <a:lnTo>
                    <a:pt x="44" y="200"/>
                  </a:lnTo>
                  <a:lnTo>
                    <a:pt x="43" y="193"/>
                  </a:lnTo>
                  <a:lnTo>
                    <a:pt x="42" y="188"/>
                  </a:lnTo>
                  <a:lnTo>
                    <a:pt x="43" y="185"/>
                  </a:lnTo>
                  <a:lnTo>
                    <a:pt x="43" y="182"/>
                  </a:lnTo>
                  <a:lnTo>
                    <a:pt x="47" y="178"/>
                  </a:lnTo>
                  <a:lnTo>
                    <a:pt x="48" y="172"/>
                  </a:lnTo>
                  <a:lnTo>
                    <a:pt x="50" y="166"/>
                  </a:lnTo>
                  <a:lnTo>
                    <a:pt x="50" y="159"/>
                  </a:lnTo>
                  <a:lnTo>
                    <a:pt x="52" y="156"/>
                  </a:lnTo>
                  <a:lnTo>
                    <a:pt x="53" y="153"/>
                  </a:lnTo>
                  <a:lnTo>
                    <a:pt x="55" y="152"/>
                  </a:lnTo>
                  <a:lnTo>
                    <a:pt x="58" y="152"/>
                  </a:lnTo>
                  <a:lnTo>
                    <a:pt x="61" y="152"/>
                  </a:lnTo>
                  <a:lnTo>
                    <a:pt x="64" y="153"/>
                  </a:lnTo>
                  <a:lnTo>
                    <a:pt x="66" y="156"/>
                  </a:lnTo>
                  <a:lnTo>
                    <a:pt x="68" y="158"/>
                  </a:lnTo>
                  <a:lnTo>
                    <a:pt x="73" y="164"/>
                  </a:lnTo>
                  <a:lnTo>
                    <a:pt x="77" y="169"/>
                  </a:lnTo>
                  <a:lnTo>
                    <a:pt x="81" y="180"/>
                  </a:lnTo>
                  <a:lnTo>
                    <a:pt x="86" y="189"/>
                  </a:lnTo>
                  <a:lnTo>
                    <a:pt x="90" y="194"/>
                  </a:lnTo>
                  <a:lnTo>
                    <a:pt x="91" y="200"/>
                  </a:lnTo>
                  <a:lnTo>
                    <a:pt x="93" y="204"/>
                  </a:lnTo>
                  <a:lnTo>
                    <a:pt x="93" y="209"/>
                  </a:lnTo>
                  <a:lnTo>
                    <a:pt x="100" y="212"/>
                  </a:lnTo>
                  <a:lnTo>
                    <a:pt x="105" y="217"/>
                  </a:lnTo>
                  <a:lnTo>
                    <a:pt x="108" y="222"/>
                  </a:lnTo>
                  <a:lnTo>
                    <a:pt x="111" y="226"/>
                  </a:lnTo>
                  <a:lnTo>
                    <a:pt x="114" y="236"/>
                  </a:lnTo>
                  <a:lnTo>
                    <a:pt x="116" y="246"/>
                  </a:lnTo>
                  <a:close/>
                  <a:moveTo>
                    <a:pt x="63" y="243"/>
                  </a:moveTo>
                  <a:lnTo>
                    <a:pt x="64" y="245"/>
                  </a:lnTo>
                  <a:lnTo>
                    <a:pt x="64" y="246"/>
                  </a:lnTo>
                  <a:lnTo>
                    <a:pt x="64" y="247"/>
                  </a:lnTo>
                  <a:lnTo>
                    <a:pt x="61" y="248"/>
                  </a:lnTo>
                  <a:lnTo>
                    <a:pt x="58" y="247"/>
                  </a:lnTo>
                  <a:lnTo>
                    <a:pt x="54" y="244"/>
                  </a:lnTo>
                  <a:lnTo>
                    <a:pt x="50" y="239"/>
                  </a:lnTo>
                  <a:lnTo>
                    <a:pt x="48" y="236"/>
                  </a:lnTo>
                  <a:lnTo>
                    <a:pt x="47" y="232"/>
                  </a:lnTo>
                  <a:lnTo>
                    <a:pt x="45" y="227"/>
                  </a:lnTo>
                  <a:lnTo>
                    <a:pt x="45" y="226"/>
                  </a:lnTo>
                  <a:lnTo>
                    <a:pt x="45" y="224"/>
                  </a:lnTo>
                  <a:lnTo>
                    <a:pt x="47" y="223"/>
                  </a:lnTo>
                  <a:lnTo>
                    <a:pt x="48" y="222"/>
                  </a:lnTo>
                  <a:lnTo>
                    <a:pt x="55" y="232"/>
                  </a:lnTo>
                  <a:lnTo>
                    <a:pt x="63" y="243"/>
                  </a:lnTo>
                  <a:close/>
                  <a:moveTo>
                    <a:pt x="64" y="144"/>
                  </a:moveTo>
                  <a:lnTo>
                    <a:pt x="66" y="144"/>
                  </a:lnTo>
                  <a:lnTo>
                    <a:pt x="68" y="142"/>
                  </a:lnTo>
                  <a:lnTo>
                    <a:pt x="66" y="140"/>
                  </a:lnTo>
                  <a:lnTo>
                    <a:pt x="66" y="139"/>
                  </a:lnTo>
                  <a:lnTo>
                    <a:pt x="66" y="133"/>
                  </a:lnTo>
                  <a:lnTo>
                    <a:pt x="66" y="128"/>
                  </a:lnTo>
                  <a:lnTo>
                    <a:pt x="66" y="124"/>
                  </a:lnTo>
                  <a:lnTo>
                    <a:pt x="65" y="122"/>
                  </a:lnTo>
                  <a:lnTo>
                    <a:pt x="64" y="118"/>
                  </a:lnTo>
                  <a:lnTo>
                    <a:pt x="60" y="116"/>
                  </a:lnTo>
                  <a:lnTo>
                    <a:pt x="58" y="114"/>
                  </a:lnTo>
                  <a:lnTo>
                    <a:pt x="56" y="115"/>
                  </a:lnTo>
                  <a:lnTo>
                    <a:pt x="55" y="117"/>
                  </a:lnTo>
                  <a:lnTo>
                    <a:pt x="55" y="118"/>
                  </a:lnTo>
                  <a:lnTo>
                    <a:pt x="56" y="125"/>
                  </a:lnTo>
                  <a:lnTo>
                    <a:pt x="58" y="132"/>
                  </a:lnTo>
                  <a:lnTo>
                    <a:pt x="58" y="136"/>
                  </a:lnTo>
                  <a:lnTo>
                    <a:pt x="59" y="139"/>
                  </a:lnTo>
                  <a:lnTo>
                    <a:pt x="61" y="142"/>
                  </a:lnTo>
                  <a:lnTo>
                    <a:pt x="64" y="144"/>
                  </a:lnTo>
                  <a:close/>
                  <a:moveTo>
                    <a:pt x="111" y="164"/>
                  </a:moveTo>
                  <a:lnTo>
                    <a:pt x="112" y="158"/>
                  </a:lnTo>
                  <a:lnTo>
                    <a:pt x="113" y="151"/>
                  </a:lnTo>
                  <a:lnTo>
                    <a:pt x="112" y="145"/>
                  </a:lnTo>
                  <a:lnTo>
                    <a:pt x="109" y="138"/>
                  </a:lnTo>
                  <a:lnTo>
                    <a:pt x="105" y="124"/>
                  </a:lnTo>
                  <a:lnTo>
                    <a:pt x="102" y="110"/>
                  </a:lnTo>
                  <a:lnTo>
                    <a:pt x="101" y="107"/>
                  </a:lnTo>
                  <a:lnTo>
                    <a:pt x="101" y="104"/>
                  </a:lnTo>
                  <a:lnTo>
                    <a:pt x="100" y="102"/>
                  </a:lnTo>
                  <a:lnTo>
                    <a:pt x="97" y="101"/>
                  </a:lnTo>
                  <a:lnTo>
                    <a:pt x="96" y="101"/>
                  </a:lnTo>
                  <a:lnTo>
                    <a:pt x="95" y="102"/>
                  </a:lnTo>
                  <a:lnTo>
                    <a:pt x="93" y="103"/>
                  </a:lnTo>
                  <a:lnTo>
                    <a:pt x="92" y="104"/>
                  </a:lnTo>
                  <a:lnTo>
                    <a:pt x="90" y="108"/>
                  </a:lnTo>
                  <a:lnTo>
                    <a:pt x="90" y="110"/>
                  </a:lnTo>
                  <a:lnTo>
                    <a:pt x="90" y="114"/>
                  </a:lnTo>
                  <a:lnTo>
                    <a:pt x="90" y="116"/>
                  </a:lnTo>
                  <a:lnTo>
                    <a:pt x="91" y="123"/>
                  </a:lnTo>
                  <a:lnTo>
                    <a:pt x="92" y="129"/>
                  </a:lnTo>
                  <a:lnTo>
                    <a:pt x="92" y="133"/>
                  </a:lnTo>
                  <a:lnTo>
                    <a:pt x="93" y="137"/>
                  </a:lnTo>
                  <a:lnTo>
                    <a:pt x="96" y="142"/>
                  </a:lnTo>
                  <a:lnTo>
                    <a:pt x="100" y="145"/>
                  </a:lnTo>
                  <a:lnTo>
                    <a:pt x="106" y="154"/>
                  </a:lnTo>
                  <a:lnTo>
                    <a:pt x="111" y="164"/>
                  </a:lnTo>
                  <a:close/>
                  <a:moveTo>
                    <a:pt x="39" y="366"/>
                  </a:moveTo>
                  <a:lnTo>
                    <a:pt x="34" y="370"/>
                  </a:lnTo>
                  <a:lnTo>
                    <a:pt x="29" y="376"/>
                  </a:lnTo>
                  <a:lnTo>
                    <a:pt x="27" y="378"/>
                  </a:lnTo>
                  <a:lnTo>
                    <a:pt x="24" y="380"/>
                  </a:lnTo>
                  <a:lnTo>
                    <a:pt x="22" y="380"/>
                  </a:lnTo>
                  <a:lnTo>
                    <a:pt x="20" y="377"/>
                  </a:lnTo>
                  <a:lnTo>
                    <a:pt x="18" y="370"/>
                  </a:lnTo>
                  <a:lnTo>
                    <a:pt x="18" y="362"/>
                  </a:lnTo>
                  <a:lnTo>
                    <a:pt x="20" y="354"/>
                  </a:lnTo>
                  <a:lnTo>
                    <a:pt x="22" y="345"/>
                  </a:lnTo>
                  <a:lnTo>
                    <a:pt x="26" y="338"/>
                  </a:lnTo>
                  <a:lnTo>
                    <a:pt x="29" y="331"/>
                  </a:lnTo>
                  <a:lnTo>
                    <a:pt x="34" y="326"/>
                  </a:lnTo>
                  <a:lnTo>
                    <a:pt x="39" y="323"/>
                  </a:lnTo>
                  <a:lnTo>
                    <a:pt x="39" y="366"/>
                  </a:lnTo>
                  <a:close/>
                  <a:moveTo>
                    <a:pt x="39" y="221"/>
                  </a:moveTo>
                  <a:lnTo>
                    <a:pt x="36" y="226"/>
                  </a:lnTo>
                  <a:lnTo>
                    <a:pt x="32" y="231"/>
                  </a:lnTo>
                  <a:lnTo>
                    <a:pt x="28" y="229"/>
                  </a:lnTo>
                  <a:lnTo>
                    <a:pt x="27" y="226"/>
                  </a:lnTo>
                  <a:lnTo>
                    <a:pt x="26" y="223"/>
                  </a:lnTo>
                  <a:lnTo>
                    <a:pt x="24" y="221"/>
                  </a:lnTo>
                  <a:lnTo>
                    <a:pt x="24" y="214"/>
                  </a:lnTo>
                  <a:lnTo>
                    <a:pt x="27" y="207"/>
                  </a:lnTo>
                  <a:lnTo>
                    <a:pt x="31" y="203"/>
                  </a:lnTo>
                  <a:lnTo>
                    <a:pt x="34" y="200"/>
                  </a:lnTo>
                  <a:lnTo>
                    <a:pt x="38" y="198"/>
                  </a:lnTo>
                  <a:lnTo>
                    <a:pt x="39" y="200"/>
                  </a:lnTo>
                  <a:lnTo>
                    <a:pt x="39" y="221"/>
                  </a:lnTo>
                  <a:close/>
                  <a:moveTo>
                    <a:pt x="10" y="73"/>
                  </a:moveTo>
                  <a:lnTo>
                    <a:pt x="12" y="74"/>
                  </a:lnTo>
                  <a:lnTo>
                    <a:pt x="15" y="77"/>
                  </a:lnTo>
                  <a:lnTo>
                    <a:pt x="17" y="78"/>
                  </a:lnTo>
                  <a:lnTo>
                    <a:pt x="18" y="81"/>
                  </a:lnTo>
                  <a:lnTo>
                    <a:pt x="20" y="79"/>
                  </a:lnTo>
                  <a:lnTo>
                    <a:pt x="22" y="75"/>
                  </a:lnTo>
                  <a:lnTo>
                    <a:pt x="23" y="74"/>
                  </a:lnTo>
                  <a:lnTo>
                    <a:pt x="24" y="74"/>
                  </a:lnTo>
                  <a:lnTo>
                    <a:pt x="26" y="74"/>
                  </a:lnTo>
                  <a:lnTo>
                    <a:pt x="27" y="74"/>
                  </a:lnTo>
                  <a:lnTo>
                    <a:pt x="28" y="80"/>
                  </a:lnTo>
                  <a:lnTo>
                    <a:pt x="27" y="88"/>
                  </a:lnTo>
                  <a:lnTo>
                    <a:pt x="27" y="92"/>
                  </a:lnTo>
                  <a:lnTo>
                    <a:pt x="28" y="94"/>
                  </a:lnTo>
                  <a:lnTo>
                    <a:pt x="31" y="93"/>
                  </a:lnTo>
                  <a:lnTo>
                    <a:pt x="36" y="90"/>
                  </a:lnTo>
                  <a:lnTo>
                    <a:pt x="37" y="77"/>
                  </a:lnTo>
                  <a:lnTo>
                    <a:pt x="40" y="64"/>
                  </a:lnTo>
                  <a:lnTo>
                    <a:pt x="33" y="66"/>
                  </a:lnTo>
                  <a:lnTo>
                    <a:pt x="26" y="67"/>
                  </a:lnTo>
                  <a:lnTo>
                    <a:pt x="29" y="59"/>
                  </a:lnTo>
                  <a:lnTo>
                    <a:pt x="33" y="49"/>
                  </a:lnTo>
                  <a:lnTo>
                    <a:pt x="32" y="46"/>
                  </a:lnTo>
                  <a:lnTo>
                    <a:pt x="32" y="44"/>
                  </a:lnTo>
                  <a:lnTo>
                    <a:pt x="31" y="42"/>
                  </a:lnTo>
                  <a:lnTo>
                    <a:pt x="27" y="41"/>
                  </a:lnTo>
                  <a:lnTo>
                    <a:pt x="23" y="41"/>
                  </a:lnTo>
                  <a:lnTo>
                    <a:pt x="21" y="43"/>
                  </a:lnTo>
                  <a:lnTo>
                    <a:pt x="20" y="46"/>
                  </a:lnTo>
                  <a:lnTo>
                    <a:pt x="17" y="49"/>
                  </a:lnTo>
                  <a:lnTo>
                    <a:pt x="20" y="52"/>
                  </a:lnTo>
                  <a:lnTo>
                    <a:pt x="21" y="54"/>
                  </a:lnTo>
                  <a:lnTo>
                    <a:pt x="20" y="56"/>
                  </a:lnTo>
                  <a:lnTo>
                    <a:pt x="17" y="58"/>
                  </a:lnTo>
                  <a:lnTo>
                    <a:pt x="15" y="60"/>
                  </a:lnTo>
                  <a:lnTo>
                    <a:pt x="12" y="63"/>
                  </a:lnTo>
                  <a:lnTo>
                    <a:pt x="11" y="67"/>
                  </a:lnTo>
                  <a:lnTo>
                    <a:pt x="10" y="73"/>
                  </a:lnTo>
                  <a:close/>
                  <a:moveTo>
                    <a:pt x="368" y="508"/>
                  </a:moveTo>
                  <a:lnTo>
                    <a:pt x="385" y="504"/>
                  </a:lnTo>
                  <a:lnTo>
                    <a:pt x="404" y="500"/>
                  </a:lnTo>
                  <a:lnTo>
                    <a:pt x="398" y="500"/>
                  </a:lnTo>
                  <a:lnTo>
                    <a:pt x="392" y="500"/>
                  </a:lnTo>
                  <a:lnTo>
                    <a:pt x="392" y="497"/>
                  </a:lnTo>
                  <a:lnTo>
                    <a:pt x="393" y="495"/>
                  </a:lnTo>
                  <a:lnTo>
                    <a:pt x="395" y="492"/>
                  </a:lnTo>
                  <a:lnTo>
                    <a:pt x="398" y="490"/>
                  </a:lnTo>
                  <a:lnTo>
                    <a:pt x="393" y="492"/>
                  </a:lnTo>
                  <a:lnTo>
                    <a:pt x="388" y="497"/>
                  </a:lnTo>
                  <a:lnTo>
                    <a:pt x="380" y="499"/>
                  </a:lnTo>
                  <a:lnTo>
                    <a:pt x="371" y="500"/>
                  </a:lnTo>
                  <a:lnTo>
                    <a:pt x="358" y="502"/>
                  </a:lnTo>
                  <a:lnTo>
                    <a:pt x="347" y="504"/>
                  </a:lnTo>
                  <a:lnTo>
                    <a:pt x="343" y="504"/>
                  </a:lnTo>
                  <a:lnTo>
                    <a:pt x="340" y="504"/>
                  </a:lnTo>
                  <a:lnTo>
                    <a:pt x="337" y="504"/>
                  </a:lnTo>
                  <a:lnTo>
                    <a:pt x="337" y="502"/>
                  </a:lnTo>
                  <a:lnTo>
                    <a:pt x="337" y="499"/>
                  </a:lnTo>
                  <a:lnTo>
                    <a:pt x="340" y="497"/>
                  </a:lnTo>
                  <a:lnTo>
                    <a:pt x="342" y="496"/>
                  </a:lnTo>
                  <a:lnTo>
                    <a:pt x="346" y="495"/>
                  </a:lnTo>
                  <a:lnTo>
                    <a:pt x="356" y="493"/>
                  </a:lnTo>
                  <a:lnTo>
                    <a:pt x="363" y="492"/>
                  </a:lnTo>
                  <a:lnTo>
                    <a:pt x="356" y="492"/>
                  </a:lnTo>
                  <a:lnTo>
                    <a:pt x="346" y="493"/>
                  </a:lnTo>
                  <a:lnTo>
                    <a:pt x="342" y="493"/>
                  </a:lnTo>
                  <a:lnTo>
                    <a:pt x="339" y="492"/>
                  </a:lnTo>
                  <a:lnTo>
                    <a:pt x="336" y="492"/>
                  </a:lnTo>
                  <a:lnTo>
                    <a:pt x="335" y="490"/>
                  </a:lnTo>
                  <a:lnTo>
                    <a:pt x="335" y="489"/>
                  </a:lnTo>
                  <a:lnTo>
                    <a:pt x="336" y="488"/>
                  </a:lnTo>
                  <a:lnTo>
                    <a:pt x="339" y="486"/>
                  </a:lnTo>
                  <a:lnTo>
                    <a:pt x="341" y="486"/>
                  </a:lnTo>
                  <a:lnTo>
                    <a:pt x="347" y="485"/>
                  </a:lnTo>
                  <a:lnTo>
                    <a:pt x="353" y="484"/>
                  </a:lnTo>
                  <a:lnTo>
                    <a:pt x="350" y="484"/>
                  </a:lnTo>
                  <a:lnTo>
                    <a:pt x="345" y="484"/>
                  </a:lnTo>
                  <a:lnTo>
                    <a:pt x="341" y="483"/>
                  </a:lnTo>
                  <a:lnTo>
                    <a:pt x="339" y="481"/>
                  </a:lnTo>
                  <a:lnTo>
                    <a:pt x="340" y="477"/>
                  </a:lnTo>
                  <a:lnTo>
                    <a:pt x="343" y="474"/>
                  </a:lnTo>
                  <a:lnTo>
                    <a:pt x="347" y="471"/>
                  </a:lnTo>
                  <a:lnTo>
                    <a:pt x="352" y="468"/>
                  </a:lnTo>
                  <a:lnTo>
                    <a:pt x="345" y="471"/>
                  </a:lnTo>
                  <a:lnTo>
                    <a:pt x="340" y="472"/>
                  </a:lnTo>
                  <a:lnTo>
                    <a:pt x="337" y="472"/>
                  </a:lnTo>
                  <a:lnTo>
                    <a:pt x="336" y="470"/>
                  </a:lnTo>
                  <a:lnTo>
                    <a:pt x="340" y="464"/>
                  </a:lnTo>
                  <a:lnTo>
                    <a:pt x="346" y="455"/>
                  </a:lnTo>
                  <a:lnTo>
                    <a:pt x="332" y="466"/>
                  </a:lnTo>
                  <a:lnTo>
                    <a:pt x="316" y="477"/>
                  </a:lnTo>
                  <a:lnTo>
                    <a:pt x="309" y="482"/>
                  </a:lnTo>
                  <a:lnTo>
                    <a:pt x="300" y="485"/>
                  </a:lnTo>
                  <a:lnTo>
                    <a:pt x="297" y="485"/>
                  </a:lnTo>
                  <a:lnTo>
                    <a:pt x="293" y="485"/>
                  </a:lnTo>
                  <a:lnTo>
                    <a:pt x="291" y="485"/>
                  </a:lnTo>
                  <a:lnTo>
                    <a:pt x="287" y="484"/>
                  </a:lnTo>
                  <a:lnTo>
                    <a:pt x="295" y="471"/>
                  </a:lnTo>
                  <a:lnTo>
                    <a:pt x="307" y="460"/>
                  </a:lnTo>
                  <a:lnTo>
                    <a:pt x="319" y="448"/>
                  </a:lnTo>
                  <a:lnTo>
                    <a:pt x="330" y="437"/>
                  </a:lnTo>
                  <a:lnTo>
                    <a:pt x="342" y="427"/>
                  </a:lnTo>
                  <a:lnTo>
                    <a:pt x="351" y="421"/>
                  </a:lnTo>
                  <a:lnTo>
                    <a:pt x="357" y="419"/>
                  </a:lnTo>
                  <a:lnTo>
                    <a:pt x="366" y="417"/>
                  </a:lnTo>
                  <a:lnTo>
                    <a:pt x="379" y="416"/>
                  </a:lnTo>
                  <a:lnTo>
                    <a:pt x="400" y="413"/>
                  </a:lnTo>
                  <a:lnTo>
                    <a:pt x="394" y="413"/>
                  </a:lnTo>
                  <a:lnTo>
                    <a:pt x="387" y="413"/>
                  </a:lnTo>
                  <a:lnTo>
                    <a:pt x="384" y="413"/>
                  </a:lnTo>
                  <a:lnTo>
                    <a:pt x="382" y="412"/>
                  </a:lnTo>
                  <a:lnTo>
                    <a:pt x="379" y="411"/>
                  </a:lnTo>
                  <a:lnTo>
                    <a:pt x="379" y="410"/>
                  </a:lnTo>
                  <a:lnTo>
                    <a:pt x="380" y="405"/>
                  </a:lnTo>
                  <a:lnTo>
                    <a:pt x="383" y="401"/>
                  </a:lnTo>
                  <a:lnTo>
                    <a:pt x="387" y="397"/>
                  </a:lnTo>
                  <a:lnTo>
                    <a:pt x="390" y="394"/>
                  </a:lnTo>
                  <a:lnTo>
                    <a:pt x="401" y="387"/>
                  </a:lnTo>
                  <a:lnTo>
                    <a:pt x="412" y="381"/>
                  </a:lnTo>
                  <a:lnTo>
                    <a:pt x="399" y="387"/>
                  </a:lnTo>
                  <a:lnTo>
                    <a:pt x="387" y="392"/>
                  </a:lnTo>
                  <a:lnTo>
                    <a:pt x="385" y="391"/>
                  </a:lnTo>
                  <a:lnTo>
                    <a:pt x="384" y="389"/>
                  </a:lnTo>
                  <a:lnTo>
                    <a:pt x="384" y="385"/>
                  </a:lnTo>
                  <a:lnTo>
                    <a:pt x="385" y="382"/>
                  </a:lnTo>
                  <a:lnTo>
                    <a:pt x="380" y="392"/>
                  </a:lnTo>
                  <a:lnTo>
                    <a:pt x="377" y="403"/>
                  </a:lnTo>
                  <a:lnTo>
                    <a:pt x="372" y="407"/>
                  </a:lnTo>
                  <a:lnTo>
                    <a:pt x="367" y="412"/>
                  </a:lnTo>
                  <a:lnTo>
                    <a:pt x="358" y="414"/>
                  </a:lnTo>
                  <a:lnTo>
                    <a:pt x="347" y="417"/>
                  </a:lnTo>
                  <a:lnTo>
                    <a:pt x="347" y="414"/>
                  </a:lnTo>
                  <a:lnTo>
                    <a:pt x="347" y="412"/>
                  </a:lnTo>
                  <a:lnTo>
                    <a:pt x="347" y="410"/>
                  </a:lnTo>
                  <a:lnTo>
                    <a:pt x="348" y="407"/>
                  </a:lnTo>
                  <a:lnTo>
                    <a:pt x="352" y="403"/>
                  </a:lnTo>
                  <a:lnTo>
                    <a:pt x="357" y="397"/>
                  </a:lnTo>
                  <a:lnTo>
                    <a:pt x="369" y="385"/>
                  </a:lnTo>
                  <a:lnTo>
                    <a:pt x="379" y="375"/>
                  </a:lnTo>
                  <a:lnTo>
                    <a:pt x="369" y="383"/>
                  </a:lnTo>
                  <a:lnTo>
                    <a:pt x="363" y="388"/>
                  </a:lnTo>
                  <a:lnTo>
                    <a:pt x="362" y="388"/>
                  </a:lnTo>
                  <a:lnTo>
                    <a:pt x="361" y="385"/>
                  </a:lnTo>
                  <a:lnTo>
                    <a:pt x="363" y="382"/>
                  </a:lnTo>
                  <a:lnTo>
                    <a:pt x="366" y="376"/>
                  </a:lnTo>
                  <a:lnTo>
                    <a:pt x="359" y="382"/>
                  </a:lnTo>
                  <a:lnTo>
                    <a:pt x="356" y="389"/>
                  </a:lnTo>
                  <a:lnTo>
                    <a:pt x="352" y="391"/>
                  </a:lnTo>
                  <a:lnTo>
                    <a:pt x="348" y="394"/>
                  </a:lnTo>
                  <a:lnTo>
                    <a:pt x="343" y="395"/>
                  </a:lnTo>
                  <a:lnTo>
                    <a:pt x="336" y="395"/>
                  </a:lnTo>
                  <a:lnTo>
                    <a:pt x="335" y="391"/>
                  </a:lnTo>
                  <a:lnTo>
                    <a:pt x="335" y="388"/>
                  </a:lnTo>
                  <a:lnTo>
                    <a:pt x="336" y="385"/>
                  </a:lnTo>
                  <a:lnTo>
                    <a:pt x="337" y="382"/>
                  </a:lnTo>
                  <a:lnTo>
                    <a:pt x="343" y="376"/>
                  </a:lnTo>
                  <a:lnTo>
                    <a:pt x="348" y="370"/>
                  </a:lnTo>
                  <a:lnTo>
                    <a:pt x="346" y="371"/>
                  </a:lnTo>
                  <a:lnTo>
                    <a:pt x="342" y="375"/>
                  </a:lnTo>
                  <a:lnTo>
                    <a:pt x="341" y="375"/>
                  </a:lnTo>
                  <a:lnTo>
                    <a:pt x="340" y="376"/>
                  </a:lnTo>
                  <a:lnTo>
                    <a:pt x="337" y="376"/>
                  </a:lnTo>
                  <a:lnTo>
                    <a:pt x="336" y="374"/>
                  </a:lnTo>
                  <a:lnTo>
                    <a:pt x="334" y="370"/>
                  </a:lnTo>
                  <a:lnTo>
                    <a:pt x="335" y="366"/>
                  </a:lnTo>
                  <a:lnTo>
                    <a:pt x="336" y="361"/>
                  </a:lnTo>
                  <a:lnTo>
                    <a:pt x="340" y="355"/>
                  </a:lnTo>
                  <a:lnTo>
                    <a:pt x="347" y="345"/>
                  </a:lnTo>
                  <a:lnTo>
                    <a:pt x="356" y="334"/>
                  </a:lnTo>
                  <a:lnTo>
                    <a:pt x="342" y="334"/>
                  </a:lnTo>
                  <a:lnTo>
                    <a:pt x="327" y="335"/>
                  </a:lnTo>
                  <a:lnTo>
                    <a:pt x="315" y="335"/>
                  </a:lnTo>
                  <a:lnTo>
                    <a:pt x="310" y="333"/>
                  </a:lnTo>
                  <a:lnTo>
                    <a:pt x="309" y="332"/>
                  </a:lnTo>
                  <a:lnTo>
                    <a:pt x="310" y="330"/>
                  </a:lnTo>
                  <a:lnTo>
                    <a:pt x="311" y="329"/>
                  </a:lnTo>
                  <a:lnTo>
                    <a:pt x="314" y="329"/>
                  </a:lnTo>
                  <a:lnTo>
                    <a:pt x="319" y="326"/>
                  </a:lnTo>
                  <a:lnTo>
                    <a:pt x="324" y="325"/>
                  </a:lnTo>
                  <a:lnTo>
                    <a:pt x="311" y="326"/>
                  </a:lnTo>
                  <a:lnTo>
                    <a:pt x="298" y="330"/>
                  </a:lnTo>
                  <a:lnTo>
                    <a:pt x="291" y="330"/>
                  </a:lnTo>
                  <a:lnTo>
                    <a:pt x="284" y="330"/>
                  </a:lnTo>
                  <a:lnTo>
                    <a:pt x="279" y="327"/>
                  </a:lnTo>
                  <a:lnTo>
                    <a:pt x="276" y="323"/>
                  </a:lnTo>
                  <a:lnTo>
                    <a:pt x="273" y="327"/>
                  </a:lnTo>
                  <a:lnTo>
                    <a:pt x="268" y="332"/>
                  </a:lnTo>
                  <a:lnTo>
                    <a:pt x="262" y="335"/>
                  </a:lnTo>
                  <a:lnTo>
                    <a:pt x="255" y="338"/>
                  </a:lnTo>
                  <a:lnTo>
                    <a:pt x="247" y="340"/>
                  </a:lnTo>
                  <a:lnTo>
                    <a:pt x="241" y="341"/>
                  </a:lnTo>
                  <a:lnTo>
                    <a:pt x="236" y="341"/>
                  </a:lnTo>
                  <a:lnTo>
                    <a:pt x="235" y="340"/>
                  </a:lnTo>
                  <a:lnTo>
                    <a:pt x="236" y="334"/>
                  </a:lnTo>
                  <a:lnTo>
                    <a:pt x="239" y="329"/>
                  </a:lnTo>
                  <a:lnTo>
                    <a:pt x="244" y="323"/>
                  </a:lnTo>
                  <a:lnTo>
                    <a:pt x="249" y="318"/>
                  </a:lnTo>
                  <a:lnTo>
                    <a:pt x="263" y="310"/>
                  </a:lnTo>
                  <a:lnTo>
                    <a:pt x="277" y="304"/>
                  </a:lnTo>
                  <a:lnTo>
                    <a:pt x="287" y="306"/>
                  </a:lnTo>
                  <a:lnTo>
                    <a:pt x="295" y="308"/>
                  </a:lnTo>
                  <a:lnTo>
                    <a:pt x="304" y="308"/>
                  </a:lnTo>
                  <a:lnTo>
                    <a:pt x="313" y="308"/>
                  </a:lnTo>
                  <a:lnTo>
                    <a:pt x="319" y="306"/>
                  </a:lnTo>
                  <a:lnTo>
                    <a:pt x="325" y="304"/>
                  </a:lnTo>
                  <a:lnTo>
                    <a:pt x="330" y="301"/>
                  </a:lnTo>
                  <a:lnTo>
                    <a:pt x="335" y="297"/>
                  </a:lnTo>
                  <a:lnTo>
                    <a:pt x="326" y="302"/>
                  </a:lnTo>
                  <a:lnTo>
                    <a:pt x="316" y="304"/>
                  </a:lnTo>
                  <a:lnTo>
                    <a:pt x="308" y="305"/>
                  </a:lnTo>
                  <a:lnTo>
                    <a:pt x="299" y="304"/>
                  </a:lnTo>
                  <a:lnTo>
                    <a:pt x="292" y="303"/>
                  </a:lnTo>
                  <a:lnTo>
                    <a:pt x="286" y="302"/>
                  </a:lnTo>
                  <a:lnTo>
                    <a:pt x="281" y="299"/>
                  </a:lnTo>
                  <a:lnTo>
                    <a:pt x="278" y="297"/>
                  </a:lnTo>
                  <a:lnTo>
                    <a:pt x="279" y="295"/>
                  </a:lnTo>
                  <a:lnTo>
                    <a:pt x="283" y="293"/>
                  </a:lnTo>
                  <a:lnTo>
                    <a:pt x="288" y="290"/>
                  </a:lnTo>
                  <a:lnTo>
                    <a:pt x="294" y="289"/>
                  </a:lnTo>
                  <a:lnTo>
                    <a:pt x="308" y="286"/>
                  </a:lnTo>
                  <a:lnTo>
                    <a:pt x="320" y="282"/>
                  </a:lnTo>
                  <a:lnTo>
                    <a:pt x="311" y="283"/>
                  </a:lnTo>
                  <a:lnTo>
                    <a:pt x="302" y="284"/>
                  </a:lnTo>
                  <a:lnTo>
                    <a:pt x="297" y="286"/>
                  </a:lnTo>
                  <a:lnTo>
                    <a:pt x="293" y="286"/>
                  </a:lnTo>
                  <a:lnTo>
                    <a:pt x="291" y="284"/>
                  </a:lnTo>
                  <a:lnTo>
                    <a:pt x="289" y="283"/>
                  </a:lnTo>
                  <a:lnTo>
                    <a:pt x="288" y="282"/>
                  </a:lnTo>
                  <a:lnTo>
                    <a:pt x="289" y="281"/>
                  </a:lnTo>
                  <a:lnTo>
                    <a:pt x="291" y="280"/>
                  </a:lnTo>
                  <a:lnTo>
                    <a:pt x="293" y="279"/>
                  </a:lnTo>
                  <a:lnTo>
                    <a:pt x="298" y="276"/>
                  </a:lnTo>
                  <a:lnTo>
                    <a:pt x="303" y="274"/>
                  </a:lnTo>
                  <a:lnTo>
                    <a:pt x="293" y="276"/>
                  </a:lnTo>
                  <a:lnTo>
                    <a:pt x="283" y="280"/>
                  </a:lnTo>
                  <a:lnTo>
                    <a:pt x="278" y="281"/>
                  </a:lnTo>
                  <a:lnTo>
                    <a:pt x="274" y="282"/>
                  </a:lnTo>
                  <a:lnTo>
                    <a:pt x="270" y="281"/>
                  </a:lnTo>
                  <a:lnTo>
                    <a:pt x="267" y="280"/>
                  </a:lnTo>
                  <a:lnTo>
                    <a:pt x="265" y="277"/>
                  </a:lnTo>
                  <a:lnTo>
                    <a:pt x="265" y="274"/>
                  </a:lnTo>
                  <a:lnTo>
                    <a:pt x="266" y="270"/>
                  </a:lnTo>
                  <a:lnTo>
                    <a:pt x="270" y="267"/>
                  </a:lnTo>
                  <a:lnTo>
                    <a:pt x="277" y="259"/>
                  </a:lnTo>
                  <a:lnTo>
                    <a:pt x="283" y="252"/>
                  </a:lnTo>
                  <a:lnTo>
                    <a:pt x="279" y="254"/>
                  </a:lnTo>
                  <a:lnTo>
                    <a:pt x="277" y="257"/>
                  </a:lnTo>
                  <a:lnTo>
                    <a:pt x="276" y="257"/>
                  </a:lnTo>
                  <a:lnTo>
                    <a:pt x="274" y="257"/>
                  </a:lnTo>
                  <a:lnTo>
                    <a:pt x="273" y="257"/>
                  </a:lnTo>
                  <a:lnTo>
                    <a:pt x="272" y="255"/>
                  </a:lnTo>
                  <a:lnTo>
                    <a:pt x="272" y="252"/>
                  </a:lnTo>
                  <a:lnTo>
                    <a:pt x="273" y="248"/>
                  </a:lnTo>
                  <a:lnTo>
                    <a:pt x="276" y="245"/>
                  </a:lnTo>
                  <a:lnTo>
                    <a:pt x="278" y="241"/>
                  </a:lnTo>
                  <a:lnTo>
                    <a:pt x="287" y="234"/>
                  </a:lnTo>
                  <a:lnTo>
                    <a:pt x="295" y="229"/>
                  </a:lnTo>
                  <a:lnTo>
                    <a:pt x="286" y="231"/>
                  </a:lnTo>
                  <a:lnTo>
                    <a:pt x="276" y="234"/>
                  </a:lnTo>
                  <a:lnTo>
                    <a:pt x="267" y="239"/>
                  </a:lnTo>
                  <a:lnTo>
                    <a:pt x="258" y="244"/>
                  </a:lnTo>
                  <a:lnTo>
                    <a:pt x="242" y="254"/>
                  </a:lnTo>
                  <a:lnTo>
                    <a:pt x="225" y="262"/>
                  </a:lnTo>
                  <a:lnTo>
                    <a:pt x="222" y="268"/>
                  </a:lnTo>
                  <a:lnTo>
                    <a:pt x="218" y="273"/>
                  </a:lnTo>
                  <a:lnTo>
                    <a:pt x="213" y="277"/>
                  </a:lnTo>
                  <a:lnTo>
                    <a:pt x="209" y="282"/>
                  </a:lnTo>
                  <a:lnTo>
                    <a:pt x="204" y="288"/>
                  </a:lnTo>
                  <a:lnTo>
                    <a:pt x="201" y="294"/>
                  </a:lnTo>
                  <a:lnTo>
                    <a:pt x="197" y="302"/>
                  </a:lnTo>
                  <a:lnTo>
                    <a:pt x="194" y="311"/>
                  </a:lnTo>
                  <a:lnTo>
                    <a:pt x="191" y="317"/>
                  </a:lnTo>
                  <a:lnTo>
                    <a:pt x="186" y="322"/>
                  </a:lnTo>
                  <a:lnTo>
                    <a:pt x="180" y="325"/>
                  </a:lnTo>
                  <a:lnTo>
                    <a:pt x="174" y="330"/>
                  </a:lnTo>
                  <a:lnTo>
                    <a:pt x="166" y="333"/>
                  </a:lnTo>
                  <a:lnTo>
                    <a:pt x="159" y="337"/>
                  </a:lnTo>
                  <a:lnTo>
                    <a:pt x="154" y="341"/>
                  </a:lnTo>
                  <a:lnTo>
                    <a:pt x="149" y="346"/>
                  </a:lnTo>
                  <a:lnTo>
                    <a:pt x="146" y="342"/>
                  </a:lnTo>
                  <a:lnTo>
                    <a:pt x="146" y="338"/>
                  </a:lnTo>
                  <a:lnTo>
                    <a:pt x="146" y="332"/>
                  </a:lnTo>
                  <a:lnTo>
                    <a:pt x="148" y="325"/>
                  </a:lnTo>
                  <a:lnTo>
                    <a:pt x="153" y="310"/>
                  </a:lnTo>
                  <a:lnTo>
                    <a:pt x="155" y="295"/>
                  </a:lnTo>
                  <a:lnTo>
                    <a:pt x="166" y="288"/>
                  </a:lnTo>
                  <a:lnTo>
                    <a:pt x="176" y="280"/>
                  </a:lnTo>
                  <a:lnTo>
                    <a:pt x="183" y="272"/>
                  </a:lnTo>
                  <a:lnTo>
                    <a:pt x="192" y="263"/>
                  </a:lnTo>
                  <a:lnTo>
                    <a:pt x="202" y="260"/>
                  </a:lnTo>
                  <a:lnTo>
                    <a:pt x="209" y="255"/>
                  </a:lnTo>
                  <a:lnTo>
                    <a:pt x="215" y="250"/>
                  </a:lnTo>
                  <a:lnTo>
                    <a:pt x="223" y="245"/>
                  </a:lnTo>
                  <a:lnTo>
                    <a:pt x="229" y="240"/>
                  </a:lnTo>
                  <a:lnTo>
                    <a:pt x="238" y="237"/>
                  </a:lnTo>
                  <a:lnTo>
                    <a:pt x="247" y="234"/>
                  </a:lnTo>
                  <a:lnTo>
                    <a:pt x="260" y="233"/>
                  </a:lnTo>
                  <a:lnTo>
                    <a:pt x="251" y="232"/>
                  </a:lnTo>
                  <a:lnTo>
                    <a:pt x="244" y="233"/>
                  </a:lnTo>
                  <a:lnTo>
                    <a:pt x="236" y="234"/>
                  </a:lnTo>
                  <a:lnTo>
                    <a:pt x="230" y="237"/>
                  </a:lnTo>
                  <a:lnTo>
                    <a:pt x="224" y="238"/>
                  </a:lnTo>
                  <a:lnTo>
                    <a:pt x="220" y="239"/>
                  </a:lnTo>
                  <a:lnTo>
                    <a:pt x="219" y="239"/>
                  </a:lnTo>
                  <a:lnTo>
                    <a:pt x="219" y="239"/>
                  </a:lnTo>
                  <a:lnTo>
                    <a:pt x="219" y="238"/>
                  </a:lnTo>
                  <a:lnTo>
                    <a:pt x="219" y="236"/>
                  </a:lnTo>
                  <a:lnTo>
                    <a:pt x="219" y="232"/>
                  </a:lnTo>
                  <a:lnTo>
                    <a:pt x="222" y="229"/>
                  </a:lnTo>
                  <a:lnTo>
                    <a:pt x="223" y="225"/>
                  </a:lnTo>
                  <a:lnTo>
                    <a:pt x="226" y="222"/>
                  </a:lnTo>
                  <a:lnTo>
                    <a:pt x="235" y="216"/>
                  </a:lnTo>
                  <a:lnTo>
                    <a:pt x="245" y="211"/>
                  </a:lnTo>
                  <a:lnTo>
                    <a:pt x="266" y="201"/>
                  </a:lnTo>
                  <a:lnTo>
                    <a:pt x="287" y="189"/>
                  </a:lnTo>
                  <a:lnTo>
                    <a:pt x="267" y="198"/>
                  </a:lnTo>
                  <a:lnTo>
                    <a:pt x="250" y="205"/>
                  </a:lnTo>
                  <a:lnTo>
                    <a:pt x="242" y="208"/>
                  </a:lnTo>
                  <a:lnTo>
                    <a:pt x="236" y="209"/>
                  </a:lnTo>
                  <a:lnTo>
                    <a:pt x="231" y="210"/>
                  </a:lnTo>
                  <a:lnTo>
                    <a:pt x="228" y="210"/>
                  </a:lnTo>
                  <a:lnTo>
                    <a:pt x="228" y="203"/>
                  </a:lnTo>
                  <a:lnTo>
                    <a:pt x="229" y="197"/>
                  </a:lnTo>
                  <a:lnTo>
                    <a:pt x="233" y="191"/>
                  </a:lnTo>
                  <a:lnTo>
                    <a:pt x="236" y="186"/>
                  </a:lnTo>
                  <a:lnTo>
                    <a:pt x="242" y="180"/>
                  </a:lnTo>
                  <a:lnTo>
                    <a:pt x="249" y="174"/>
                  </a:lnTo>
                  <a:lnTo>
                    <a:pt x="256" y="169"/>
                  </a:lnTo>
                  <a:lnTo>
                    <a:pt x="263" y="164"/>
                  </a:lnTo>
                  <a:lnTo>
                    <a:pt x="252" y="169"/>
                  </a:lnTo>
                  <a:lnTo>
                    <a:pt x="244" y="175"/>
                  </a:lnTo>
                  <a:lnTo>
                    <a:pt x="236" y="181"/>
                  </a:lnTo>
                  <a:lnTo>
                    <a:pt x="230" y="188"/>
                  </a:lnTo>
                  <a:lnTo>
                    <a:pt x="226" y="195"/>
                  </a:lnTo>
                  <a:lnTo>
                    <a:pt x="223" y="202"/>
                  </a:lnTo>
                  <a:lnTo>
                    <a:pt x="222" y="210"/>
                  </a:lnTo>
                  <a:lnTo>
                    <a:pt x="219" y="219"/>
                  </a:lnTo>
                  <a:lnTo>
                    <a:pt x="210" y="230"/>
                  </a:lnTo>
                  <a:lnTo>
                    <a:pt x="199" y="239"/>
                  </a:lnTo>
                  <a:lnTo>
                    <a:pt x="196" y="244"/>
                  </a:lnTo>
                  <a:lnTo>
                    <a:pt x="191" y="248"/>
                  </a:lnTo>
                  <a:lnTo>
                    <a:pt x="188" y="254"/>
                  </a:lnTo>
                  <a:lnTo>
                    <a:pt x="188" y="261"/>
                  </a:lnTo>
                  <a:lnTo>
                    <a:pt x="181" y="268"/>
                  </a:lnTo>
                  <a:lnTo>
                    <a:pt x="172" y="276"/>
                  </a:lnTo>
                  <a:lnTo>
                    <a:pt x="169" y="280"/>
                  </a:lnTo>
                  <a:lnTo>
                    <a:pt x="165" y="282"/>
                  </a:lnTo>
                  <a:lnTo>
                    <a:pt x="162" y="282"/>
                  </a:lnTo>
                  <a:lnTo>
                    <a:pt x="160" y="281"/>
                  </a:lnTo>
                  <a:lnTo>
                    <a:pt x="166" y="270"/>
                  </a:lnTo>
                  <a:lnTo>
                    <a:pt x="170" y="259"/>
                  </a:lnTo>
                  <a:lnTo>
                    <a:pt x="172" y="247"/>
                  </a:lnTo>
                  <a:lnTo>
                    <a:pt x="175" y="234"/>
                  </a:lnTo>
                  <a:lnTo>
                    <a:pt x="176" y="222"/>
                  </a:lnTo>
                  <a:lnTo>
                    <a:pt x="178" y="209"/>
                  </a:lnTo>
                  <a:lnTo>
                    <a:pt x="183" y="196"/>
                  </a:lnTo>
                  <a:lnTo>
                    <a:pt x="190" y="185"/>
                  </a:lnTo>
                  <a:lnTo>
                    <a:pt x="185" y="190"/>
                  </a:lnTo>
                  <a:lnTo>
                    <a:pt x="180" y="198"/>
                  </a:lnTo>
                  <a:lnTo>
                    <a:pt x="177" y="202"/>
                  </a:lnTo>
                  <a:lnTo>
                    <a:pt x="175" y="203"/>
                  </a:lnTo>
                  <a:lnTo>
                    <a:pt x="172" y="204"/>
                  </a:lnTo>
                  <a:lnTo>
                    <a:pt x="170" y="202"/>
                  </a:lnTo>
                  <a:lnTo>
                    <a:pt x="169" y="198"/>
                  </a:lnTo>
                  <a:lnTo>
                    <a:pt x="167" y="194"/>
                  </a:lnTo>
                  <a:lnTo>
                    <a:pt x="167" y="190"/>
                  </a:lnTo>
                  <a:lnTo>
                    <a:pt x="167" y="186"/>
                  </a:lnTo>
                  <a:lnTo>
                    <a:pt x="170" y="179"/>
                  </a:lnTo>
                  <a:lnTo>
                    <a:pt x="175" y="172"/>
                  </a:lnTo>
                  <a:lnTo>
                    <a:pt x="187" y="159"/>
                  </a:lnTo>
                  <a:lnTo>
                    <a:pt x="197" y="146"/>
                  </a:lnTo>
                  <a:lnTo>
                    <a:pt x="190" y="154"/>
                  </a:lnTo>
                  <a:lnTo>
                    <a:pt x="181" y="162"/>
                  </a:lnTo>
                  <a:lnTo>
                    <a:pt x="177" y="166"/>
                  </a:lnTo>
                  <a:lnTo>
                    <a:pt x="174" y="168"/>
                  </a:lnTo>
                  <a:lnTo>
                    <a:pt x="171" y="171"/>
                  </a:lnTo>
                  <a:lnTo>
                    <a:pt x="169" y="171"/>
                  </a:lnTo>
                  <a:lnTo>
                    <a:pt x="174" y="157"/>
                  </a:lnTo>
                  <a:lnTo>
                    <a:pt x="180" y="145"/>
                  </a:lnTo>
                  <a:lnTo>
                    <a:pt x="182" y="138"/>
                  </a:lnTo>
                  <a:lnTo>
                    <a:pt x="185" y="132"/>
                  </a:lnTo>
                  <a:lnTo>
                    <a:pt x="186" y="125"/>
                  </a:lnTo>
                  <a:lnTo>
                    <a:pt x="187" y="117"/>
                  </a:lnTo>
                  <a:lnTo>
                    <a:pt x="185" y="126"/>
                  </a:lnTo>
                  <a:lnTo>
                    <a:pt x="181" y="136"/>
                  </a:lnTo>
                  <a:lnTo>
                    <a:pt x="177" y="143"/>
                  </a:lnTo>
                  <a:lnTo>
                    <a:pt x="171" y="150"/>
                  </a:lnTo>
                  <a:lnTo>
                    <a:pt x="169" y="150"/>
                  </a:lnTo>
                  <a:lnTo>
                    <a:pt x="167" y="147"/>
                  </a:lnTo>
                  <a:lnTo>
                    <a:pt x="167" y="144"/>
                  </a:lnTo>
                  <a:lnTo>
                    <a:pt x="167" y="139"/>
                  </a:lnTo>
                  <a:lnTo>
                    <a:pt x="167" y="129"/>
                  </a:lnTo>
                  <a:lnTo>
                    <a:pt x="169" y="118"/>
                  </a:lnTo>
                  <a:lnTo>
                    <a:pt x="165" y="129"/>
                  </a:lnTo>
                  <a:lnTo>
                    <a:pt x="165" y="138"/>
                  </a:lnTo>
                  <a:lnTo>
                    <a:pt x="165" y="147"/>
                  </a:lnTo>
                  <a:lnTo>
                    <a:pt x="165" y="157"/>
                  </a:lnTo>
                  <a:lnTo>
                    <a:pt x="164" y="167"/>
                  </a:lnTo>
                  <a:lnTo>
                    <a:pt x="162" y="176"/>
                  </a:lnTo>
                  <a:lnTo>
                    <a:pt x="160" y="182"/>
                  </a:lnTo>
                  <a:lnTo>
                    <a:pt x="156" y="188"/>
                  </a:lnTo>
                  <a:lnTo>
                    <a:pt x="153" y="194"/>
                  </a:lnTo>
                  <a:lnTo>
                    <a:pt x="148" y="201"/>
                  </a:lnTo>
                  <a:lnTo>
                    <a:pt x="145" y="193"/>
                  </a:lnTo>
                  <a:lnTo>
                    <a:pt x="144" y="186"/>
                  </a:lnTo>
                  <a:lnTo>
                    <a:pt x="143" y="180"/>
                  </a:lnTo>
                  <a:lnTo>
                    <a:pt x="143" y="173"/>
                  </a:lnTo>
                  <a:lnTo>
                    <a:pt x="144" y="161"/>
                  </a:lnTo>
                  <a:lnTo>
                    <a:pt x="146" y="151"/>
                  </a:lnTo>
                  <a:lnTo>
                    <a:pt x="153" y="129"/>
                  </a:lnTo>
                  <a:lnTo>
                    <a:pt x="159" y="107"/>
                  </a:lnTo>
                  <a:lnTo>
                    <a:pt x="154" y="120"/>
                  </a:lnTo>
                  <a:lnTo>
                    <a:pt x="148" y="132"/>
                  </a:lnTo>
                  <a:lnTo>
                    <a:pt x="143" y="145"/>
                  </a:lnTo>
                  <a:lnTo>
                    <a:pt x="138" y="158"/>
                  </a:lnTo>
                  <a:lnTo>
                    <a:pt x="135" y="154"/>
                  </a:lnTo>
                  <a:lnTo>
                    <a:pt x="134" y="150"/>
                  </a:lnTo>
                  <a:lnTo>
                    <a:pt x="134" y="144"/>
                  </a:lnTo>
                  <a:lnTo>
                    <a:pt x="134" y="136"/>
                  </a:lnTo>
                  <a:lnTo>
                    <a:pt x="134" y="129"/>
                  </a:lnTo>
                  <a:lnTo>
                    <a:pt x="134" y="120"/>
                  </a:lnTo>
                  <a:lnTo>
                    <a:pt x="132" y="111"/>
                  </a:lnTo>
                  <a:lnTo>
                    <a:pt x="128" y="104"/>
                  </a:lnTo>
                  <a:lnTo>
                    <a:pt x="130" y="116"/>
                  </a:lnTo>
                  <a:lnTo>
                    <a:pt x="132" y="129"/>
                  </a:lnTo>
                  <a:lnTo>
                    <a:pt x="130" y="135"/>
                  </a:lnTo>
                  <a:lnTo>
                    <a:pt x="128" y="138"/>
                  </a:lnTo>
                  <a:lnTo>
                    <a:pt x="127" y="140"/>
                  </a:lnTo>
                  <a:lnTo>
                    <a:pt x="124" y="142"/>
                  </a:lnTo>
                  <a:lnTo>
                    <a:pt x="122" y="142"/>
                  </a:lnTo>
                  <a:lnTo>
                    <a:pt x="118" y="142"/>
                  </a:lnTo>
                  <a:lnTo>
                    <a:pt x="114" y="136"/>
                  </a:lnTo>
                  <a:lnTo>
                    <a:pt x="111" y="128"/>
                  </a:lnTo>
                  <a:lnTo>
                    <a:pt x="108" y="118"/>
                  </a:lnTo>
                  <a:lnTo>
                    <a:pt x="106" y="108"/>
                  </a:lnTo>
                  <a:lnTo>
                    <a:pt x="106" y="96"/>
                  </a:lnTo>
                  <a:lnTo>
                    <a:pt x="106" y="86"/>
                  </a:lnTo>
                  <a:lnTo>
                    <a:pt x="106" y="75"/>
                  </a:lnTo>
                  <a:lnTo>
                    <a:pt x="108" y="67"/>
                  </a:lnTo>
                  <a:lnTo>
                    <a:pt x="103" y="77"/>
                  </a:lnTo>
                  <a:lnTo>
                    <a:pt x="101" y="87"/>
                  </a:lnTo>
                  <a:lnTo>
                    <a:pt x="100" y="92"/>
                  </a:lnTo>
                  <a:lnTo>
                    <a:pt x="97" y="95"/>
                  </a:lnTo>
                  <a:lnTo>
                    <a:pt x="96" y="97"/>
                  </a:lnTo>
                  <a:lnTo>
                    <a:pt x="92" y="97"/>
                  </a:lnTo>
                  <a:lnTo>
                    <a:pt x="90" y="95"/>
                  </a:lnTo>
                  <a:lnTo>
                    <a:pt x="89" y="92"/>
                  </a:lnTo>
                  <a:lnTo>
                    <a:pt x="87" y="87"/>
                  </a:lnTo>
                  <a:lnTo>
                    <a:pt x="87" y="81"/>
                  </a:lnTo>
                  <a:lnTo>
                    <a:pt x="89" y="68"/>
                  </a:lnTo>
                  <a:lnTo>
                    <a:pt x="87" y="57"/>
                  </a:lnTo>
                  <a:lnTo>
                    <a:pt x="87" y="64"/>
                  </a:lnTo>
                  <a:lnTo>
                    <a:pt x="86" y="72"/>
                  </a:lnTo>
                  <a:lnTo>
                    <a:pt x="86" y="74"/>
                  </a:lnTo>
                  <a:lnTo>
                    <a:pt x="85" y="78"/>
                  </a:lnTo>
                  <a:lnTo>
                    <a:pt x="84" y="79"/>
                  </a:lnTo>
                  <a:lnTo>
                    <a:pt x="82" y="80"/>
                  </a:lnTo>
                  <a:lnTo>
                    <a:pt x="80" y="80"/>
                  </a:lnTo>
                  <a:lnTo>
                    <a:pt x="79" y="78"/>
                  </a:lnTo>
                  <a:lnTo>
                    <a:pt x="76" y="75"/>
                  </a:lnTo>
                  <a:lnTo>
                    <a:pt x="75" y="73"/>
                  </a:lnTo>
                  <a:lnTo>
                    <a:pt x="73" y="66"/>
                  </a:lnTo>
                  <a:lnTo>
                    <a:pt x="71" y="58"/>
                  </a:lnTo>
                  <a:lnTo>
                    <a:pt x="71" y="66"/>
                  </a:lnTo>
                  <a:lnTo>
                    <a:pt x="73" y="74"/>
                  </a:lnTo>
                  <a:lnTo>
                    <a:pt x="75" y="80"/>
                  </a:lnTo>
                  <a:lnTo>
                    <a:pt x="79" y="86"/>
                  </a:lnTo>
                  <a:lnTo>
                    <a:pt x="81" y="92"/>
                  </a:lnTo>
                  <a:lnTo>
                    <a:pt x="84" y="97"/>
                  </a:lnTo>
                  <a:lnTo>
                    <a:pt x="85" y="103"/>
                  </a:lnTo>
                  <a:lnTo>
                    <a:pt x="84" y="110"/>
                  </a:lnTo>
                  <a:lnTo>
                    <a:pt x="86" y="116"/>
                  </a:lnTo>
                  <a:lnTo>
                    <a:pt x="86" y="122"/>
                  </a:lnTo>
                  <a:lnTo>
                    <a:pt x="85" y="125"/>
                  </a:lnTo>
                  <a:lnTo>
                    <a:pt x="82" y="128"/>
                  </a:lnTo>
                  <a:lnTo>
                    <a:pt x="79" y="126"/>
                  </a:lnTo>
                  <a:lnTo>
                    <a:pt x="74" y="123"/>
                  </a:lnTo>
                  <a:lnTo>
                    <a:pt x="69" y="116"/>
                  </a:lnTo>
                  <a:lnTo>
                    <a:pt x="63" y="106"/>
                  </a:lnTo>
                  <a:lnTo>
                    <a:pt x="55" y="102"/>
                  </a:lnTo>
                  <a:lnTo>
                    <a:pt x="50" y="97"/>
                  </a:lnTo>
                  <a:lnTo>
                    <a:pt x="45" y="93"/>
                  </a:lnTo>
                  <a:lnTo>
                    <a:pt x="42" y="87"/>
                  </a:lnTo>
                  <a:lnTo>
                    <a:pt x="40" y="81"/>
                  </a:lnTo>
                  <a:lnTo>
                    <a:pt x="39" y="75"/>
                  </a:lnTo>
                  <a:lnTo>
                    <a:pt x="39" y="68"/>
                  </a:lnTo>
                  <a:lnTo>
                    <a:pt x="42" y="63"/>
                  </a:lnTo>
                  <a:lnTo>
                    <a:pt x="36" y="64"/>
                  </a:lnTo>
                  <a:lnTo>
                    <a:pt x="33" y="63"/>
                  </a:lnTo>
                  <a:lnTo>
                    <a:pt x="33" y="61"/>
                  </a:lnTo>
                  <a:lnTo>
                    <a:pt x="34" y="58"/>
                  </a:lnTo>
                  <a:lnTo>
                    <a:pt x="37" y="54"/>
                  </a:lnTo>
                  <a:lnTo>
                    <a:pt x="38" y="49"/>
                  </a:lnTo>
                  <a:lnTo>
                    <a:pt x="39" y="43"/>
                  </a:lnTo>
                  <a:lnTo>
                    <a:pt x="38" y="35"/>
                  </a:lnTo>
                  <a:lnTo>
                    <a:pt x="33" y="36"/>
                  </a:lnTo>
                  <a:lnTo>
                    <a:pt x="29" y="36"/>
                  </a:lnTo>
                  <a:lnTo>
                    <a:pt x="28" y="35"/>
                  </a:lnTo>
                  <a:lnTo>
                    <a:pt x="28" y="31"/>
                  </a:lnTo>
                  <a:lnTo>
                    <a:pt x="29" y="25"/>
                  </a:lnTo>
                  <a:lnTo>
                    <a:pt x="32" y="18"/>
                  </a:lnTo>
                  <a:lnTo>
                    <a:pt x="29" y="21"/>
                  </a:lnTo>
                  <a:lnTo>
                    <a:pt x="26" y="22"/>
                  </a:lnTo>
                  <a:lnTo>
                    <a:pt x="23" y="22"/>
                  </a:lnTo>
                  <a:lnTo>
                    <a:pt x="20" y="22"/>
                  </a:lnTo>
                  <a:lnTo>
                    <a:pt x="17" y="17"/>
                  </a:lnTo>
                  <a:lnTo>
                    <a:pt x="15" y="12"/>
                  </a:lnTo>
                  <a:lnTo>
                    <a:pt x="12" y="7"/>
                  </a:lnTo>
                  <a:lnTo>
                    <a:pt x="12" y="0"/>
                  </a:lnTo>
                  <a:lnTo>
                    <a:pt x="7" y="13"/>
                  </a:lnTo>
                  <a:lnTo>
                    <a:pt x="0" y="25"/>
                  </a:lnTo>
                  <a:lnTo>
                    <a:pt x="0" y="31"/>
                  </a:lnTo>
                  <a:lnTo>
                    <a:pt x="6" y="24"/>
                  </a:lnTo>
                  <a:lnTo>
                    <a:pt x="11" y="18"/>
                  </a:lnTo>
                  <a:lnTo>
                    <a:pt x="15" y="20"/>
                  </a:lnTo>
                  <a:lnTo>
                    <a:pt x="17" y="23"/>
                  </a:lnTo>
                  <a:lnTo>
                    <a:pt x="18" y="27"/>
                  </a:lnTo>
                  <a:lnTo>
                    <a:pt x="20" y="30"/>
                  </a:lnTo>
                  <a:lnTo>
                    <a:pt x="18" y="35"/>
                  </a:lnTo>
                  <a:lnTo>
                    <a:pt x="17" y="38"/>
                  </a:lnTo>
                  <a:lnTo>
                    <a:pt x="15" y="42"/>
                  </a:lnTo>
                  <a:lnTo>
                    <a:pt x="11" y="44"/>
                  </a:lnTo>
                  <a:lnTo>
                    <a:pt x="10" y="42"/>
                  </a:lnTo>
                  <a:lnTo>
                    <a:pt x="8" y="38"/>
                  </a:lnTo>
                  <a:lnTo>
                    <a:pt x="8" y="37"/>
                  </a:lnTo>
                  <a:lnTo>
                    <a:pt x="7" y="37"/>
                  </a:lnTo>
                  <a:lnTo>
                    <a:pt x="6" y="37"/>
                  </a:lnTo>
                  <a:lnTo>
                    <a:pt x="4" y="38"/>
                  </a:lnTo>
                  <a:lnTo>
                    <a:pt x="5" y="46"/>
                  </a:lnTo>
                  <a:lnTo>
                    <a:pt x="5" y="53"/>
                  </a:lnTo>
                  <a:lnTo>
                    <a:pt x="6" y="58"/>
                  </a:lnTo>
                  <a:lnTo>
                    <a:pt x="5" y="64"/>
                  </a:lnTo>
                  <a:lnTo>
                    <a:pt x="4" y="70"/>
                  </a:lnTo>
                  <a:lnTo>
                    <a:pt x="2" y="75"/>
                  </a:lnTo>
                  <a:lnTo>
                    <a:pt x="4" y="88"/>
                  </a:lnTo>
                  <a:lnTo>
                    <a:pt x="6" y="85"/>
                  </a:lnTo>
                  <a:lnTo>
                    <a:pt x="7" y="80"/>
                  </a:lnTo>
                  <a:lnTo>
                    <a:pt x="11" y="81"/>
                  </a:lnTo>
                  <a:lnTo>
                    <a:pt x="12" y="84"/>
                  </a:lnTo>
                  <a:lnTo>
                    <a:pt x="13" y="87"/>
                  </a:lnTo>
                  <a:lnTo>
                    <a:pt x="15" y="90"/>
                  </a:lnTo>
                  <a:lnTo>
                    <a:pt x="13" y="99"/>
                  </a:lnTo>
                  <a:lnTo>
                    <a:pt x="15" y="106"/>
                  </a:lnTo>
                  <a:lnTo>
                    <a:pt x="8" y="114"/>
                  </a:lnTo>
                  <a:lnTo>
                    <a:pt x="5" y="116"/>
                  </a:lnTo>
                  <a:lnTo>
                    <a:pt x="6" y="132"/>
                  </a:lnTo>
                  <a:lnTo>
                    <a:pt x="8" y="126"/>
                  </a:lnTo>
                  <a:lnTo>
                    <a:pt x="11" y="122"/>
                  </a:lnTo>
                  <a:lnTo>
                    <a:pt x="13" y="121"/>
                  </a:lnTo>
                  <a:lnTo>
                    <a:pt x="15" y="122"/>
                  </a:lnTo>
                  <a:lnTo>
                    <a:pt x="15" y="123"/>
                  </a:lnTo>
                  <a:lnTo>
                    <a:pt x="15" y="124"/>
                  </a:lnTo>
                  <a:lnTo>
                    <a:pt x="13" y="130"/>
                  </a:lnTo>
                  <a:lnTo>
                    <a:pt x="11" y="136"/>
                  </a:lnTo>
                  <a:lnTo>
                    <a:pt x="8" y="140"/>
                  </a:lnTo>
                  <a:lnTo>
                    <a:pt x="6" y="145"/>
                  </a:lnTo>
                  <a:lnTo>
                    <a:pt x="7" y="160"/>
                  </a:lnTo>
                  <a:lnTo>
                    <a:pt x="10" y="153"/>
                  </a:lnTo>
                  <a:lnTo>
                    <a:pt x="13" y="145"/>
                  </a:lnTo>
                  <a:lnTo>
                    <a:pt x="17" y="133"/>
                  </a:lnTo>
                  <a:lnTo>
                    <a:pt x="21" y="118"/>
                  </a:lnTo>
                  <a:lnTo>
                    <a:pt x="21" y="111"/>
                  </a:lnTo>
                  <a:lnTo>
                    <a:pt x="21" y="107"/>
                  </a:lnTo>
                  <a:lnTo>
                    <a:pt x="23" y="102"/>
                  </a:lnTo>
                  <a:lnTo>
                    <a:pt x="26" y="100"/>
                  </a:lnTo>
                  <a:lnTo>
                    <a:pt x="28" y="99"/>
                  </a:lnTo>
                  <a:lnTo>
                    <a:pt x="32" y="99"/>
                  </a:lnTo>
                  <a:lnTo>
                    <a:pt x="36" y="101"/>
                  </a:lnTo>
                  <a:lnTo>
                    <a:pt x="39" y="104"/>
                  </a:lnTo>
                  <a:lnTo>
                    <a:pt x="43" y="109"/>
                  </a:lnTo>
                  <a:lnTo>
                    <a:pt x="45" y="115"/>
                  </a:lnTo>
                  <a:lnTo>
                    <a:pt x="48" y="121"/>
                  </a:lnTo>
                  <a:lnTo>
                    <a:pt x="50" y="128"/>
                  </a:lnTo>
                  <a:lnTo>
                    <a:pt x="50" y="133"/>
                  </a:lnTo>
                  <a:lnTo>
                    <a:pt x="49" y="142"/>
                  </a:lnTo>
                  <a:lnTo>
                    <a:pt x="45" y="149"/>
                  </a:lnTo>
                  <a:lnTo>
                    <a:pt x="39" y="158"/>
                  </a:lnTo>
                  <a:lnTo>
                    <a:pt x="26" y="174"/>
                  </a:lnTo>
                  <a:lnTo>
                    <a:pt x="18" y="181"/>
                  </a:lnTo>
                  <a:lnTo>
                    <a:pt x="12" y="183"/>
                  </a:lnTo>
                  <a:lnTo>
                    <a:pt x="8" y="183"/>
                  </a:lnTo>
                  <a:lnTo>
                    <a:pt x="8" y="193"/>
                  </a:lnTo>
                  <a:lnTo>
                    <a:pt x="11" y="191"/>
                  </a:lnTo>
                  <a:lnTo>
                    <a:pt x="15" y="191"/>
                  </a:lnTo>
                  <a:lnTo>
                    <a:pt x="17" y="190"/>
                  </a:lnTo>
                  <a:lnTo>
                    <a:pt x="17" y="191"/>
                  </a:lnTo>
                  <a:lnTo>
                    <a:pt x="17" y="193"/>
                  </a:lnTo>
                  <a:lnTo>
                    <a:pt x="17" y="195"/>
                  </a:lnTo>
                  <a:lnTo>
                    <a:pt x="16" y="202"/>
                  </a:lnTo>
                  <a:lnTo>
                    <a:pt x="15" y="210"/>
                  </a:lnTo>
                  <a:lnTo>
                    <a:pt x="13" y="217"/>
                  </a:lnTo>
                  <a:lnTo>
                    <a:pt x="10" y="223"/>
                  </a:lnTo>
                  <a:lnTo>
                    <a:pt x="11" y="237"/>
                  </a:lnTo>
                  <a:lnTo>
                    <a:pt x="15" y="231"/>
                  </a:lnTo>
                  <a:lnTo>
                    <a:pt x="17" y="226"/>
                  </a:lnTo>
                  <a:lnTo>
                    <a:pt x="20" y="230"/>
                  </a:lnTo>
                  <a:lnTo>
                    <a:pt x="22" y="234"/>
                  </a:lnTo>
                  <a:lnTo>
                    <a:pt x="22" y="237"/>
                  </a:lnTo>
                  <a:lnTo>
                    <a:pt x="22" y="238"/>
                  </a:lnTo>
                  <a:lnTo>
                    <a:pt x="20" y="240"/>
                  </a:lnTo>
                  <a:lnTo>
                    <a:pt x="18" y="243"/>
                  </a:lnTo>
                  <a:lnTo>
                    <a:pt x="16" y="247"/>
                  </a:lnTo>
                  <a:lnTo>
                    <a:pt x="11" y="252"/>
                  </a:lnTo>
                  <a:lnTo>
                    <a:pt x="12" y="261"/>
                  </a:lnTo>
                  <a:lnTo>
                    <a:pt x="15" y="259"/>
                  </a:lnTo>
                  <a:lnTo>
                    <a:pt x="16" y="259"/>
                  </a:lnTo>
                  <a:lnTo>
                    <a:pt x="17" y="259"/>
                  </a:lnTo>
                  <a:lnTo>
                    <a:pt x="18" y="261"/>
                  </a:lnTo>
                  <a:lnTo>
                    <a:pt x="17" y="265"/>
                  </a:lnTo>
                  <a:lnTo>
                    <a:pt x="15" y="269"/>
                  </a:lnTo>
                  <a:lnTo>
                    <a:pt x="13" y="272"/>
                  </a:lnTo>
                  <a:lnTo>
                    <a:pt x="13" y="274"/>
                  </a:lnTo>
                  <a:lnTo>
                    <a:pt x="13" y="275"/>
                  </a:lnTo>
                  <a:lnTo>
                    <a:pt x="16" y="277"/>
                  </a:lnTo>
                  <a:lnTo>
                    <a:pt x="17" y="275"/>
                  </a:lnTo>
                  <a:lnTo>
                    <a:pt x="18" y="274"/>
                  </a:lnTo>
                  <a:lnTo>
                    <a:pt x="20" y="273"/>
                  </a:lnTo>
                  <a:lnTo>
                    <a:pt x="22" y="273"/>
                  </a:lnTo>
                  <a:lnTo>
                    <a:pt x="29" y="288"/>
                  </a:lnTo>
                  <a:lnTo>
                    <a:pt x="37" y="304"/>
                  </a:lnTo>
                  <a:lnTo>
                    <a:pt x="37" y="308"/>
                  </a:lnTo>
                  <a:lnTo>
                    <a:pt x="36" y="311"/>
                  </a:lnTo>
                  <a:lnTo>
                    <a:pt x="33" y="315"/>
                  </a:lnTo>
                  <a:lnTo>
                    <a:pt x="29" y="319"/>
                  </a:lnTo>
                  <a:lnTo>
                    <a:pt x="22" y="326"/>
                  </a:lnTo>
                  <a:lnTo>
                    <a:pt x="16" y="334"/>
                  </a:lnTo>
                  <a:lnTo>
                    <a:pt x="18" y="401"/>
                  </a:lnTo>
                  <a:lnTo>
                    <a:pt x="22" y="397"/>
                  </a:lnTo>
                  <a:lnTo>
                    <a:pt x="27" y="395"/>
                  </a:lnTo>
                  <a:lnTo>
                    <a:pt x="29" y="395"/>
                  </a:lnTo>
                  <a:lnTo>
                    <a:pt x="32" y="397"/>
                  </a:lnTo>
                  <a:lnTo>
                    <a:pt x="36" y="397"/>
                  </a:lnTo>
                  <a:lnTo>
                    <a:pt x="39" y="396"/>
                  </a:lnTo>
                  <a:lnTo>
                    <a:pt x="50" y="424"/>
                  </a:lnTo>
                  <a:lnTo>
                    <a:pt x="59" y="443"/>
                  </a:lnTo>
                  <a:lnTo>
                    <a:pt x="65" y="453"/>
                  </a:lnTo>
                  <a:lnTo>
                    <a:pt x="71" y="462"/>
                  </a:lnTo>
                  <a:lnTo>
                    <a:pt x="81" y="472"/>
                  </a:lnTo>
                  <a:lnTo>
                    <a:pt x="93" y="484"/>
                  </a:lnTo>
                  <a:lnTo>
                    <a:pt x="95" y="491"/>
                  </a:lnTo>
                  <a:lnTo>
                    <a:pt x="97" y="499"/>
                  </a:lnTo>
                  <a:lnTo>
                    <a:pt x="98" y="503"/>
                  </a:lnTo>
                  <a:lnTo>
                    <a:pt x="101" y="506"/>
                  </a:lnTo>
                  <a:lnTo>
                    <a:pt x="103" y="508"/>
                  </a:lnTo>
                  <a:lnTo>
                    <a:pt x="107" y="508"/>
                  </a:lnTo>
                  <a:lnTo>
                    <a:pt x="132" y="508"/>
                  </a:lnTo>
                  <a:lnTo>
                    <a:pt x="135" y="500"/>
                  </a:lnTo>
                  <a:lnTo>
                    <a:pt x="139" y="490"/>
                  </a:lnTo>
                  <a:lnTo>
                    <a:pt x="141" y="483"/>
                  </a:lnTo>
                  <a:lnTo>
                    <a:pt x="143" y="474"/>
                  </a:lnTo>
                  <a:lnTo>
                    <a:pt x="144" y="463"/>
                  </a:lnTo>
                  <a:lnTo>
                    <a:pt x="144" y="450"/>
                  </a:lnTo>
                  <a:lnTo>
                    <a:pt x="145" y="435"/>
                  </a:lnTo>
                  <a:lnTo>
                    <a:pt x="150" y="423"/>
                  </a:lnTo>
                  <a:lnTo>
                    <a:pt x="153" y="416"/>
                  </a:lnTo>
                  <a:lnTo>
                    <a:pt x="159" y="411"/>
                  </a:lnTo>
                  <a:lnTo>
                    <a:pt x="161" y="410"/>
                  </a:lnTo>
                  <a:lnTo>
                    <a:pt x="165" y="407"/>
                  </a:lnTo>
                  <a:lnTo>
                    <a:pt x="170" y="407"/>
                  </a:lnTo>
                  <a:lnTo>
                    <a:pt x="175" y="406"/>
                  </a:lnTo>
                  <a:lnTo>
                    <a:pt x="178" y="403"/>
                  </a:lnTo>
                  <a:lnTo>
                    <a:pt x="183" y="401"/>
                  </a:lnTo>
                  <a:lnTo>
                    <a:pt x="188" y="398"/>
                  </a:lnTo>
                  <a:lnTo>
                    <a:pt x="193" y="397"/>
                  </a:lnTo>
                  <a:lnTo>
                    <a:pt x="203" y="394"/>
                  </a:lnTo>
                  <a:lnTo>
                    <a:pt x="213" y="390"/>
                  </a:lnTo>
                  <a:lnTo>
                    <a:pt x="218" y="387"/>
                  </a:lnTo>
                  <a:lnTo>
                    <a:pt x="219" y="383"/>
                  </a:lnTo>
                  <a:lnTo>
                    <a:pt x="220" y="378"/>
                  </a:lnTo>
                  <a:lnTo>
                    <a:pt x="220" y="375"/>
                  </a:lnTo>
                  <a:lnTo>
                    <a:pt x="222" y="369"/>
                  </a:lnTo>
                  <a:lnTo>
                    <a:pt x="223" y="365"/>
                  </a:lnTo>
                  <a:lnTo>
                    <a:pt x="226" y="359"/>
                  </a:lnTo>
                  <a:lnTo>
                    <a:pt x="233" y="352"/>
                  </a:lnTo>
                  <a:lnTo>
                    <a:pt x="245" y="346"/>
                  </a:lnTo>
                  <a:lnTo>
                    <a:pt x="258" y="341"/>
                  </a:lnTo>
                  <a:lnTo>
                    <a:pt x="265" y="340"/>
                  </a:lnTo>
                  <a:lnTo>
                    <a:pt x="271" y="339"/>
                  </a:lnTo>
                  <a:lnTo>
                    <a:pt x="276" y="340"/>
                  </a:lnTo>
                  <a:lnTo>
                    <a:pt x="279" y="341"/>
                  </a:lnTo>
                  <a:lnTo>
                    <a:pt x="282" y="338"/>
                  </a:lnTo>
                  <a:lnTo>
                    <a:pt x="286" y="335"/>
                  </a:lnTo>
                  <a:lnTo>
                    <a:pt x="289" y="334"/>
                  </a:lnTo>
                  <a:lnTo>
                    <a:pt x="293" y="333"/>
                  </a:lnTo>
                  <a:lnTo>
                    <a:pt x="303" y="335"/>
                  </a:lnTo>
                  <a:lnTo>
                    <a:pt x="313" y="339"/>
                  </a:lnTo>
                  <a:lnTo>
                    <a:pt x="315" y="340"/>
                  </a:lnTo>
                  <a:lnTo>
                    <a:pt x="315" y="342"/>
                  </a:lnTo>
                  <a:lnTo>
                    <a:pt x="315" y="344"/>
                  </a:lnTo>
                  <a:lnTo>
                    <a:pt x="315" y="346"/>
                  </a:lnTo>
                  <a:lnTo>
                    <a:pt x="318" y="342"/>
                  </a:lnTo>
                  <a:lnTo>
                    <a:pt x="321" y="340"/>
                  </a:lnTo>
                  <a:lnTo>
                    <a:pt x="325" y="339"/>
                  </a:lnTo>
                  <a:lnTo>
                    <a:pt x="330" y="338"/>
                  </a:lnTo>
                  <a:lnTo>
                    <a:pt x="341" y="335"/>
                  </a:lnTo>
                  <a:lnTo>
                    <a:pt x="352" y="335"/>
                  </a:lnTo>
                  <a:lnTo>
                    <a:pt x="346" y="341"/>
                  </a:lnTo>
                  <a:lnTo>
                    <a:pt x="340" y="346"/>
                  </a:lnTo>
                  <a:lnTo>
                    <a:pt x="336" y="352"/>
                  </a:lnTo>
                  <a:lnTo>
                    <a:pt x="334" y="356"/>
                  </a:lnTo>
                  <a:lnTo>
                    <a:pt x="330" y="365"/>
                  </a:lnTo>
                  <a:lnTo>
                    <a:pt x="329" y="373"/>
                  </a:lnTo>
                  <a:lnTo>
                    <a:pt x="327" y="380"/>
                  </a:lnTo>
                  <a:lnTo>
                    <a:pt x="327" y="385"/>
                  </a:lnTo>
                  <a:lnTo>
                    <a:pt x="326" y="388"/>
                  </a:lnTo>
                  <a:lnTo>
                    <a:pt x="325" y="391"/>
                  </a:lnTo>
                  <a:lnTo>
                    <a:pt x="323" y="394"/>
                  </a:lnTo>
                  <a:lnTo>
                    <a:pt x="319" y="396"/>
                  </a:lnTo>
                  <a:lnTo>
                    <a:pt x="305" y="398"/>
                  </a:lnTo>
                  <a:lnTo>
                    <a:pt x="294" y="402"/>
                  </a:lnTo>
                  <a:lnTo>
                    <a:pt x="287" y="406"/>
                  </a:lnTo>
                  <a:lnTo>
                    <a:pt x="281" y="410"/>
                  </a:lnTo>
                  <a:lnTo>
                    <a:pt x="276" y="413"/>
                  </a:lnTo>
                  <a:lnTo>
                    <a:pt x="271" y="416"/>
                  </a:lnTo>
                  <a:lnTo>
                    <a:pt x="265" y="417"/>
                  </a:lnTo>
                  <a:lnTo>
                    <a:pt x="257" y="418"/>
                  </a:lnTo>
                  <a:lnTo>
                    <a:pt x="254" y="424"/>
                  </a:lnTo>
                  <a:lnTo>
                    <a:pt x="250" y="431"/>
                  </a:lnTo>
                  <a:lnTo>
                    <a:pt x="249" y="437"/>
                  </a:lnTo>
                  <a:lnTo>
                    <a:pt x="247" y="442"/>
                  </a:lnTo>
                  <a:lnTo>
                    <a:pt x="247" y="448"/>
                  </a:lnTo>
                  <a:lnTo>
                    <a:pt x="246" y="452"/>
                  </a:lnTo>
                  <a:lnTo>
                    <a:pt x="245" y="454"/>
                  </a:lnTo>
                  <a:lnTo>
                    <a:pt x="244" y="455"/>
                  </a:lnTo>
                  <a:lnTo>
                    <a:pt x="241" y="455"/>
                  </a:lnTo>
                  <a:lnTo>
                    <a:pt x="239" y="455"/>
                  </a:lnTo>
                  <a:lnTo>
                    <a:pt x="235" y="462"/>
                  </a:lnTo>
                  <a:lnTo>
                    <a:pt x="231" y="467"/>
                  </a:lnTo>
                  <a:lnTo>
                    <a:pt x="228" y="469"/>
                  </a:lnTo>
                  <a:lnTo>
                    <a:pt x="222" y="470"/>
                  </a:lnTo>
                  <a:lnTo>
                    <a:pt x="214" y="472"/>
                  </a:lnTo>
                  <a:lnTo>
                    <a:pt x="203" y="475"/>
                  </a:lnTo>
                  <a:lnTo>
                    <a:pt x="191" y="479"/>
                  </a:lnTo>
                  <a:lnTo>
                    <a:pt x="172" y="486"/>
                  </a:lnTo>
                  <a:lnTo>
                    <a:pt x="166" y="491"/>
                  </a:lnTo>
                  <a:lnTo>
                    <a:pt x="161" y="497"/>
                  </a:lnTo>
                  <a:lnTo>
                    <a:pt x="155" y="503"/>
                  </a:lnTo>
                  <a:lnTo>
                    <a:pt x="150" y="508"/>
                  </a:lnTo>
                  <a:lnTo>
                    <a:pt x="166" y="508"/>
                  </a:lnTo>
                  <a:lnTo>
                    <a:pt x="176" y="503"/>
                  </a:lnTo>
                  <a:lnTo>
                    <a:pt x="188" y="492"/>
                  </a:lnTo>
                  <a:lnTo>
                    <a:pt x="201" y="491"/>
                  </a:lnTo>
                  <a:lnTo>
                    <a:pt x="210" y="491"/>
                  </a:lnTo>
                  <a:lnTo>
                    <a:pt x="217" y="491"/>
                  </a:lnTo>
                  <a:lnTo>
                    <a:pt x="222" y="492"/>
                  </a:lnTo>
                  <a:lnTo>
                    <a:pt x="228" y="495"/>
                  </a:lnTo>
                  <a:lnTo>
                    <a:pt x="238" y="497"/>
                  </a:lnTo>
                  <a:lnTo>
                    <a:pt x="238" y="500"/>
                  </a:lnTo>
                  <a:lnTo>
                    <a:pt x="239" y="504"/>
                  </a:lnTo>
                  <a:lnTo>
                    <a:pt x="240" y="507"/>
                  </a:lnTo>
                  <a:lnTo>
                    <a:pt x="242" y="508"/>
                  </a:lnTo>
                  <a:lnTo>
                    <a:pt x="251" y="508"/>
                  </a:lnTo>
                  <a:lnTo>
                    <a:pt x="250" y="506"/>
                  </a:lnTo>
                  <a:lnTo>
                    <a:pt x="250" y="504"/>
                  </a:lnTo>
                  <a:lnTo>
                    <a:pt x="251" y="500"/>
                  </a:lnTo>
                  <a:lnTo>
                    <a:pt x="254" y="497"/>
                  </a:lnTo>
                  <a:lnTo>
                    <a:pt x="258" y="497"/>
                  </a:lnTo>
                  <a:lnTo>
                    <a:pt x="263" y="496"/>
                  </a:lnTo>
                  <a:lnTo>
                    <a:pt x="267" y="495"/>
                  </a:lnTo>
                  <a:lnTo>
                    <a:pt x="270" y="496"/>
                  </a:lnTo>
                  <a:lnTo>
                    <a:pt x="271" y="497"/>
                  </a:lnTo>
                  <a:lnTo>
                    <a:pt x="271" y="499"/>
                  </a:lnTo>
                  <a:lnTo>
                    <a:pt x="270" y="504"/>
                  </a:lnTo>
                  <a:lnTo>
                    <a:pt x="267" y="508"/>
                  </a:lnTo>
                  <a:lnTo>
                    <a:pt x="276" y="508"/>
                  </a:lnTo>
                  <a:lnTo>
                    <a:pt x="279" y="504"/>
                  </a:lnTo>
                  <a:lnTo>
                    <a:pt x="284" y="498"/>
                  </a:lnTo>
                  <a:lnTo>
                    <a:pt x="286" y="495"/>
                  </a:lnTo>
                  <a:lnTo>
                    <a:pt x="288" y="493"/>
                  </a:lnTo>
                  <a:lnTo>
                    <a:pt x="291" y="492"/>
                  </a:lnTo>
                  <a:lnTo>
                    <a:pt x="294" y="493"/>
                  </a:lnTo>
                  <a:lnTo>
                    <a:pt x="298" y="495"/>
                  </a:lnTo>
                  <a:lnTo>
                    <a:pt x="300" y="496"/>
                  </a:lnTo>
                  <a:lnTo>
                    <a:pt x="303" y="498"/>
                  </a:lnTo>
                  <a:lnTo>
                    <a:pt x="304" y="500"/>
                  </a:lnTo>
                  <a:lnTo>
                    <a:pt x="304" y="502"/>
                  </a:lnTo>
                  <a:lnTo>
                    <a:pt x="303" y="504"/>
                  </a:lnTo>
                  <a:lnTo>
                    <a:pt x="302" y="506"/>
                  </a:lnTo>
                  <a:lnTo>
                    <a:pt x="299" y="508"/>
                  </a:lnTo>
                  <a:lnTo>
                    <a:pt x="323" y="508"/>
                  </a:lnTo>
                  <a:lnTo>
                    <a:pt x="325" y="507"/>
                  </a:lnTo>
                  <a:lnTo>
                    <a:pt x="329" y="507"/>
                  </a:lnTo>
                  <a:lnTo>
                    <a:pt x="334" y="508"/>
                  </a:lnTo>
                  <a:lnTo>
                    <a:pt x="339" y="508"/>
                  </a:lnTo>
                  <a:lnTo>
                    <a:pt x="368" y="508"/>
                  </a:lnTo>
                  <a:close/>
                  <a:moveTo>
                    <a:pt x="47" y="508"/>
                  </a:moveTo>
                  <a:lnTo>
                    <a:pt x="37" y="508"/>
                  </a:lnTo>
                  <a:lnTo>
                    <a:pt x="34" y="498"/>
                  </a:lnTo>
                  <a:lnTo>
                    <a:pt x="32" y="485"/>
                  </a:lnTo>
                  <a:lnTo>
                    <a:pt x="29" y="471"/>
                  </a:lnTo>
                  <a:lnTo>
                    <a:pt x="28" y="460"/>
                  </a:lnTo>
                  <a:lnTo>
                    <a:pt x="26" y="453"/>
                  </a:lnTo>
                  <a:lnTo>
                    <a:pt x="21" y="446"/>
                  </a:lnTo>
                  <a:lnTo>
                    <a:pt x="21" y="434"/>
                  </a:lnTo>
                  <a:lnTo>
                    <a:pt x="27" y="438"/>
                  </a:lnTo>
                  <a:lnTo>
                    <a:pt x="31" y="442"/>
                  </a:lnTo>
                  <a:lnTo>
                    <a:pt x="34" y="447"/>
                  </a:lnTo>
                  <a:lnTo>
                    <a:pt x="37" y="453"/>
                  </a:lnTo>
                  <a:lnTo>
                    <a:pt x="39" y="466"/>
                  </a:lnTo>
                  <a:lnTo>
                    <a:pt x="43" y="482"/>
                  </a:lnTo>
                  <a:lnTo>
                    <a:pt x="42" y="490"/>
                  </a:lnTo>
                  <a:lnTo>
                    <a:pt x="42" y="497"/>
                  </a:lnTo>
                  <a:lnTo>
                    <a:pt x="43" y="503"/>
                  </a:lnTo>
                  <a:lnTo>
                    <a:pt x="47" y="508"/>
                  </a:lnTo>
                  <a:close/>
                  <a:moveTo>
                    <a:pt x="34" y="238"/>
                  </a:moveTo>
                  <a:lnTo>
                    <a:pt x="31" y="241"/>
                  </a:lnTo>
                  <a:lnTo>
                    <a:pt x="29" y="246"/>
                  </a:lnTo>
                  <a:lnTo>
                    <a:pt x="28" y="250"/>
                  </a:lnTo>
                  <a:lnTo>
                    <a:pt x="27" y="255"/>
                  </a:lnTo>
                  <a:lnTo>
                    <a:pt x="29" y="265"/>
                  </a:lnTo>
                  <a:lnTo>
                    <a:pt x="33" y="275"/>
                  </a:lnTo>
                  <a:lnTo>
                    <a:pt x="38" y="286"/>
                  </a:lnTo>
                  <a:lnTo>
                    <a:pt x="44" y="295"/>
                  </a:lnTo>
                  <a:lnTo>
                    <a:pt x="50" y="303"/>
                  </a:lnTo>
                  <a:lnTo>
                    <a:pt x="56" y="310"/>
                  </a:lnTo>
                  <a:lnTo>
                    <a:pt x="58" y="308"/>
                  </a:lnTo>
                  <a:lnTo>
                    <a:pt x="58" y="304"/>
                  </a:lnTo>
                  <a:lnTo>
                    <a:pt x="53" y="291"/>
                  </a:lnTo>
                  <a:lnTo>
                    <a:pt x="49" y="276"/>
                  </a:lnTo>
                  <a:lnTo>
                    <a:pt x="45" y="260"/>
                  </a:lnTo>
                  <a:lnTo>
                    <a:pt x="44" y="246"/>
                  </a:lnTo>
                  <a:lnTo>
                    <a:pt x="34" y="238"/>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21" name="Freeform 740"/>
            <p:cNvSpPr>
              <a:spLocks noEditPoints="1"/>
            </p:cNvSpPr>
            <p:nvPr/>
          </p:nvSpPr>
          <p:spPr bwMode="auto">
            <a:xfrm>
              <a:off x="6840" y="4298"/>
              <a:ext cx="148" cy="182"/>
            </a:xfrm>
            <a:custGeom>
              <a:avLst/>
              <a:gdLst/>
              <a:ahLst/>
              <a:cxnLst>
                <a:cxn ang="0">
                  <a:pos x="125" y="528"/>
                </a:cxn>
                <a:cxn ang="0">
                  <a:pos x="163" y="510"/>
                </a:cxn>
                <a:cxn ang="0">
                  <a:pos x="96" y="495"/>
                </a:cxn>
                <a:cxn ang="0">
                  <a:pos x="187" y="493"/>
                </a:cxn>
                <a:cxn ang="0">
                  <a:pos x="221" y="493"/>
                </a:cxn>
                <a:cxn ang="0">
                  <a:pos x="107" y="454"/>
                </a:cxn>
                <a:cxn ang="0">
                  <a:pos x="138" y="472"/>
                </a:cxn>
                <a:cxn ang="0">
                  <a:pos x="182" y="445"/>
                </a:cxn>
                <a:cxn ang="0">
                  <a:pos x="96" y="347"/>
                </a:cxn>
                <a:cxn ang="0">
                  <a:pos x="211" y="390"/>
                </a:cxn>
                <a:cxn ang="0">
                  <a:pos x="310" y="528"/>
                </a:cxn>
                <a:cxn ang="0">
                  <a:pos x="203" y="448"/>
                </a:cxn>
                <a:cxn ang="0">
                  <a:pos x="397" y="360"/>
                </a:cxn>
                <a:cxn ang="0">
                  <a:pos x="372" y="318"/>
                </a:cxn>
                <a:cxn ang="0">
                  <a:pos x="319" y="461"/>
                </a:cxn>
                <a:cxn ang="0">
                  <a:pos x="287" y="398"/>
                </a:cxn>
                <a:cxn ang="0">
                  <a:pos x="199" y="326"/>
                </a:cxn>
                <a:cxn ang="0">
                  <a:pos x="288" y="375"/>
                </a:cxn>
                <a:cxn ang="0">
                  <a:pos x="175" y="296"/>
                </a:cxn>
                <a:cxn ang="0">
                  <a:pos x="216" y="299"/>
                </a:cxn>
                <a:cxn ang="0">
                  <a:pos x="378" y="285"/>
                </a:cxn>
                <a:cxn ang="0">
                  <a:pos x="298" y="312"/>
                </a:cxn>
                <a:cxn ang="0">
                  <a:pos x="346" y="382"/>
                </a:cxn>
                <a:cxn ang="0">
                  <a:pos x="340" y="263"/>
                </a:cxn>
                <a:cxn ang="0">
                  <a:pos x="316" y="240"/>
                </a:cxn>
                <a:cxn ang="0">
                  <a:pos x="266" y="189"/>
                </a:cxn>
                <a:cxn ang="0">
                  <a:pos x="306" y="166"/>
                </a:cxn>
                <a:cxn ang="0">
                  <a:pos x="324" y="123"/>
                </a:cxn>
                <a:cxn ang="0">
                  <a:pos x="348" y="214"/>
                </a:cxn>
                <a:cxn ang="0">
                  <a:pos x="383" y="174"/>
                </a:cxn>
                <a:cxn ang="0">
                  <a:pos x="316" y="203"/>
                </a:cxn>
                <a:cxn ang="0">
                  <a:pos x="420" y="167"/>
                </a:cxn>
                <a:cxn ang="0">
                  <a:pos x="362" y="83"/>
                </a:cxn>
                <a:cxn ang="0">
                  <a:pos x="394" y="119"/>
                </a:cxn>
                <a:cxn ang="0">
                  <a:pos x="325" y="102"/>
                </a:cxn>
                <a:cxn ang="0">
                  <a:pos x="428" y="335"/>
                </a:cxn>
                <a:cxn ang="0">
                  <a:pos x="427" y="268"/>
                </a:cxn>
                <a:cxn ang="0">
                  <a:pos x="409" y="220"/>
                </a:cxn>
                <a:cxn ang="0">
                  <a:pos x="425" y="126"/>
                </a:cxn>
                <a:cxn ang="0">
                  <a:pos x="421" y="70"/>
                </a:cxn>
                <a:cxn ang="0">
                  <a:pos x="413" y="36"/>
                </a:cxn>
                <a:cxn ang="0">
                  <a:pos x="374" y="91"/>
                </a:cxn>
                <a:cxn ang="0">
                  <a:pos x="332" y="80"/>
                </a:cxn>
                <a:cxn ang="0">
                  <a:pos x="321" y="68"/>
                </a:cxn>
                <a:cxn ang="0">
                  <a:pos x="280" y="112"/>
                </a:cxn>
                <a:cxn ang="0">
                  <a:pos x="243" y="106"/>
                </a:cxn>
                <a:cxn ang="0">
                  <a:pos x="250" y="177"/>
                </a:cxn>
                <a:cxn ang="0">
                  <a:pos x="197" y="226"/>
                </a:cxn>
                <a:cxn ang="0">
                  <a:pos x="284" y="334"/>
                </a:cxn>
                <a:cxn ang="0">
                  <a:pos x="133" y="236"/>
                </a:cxn>
                <a:cxn ang="0">
                  <a:pos x="125" y="282"/>
                </a:cxn>
                <a:cxn ang="0">
                  <a:pos x="120" y="310"/>
                </a:cxn>
                <a:cxn ang="0">
                  <a:pos x="97" y="332"/>
                </a:cxn>
                <a:cxn ang="0">
                  <a:pos x="85" y="400"/>
                </a:cxn>
                <a:cxn ang="0">
                  <a:pos x="35" y="407"/>
                </a:cxn>
                <a:cxn ang="0">
                  <a:pos x="122" y="476"/>
                </a:cxn>
                <a:cxn ang="0">
                  <a:pos x="78" y="505"/>
                </a:cxn>
                <a:cxn ang="0">
                  <a:pos x="37" y="521"/>
                </a:cxn>
                <a:cxn ang="0">
                  <a:pos x="108" y="528"/>
                </a:cxn>
                <a:cxn ang="0">
                  <a:pos x="261" y="505"/>
                </a:cxn>
                <a:cxn ang="0">
                  <a:pos x="393" y="420"/>
                </a:cxn>
                <a:cxn ang="0">
                  <a:pos x="399" y="538"/>
                </a:cxn>
              </a:cxnLst>
              <a:rect l="0" t="0" r="r" b="b"/>
              <a:pathLst>
                <a:path w="442" h="546">
                  <a:moveTo>
                    <a:pt x="56" y="527"/>
                  </a:moveTo>
                  <a:lnTo>
                    <a:pt x="61" y="530"/>
                  </a:lnTo>
                  <a:lnTo>
                    <a:pt x="66" y="533"/>
                  </a:lnTo>
                  <a:lnTo>
                    <a:pt x="69" y="534"/>
                  </a:lnTo>
                  <a:lnTo>
                    <a:pt x="72" y="535"/>
                  </a:lnTo>
                  <a:lnTo>
                    <a:pt x="75" y="535"/>
                  </a:lnTo>
                  <a:lnTo>
                    <a:pt x="78" y="535"/>
                  </a:lnTo>
                  <a:lnTo>
                    <a:pt x="76" y="531"/>
                  </a:lnTo>
                  <a:lnTo>
                    <a:pt x="74" y="529"/>
                  </a:lnTo>
                  <a:lnTo>
                    <a:pt x="71" y="528"/>
                  </a:lnTo>
                  <a:lnTo>
                    <a:pt x="69" y="527"/>
                  </a:lnTo>
                  <a:lnTo>
                    <a:pt x="62" y="528"/>
                  </a:lnTo>
                  <a:lnTo>
                    <a:pt x="56" y="527"/>
                  </a:lnTo>
                  <a:close/>
                  <a:moveTo>
                    <a:pt x="120" y="527"/>
                  </a:moveTo>
                  <a:lnTo>
                    <a:pt x="119" y="528"/>
                  </a:lnTo>
                  <a:lnTo>
                    <a:pt x="119" y="530"/>
                  </a:lnTo>
                  <a:lnTo>
                    <a:pt x="119" y="533"/>
                  </a:lnTo>
                  <a:lnTo>
                    <a:pt x="120" y="534"/>
                  </a:lnTo>
                  <a:lnTo>
                    <a:pt x="124" y="540"/>
                  </a:lnTo>
                  <a:lnTo>
                    <a:pt x="125" y="544"/>
                  </a:lnTo>
                  <a:lnTo>
                    <a:pt x="128" y="543"/>
                  </a:lnTo>
                  <a:lnTo>
                    <a:pt x="130" y="542"/>
                  </a:lnTo>
                  <a:lnTo>
                    <a:pt x="131" y="540"/>
                  </a:lnTo>
                  <a:lnTo>
                    <a:pt x="133" y="537"/>
                  </a:lnTo>
                  <a:lnTo>
                    <a:pt x="129" y="534"/>
                  </a:lnTo>
                  <a:lnTo>
                    <a:pt x="126" y="529"/>
                  </a:lnTo>
                  <a:lnTo>
                    <a:pt x="125" y="528"/>
                  </a:lnTo>
                  <a:lnTo>
                    <a:pt x="123" y="526"/>
                  </a:lnTo>
                  <a:lnTo>
                    <a:pt x="122" y="526"/>
                  </a:lnTo>
                  <a:lnTo>
                    <a:pt x="120" y="527"/>
                  </a:lnTo>
                  <a:close/>
                  <a:moveTo>
                    <a:pt x="154" y="530"/>
                  </a:moveTo>
                  <a:lnTo>
                    <a:pt x="155" y="530"/>
                  </a:lnTo>
                  <a:lnTo>
                    <a:pt x="157" y="530"/>
                  </a:lnTo>
                  <a:lnTo>
                    <a:pt x="159" y="529"/>
                  </a:lnTo>
                  <a:lnTo>
                    <a:pt x="159" y="526"/>
                  </a:lnTo>
                  <a:lnTo>
                    <a:pt x="154" y="521"/>
                  </a:lnTo>
                  <a:lnTo>
                    <a:pt x="149" y="514"/>
                  </a:lnTo>
                  <a:lnTo>
                    <a:pt x="146" y="512"/>
                  </a:lnTo>
                  <a:lnTo>
                    <a:pt x="144" y="509"/>
                  </a:lnTo>
                  <a:lnTo>
                    <a:pt x="141" y="509"/>
                  </a:lnTo>
                  <a:lnTo>
                    <a:pt x="138" y="509"/>
                  </a:lnTo>
                  <a:lnTo>
                    <a:pt x="134" y="512"/>
                  </a:lnTo>
                  <a:lnTo>
                    <a:pt x="130" y="514"/>
                  </a:lnTo>
                  <a:lnTo>
                    <a:pt x="129" y="516"/>
                  </a:lnTo>
                  <a:lnTo>
                    <a:pt x="128" y="519"/>
                  </a:lnTo>
                  <a:lnTo>
                    <a:pt x="128" y="521"/>
                  </a:lnTo>
                  <a:lnTo>
                    <a:pt x="129" y="523"/>
                  </a:lnTo>
                  <a:lnTo>
                    <a:pt x="131" y="526"/>
                  </a:lnTo>
                  <a:lnTo>
                    <a:pt x="134" y="529"/>
                  </a:lnTo>
                  <a:lnTo>
                    <a:pt x="142" y="529"/>
                  </a:lnTo>
                  <a:lnTo>
                    <a:pt x="154" y="530"/>
                  </a:lnTo>
                  <a:close/>
                  <a:moveTo>
                    <a:pt x="163" y="515"/>
                  </a:moveTo>
                  <a:lnTo>
                    <a:pt x="162" y="513"/>
                  </a:lnTo>
                  <a:lnTo>
                    <a:pt x="163" y="510"/>
                  </a:lnTo>
                  <a:lnTo>
                    <a:pt x="167" y="510"/>
                  </a:lnTo>
                  <a:lnTo>
                    <a:pt x="171" y="510"/>
                  </a:lnTo>
                  <a:lnTo>
                    <a:pt x="176" y="510"/>
                  </a:lnTo>
                  <a:lnTo>
                    <a:pt x="182" y="512"/>
                  </a:lnTo>
                  <a:lnTo>
                    <a:pt x="184" y="515"/>
                  </a:lnTo>
                  <a:lnTo>
                    <a:pt x="186" y="520"/>
                  </a:lnTo>
                  <a:lnTo>
                    <a:pt x="186" y="522"/>
                  </a:lnTo>
                  <a:lnTo>
                    <a:pt x="183" y="526"/>
                  </a:lnTo>
                  <a:lnTo>
                    <a:pt x="179" y="531"/>
                  </a:lnTo>
                  <a:lnTo>
                    <a:pt x="176" y="537"/>
                  </a:lnTo>
                  <a:lnTo>
                    <a:pt x="168" y="526"/>
                  </a:lnTo>
                  <a:lnTo>
                    <a:pt x="163" y="515"/>
                  </a:lnTo>
                  <a:close/>
                  <a:moveTo>
                    <a:pt x="124" y="512"/>
                  </a:moveTo>
                  <a:lnTo>
                    <a:pt x="125" y="510"/>
                  </a:lnTo>
                  <a:lnTo>
                    <a:pt x="125" y="509"/>
                  </a:lnTo>
                  <a:lnTo>
                    <a:pt x="124" y="508"/>
                  </a:lnTo>
                  <a:lnTo>
                    <a:pt x="123" y="507"/>
                  </a:lnTo>
                  <a:lnTo>
                    <a:pt x="119" y="505"/>
                  </a:lnTo>
                  <a:lnTo>
                    <a:pt x="115" y="501"/>
                  </a:lnTo>
                  <a:lnTo>
                    <a:pt x="112" y="501"/>
                  </a:lnTo>
                  <a:lnTo>
                    <a:pt x="109" y="500"/>
                  </a:lnTo>
                  <a:lnTo>
                    <a:pt x="106" y="498"/>
                  </a:lnTo>
                  <a:lnTo>
                    <a:pt x="103" y="495"/>
                  </a:lnTo>
                  <a:lnTo>
                    <a:pt x="101" y="494"/>
                  </a:lnTo>
                  <a:lnTo>
                    <a:pt x="98" y="493"/>
                  </a:lnTo>
                  <a:lnTo>
                    <a:pt x="97" y="493"/>
                  </a:lnTo>
                  <a:lnTo>
                    <a:pt x="96" y="495"/>
                  </a:lnTo>
                  <a:lnTo>
                    <a:pt x="97" y="500"/>
                  </a:lnTo>
                  <a:lnTo>
                    <a:pt x="101" y="505"/>
                  </a:lnTo>
                  <a:lnTo>
                    <a:pt x="103" y="508"/>
                  </a:lnTo>
                  <a:lnTo>
                    <a:pt x="107" y="510"/>
                  </a:lnTo>
                  <a:lnTo>
                    <a:pt x="110" y="512"/>
                  </a:lnTo>
                  <a:lnTo>
                    <a:pt x="114" y="513"/>
                  </a:lnTo>
                  <a:lnTo>
                    <a:pt x="119" y="513"/>
                  </a:lnTo>
                  <a:lnTo>
                    <a:pt x="124" y="512"/>
                  </a:lnTo>
                  <a:close/>
                  <a:moveTo>
                    <a:pt x="154" y="485"/>
                  </a:moveTo>
                  <a:lnTo>
                    <a:pt x="150" y="485"/>
                  </a:lnTo>
                  <a:lnTo>
                    <a:pt x="147" y="485"/>
                  </a:lnTo>
                  <a:lnTo>
                    <a:pt x="147" y="487"/>
                  </a:lnTo>
                  <a:lnTo>
                    <a:pt x="149" y="488"/>
                  </a:lnTo>
                  <a:lnTo>
                    <a:pt x="154" y="493"/>
                  </a:lnTo>
                  <a:lnTo>
                    <a:pt x="157" y="499"/>
                  </a:lnTo>
                  <a:lnTo>
                    <a:pt x="160" y="501"/>
                  </a:lnTo>
                  <a:lnTo>
                    <a:pt x="162" y="502"/>
                  </a:lnTo>
                  <a:lnTo>
                    <a:pt x="165" y="505"/>
                  </a:lnTo>
                  <a:lnTo>
                    <a:pt x="170" y="505"/>
                  </a:lnTo>
                  <a:lnTo>
                    <a:pt x="176" y="505"/>
                  </a:lnTo>
                  <a:lnTo>
                    <a:pt x="182" y="505"/>
                  </a:lnTo>
                  <a:lnTo>
                    <a:pt x="184" y="504"/>
                  </a:lnTo>
                  <a:lnTo>
                    <a:pt x="187" y="504"/>
                  </a:lnTo>
                  <a:lnTo>
                    <a:pt x="189" y="501"/>
                  </a:lnTo>
                  <a:lnTo>
                    <a:pt x="191" y="499"/>
                  </a:lnTo>
                  <a:lnTo>
                    <a:pt x="188" y="497"/>
                  </a:lnTo>
                  <a:lnTo>
                    <a:pt x="187" y="493"/>
                  </a:lnTo>
                  <a:lnTo>
                    <a:pt x="187" y="491"/>
                  </a:lnTo>
                  <a:lnTo>
                    <a:pt x="187" y="488"/>
                  </a:lnTo>
                  <a:lnTo>
                    <a:pt x="186" y="485"/>
                  </a:lnTo>
                  <a:lnTo>
                    <a:pt x="184" y="483"/>
                  </a:lnTo>
                  <a:lnTo>
                    <a:pt x="182" y="480"/>
                  </a:lnTo>
                  <a:lnTo>
                    <a:pt x="176" y="478"/>
                  </a:lnTo>
                  <a:lnTo>
                    <a:pt x="173" y="481"/>
                  </a:lnTo>
                  <a:lnTo>
                    <a:pt x="171" y="484"/>
                  </a:lnTo>
                  <a:lnTo>
                    <a:pt x="168" y="485"/>
                  </a:lnTo>
                  <a:lnTo>
                    <a:pt x="165" y="485"/>
                  </a:lnTo>
                  <a:lnTo>
                    <a:pt x="160" y="485"/>
                  </a:lnTo>
                  <a:lnTo>
                    <a:pt x="154" y="485"/>
                  </a:lnTo>
                  <a:close/>
                  <a:moveTo>
                    <a:pt x="205" y="486"/>
                  </a:moveTo>
                  <a:lnTo>
                    <a:pt x="202" y="484"/>
                  </a:lnTo>
                  <a:lnTo>
                    <a:pt x="200" y="484"/>
                  </a:lnTo>
                  <a:lnTo>
                    <a:pt x="199" y="485"/>
                  </a:lnTo>
                  <a:lnTo>
                    <a:pt x="199" y="488"/>
                  </a:lnTo>
                  <a:lnTo>
                    <a:pt x="198" y="492"/>
                  </a:lnTo>
                  <a:lnTo>
                    <a:pt x="198" y="497"/>
                  </a:lnTo>
                  <a:lnTo>
                    <a:pt x="199" y="498"/>
                  </a:lnTo>
                  <a:lnTo>
                    <a:pt x="199" y="499"/>
                  </a:lnTo>
                  <a:lnTo>
                    <a:pt x="202" y="500"/>
                  </a:lnTo>
                  <a:lnTo>
                    <a:pt x="204" y="499"/>
                  </a:lnTo>
                  <a:lnTo>
                    <a:pt x="209" y="498"/>
                  </a:lnTo>
                  <a:lnTo>
                    <a:pt x="215" y="497"/>
                  </a:lnTo>
                  <a:lnTo>
                    <a:pt x="220" y="495"/>
                  </a:lnTo>
                  <a:lnTo>
                    <a:pt x="221" y="493"/>
                  </a:lnTo>
                  <a:lnTo>
                    <a:pt x="221" y="492"/>
                  </a:lnTo>
                  <a:lnTo>
                    <a:pt x="220" y="491"/>
                  </a:lnTo>
                  <a:lnTo>
                    <a:pt x="218" y="490"/>
                  </a:lnTo>
                  <a:lnTo>
                    <a:pt x="215" y="488"/>
                  </a:lnTo>
                  <a:lnTo>
                    <a:pt x="210" y="487"/>
                  </a:lnTo>
                  <a:lnTo>
                    <a:pt x="205" y="486"/>
                  </a:lnTo>
                  <a:close/>
                  <a:moveTo>
                    <a:pt x="336" y="484"/>
                  </a:moveTo>
                  <a:lnTo>
                    <a:pt x="332" y="480"/>
                  </a:lnTo>
                  <a:lnTo>
                    <a:pt x="331" y="477"/>
                  </a:lnTo>
                  <a:lnTo>
                    <a:pt x="331" y="472"/>
                  </a:lnTo>
                  <a:lnTo>
                    <a:pt x="333" y="469"/>
                  </a:lnTo>
                  <a:lnTo>
                    <a:pt x="337" y="461"/>
                  </a:lnTo>
                  <a:lnTo>
                    <a:pt x="341" y="451"/>
                  </a:lnTo>
                  <a:lnTo>
                    <a:pt x="348" y="447"/>
                  </a:lnTo>
                  <a:lnTo>
                    <a:pt x="349" y="447"/>
                  </a:lnTo>
                  <a:lnTo>
                    <a:pt x="349" y="450"/>
                  </a:lnTo>
                  <a:lnTo>
                    <a:pt x="349" y="452"/>
                  </a:lnTo>
                  <a:lnTo>
                    <a:pt x="351" y="457"/>
                  </a:lnTo>
                  <a:lnTo>
                    <a:pt x="349" y="462"/>
                  </a:lnTo>
                  <a:lnTo>
                    <a:pt x="348" y="465"/>
                  </a:lnTo>
                  <a:lnTo>
                    <a:pt x="346" y="469"/>
                  </a:lnTo>
                  <a:lnTo>
                    <a:pt x="340" y="476"/>
                  </a:lnTo>
                  <a:lnTo>
                    <a:pt x="336" y="484"/>
                  </a:lnTo>
                  <a:close/>
                  <a:moveTo>
                    <a:pt x="123" y="462"/>
                  </a:moveTo>
                  <a:lnTo>
                    <a:pt x="115" y="459"/>
                  </a:lnTo>
                  <a:lnTo>
                    <a:pt x="110" y="457"/>
                  </a:lnTo>
                  <a:lnTo>
                    <a:pt x="107" y="454"/>
                  </a:lnTo>
                  <a:lnTo>
                    <a:pt x="106" y="451"/>
                  </a:lnTo>
                  <a:lnTo>
                    <a:pt x="104" y="445"/>
                  </a:lnTo>
                  <a:lnTo>
                    <a:pt x="102" y="440"/>
                  </a:lnTo>
                  <a:lnTo>
                    <a:pt x="101" y="444"/>
                  </a:lnTo>
                  <a:lnTo>
                    <a:pt x="99" y="447"/>
                  </a:lnTo>
                  <a:lnTo>
                    <a:pt x="96" y="447"/>
                  </a:lnTo>
                  <a:lnTo>
                    <a:pt x="92" y="445"/>
                  </a:lnTo>
                  <a:lnTo>
                    <a:pt x="87" y="443"/>
                  </a:lnTo>
                  <a:lnTo>
                    <a:pt x="83" y="439"/>
                  </a:lnTo>
                  <a:lnTo>
                    <a:pt x="81" y="435"/>
                  </a:lnTo>
                  <a:lnTo>
                    <a:pt x="80" y="430"/>
                  </a:lnTo>
                  <a:lnTo>
                    <a:pt x="76" y="421"/>
                  </a:lnTo>
                  <a:lnTo>
                    <a:pt x="71" y="413"/>
                  </a:lnTo>
                  <a:lnTo>
                    <a:pt x="82" y="412"/>
                  </a:lnTo>
                  <a:lnTo>
                    <a:pt x="90" y="412"/>
                  </a:lnTo>
                  <a:lnTo>
                    <a:pt x="96" y="414"/>
                  </a:lnTo>
                  <a:lnTo>
                    <a:pt x="101" y="416"/>
                  </a:lnTo>
                  <a:lnTo>
                    <a:pt x="107" y="423"/>
                  </a:lnTo>
                  <a:lnTo>
                    <a:pt x="115" y="430"/>
                  </a:lnTo>
                  <a:lnTo>
                    <a:pt x="120" y="447"/>
                  </a:lnTo>
                  <a:lnTo>
                    <a:pt x="123" y="462"/>
                  </a:lnTo>
                  <a:close/>
                  <a:moveTo>
                    <a:pt x="114" y="418"/>
                  </a:moveTo>
                  <a:lnTo>
                    <a:pt x="120" y="430"/>
                  </a:lnTo>
                  <a:lnTo>
                    <a:pt x="128" y="443"/>
                  </a:lnTo>
                  <a:lnTo>
                    <a:pt x="134" y="456"/>
                  </a:lnTo>
                  <a:lnTo>
                    <a:pt x="138" y="469"/>
                  </a:lnTo>
                  <a:lnTo>
                    <a:pt x="138" y="472"/>
                  </a:lnTo>
                  <a:lnTo>
                    <a:pt x="140" y="475"/>
                  </a:lnTo>
                  <a:lnTo>
                    <a:pt x="144" y="477"/>
                  </a:lnTo>
                  <a:lnTo>
                    <a:pt x="147" y="478"/>
                  </a:lnTo>
                  <a:lnTo>
                    <a:pt x="151" y="479"/>
                  </a:lnTo>
                  <a:lnTo>
                    <a:pt x="156" y="479"/>
                  </a:lnTo>
                  <a:lnTo>
                    <a:pt x="160" y="479"/>
                  </a:lnTo>
                  <a:lnTo>
                    <a:pt x="163" y="478"/>
                  </a:lnTo>
                  <a:lnTo>
                    <a:pt x="172" y="470"/>
                  </a:lnTo>
                  <a:lnTo>
                    <a:pt x="179" y="463"/>
                  </a:lnTo>
                  <a:lnTo>
                    <a:pt x="173" y="449"/>
                  </a:lnTo>
                  <a:lnTo>
                    <a:pt x="167" y="434"/>
                  </a:lnTo>
                  <a:lnTo>
                    <a:pt x="157" y="434"/>
                  </a:lnTo>
                  <a:lnTo>
                    <a:pt x="151" y="432"/>
                  </a:lnTo>
                  <a:lnTo>
                    <a:pt x="146" y="429"/>
                  </a:lnTo>
                  <a:lnTo>
                    <a:pt x="144" y="427"/>
                  </a:lnTo>
                  <a:lnTo>
                    <a:pt x="139" y="425"/>
                  </a:lnTo>
                  <a:lnTo>
                    <a:pt x="134" y="421"/>
                  </a:lnTo>
                  <a:lnTo>
                    <a:pt x="126" y="419"/>
                  </a:lnTo>
                  <a:lnTo>
                    <a:pt x="114" y="418"/>
                  </a:lnTo>
                  <a:close/>
                  <a:moveTo>
                    <a:pt x="193" y="465"/>
                  </a:moveTo>
                  <a:lnTo>
                    <a:pt x="191" y="465"/>
                  </a:lnTo>
                  <a:lnTo>
                    <a:pt x="189" y="464"/>
                  </a:lnTo>
                  <a:lnTo>
                    <a:pt x="188" y="464"/>
                  </a:lnTo>
                  <a:lnTo>
                    <a:pt x="187" y="462"/>
                  </a:lnTo>
                  <a:lnTo>
                    <a:pt x="184" y="457"/>
                  </a:lnTo>
                  <a:lnTo>
                    <a:pt x="183" y="452"/>
                  </a:lnTo>
                  <a:lnTo>
                    <a:pt x="182" y="445"/>
                  </a:lnTo>
                  <a:lnTo>
                    <a:pt x="179" y="439"/>
                  </a:lnTo>
                  <a:lnTo>
                    <a:pt x="176" y="433"/>
                  </a:lnTo>
                  <a:lnTo>
                    <a:pt x="171" y="426"/>
                  </a:lnTo>
                  <a:lnTo>
                    <a:pt x="162" y="426"/>
                  </a:lnTo>
                  <a:lnTo>
                    <a:pt x="156" y="425"/>
                  </a:lnTo>
                  <a:lnTo>
                    <a:pt x="150" y="422"/>
                  </a:lnTo>
                  <a:lnTo>
                    <a:pt x="145" y="419"/>
                  </a:lnTo>
                  <a:lnTo>
                    <a:pt x="139" y="415"/>
                  </a:lnTo>
                  <a:lnTo>
                    <a:pt x="129" y="412"/>
                  </a:lnTo>
                  <a:lnTo>
                    <a:pt x="118" y="408"/>
                  </a:lnTo>
                  <a:lnTo>
                    <a:pt x="102" y="407"/>
                  </a:lnTo>
                  <a:lnTo>
                    <a:pt x="98" y="405"/>
                  </a:lnTo>
                  <a:lnTo>
                    <a:pt x="96" y="401"/>
                  </a:lnTo>
                  <a:lnTo>
                    <a:pt x="94" y="399"/>
                  </a:lnTo>
                  <a:lnTo>
                    <a:pt x="92" y="396"/>
                  </a:lnTo>
                  <a:lnTo>
                    <a:pt x="91" y="390"/>
                  </a:lnTo>
                  <a:lnTo>
                    <a:pt x="91" y="382"/>
                  </a:lnTo>
                  <a:lnTo>
                    <a:pt x="88" y="373"/>
                  </a:lnTo>
                  <a:lnTo>
                    <a:pt x="83" y="364"/>
                  </a:lnTo>
                  <a:lnTo>
                    <a:pt x="80" y="360"/>
                  </a:lnTo>
                  <a:lnTo>
                    <a:pt x="75" y="355"/>
                  </a:lnTo>
                  <a:lnTo>
                    <a:pt x="69" y="350"/>
                  </a:lnTo>
                  <a:lnTo>
                    <a:pt x="61" y="344"/>
                  </a:lnTo>
                  <a:lnTo>
                    <a:pt x="74" y="343"/>
                  </a:lnTo>
                  <a:lnTo>
                    <a:pt x="86" y="344"/>
                  </a:lnTo>
                  <a:lnTo>
                    <a:pt x="91" y="346"/>
                  </a:lnTo>
                  <a:lnTo>
                    <a:pt x="96" y="347"/>
                  </a:lnTo>
                  <a:lnTo>
                    <a:pt x="99" y="349"/>
                  </a:lnTo>
                  <a:lnTo>
                    <a:pt x="102" y="353"/>
                  </a:lnTo>
                  <a:lnTo>
                    <a:pt x="102" y="350"/>
                  </a:lnTo>
                  <a:lnTo>
                    <a:pt x="102" y="349"/>
                  </a:lnTo>
                  <a:lnTo>
                    <a:pt x="102" y="347"/>
                  </a:lnTo>
                  <a:lnTo>
                    <a:pt x="104" y="346"/>
                  </a:lnTo>
                  <a:lnTo>
                    <a:pt x="109" y="342"/>
                  </a:lnTo>
                  <a:lnTo>
                    <a:pt x="115" y="340"/>
                  </a:lnTo>
                  <a:lnTo>
                    <a:pt x="120" y="339"/>
                  </a:lnTo>
                  <a:lnTo>
                    <a:pt x="125" y="337"/>
                  </a:lnTo>
                  <a:lnTo>
                    <a:pt x="129" y="337"/>
                  </a:lnTo>
                  <a:lnTo>
                    <a:pt x="134" y="339"/>
                  </a:lnTo>
                  <a:lnTo>
                    <a:pt x="138" y="341"/>
                  </a:lnTo>
                  <a:lnTo>
                    <a:pt x="140" y="344"/>
                  </a:lnTo>
                  <a:lnTo>
                    <a:pt x="145" y="343"/>
                  </a:lnTo>
                  <a:lnTo>
                    <a:pt x="150" y="342"/>
                  </a:lnTo>
                  <a:lnTo>
                    <a:pt x="156" y="342"/>
                  </a:lnTo>
                  <a:lnTo>
                    <a:pt x="163" y="343"/>
                  </a:lnTo>
                  <a:lnTo>
                    <a:pt x="178" y="347"/>
                  </a:lnTo>
                  <a:lnTo>
                    <a:pt x="192" y="353"/>
                  </a:lnTo>
                  <a:lnTo>
                    <a:pt x="199" y="360"/>
                  </a:lnTo>
                  <a:lnTo>
                    <a:pt x="203" y="365"/>
                  </a:lnTo>
                  <a:lnTo>
                    <a:pt x="205" y="371"/>
                  </a:lnTo>
                  <a:lnTo>
                    <a:pt x="207" y="377"/>
                  </a:lnTo>
                  <a:lnTo>
                    <a:pt x="208" y="382"/>
                  </a:lnTo>
                  <a:lnTo>
                    <a:pt x="209" y="385"/>
                  </a:lnTo>
                  <a:lnTo>
                    <a:pt x="211" y="390"/>
                  </a:lnTo>
                  <a:lnTo>
                    <a:pt x="216" y="393"/>
                  </a:lnTo>
                  <a:lnTo>
                    <a:pt x="227" y="396"/>
                  </a:lnTo>
                  <a:lnTo>
                    <a:pt x="239" y="398"/>
                  </a:lnTo>
                  <a:lnTo>
                    <a:pt x="243" y="399"/>
                  </a:lnTo>
                  <a:lnTo>
                    <a:pt x="250" y="401"/>
                  </a:lnTo>
                  <a:lnTo>
                    <a:pt x="255" y="404"/>
                  </a:lnTo>
                  <a:lnTo>
                    <a:pt x="259" y="407"/>
                  </a:lnTo>
                  <a:lnTo>
                    <a:pt x="264" y="407"/>
                  </a:lnTo>
                  <a:lnTo>
                    <a:pt x="269" y="408"/>
                  </a:lnTo>
                  <a:lnTo>
                    <a:pt x="273" y="409"/>
                  </a:lnTo>
                  <a:lnTo>
                    <a:pt x="277" y="412"/>
                  </a:lnTo>
                  <a:lnTo>
                    <a:pt x="283" y="416"/>
                  </a:lnTo>
                  <a:lnTo>
                    <a:pt x="288" y="422"/>
                  </a:lnTo>
                  <a:lnTo>
                    <a:pt x="290" y="429"/>
                  </a:lnTo>
                  <a:lnTo>
                    <a:pt x="293" y="437"/>
                  </a:lnTo>
                  <a:lnTo>
                    <a:pt x="295" y="444"/>
                  </a:lnTo>
                  <a:lnTo>
                    <a:pt x="296" y="452"/>
                  </a:lnTo>
                  <a:lnTo>
                    <a:pt x="298" y="471"/>
                  </a:lnTo>
                  <a:lnTo>
                    <a:pt x="301" y="485"/>
                  </a:lnTo>
                  <a:lnTo>
                    <a:pt x="305" y="495"/>
                  </a:lnTo>
                  <a:lnTo>
                    <a:pt x="309" y="504"/>
                  </a:lnTo>
                  <a:lnTo>
                    <a:pt x="312" y="509"/>
                  </a:lnTo>
                  <a:lnTo>
                    <a:pt x="315" y="515"/>
                  </a:lnTo>
                  <a:lnTo>
                    <a:pt x="316" y="521"/>
                  </a:lnTo>
                  <a:lnTo>
                    <a:pt x="315" y="528"/>
                  </a:lnTo>
                  <a:lnTo>
                    <a:pt x="312" y="529"/>
                  </a:lnTo>
                  <a:lnTo>
                    <a:pt x="310" y="528"/>
                  </a:lnTo>
                  <a:lnTo>
                    <a:pt x="308" y="528"/>
                  </a:lnTo>
                  <a:lnTo>
                    <a:pt x="305" y="527"/>
                  </a:lnTo>
                  <a:lnTo>
                    <a:pt x="300" y="522"/>
                  </a:lnTo>
                  <a:lnTo>
                    <a:pt x="294" y="516"/>
                  </a:lnTo>
                  <a:lnTo>
                    <a:pt x="288" y="510"/>
                  </a:lnTo>
                  <a:lnTo>
                    <a:pt x="282" y="505"/>
                  </a:lnTo>
                  <a:lnTo>
                    <a:pt x="276" y="499"/>
                  </a:lnTo>
                  <a:lnTo>
                    <a:pt x="268" y="494"/>
                  </a:lnTo>
                  <a:lnTo>
                    <a:pt x="248" y="488"/>
                  </a:lnTo>
                  <a:lnTo>
                    <a:pt x="225" y="484"/>
                  </a:lnTo>
                  <a:lnTo>
                    <a:pt x="215" y="481"/>
                  </a:lnTo>
                  <a:lnTo>
                    <a:pt x="207" y="478"/>
                  </a:lnTo>
                  <a:lnTo>
                    <a:pt x="200" y="476"/>
                  </a:lnTo>
                  <a:lnTo>
                    <a:pt x="198" y="473"/>
                  </a:lnTo>
                  <a:lnTo>
                    <a:pt x="203" y="466"/>
                  </a:lnTo>
                  <a:lnTo>
                    <a:pt x="205" y="459"/>
                  </a:lnTo>
                  <a:lnTo>
                    <a:pt x="207" y="451"/>
                  </a:lnTo>
                  <a:lnTo>
                    <a:pt x="208" y="444"/>
                  </a:lnTo>
                  <a:lnTo>
                    <a:pt x="207" y="436"/>
                  </a:lnTo>
                  <a:lnTo>
                    <a:pt x="204" y="427"/>
                  </a:lnTo>
                  <a:lnTo>
                    <a:pt x="200" y="419"/>
                  </a:lnTo>
                  <a:lnTo>
                    <a:pt x="195" y="409"/>
                  </a:lnTo>
                  <a:lnTo>
                    <a:pt x="199" y="418"/>
                  </a:lnTo>
                  <a:lnTo>
                    <a:pt x="200" y="426"/>
                  </a:lnTo>
                  <a:lnTo>
                    <a:pt x="203" y="434"/>
                  </a:lnTo>
                  <a:lnTo>
                    <a:pt x="203" y="441"/>
                  </a:lnTo>
                  <a:lnTo>
                    <a:pt x="203" y="448"/>
                  </a:lnTo>
                  <a:lnTo>
                    <a:pt x="200" y="455"/>
                  </a:lnTo>
                  <a:lnTo>
                    <a:pt x="198" y="461"/>
                  </a:lnTo>
                  <a:lnTo>
                    <a:pt x="193" y="465"/>
                  </a:lnTo>
                  <a:close/>
                  <a:moveTo>
                    <a:pt x="369" y="442"/>
                  </a:moveTo>
                  <a:lnTo>
                    <a:pt x="368" y="429"/>
                  </a:lnTo>
                  <a:lnTo>
                    <a:pt x="369" y="418"/>
                  </a:lnTo>
                  <a:lnTo>
                    <a:pt x="370" y="415"/>
                  </a:lnTo>
                  <a:lnTo>
                    <a:pt x="373" y="414"/>
                  </a:lnTo>
                  <a:lnTo>
                    <a:pt x="375" y="413"/>
                  </a:lnTo>
                  <a:lnTo>
                    <a:pt x="377" y="413"/>
                  </a:lnTo>
                  <a:lnTo>
                    <a:pt x="379" y="415"/>
                  </a:lnTo>
                  <a:lnTo>
                    <a:pt x="380" y="419"/>
                  </a:lnTo>
                  <a:lnTo>
                    <a:pt x="377" y="430"/>
                  </a:lnTo>
                  <a:lnTo>
                    <a:pt x="369" y="442"/>
                  </a:lnTo>
                  <a:close/>
                  <a:moveTo>
                    <a:pt x="421" y="407"/>
                  </a:moveTo>
                  <a:lnTo>
                    <a:pt x="417" y="404"/>
                  </a:lnTo>
                  <a:lnTo>
                    <a:pt x="413" y="403"/>
                  </a:lnTo>
                  <a:lnTo>
                    <a:pt x="409" y="403"/>
                  </a:lnTo>
                  <a:lnTo>
                    <a:pt x="405" y="403"/>
                  </a:lnTo>
                  <a:lnTo>
                    <a:pt x="402" y="403"/>
                  </a:lnTo>
                  <a:lnTo>
                    <a:pt x="399" y="401"/>
                  </a:lnTo>
                  <a:lnTo>
                    <a:pt x="396" y="398"/>
                  </a:lnTo>
                  <a:lnTo>
                    <a:pt x="395" y="393"/>
                  </a:lnTo>
                  <a:lnTo>
                    <a:pt x="395" y="385"/>
                  </a:lnTo>
                  <a:lnTo>
                    <a:pt x="395" y="377"/>
                  </a:lnTo>
                  <a:lnTo>
                    <a:pt x="396" y="369"/>
                  </a:lnTo>
                  <a:lnTo>
                    <a:pt x="397" y="360"/>
                  </a:lnTo>
                  <a:lnTo>
                    <a:pt x="402" y="343"/>
                  </a:lnTo>
                  <a:lnTo>
                    <a:pt x="407" y="327"/>
                  </a:lnTo>
                  <a:lnTo>
                    <a:pt x="413" y="335"/>
                  </a:lnTo>
                  <a:lnTo>
                    <a:pt x="417" y="342"/>
                  </a:lnTo>
                  <a:lnTo>
                    <a:pt x="418" y="350"/>
                  </a:lnTo>
                  <a:lnTo>
                    <a:pt x="420" y="357"/>
                  </a:lnTo>
                  <a:lnTo>
                    <a:pt x="418" y="371"/>
                  </a:lnTo>
                  <a:lnTo>
                    <a:pt x="421" y="384"/>
                  </a:lnTo>
                  <a:lnTo>
                    <a:pt x="425" y="391"/>
                  </a:lnTo>
                  <a:lnTo>
                    <a:pt x="426" y="397"/>
                  </a:lnTo>
                  <a:lnTo>
                    <a:pt x="426" y="399"/>
                  </a:lnTo>
                  <a:lnTo>
                    <a:pt x="425" y="403"/>
                  </a:lnTo>
                  <a:lnTo>
                    <a:pt x="423" y="405"/>
                  </a:lnTo>
                  <a:lnTo>
                    <a:pt x="421" y="407"/>
                  </a:lnTo>
                  <a:close/>
                  <a:moveTo>
                    <a:pt x="384" y="398"/>
                  </a:moveTo>
                  <a:lnTo>
                    <a:pt x="378" y="404"/>
                  </a:lnTo>
                  <a:lnTo>
                    <a:pt x="374" y="406"/>
                  </a:lnTo>
                  <a:lnTo>
                    <a:pt x="374" y="406"/>
                  </a:lnTo>
                  <a:lnTo>
                    <a:pt x="373" y="405"/>
                  </a:lnTo>
                  <a:lnTo>
                    <a:pt x="373" y="403"/>
                  </a:lnTo>
                  <a:lnTo>
                    <a:pt x="373" y="400"/>
                  </a:lnTo>
                  <a:lnTo>
                    <a:pt x="370" y="397"/>
                  </a:lnTo>
                  <a:lnTo>
                    <a:pt x="369" y="390"/>
                  </a:lnTo>
                  <a:lnTo>
                    <a:pt x="369" y="380"/>
                  </a:lnTo>
                  <a:lnTo>
                    <a:pt x="369" y="369"/>
                  </a:lnTo>
                  <a:lnTo>
                    <a:pt x="370" y="342"/>
                  </a:lnTo>
                  <a:lnTo>
                    <a:pt x="372" y="318"/>
                  </a:lnTo>
                  <a:lnTo>
                    <a:pt x="383" y="311"/>
                  </a:lnTo>
                  <a:lnTo>
                    <a:pt x="391" y="306"/>
                  </a:lnTo>
                  <a:lnTo>
                    <a:pt x="391" y="315"/>
                  </a:lnTo>
                  <a:lnTo>
                    <a:pt x="393" y="326"/>
                  </a:lnTo>
                  <a:lnTo>
                    <a:pt x="393" y="331"/>
                  </a:lnTo>
                  <a:lnTo>
                    <a:pt x="393" y="335"/>
                  </a:lnTo>
                  <a:lnTo>
                    <a:pt x="391" y="339"/>
                  </a:lnTo>
                  <a:lnTo>
                    <a:pt x="389" y="342"/>
                  </a:lnTo>
                  <a:lnTo>
                    <a:pt x="388" y="356"/>
                  </a:lnTo>
                  <a:lnTo>
                    <a:pt x="385" y="371"/>
                  </a:lnTo>
                  <a:lnTo>
                    <a:pt x="384" y="378"/>
                  </a:lnTo>
                  <a:lnTo>
                    <a:pt x="384" y="385"/>
                  </a:lnTo>
                  <a:lnTo>
                    <a:pt x="383" y="391"/>
                  </a:lnTo>
                  <a:lnTo>
                    <a:pt x="384" y="398"/>
                  </a:lnTo>
                  <a:close/>
                  <a:moveTo>
                    <a:pt x="354" y="400"/>
                  </a:moveTo>
                  <a:lnTo>
                    <a:pt x="354" y="407"/>
                  </a:lnTo>
                  <a:lnTo>
                    <a:pt x="352" y="414"/>
                  </a:lnTo>
                  <a:lnTo>
                    <a:pt x="347" y="420"/>
                  </a:lnTo>
                  <a:lnTo>
                    <a:pt x="342" y="426"/>
                  </a:lnTo>
                  <a:lnTo>
                    <a:pt x="337" y="433"/>
                  </a:lnTo>
                  <a:lnTo>
                    <a:pt x="331" y="440"/>
                  </a:lnTo>
                  <a:lnTo>
                    <a:pt x="326" y="448"/>
                  </a:lnTo>
                  <a:lnTo>
                    <a:pt x="324" y="458"/>
                  </a:lnTo>
                  <a:lnTo>
                    <a:pt x="321" y="462"/>
                  </a:lnTo>
                  <a:lnTo>
                    <a:pt x="320" y="463"/>
                  </a:lnTo>
                  <a:lnTo>
                    <a:pt x="319" y="462"/>
                  </a:lnTo>
                  <a:lnTo>
                    <a:pt x="319" y="461"/>
                  </a:lnTo>
                  <a:lnTo>
                    <a:pt x="317" y="456"/>
                  </a:lnTo>
                  <a:lnTo>
                    <a:pt x="316" y="452"/>
                  </a:lnTo>
                  <a:lnTo>
                    <a:pt x="312" y="442"/>
                  </a:lnTo>
                  <a:lnTo>
                    <a:pt x="310" y="432"/>
                  </a:lnTo>
                  <a:lnTo>
                    <a:pt x="308" y="420"/>
                  </a:lnTo>
                  <a:lnTo>
                    <a:pt x="306" y="407"/>
                  </a:lnTo>
                  <a:lnTo>
                    <a:pt x="305" y="383"/>
                  </a:lnTo>
                  <a:lnTo>
                    <a:pt x="306" y="357"/>
                  </a:lnTo>
                  <a:lnTo>
                    <a:pt x="310" y="341"/>
                  </a:lnTo>
                  <a:lnTo>
                    <a:pt x="315" y="328"/>
                  </a:lnTo>
                  <a:lnTo>
                    <a:pt x="317" y="324"/>
                  </a:lnTo>
                  <a:lnTo>
                    <a:pt x="319" y="321"/>
                  </a:lnTo>
                  <a:lnTo>
                    <a:pt x="321" y="324"/>
                  </a:lnTo>
                  <a:lnTo>
                    <a:pt x="324" y="328"/>
                  </a:lnTo>
                  <a:lnTo>
                    <a:pt x="327" y="334"/>
                  </a:lnTo>
                  <a:lnTo>
                    <a:pt x="330" y="341"/>
                  </a:lnTo>
                  <a:lnTo>
                    <a:pt x="330" y="348"/>
                  </a:lnTo>
                  <a:lnTo>
                    <a:pt x="330" y="355"/>
                  </a:lnTo>
                  <a:lnTo>
                    <a:pt x="330" y="362"/>
                  </a:lnTo>
                  <a:lnTo>
                    <a:pt x="330" y="369"/>
                  </a:lnTo>
                  <a:lnTo>
                    <a:pt x="331" y="377"/>
                  </a:lnTo>
                  <a:lnTo>
                    <a:pt x="333" y="384"/>
                  </a:lnTo>
                  <a:lnTo>
                    <a:pt x="344" y="392"/>
                  </a:lnTo>
                  <a:lnTo>
                    <a:pt x="354" y="400"/>
                  </a:lnTo>
                  <a:close/>
                  <a:moveTo>
                    <a:pt x="288" y="392"/>
                  </a:moveTo>
                  <a:lnTo>
                    <a:pt x="288" y="396"/>
                  </a:lnTo>
                  <a:lnTo>
                    <a:pt x="287" y="398"/>
                  </a:lnTo>
                  <a:lnTo>
                    <a:pt x="285" y="398"/>
                  </a:lnTo>
                  <a:lnTo>
                    <a:pt x="284" y="399"/>
                  </a:lnTo>
                  <a:lnTo>
                    <a:pt x="280" y="398"/>
                  </a:lnTo>
                  <a:lnTo>
                    <a:pt x="277" y="398"/>
                  </a:lnTo>
                  <a:lnTo>
                    <a:pt x="268" y="393"/>
                  </a:lnTo>
                  <a:lnTo>
                    <a:pt x="258" y="391"/>
                  </a:lnTo>
                  <a:lnTo>
                    <a:pt x="250" y="389"/>
                  </a:lnTo>
                  <a:lnTo>
                    <a:pt x="241" y="387"/>
                  </a:lnTo>
                  <a:lnTo>
                    <a:pt x="234" y="386"/>
                  </a:lnTo>
                  <a:lnTo>
                    <a:pt x="227" y="385"/>
                  </a:lnTo>
                  <a:lnTo>
                    <a:pt x="223" y="382"/>
                  </a:lnTo>
                  <a:lnTo>
                    <a:pt x="219" y="378"/>
                  </a:lnTo>
                  <a:lnTo>
                    <a:pt x="214" y="369"/>
                  </a:lnTo>
                  <a:lnTo>
                    <a:pt x="209" y="358"/>
                  </a:lnTo>
                  <a:lnTo>
                    <a:pt x="207" y="354"/>
                  </a:lnTo>
                  <a:lnTo>
                    <a:pt x="205" y="349"/>
                  </a:lnTo>
                  <a:lnTo>
                    <a:pt x="205" y="346"/>
                  </a:lnTo>
                  <a:lnTo>
                    <a:pt x="207" y="343"/>
                  </a:lnTo>
                  <a:lnTo>
                    <a:pt x="210" y="339"/>
                  </a:lnTo>
                  <a:lnTo>
                    <a:pt x="211" y="336"/>
                  </a:lnTo>
                  <a:lnTo>
                    <a:pt x="210" y="337"/>
                  </a:lnTo>
                  <a:lnTo>
                    <a:pt x="209" y="339"/>
                  </a:lnTo>
                  <a:lnTo>
                    <a:pt x="207" y="339"/>
                  </a:lnTo>
                  <a:lnTo>
                    <a:pt x="203" y="339"/>
                  </a:lnTo>
                  <a:lnTo>
                    <a:pt x="200" y="337"/>
                  </a:lnTo>
                  <a:lnTo>
                    <a:pt x="199" y="332"/>
                  </a:lnTo>
                  <a:lnTo>
                    <a:pt x="199" y="326"/>
                  </a:lnTo>
                  <a:lnTo>
                    <a:pt x="198" y="320"/>
                  </a:lnTo>
                  <a:lnTo>
                    <a:pt x="195" y="314"/>
                  </a:lnTo>
                  <a:lnTo>
                    <a:pt x="194" y="310"/>
                  </a:lnTo>
                  <a:lnTo>
                    <a:pt x="192" y="305"/>
                  </a:lnTo>
                  <a:lnTo>
                    <a:pt x="191" y="303"/>
                  </a:lnTo>
                  <a:lnTo>
                    <a:pt x="192" y="300"/>
                  </a:lnTo>
                  <a:lnTo>
                    <a:pt x="193" y="299"/>
                  </a:lnTo>
                  <a:lnTo>
                    <a:pt x="198" y="298"/>
                  </a:lnTo>
                  <a:lnTo>
                    <a:pt x="203" y="299"/>
                  </a:lnTo>
                  <a:lnTo>
                    <a:pt x="209" y="301"/>
                  </a:lnTo>
                  <a:lnTo>
                    <a:pt x="215" y="305"/>
                  </a:lnTo>
                  <a:lnTo>
                    <a:pt x="226" y="313"/>
                  </a:lnTo>
                  <a:lnTo>
                    <a:pt x="235" y="322"/>
                  </a:lnTo>
                  <a:lnTo>
                    <a:pt x="250" y="329"/>
                  </a:lnTo>
                  <a:lnTo>
                    <a:pt x="267" y="337"/>
                  </a:lnTo>
                  <a:lnTo>
                    <a:pt x="262" y="336"/>
                  </a:lnTo>
                  <a:lnTo>
                    <a:pt x="258" y="336"/>
                  </a:lnTo>
                  <a:lnTo>
                    <a:pt x="256" y="336"/>
                  </a:lnTo>
                  <a:lnTo>
                    <a:pt x="252" y="337"/>
                  </a:lnTo>
                  <a:lnTo>
                    <a:pt x="247" y="340"/>
                  </a:lnTo>
                  <a:lnTo>
                    <a:pt x="241" y="341"/>
                  </a:lnTo>
                  <a:lnTo>
                    <a:pt x="252" y="343"/>
                  </a:lnTo>
                  <a:lnTo>
                    <a:pt x="262" y="347"/>
                  </a:lnTo>
                  <a:lnTo>
                    <a:pt x="271" y="353"/>
                  </a:lnTo>
                  <a:lnTo>
                    <a:pt x="278" y="358"/>
                  </a:lnTo>
                  <a:lnTo>
                    <a:pt x="284" y="367"/>
                  </a:lnTo>
                  <a:lnTo>
                    <a:pt x="288" y="375"/>
                  </a:lnTo>
                  <a:lnTo>
                    <a:pt x="289" y="378"/>
                  </a:lnTo>
                  <a:lnTo>
                    <a:pt x="289" y="383"/>
                  </a:lnTo>
                  <a:lnTo>
                    <a:pt x="289" y="387"/>
                  </a:lnTo>
                  <a:lnTo>
                    <a:pt x="288" y="392"/>
                  </a:lnTo>
                  <a:close/>
                  <a:moveTo>
                    <a:pt x="187" y="317"/>
                  </a:moveTo>
                  <a:lnTo>
                    <a:pt x="170" y="311"/>
                  </a:lnTo>
                  <a:lnTo>
                    <a:pt x="160" y="306"/>
                  </a:lnTo>
                  <a:lnTo>
                    <a:pt x="154" y="301"/>
                  </a:lnTo>
                  <a:lnTo>
                    <a:pt x="150" y="299"/>
                  </a:lnTo>
                  <a:lnTo>
                    <a:pt x="147" y="296"/>
                  </a:lnTo>
                  <a:lnTo>
                    <a:pt x="145" y="293"/>
                  </a:lnTo>
                  <a:lnTo>
                    <a:pt x="141" y="290"/>
                  </a:lnTo>
                  <a:lnTo>
                    <a:pt x="134" y="285"/>
                  </a:lnTo>
                  <a:lnTo>
                    <a:pt x="135" y="284"/>
                  </a:lnTo>
                  <a:lnTo>
                    <a:pt x="138" y="284"/>
                  </a:lnTo>
                  <a:lnTo>
                    <a:pt x="139" y="284"/>
                  </a:lnTo>
                  <a:lnTo>
                    <a:pt x="141" y="284"/>
                  </a:lnTo>
                  <a:lnTo>
                    <a:pt x="146" y="286"/>
                  </a:lnTo>
                  <a:lnTo>
                    <a:pt x="151" y="288"/>
                  </a:lnTo>
                  <a:lnTo>
                    <a:pt x="152" y="291"/>
                  </a:lnTo>
                  <a:lnTo>
                    <a:pt x="154" y="292"/>
                  </a:lnTo>
                  <a:lnTo>
                    <a:pt x="155" y="293"/>
                  </a:lnTo>
                  <a:lnTo>
                    <a:pt x="156" y="293"/>
                  </a:lnTo>
                  <a:lnTo>
                    <a:pt x="160" y="291"/>
                  </a:lnTo>
                  <a:lnTo>
                    <a:pt x="163" y="291"/>
                  </a:lnTo>
                  <a:lnTo>
                    <a:pt x="170" y="295"/>
                  </a:lnTo>
                  <a:lnTo>
                    <a:pt x="175" y="296"/>
                  </a:lnTo>
                  <a:lnTo>
                    <a:pt x="177" y="298"/>
                  </a:lnTo>
                  <a:lnTo>
                    <a:pt x="181" y="301"/>
                  </a:lnTo>
                  <a:lnTo>
                    <a:pt x="183" y="307"/>
                  </a:lnTo>
                  <a:lnTo>
                    <a:pt x="187" y="317"/>
                  </a:lnTo>
                  <a:close/>
                  <a:moveTo>
                    <a:pt x="205" y="296"/>
                  </a:moveTo>
                  <a:lnTo>
                    <a:pt x="193" y="292"/>
                  </a:lnTo>
                  <a:lnTo>
                    <a:pt x="181" y="290"/>
                  </a:lnTo>
                  <a:lnTo>
                    <a:pt x="176" y="289"/>
                  </a:lnTo>
                  <a:lnTo>
                    <a:pt x="171" y="288"/>
                  </a:lnTo>
                  <a:lnTo>
                    <a:pt x="166" y="285"/>
                  </a:lnTo>
                  <a:lnTo>
                    <a:pt x="161" y="282"/>
                  </a:lnTo>
                  <a:lnTo>
                    <a:pt x="161" y="277"/>
                  </a:lnTo>
                  <a:lnTo>
                    <a:pt x="159" y="272"/>
                  </a:lnTo>
                  <a:lnTo>
                    <a:pt x="157" y="270"/>
                  </a:lnTo>
                  <a:lnTo>
                    <a:pt x="156" y="268"/>
                  </a:lnTo>
                  <a:lnTo>
                    <a:pt x="157" y="267"/>
                  </a:lnTo>
                  <a:lnTo>
                    <a:pt x="161" y="265"/>
                  </a:lnTo>
                  <a:lnTo>
                    <a:pt x="176" y="270"/>
                  </a:lnTo>
                  <a:lnTo>
                    <a:pt x="192" y="275"/>
                  </a:lnTo>
                  <a:lnTo>
                    <a:pt x="199" y="277"/>
                  </a:lnTo>
                  <a:lnTo>
                    <a:pt x="207" y="281"/>
                  </a:lnTo>
                  <a:lnTo>
                    <a:pt x="213" y="285"/>
                  </a:lnTo>
                  <a:lnTo>
                    <a:pt x="218" y="292"/>
                  </a:lnTo>
                  <a:lnTo>
                    <a:pt x="219" y="296"/>
                  </a:lnTo>
                  <a:lnTo>
                    <a:pt x="219" y="297"/>
                  </a:lnTo>
                  <a:lnTo>
                    <a:pt x="218" y="298"/>
                  </a:lnTo>
                  <a:lnTo>
                    <a:pt x="216" y="299"/>
                  </a:lnTo>
                  <a:lnTo>
                    <a:pt x="210" y="298"/>
                  </a:lnTo>
                  <a:lnTo>
                    <a:pt x="205" y="296"/>
                  </a:lnTo>
                  <a:close/>
                  <a:moveTo>
                    <a:pt x="193" y="269"/>
                  </a:moveTo>
                  <a:lnTo>
                    <a:pt x="183" y="267"/>
                  </a:lnTo>
                  <a:lnTo>
                    <a:pt x="175" y="263"/>
                  </a:lnTo>
                  <a:lnTo>
                    <a:pt x="166" y="261"/>
                  </a:lnTo>
                  <a:lnTo>
                    <a:pt x="156" y="257"/>
                  </a:lnTo>
                  <a:lnTo>
                    <a:pt x="152" y="253"/>
                  </a:lnTo>
                  <a:lnTo>
                    <a:pt x="147" y="248"/>
                  </a:lnTo>
                  <a:lnTo>
                    <a:pt x="145" y="245"/>
                  </a:lnTo>
                  <a:lnTo>
                    <a:pt x="144" y="243"/>
                  </a:lnTo>
                  <a:lnTo>
                    <a:pt x="144" y="241"/>
                  </a:lnTo>
                  <a:lnTo>
                    <a:pt x="145" y="240"/>
                  </a:lnTo>
                  <a:lnTo>
                    <a:pt x="157" y="245"/>
                  </a:lnTo>
                  <a:lnTo>
                    <a:pt x="168" y="250"/>
                  </a:lnTo>
                  <a:lnTo>
                    <a:pt x="179" y="256"/>
                  </a:lnTo>
                  <a:lnTo>
                    <a:pt x="192" y="261"/>
                  </a:lnTo>
                  <a:lnTo>
                    <a:pt x="194" y="263"/>
                  </a:lnTo>
                  <a:lnTo>
                    <a:pt x="195" y="265"/>
                  </a:lnTo>
                  <a:lnTo>
                    <a:pt x="195" y="268"/>
                  </a:lnTo>
                  <a:lnTo>
                    <a:pt x="193" y="269"/>
                  </a:lnTo>
                  <a:close/>
                  <a:moveTo>
                    <a:pt x="378" y="305"/>
                  </a:moveTo>
                  <a:lnTo>
                    <a:pt x="374" y="305"/>
                  </a:lnTo>
                  <a:lnTo>
                    <a:pt x="373" y="304"/>
                  </a:lnTo>
                  <a:lnTo>
                    <a:pt x="373" y="303"/>
                  </a:lnTo>
                  <a:lnTo>
                    <a:pt x="375" y="300"/>
                  </a:lnTo>
                  <a:lnTo>
                    <a:pt x="378" y="285"/>
                  </a:lnTo>
                  <a:lnTo>
                    <a:pt x="381" y="274"/>
                  </a:lnTo>
                  <a:lnTo>
                    <a:pt x="384" y="267"/>
                  </a:lnTo>
                  <a:lnTo>
                    <a:pt x="386" y="261"/>
                  </a:lnTo>
                  <a:lnTo>
                    <a:pt x="394" y="254"/>
                  </a:lnTo>
                  <a:lnTo>
                    <a:pt x="402" y="245"/>
                  </a:lnTo>
                  <a:lnTo>
                    <a:pt x="405" y="240"/>
                  </a:lnTo>
                  <a:lnTo>
                    <a:pt x="410" y="235"/>
                  </a:lnTo>
                  <a:lnTo>
                    <a:pt x="412" y="234"/>
                  </a:lnTo>
                  <a:lnTo>
                    <a:pt x="415" y="233"/>
                  </a:lnTo>
                  <a:lnTo>
                    <a:pt x="416" y="234"/>
                  </a:lnTo>
                  <a:lnTo>
                    <a:pt x="417" y="235"/>
                  </a:lnTo>
                  <a:lnTo>
                    <a:pt x="413" y="245"/>
                  </a:lnTo>
                  <a:lnTo>
                    <a:pt x="412" y="253"/>
                  </a:lnTo>
                  <a:lnTo>
                    <a:pt x="411" y="257"/>
                  </a:lnTo>
                  <a:lnTo>
                    <a:pt x="410" y="261"/>
                  </a:lnTo>
                  <a:lnTo>
                    <a:pt x="409" y="263"/>
                  </a:lnTo>
                  <a:lnTo>
                    <a:pt x="406" y="264"/>
                  </a:lnTo>
                  <a:lnTo>
                    <a:pt x="400" y="276"/>
                  </a:lnTo>
                  <a:lnTo>
                    <a:pt x="395" y="288"/>
                  </a:lnTo>
                  <a:lnTo>
                    <a:pt x="393" y="293"/>
                  </a:lnTo>
                  <a:lnTo>
                    <a:pt x="389" y="298"/>
                  </a:lnTo>
                  <a:lnTo>
                    <a:pt x="384" y="303"/>
                  </a:lnTo>
                  <a:lnTo>
                    <a:pt x="378" y="305"/>
                  </a:lnTo>
                  <a:close/>
                  <a:moveTo>
                    <a:pt x="300" y="325"/>
                  </a:moveTo>
                  <a:lnTo>
                    <a:pt x="298" y="320"/>
                  </a:lnTo>
                  <a:lnTo>
                    <a:pt x="298" y="317"/>
                  </a:lnTo>
                  <a:lnTo>
                    <a:pt x="298" y="312"/>
                  </a:lnTo>
                  <a:lnTo>
                    <a:pt x="298" y="307"/>
                  </a:lnTo>
                  <a:lnTo>
                    <a:pt x="299" y="306"/>
                  </a:lnTo>
                  <a:lnTo>
                    <a:pt x="300" y="306"/>
                  </a:lnTo>
                  <a:lnTo>
                    <a:pt x="301" y="306"/>
                  </a:lnTo>
                  <a:lnTo>
                    <a:pt x="303" y="307"/>
                  </a:lnTo>
                  <a:lnTo>
                    <a:pt x="305" y="311"/>
                  </a:lnTo>
                  <a:lnTo>
                    <a:pt x="308" y="313"/>
                  </a:lnTo>
                  <a:lnTo>
                    <a:pt x="304" y="320"/>
                  </a:lnTo>
                  <a:lnTo>
                    <a:pt x="300" y="325"/>
                  </a:lnTo>
                  <a:close/>
                  <a:moveTo>
                    <a:pt x="320" y="307"/>
                  </a:moveTo>
                  <a:lnTo>
                    <a:pt x="322" y="311"/>
                  </a:lnTo>
                  <a:lnTo>
                    <a:pt x="325" y="313"/>
                  </a:lnTo>
                  <a:lnTo>
                    <a:pt x="326" y="314"/>
                  </a:lnTo>
                  <a:lnTo>
                    <a:pt x="327" y="315"/>
                  </a:lnTo>
                  <a:lnTo>
                    <a:pt x="328" y="314"/>
                  </a:lnTo>
                  <a:lnTo>
                    <a:pt x="330" y="313"/>
                  </a:lnTo>
                  <a:lnTo>
                    <a:pt x="328" y="297"/>
                  </a:lnTo>
                  <a:lnTo>
                    <a:pt x="328" y="279"/>
                  </a:lnTo>
                  <a:lnTo>
                    <a:pt x="327" y="288"/>
                  </a:lnTo>
                  <a:lnTo>
                    <a:pt x="326" y="295"/>
                  </a:lnTo>
                  <a:lnTo>
                    <a:pt x="324" y="301"/>
                  </a:lnTo>
                  <a:lnTo>
                    <a:pt x="320" y="307"/>
                  </a:lnTo>
                  <a:close/>
                  <a:moveTo>
                    <a:pt x="338" y="371"/>
                  </a:moveTo>
                  <a:lnTo>
                    <a:pt x="341" y="375"/>
                  </a:lnTo>
                  <a:lnTo>
                    <a:pt x="342" y="378"/>
                  </a:lnTo>
                  <a:lnTo>
                    <a:pt x="343" y="380"/>
                  </a:lnTo>
                  <a:lnTo>
                    <a:pt x="346" y="382"/>
                  </a:lnTo>
                  <a:lnTo>
                    <a:pt x="348" y="383"/>
                  </a:lnTo>
                  <a:lnTo>
                    <a:pt x="352" y="383"/>
                  </a:lnTo>
                  <a:lnTo>
                    <a:pt x="353" y="382"/>
                  </a:lnTo>
                  <a:lnTo>
                    <a:pt x="354" y="382"/>
                  </a:lnTo>
                  <a:lnTo>
                    <a:pt x="356" y="380"/>
                  </a:lnTo>
                  <a:lnTo>
                    <a:pt x="357" y="378"/>
                  </a:lnTo>
                  <a:lnTo>
                    <a:pt x="359" y="347"/>
                  </a:lnTo>
                  <a:lnTo>
                    <a:pt x="359" y="314"/>
                  </a:lnTo>
                  <a:lnTo>
                    <a:pt x="360" y="298"/>
                  </a:lnTo>
                  <a:lnTo>
                    <a:pt x="363" y="284"/>
                  </a:lnTo>
                  <a:lnTo>
                    <a:pt x="364" y="277"/>
                  </a:lnTo>
                  <a:lnTo>
                    <a:pt x="367" y="270"/>
                  </a:lnTo>
                  <a:lnTo>
                    <a:pt x="370" y="264"/>
                  </a:lnTo>
                  <a:lnTo>
                    <a:pt x="374" y="260"/>
                  </a:lnTo>
                  <a:lnTo>
                    <a:pt x="375" y="252"/>
                  </a:lnTo>
                  <a:lnTo>
                    <a:pt x="377" y="243"/>
                  </a:lnTo>
                  <a:lnTo>
                    <a:pt x="378" y="240"/>
                  </a:lnTo>
                  <a:lnTo>
                    <a:pt x="377" y="236"/>
                  </a:lnTo>
                  <a:lnTo>
                    <a:pt x="375" y="235"/>
                  </a:lnTo>
                  <a:lnTo>
                    <a:pt x="373" y="234"/>
                  </a:lnTo>
                  <a:lnTo>
                    <a:pt x="363" y="238"/>
                  </a:lnTo>
                  <a:lnTo>
                    <a:pt x="357" y="241"/>
                  </a:lnTo>
                  <a:lnTo>
                    <a:pt x="353" y="245"/>
                  </a:lnTo>
                  <a:lnTo>
                    <a:pt x="351" y="248"/>
                  </a:lnTo>
                  <a:lnTo>
                    <a:pt x="348" y="254"/>
                  </a:lnTo>
                  <a:lnTo>
                    <a:pt x="343" y="261"/>
                  </a:lnTo>
                  <a:lnTo>
                    <a:pt x="340" y="263"/>
                  </a:lnTo>
                  <a:lnTo>
                    <a:pt x="337" y="267"/>
                  </a:lnTo>
                  <a:lnTo>
                    <a:pt x="337" y="290"/>
                  </a:lnTo>
                  <a:lnTo>
                    <a:pt x="338" y="308"/>
                  </a:lnTo>
                  <a:lnTo>
                    <a:pt x="341" y="327"/>
                  </a:lnTo>
                  <a:lnTo>
                    <a:pt x="342" y="351"/>
                  </a:lnTo>
                  <a:lnTo>
                    <a:pt x="341" y="356"/>
                  </a:lnTo>
                  <a:lnTo>
                    <a:pt x="340" y="361"/>
                  </a:lnTo>
                  <a:lnTo>
                    <a:pt x="338" y="365"/>
                  </a:lnTo>
                  <a:lnTo>
                    <a:pt x="338" y="371"/>
                  </a:lnTo>
                  <a:close/>
                  <a:moveTo>
                    <a:pt x="310" y="296"/>
                  </a:moveTo>
                  <a:lnTo>
                    <a:pt x="309" y="299"/>
                  </a:lnTo>
                  <a:lnTo>
                    <a:pt x="306" y="300"/>
                  </a:lnTo>
                  <a:lnTo>
                    <a:pt x="304" y="299"/>
                  </a:lnTo>
                  <a:lnTo>
                    <a:pt x="303" y="296"/>
                  </a:lnTo>
                  <a:lnTo>
                    <a:pt x="301" y="288"/>
                  </a:lnTo>
                  <a:lnTo>
                    <a:pt x="300" y="278"/>
                  </a:lnTo>
                  <a:lnTo>
                    <a:pt x="299" y="274"/>
                  </a:lnTo>
                  <a:lnTo>
                    <a:pt x="300" y="269"/>
                  </a:lnTo>
                  <a:lnTo>
                    <a:pt x="301" y="264"/>
                  </a:lnTo>
                  <a:lnTo>
                    <a:pt x="305" y="260"/>
                  </a:lnTo>
                  <a:lnTo>
                    <a:pt x="306" y="254"/>
                  </a:lnTo>
                  <a:lnTo>
                    <a:pt x="308" y="248"/>
                  </a:lnTo>
                  <a:lnTo>
                    <a:pt x="309" y="245"/>
                  </a:lnTo>
                  <a:lnTo>
                    <a:pt x="310" y="242"/>
                  </a:lnTo>
                  <a:lnTo>
                    <a:pt x="311" y="241"/>
                  </a:lnTo>
                  <a:lnTo>
                    <a:pt x="314" y="240"/>
                  </a:lnTo>
                  <a:lnTo>
                    <a:pt x="316" y="240"/>
                  </a:lnTo>
                  <a:lnTo>
                    <a:pt x="319" y="240"/>
                  </a:lnTo>
                  <a:lnTo>
                    <a:pt x="320" y="240"/>
                  </a:lnTo>
                  <a:lnTo>
                    <a:pt x="321" y="240"/>
                  </a:lnTo>
                  <a:lnTo>
                    <a:pt x="321" y="242"/>
                  </a:lnTo>
                  <a:lnTo>
                    <a:pt x="322" y="247"/>
                  </a:lnTo>
                  <a:lnTo>
                    <a:pt x="322" y="254"/>
                  </a:lnTo>
                  <a:lnTo>
                    <a:pt x="322" y="260"/>
                  </a:lnTo>
                  <a:lnTo>
                    <a:pt x="321" y="267"/>
                  </a:lnTo>
                  <a:lnTo>
                    <a:pt x="319" y="272"/>
                  </a:lnTo>
                  <a:lnTo>
                    <a:pt x="314" y="284"/>
                  </a:lnTo>
                  <a:lnTo>
                    <a:pt x="310" y="296"/>
                  </a:lnTo>
                  <a:close/>
                  <a:moveTo>
                    <a:pt x="266" y="247"/>
                  </a:moveTo>
                  <a:lnTo>
                    <a:pt x="261" y="245"/>
                  </a:lnTo>
                  <a:lnTo>
                    <a:pt x="257" y="241"/>
                  </a:lnTo>
                  <a:lnTo>
                    <a:pt x="256" y="238"/>
                  </a:lnTo>
                  <a:lnTo>
                    <a:pt x="253" y="233"/>
                  </a:lnTo>
                  <a:lnTo>
                    <a:pt x="252" y="223"/>
                  </a:lnTo>
                  <a:lnTo>
                    <a:pt x="250" y="213"/>
                  </a:lnTo>
                  <a:lnTo>
                    <a:pt x="248" y="207"/>
                  </a:lnTo>
                  <a:lnTo>
                    <a:pt x="248" y="202"/>
                  </a:lnTo>
                  <a:lnTo>
                    <a:pt x="248" y="197"/>
                  </a:lnTo>
                  <a:lnTo>
                    <a:pt x="250" y="192"/>
                  </a:lnTo>
                  <a:lnTo>
                    <a:pt x="252" y="183"/>
                  </a:lnTo>
                  <a:lnTo>
                    <a:pt x="255" y="174"/>
                  </a:lnTo>
                  <a:lnTo>
                    <a:pt x="259" y="178"/>
                  </a:lnTo>
                  <a:lnTo>
                    <a:pt x="263" y="184"/>
                  </a:lnTo>
                  <a:lnTo>
                    <a:pt x="266" y="189"/>
                  </a:lnTo>
                  <a:lnTo>
                    <a:pt x="267" y="195"/>
                  </a:lnTo>
                  <a:lnTo>
                    <a:pt x="268" y="206"/>
                  </a:lnTo>
                  <a:lnTo>
                    <a:pt x="269" y="218"/>
                  </a:lnTo>
                  <a:lnTo>
                    <a:pt x="269" y="226"/>
                  </a:lnTo>
                  <a:lnTo>
                    <a:pt x="271" y="234"/>
                  </a:lnTo>
                  <a:lnTo>
                    <a:pt x="271" y="239"/>
                  </a:lnTo>
                  <a:lnTo>
                    <a:pt x="269" y="242"/>
                  </a:lnTo>
                  <a:lnTo>
                    <a:pt x="268" y="245"/>
                  </a:lnTo>
                  <a:lnTo>
                    <a:pt x="266" y="247"/>
                  </a:lnTo>
                  <a:close/>
                  <a:moveTo>
                    <a:pt x="280" y="268"/>
                  </a:moveTo>
                  <a:lnTo>
                    <a:pt x="278" y="242"/>
                  </a:lnTo>
                  <a:lnTo>
                    <a:pt x="276" y="217"/>
                  </a:lnTo>
                  <a:lnTo>
                    <a:pt x="277" y="204"/>
                  </a:lnTo>
                  <a:lnTo>
                    <a:pt x="277" y="190"/>
                  </a:lnTo>
                  <a:lnTo>
                    <a:pt x="279" y="177"/>
                  </a:lnTo>
                  <a:lnTo>
                    <a:pt x="280" y="163"/>
                  </a:lnTo>
                  <a:lnTo>
                    <a:pt x="279" y="154"/>
                  </a:lnTo>
                  <a:lnTo>
                    <a:pt x="279" y="148"/>
                  </a:lnTo>
                  <a:lnTo>
                    <a:pt x="280" y="144"/>
                  </a:lnTo>
                  <a:lnTo>
                    <a:pt x="283" y="140"/>
                  </a:lnTo>
                  <a:lnTo>
                    <a:pt x="288" y="134"/>
                  </a:lnTo>
                  <a:lnTo>
                    <a:pt x="293" y="127"/>
                  </a:lnTo>
                  <a:lnTo>
                    <a:pt x="296" y="133"/>
                  </a:lnTo>
                  <a:lnTo>
                    <a:pt x="300" y="139"/>
                  </a:lnTo>
                  <a:lnTo>
                    <a:pt x="303" y="146"/>
                  </a:lnTo>
                  <a:lnTo>
                    <a:pt x="304" y="153"/>
                  </a:lnTo>
                  <a:lnTo>
                    <a:pt x="306" y="166"/>
                  </a:lnTo>
                  <a:lnTo>
                    <a:pt x="308" y="181"/>
                  </a:lnTo>
                  <a:lnTo>
                    <a:pt x="305" y="195"/>
                  </a:lnTo>
                  <a:lnTo>
                    <a:pt x="303" y="209"/>
                  </a:lnTo>
                  <a:lnTo>
                    <a:pt x="300" y="221"/>
                  </a:lnTo>
                  <a:lnTo>
                    <a:pt x="295" y="234"/>
                  </a:lnTo>
                  <a:lnTo>
                    <a:pt x="287" y="255"/>
                  </a:lnTo>
                  <a:lnTo>
                    <a:pt x="280" y="268"/>
                  </a:lnTo>
                  <a:close/>
                  <a:moveTo>
                    <a:pt x="319" y="173"/>
                  </a:moveTo>
                  <a:lnTo>
                    <a:pt x="319" y="177"/>
                  </a:lnTo>
                  <a:lnTo>
                    <a:pt x="321" y="180"/>
                  </a:lnTo>
                  <a:lnTo>
                    <a:pt x="321" y="180"/>
                  </a:lnTo>
                  <a:lnTo>
                    <a:pt x="322" y="180"/>
                  </a:lnTo>
                  <a:lnTo>
                    <a:pt x="324" y="177"/>
                  </a:lnTo>
                  <a:lnTo>
                    <a:pt x="325" y="175"/>
                  </a:lnTo>
                  <a:lnTo>
                    <a:pt x="332" y="160"/>
                  </a:lnTo>
                  <a:lnTo>
                    <a:pt x="340" y="142"/>
                  </a:lnTo>
                  <a:lnTo>
                    <a:pt x="342" y="133"/>
                  </a:lnTo>
                  <a:lnTo>
                    <a:pt x="343" y="124"/>
                  </a:lnTo>
                  <a:lnTo>
                    <a:pt x="343" y="120"/>
                  </a:lnTo>
                  <a:lnTo>
                    <a:pt x="343" y="117"/>
                  </a:lnTo>
                  <a:lnTo>
                    <a:pt x="342" y="113"/>
                  </a:lnTo>
                  <a:lnTo>
                    <a:pt x="340" y="110"/>
                  </a:lnTo>
                  <a:lnTo>
                    <a:pt x="337" y="109"/>
                  </a:lnTo>
                  <a:lnTo>
                    <a:pt x="333" y="110"/>
                  </a:lnTo>
                  <a:lnTo>
                    <a:pt x="331" y="113"/>
                  </a:lnTo>
                  <a:lnTo>
                    <a:pt x="327" y="117"/>
                  </a:lnTo>
                  <a:lnTo>
                    <a:pt x="324" y="123"/>
                  </a:lnTo>
                  <a:lnTo>
                    <a:pt x="321" y="127"/>
                  </a:lnTo>
                  <a:lnTo>
                    <a:pt x="319" y="133"/>
                  </a:lnTo>
                  <a:lnTo>
                    <a:pt x="319" y="138"/>
                  </a:lnTo>
                  <a:lnTo>
                    <a:pt x="319" y="147"/>
                  </a:lnTo>
                  <a:lnTo>
                    <a:pt x="319" y="155"/>
                  </a:lnTo>
                  <a:lnTo>
                    <a:pt x="319" y="163"/>
                  </a:lnTo>
                  <a:lnTo>
                    <a:pt x="319" y="173"/>
                  </a:lnTo>
                  <a:close/>
                  <a:moveTo>
                    <a:pt x="310" y="229"/>
                  </a:moveTo>
                  <a:lnTo>
                    <a:pt x="309" y="232"/>
                  </a:lnTo>
                  <a:lnTo>
                    <a:pt x="309" y="233"/>
                  </a:lnTo>
                  <a:lnTo>
                    <a:pt x="310" y="234"/>
                  </a:lnTo>
                  <a:lnTo>
                    <a:pt x="311" y="234"/>
                  </a:lnTo>
                  <a:lnTo>
                    <a:pt x="315" y="233"/>
                  </a:lnTo>
                  <a:lnTo>
                    <a:pt x="317" y="233"/>
                  </a:lnTo>
                  <a:lnTo>
                    <a:pt x="324" y="226"/>
                  </a:lnTo>
                  <a:lnTo>
                    <a:pt x="327" y="219"/>
                  </a:lnTo>
                  <a:lnTo>
                    <a:pt x="330" y="211"/>
                  </a:lnTo>
                  <a:lnTo>
                    <a:pt x="333" y="203"/>
                  </a:lnTo>
                  <a:lnTo>
                    <a:pt x="332" y="209"/>
                  </a:lnTo>
                  <a:lnTo>
                    <a:pt x="331" y="212"/>
                  </a:lnTo>
                  <a:lnTo>
                    <a:pt x="332" y="217"/>
                  </a:lnTo>
                  <a:lnTo>
                    <a:pt x="335" y="219"/>
                  </a:lnTo>
                  <a:lnTo>
                    <a:pt x="335" y="223"/>
                  </a:lnTo>
                  <a:lnTo>
                    <a:pt x="336" y="223"/>
                  </a:lnTo>
                  <a:lnTo>
                    <a:pt x="338" y="221"/>
                  </a:lnTo>
                  <a:lnTo>
                    <a:pt x="342" y="220"/>
                  </a:lnTo>
                  <a:lnTo>
                    <a:pt x="348" y="214"/>
                  </a:lnTo>
                  <a:lnTo>
                    <a:pt x="354" y="210"/>
                  </a:lnTo>
                  <a:lnTo>
                    <a:pt x="344" y="220"/>
                  </a:lnTo>
                  <a:lnTo>
                    <a:pt x="336" y="231"/>
                  </a:lnTo>
                  <a:lnTo>
                    <a:pt x="332" y="236"/>
                  </a:lnTo>
                  <a:lnTo>
                    <a:pt x="330" y="241"/>
                  </a:lnTo>
                  <a:lnTo>
                    <a:pt x="328" y="247"/>
                  </a:lnTo>
                  <a:lnTo>
                    <a:pt x="330" y="253"/>
                  </a:lnTo>
                  <a:lnTo>
                    <a:pt x="337" y="248"/>
                  </a:lnTo>
                  <a:lnTo>
                    <a:pt x="343" y="243"/>
                  </a:lnTo>
                  <a:lnTo>
                    <a:pt x="348" y="238"/>
                  </a:lnTo>
                  <a:lnTo>
                    <a:pt x="352" y="229"/>
                  </a:lnTo>
                  <a:lnTo>
                    <a:pt x="359" y="214"/>
                  </a:lnTo>
                  <a:lnTo>
                    <a:pt x="367" y="200"/>
                  </a:lnTo>
                  <a:lnTo>
                    <a:pt x="365" y="198"/>
                  </a:lnTo>
                  <a:lnTo>
                    <a:pt x="364" y="197"/>
                  </a:lnTo>
                  <a:lnTo>
                    <a:pt x="363" y="196"/>
                  </a:lnTo>
                  <a:lnTo>
                    <a:pt x="359" y="195"/>
                  </a:lnTo>
                  <a:lnTo>
                    <a:pt x="364" y="192"/>
                  </a:lnTo>
                  <a:lnTo>
                    <a:pt x="368" y="191"/>
                  </a:lnTo>
                  <a:lnTo>
                    <a:pt x="370" y="190"/>
                  </a:lnTo>
                  <a:lnTo>
                    <a:pt x="373" y="189"/>
                  </a:lnTo>
                  <a:lnTo>
                    <a:pt x="374" y="185"/>
                  </a:lnTo>
                  <a:lnTo>
                    <a:pt x="377" y="182"/>
                  </a:lnTo>
                  <a:lnTo>
                    <a:pt x="377" y="180"/>
                  </a:lnTo>
                  <a:lnTo>
                    <a:pt x="378" y="177"/>
                  </a:lnTo>
                  <a:lnTo>
                    <a:pt x="380" y="176"/>
                  </a:lnTo>
                  <a:lnTo>
                    <a:pt x="383" y="174"/>
                  </a:lnTo>
                  <a:lnTo>
                    <a:pt x="384" y="167"/>
                  </a:lnTo>
                  <a:lnTo>
                    <a:pt x="384" y="162"/>
                  </a:lnTo>
                  <a:lnTo>
                    <a:pt x="384" y="158"/>
                  </a:lnTo>
                  <a:lnTo>
                    <a:pt x="383" y="155"/>
                  </a:lnTo>
                  <a:lnTo>
                    <a:pt x="379" y="151"/>
                  </a:lnTo>
                  <a:lnTo>
                    <a:pt x="377" y="144"/>
                  </a:lnTo>
                  <a:lnTo>
                    <a:pt x="374" y="138"/>
                  </a:lnTo>
                  <a:lnTo>
                    <a:pt x="373" y="131"/>
                  </a:lnTo>
                  <a:lnTo>
                    <a:pt x="372" y="127"/>
                  </a:lnTo>
                  <a:lnTo>
                    <a:pt x="370" y="125"/>
                  </a:lnTo>
                  <a:lnTo>
                    <a:pt x="368" y="124"/>
                  </a:lnTo>
                  <a:lnTo>
                    <a:pt x="364" y="124"/>
                  </a:lnTo>
                  <a:lnTo>
                    <a:pt x="360" y="124"/>
                  </a:lnTo>
                  <a:lnTo>
                    <a:pt x="358" y="126"/>
                  </a:lnTo>
                  <a:lnTo>
                    <a:pt x="356" y="128"/>
                  </a:lnTo>
                  <a:lnTo>
                    <a:pt x="353" y="131"/>
                  </a:lnTo>
                  <a:lnTo>
                    <a:pt x="349" y="138"/>
                  </a:lnTo>
                  <a:lnTo>
                    <a:pt x="344" y="144"/>
                  </a:lnTo>
                  <a:lnTo>
                    <a:pt x="341" y="156"/>
                  </a:lnTo>
                  <a:lnTo>
                    <a:pt x="336" y="167"/>
                  </a:lnTo>
                  <a:lnTo>
                    <a:pt x="333" y="171"/>
                  </a:lnTo>
                  <a:lnTo>
                    <a:pt x="332" y="177"/>
                  </a:lnTo>
                  <a:lnTo>
                    <a:pt x="331" y="183"/>
                  </a:lnTo>
                  <a:lnTo>
                    <a:pt x="330" y="189"/>
                  </a:lnTo>
                  <a:lnTo>
                    <a:pt x="324" y="192"/>
                  </a:lnTo>
                  <a:lnTo>
                    <a:pt x="319" y="197"/>
                  </a:lnTo>
                  <a:lnTo>
                    <a:pt x="316" y="203"/>
                  </a:lnTo>
                  <a:lnTo>
                    <a:pt x="312" y="207"/>
                  </a:lnTo>
                  <a:lnTo>
                    <a:pt x="310" y="219"/>
                  </a:lnTo>
                  <a:lnTo>
                    <a:pt x="310" y="229"/>
                  </a:lnTo>
                  <a:close/>
                  <a:moveTo>
                    <a:pt x="365" y="221"/>
                  </a:moveTo>
                  <a:lnTo>
                    <a:pt x="368" y="223"/>
                  </a:lnTo>
                  <a:lnTo>
                    <a:pt x="370" y="224"/>
                  </a:lnTo>
                  <a:lnTo>
                    <a:pt x="373" y="223"/>
                  </a:lnTo>
                  <a:lnTo>
                    <a:pt x="375" y="221"/>
                  </a:lnTo>
                  <a:lnTo>
                    <a:pt x="379" y="218"/>
                  </a:lnTo>
                  <a:lnTo>
                    <a:pt x="381" y="213"/>
                  </a:lnTo>
                  <a:lnTo>
                    <a:pt x="383" y="210"/>
                  </a:lnTo>
                  <a:lnTo>
                    <a:pt x="384" y="205"/>
                  </a:lnTo>
                  <a:lnTo>
                    <a:pt x="384" y="203"/>
                  </a:lnTo>
                  <a:lnTo>
                    <a:pt x="384" y="200"/>
                  </a:lnTo>
                  <a:lnTo>
                    <a:pt x="383" y="199"/>
                  </a:lnTo>
                  <a:lnTo>
                    <a:pt x="380" y="198"/>
                  </a:lnTo>
                  <a:lnTo>
                    <a:pt x="373" y="210"/>
                  </a:lnTo>
                  <a:lnTo>
                    <a:pt x="365" y="221"/>
                  </a:lnTo>
                  <a:close/>
                  <a:moveTo>
                    <a:pt x="396" y="195"/>
                  </a:moveTo>
                  <a:lnTo>
                    <a:pt x="395" y="200"/>
                  </a:lnTo>
                  <a:lnTo>
                    <a:pt x="396" y="202"/>
                  </a:lnTo>
                  <a:lnTo>
                    <a:pt x="399" y="200"/>
                  </a:lnTo>
                  <a:lnTo>
                    <a:pt x="401" y="197"/>
                  </a:lnTo>
                  <a:lnTo>
                    <a:pt x="410" y="185"/>
                  </a:lnTo>
                  <a:lnTo>
                    <a:pt x="418" y="171"/>
                  </a:lnTo>
                  <a:lnTo>
                    <a:pt x="418" y="169"/>
                  </a:lnTo>
                  <a:lnTo>
                    <a:pt x="420" y="167"/>
                  </a:lnTo>
                  <a:lnTo>
                    <a:pt x="420" y="166"/>
                  </a:lnTo>
                  <a:lnTo>
                    <a:pt x="420" y="164"/>
                  </a:lnTo>
                  <a:lnTo>
                    <a:pt x="418" y="164"/>
                  </a:lnTo>
                  <a:lnTo>
                    <a:pt x="417" y="163"/>
                  </a:lnTo>
                  <a:lnTo>
                    <a:pt x="410" y="164"/>
                  </a:lnTo>
                  <a:lnTo>
                    <a:pt x="406" y="167"/>
                  </a:lnTo>
                  <a:lnTo>
                    <a:pt x="404" y="169"/>
                  </a:lnTo>
                  <a:lnTo>
                    <a:pt x="400" y="171"/>
                  </a:lnTo>
                  <a:lnTo>
                    <a:pt x="397" y="175"/>
                  </a:lnTo>
                  <a:lnTo>
                    <a:pt x="396" y="177"/>
                  </a:lnTo>
                  <a:lnTo>
                    <a:pt x="395" y="181"/>
                  </a:lnTo>
                  <a:lnTo>
                    <a:pt x="395" y="183"/>
                  </a:lnTo>
                  <a:lnTo>
                    <a:pt x="396" y="189"/>
                  </a:lnTo>
                  <a:lnTo>
                    <a:pt x="396" y="195"/>
                  </a:lnTo>
                  <a:close/>
                  <a:moveTo>
                    <a:pt x="357" y="116"/>
                  </a:moveTo>
                  <a:lnTo>
                    <a:pt x="353" y="116"/>
                  </a:lnTo>
                  <a:lnTo>
                    <a:pt x="353" y="113"/>
                  </a:lnTo>
                  <a:lnTo>
                    <a:pt x="353" y="112"/>
                  </a:lnTo>
                  <a:lnTo>
                    <a:pt x="353" y="110"/>
                  </a:lnTo>
                  <a:lnTo>
                    <a:pt x="354" y="104"/>
                  </a:lnTo>
                  <a:lnTo>
                    <a:pt x="353" y="97"/>
                  </a:lnTo>
                  <a:lnTo>
                    <a:pt x="353" y="95"/>
                  </a:lnTo>
                  <a:lnTo>
                    <a:pt x="354" y="91"/>
                  </a:lnTo>
                  <a:lnTo>
                    <a:pt x="356" y="88"/>
                  </a:lnTo>
                  <a:lnTo>
                    <a:pt x="358" y="86"/>
                  </a:lnTo>
                  <a:lnTo>
                    <a:pt x="360" y="83"/>
                  </a:lnTo>
                  <a:lnTo>
                    <a:pt x="362" y="83"/>
                  </a:lnTo>
                  <a:lnTo>
                    <a:pt x="362" y="83"/>
                  </a:lnTo>
                  <a:lnTo>
                    <a:pt x="363" y="83"/>
                  </a:lnTo>
                  <a:lnTo>
                    <a:pt x="363" y="86"/>
                  </a:lnTo>
                  <a:lnTo>
                    <a:pt x="364" y="87"/>
                  </a:lnTo>
                  <a:lnTo>
                    <a:pt x="363" y="95"/>
                  </a:lnTo>
                  <a:lnTo>
                    <a:pt x="363" y="103"/>
                  </a:lnTo>
                  <a:lnTo>
                    <a:pt x="363" y="106"/>
                  </a:lnTo>
                  <a:lnTo>
                    <a:pt x="362" y="110"/>
                  </a:lnTo>
                  <a:lnTo>
                    <a:pt x="359" y="113"/>
                  </a:lnTo>
                  <a:lnTo>
                    <a:pt x="357" y="116"/>
                  </a:lnTo>
                  <a:close/>
                  <a:moveTo>
                    <a:pt x="385" y="141"/>
                  </a:moveTo>
                  <a:lnTo>
                    <a:pt x="383" y="135"/>
                  </a:lnTo>
                  <a:lnTo>
                    <a:pt x="379" y="130"/>
                  </a:lnTo>
                  <a:lnTo>
                    <a:pt x="377" y="126"/>
                  </a:lnTo>
                  <a:lnTo>
                    <a:pt x="377" y="123"/>
                  </a:lnTo>
                  <a:lnTo>
                    <a:pt x="375" y="119"/>
                  </a:lnTo>
                  <a:lnTo>
                    <a:pt x="377" y="113"/>
                  </a:lnTo>
                  <a:lnTo>
                    <a:pt x="378" y="108"/>
                  </a:lnTo>
                  <a:lnTo>
                    <a:pt x="381" y="102"/>
                  </a:lnTo>
                  <a:lnTo>
                    <a:pt x="386" y="98"/>
                  </a:lnTo>
                  <a:lnTo>
                    <a:pt x="393" y="95"/>
                  </a:lnTo>
                  <a:lnTo>
                    <a:pt x="396" y="95"/>
                  </a:lnTo>
                  <a:lnTo>
                    <a:pt x="397" y="97"/>
                  </a:lnTo>
                  <a:lnTo>
                    <a:pt x="399" y="101"/>
                  </a:lnTo>
                  <a:lnTo>
                    <a:pt x="397" y="104"/>
                  </a:lnTo>
                  <a:lnTo>
                    <a:pt x="395" y="112"/>
                  </a:lnTo>
                  <a:lnTo>
                    <a:pt x="394" y="119"/>
                  </a:lnTo>
                  <a:lnTo>
                    <a:pt x="391" y="122"/>
                  </a:lnTo>
                  <a:lnTo>
                    <a:pt x="390" y="124"/>
                  </a:lnTo>
                  <a:lnTo>
                    <a:pt x="389" y="126"/>
                  </a:lnTo>
                  <a:lnTo>
                    <a:pt x="388" y="130"/>
                  </a:lnTo>
                  <a:lnTo>
                    <a:pt x="386" y="135"/>
                  </a:lnTo>
                  <a:lnTo>
                    <a:pt x="385" y="141"/>
                  </a:lnTo>
                  <a:close/>
                  <a:moveTo>
                    <a:pt x="309" y="141"/>
                  </a:moveTo>
                  <a:lnTo>
                    <a:pt x="305" y="134"/>
                  </a:lnTo>
                  <a:lnTo>
                    <a:pt x="305" y="127"/>
                  </a:lnTo>
                  <a:lnTo>
                    <a:pt x="305" y="120"/>
                  </a:lnTo>
                  <a:lnTo>
                    <a:pt x="306" y="112"/>
                  </a:lnTo>
                  <a:lnTo>
                    <a:pt x="311" y="97"/>
                  </a:lnTo>
                  <a:lnTo>
                    <a:pt x="312" y="81"/>
                  </a:lnTo>
                  <a:lnTo>
                    <a:pt x="314" y="77"/>
                  </a:lnTo>
                  <a:lnTo>
                    <a:pt x="314" y="75"/>
                  </a:lnTo>
                  <a:lnTo>
                    <a:pt x="315" y="73"/>
                  </a:lnTo>
                  <a:lnTo>
                    <a:pt x="316" y="72"/>
                  </a:lnTo>
                  <a:lnTo>
                    <a:pt x="319" y="72"/>
                  </a:lnTo>
                  <a:lnTo>
                    <a:pt x="320" y="73"/>
                  </a:lnTo>
                  <a:lnTo>
                    <a:pt x="322" y="74"/>
                  </a:lnTo>
                  <a:lnTo>
                    <a:pt x="324" y="75"/>
                  </a:lnTo>
                  <a:lnTo>
                    <a:pt x="325" y="79"/>
                  </a:lnTo>
                  <a:lnTo>
                    <a:pt x="326" y="81"/>
                  </a:lnTo>
                  <a:lnTo>
                    <a:pt x="326" y="84"/>
                  </a:lnTo>
                  <a:lnTo>
                    <a:pt x="326" y="88"/>
                  </a:lnTo>
                  <a:lnTo>
                    <a:pt x="325" y="95"/>
                  </a:lnTo>
                  <a:lnTo>
                    <a:pt x="325" y="102"/>
                  </a:lnTo>
                  <a:lnTo>
                    <a:pt x="325" y="106"/>
                  </a:lnTo>
                  <a:lnTo>
                    <a:pt x="324" y="111"/>
                  </a:lnTo>
                  <a:lnTo>
                    <a:pt x="321" y="116"/>
                  </a:lnTo>
                  <a:lnTo>
                    <a:pt x="319" y="120"/>
                  </a:lnTo>
                  <a:lnTo>
                    <a:pt x="312" y="130"/>
                  </a:lnTo>
                  <a:lnTo>
                    <a:pt x="309" y="141"/>
                  </a:lnTo>
                  <a:close/>
                  <a:moveTo>
                    <a:pt x="442" y="472"/>
                  </a:moveTo>
                  <a:lnTo>
                    <a:pt x="431" y="468"/>
                  </a:lnTo>
                  <a:lnTo>
                    <a:pt x="431" y="462"/>
                  </a:lnTo>
                  <a:lnTo>
                    <a:pt x="433" y="454"/>
                  </a:lnTo>
                  <a:lnTo>
                    <a:pt x="436" y="445"/>
                  </a:lnTo>
                  <a:lnTo>
                    <a:pt x="439" y="439"/>
                  </a:lnTo>
                  <a:lnTo>
                    <a:pt x="437" y="372"/>
                  </a:lnTo>
                  <a:lnTo>
                    <a:pt x="434" y="375"/>
                  </a:lnTo>
                  <a:lnTo>
                    <a:pt x="433" y="376"/>
                  </a:lnTo>
                  <a:lnTo>
                    <a:pt x="431" y="376"/>
                  </a:lnTo>
                  <a:lnTo>
                    <a:pt x="429" y="375"/>
                  </a:lnTo>
                  <a:lnTo>
                    <a:pt x="428" y="368"/>
                  </a:lnTo>
                  <a:lnTo>
                    <a:pt x="428" y="362"/>
                  </a:lnTo>
                  <a:lnTo>
                    <a:pt x="428" y="355"/>
                  </a:lnTo>
                  <a:lnTo>
                    <a:pt x="425" y="348"/>
                  </a:lnTo>
                  <a:lnTo>
                    <a:pt x="426" y="347"/>
                  </a:lnTo>
                  <a:lnTo>
                    <a:pt x="427" y="344"/>
                  </a:lnTo>
                  <a:lnTo>
                    <a:pt x="428" y="343"/>
                  </a:lnTo>
                  <a:lnTo>
                    <a:pt x="428" y="339"/>
                  </a:lnTo>
                  <a:lnTo>
                    <a:pt x="428" y="336"/>
                  </a:lnTo>
                  <a:lnTo>
                    <a:pt x="428" y="335"/>
                  </a:lnTo>
                  <a:lnTo>
                    <a:pt x="427" y="334"/>
                  </a:lnTo>
                  <a:lnTo>
                    <a:pt x="425" y="334"/>
                  </a:lnTo>
                  <a:lnTo>
                    <a:pt x="422" y="334"/>
                  </a:lnTo>
                  <a:lnTo>
                    <a:pt x="420" y="334"/>
                  </a:lnTo>
                  <a:lnTo>
                    <a:pt x="418" y="333"/>
                  </a:lnTo>
                  <a:lnTo>
                    <a:pt x="416" y="331"/>
                  </a:lnTo>
                  <a:lnTo>
                    <a:pt x="413" y="322"/>
                  </a:lnTo>
                  <a:lnTo>
                    <a:pt x="413" y="314"/>
                  </a:lnTo>
                  <a:lnTo>
                    <a:pt x="415" y="312"/>
                  </a:lnTo>
                  <a:lnTo>
                    <a:pt x="417" y="308"/>
                  </a:lnTo>
                  <a:lnTo>
                    <a:pt x="420" y="306"/>
                  </a:lnTo>
                  <a:lnTo>
                    <a:pt x="425" y="304"/>
                  </a:lnTo>
                  <a:lnTo>
                    <a:pt x="428" y="301"/>
                  </a:lnTo>
                  <a:lnTo>
                    <a:pt x="433" y="299"/>
                  </a:lnTo>
                  <a:lnTo>
                    <a:pt x="432" y="290"/>
                  </a:lnTo>
                  <a:lnTo>
                    <a:pt x="429" y="292"/>
                  </a:lnTo>
                  <a:lnTo>
                    <a:pt x="428" y="295"/>
                  </a:lnTo>
                  <a:lnTo>
                    <a:pt x="426" y="296"/>
                  </a:lnTo>
                  <a:lnTo>
                    <a:pt x="425" y="295"/>
                  </a:lnTo>
                  <a:lnTo>
                    <a:pt x="425" y="292"/>
                  </a:lnTo>
                  <a:lnTo>
                    <a:pt x="425" y="291"/>
                  </a:lnTo>
                  <a:lnTo>
                    <a:pt x="425" y="288"/>
                  </a:lnTo>
                  <a:lnTo>
                    <a:pt x="426" y="284"/>
                  </a:lnTo>
                  <a:lnTo>
                    <a:pt x="428" y="279"/>
                  </a:lnTo>
                  <a:lnTo>
                    <a:pt x="432" y="275"/>
                  </a:lnTo>
                  <a:lnTo>
                    <a:pt x="431" y="262"/>
                  </a:lnTo>
                  <a:lnTo>
                    <a:pt x="427" y="268"/>
                  </a:lnTo>
                  <a:lnTo>
                    <a:pt x="421" y="272"/>
                  </a:lnTo>
                  <a:lnTo>
                    <a:pt x="418" y="275"/>
                  </a:lnTo>
                  <a:lnTo>
                    <a:pt x="417" y="275"/>
                  </a:lnTo>
                  <a:lnTo>
                    <a:pt x="416" y="274"/>
                  </a:lnTo>
                  <a:lnTo>
                    <a:pt x="416" y="271"/>
                  </a:lnTo>
                  <a:lnTo>
                    <a:pt x="416" y="268"/>
                  </a:lnTo>
                  <a:lnTo>
                    <a:pt x="417" y="263"/>
                  </a:lnTo>
                  <a:lnTo>
                    <a:pt x="418" y="260"/>
                  </a:lnTo>
                  <a:lnTo>
                    <a:pt x="421" y="255"/>
                  </a:lnTo>
                  <a:lnTo>
                    <a:pt x="422" y="252"/>
                  </a:lnTo>
                  <a:lnTo>
                    <a:pt x="423" y="247"/>
                  </a:lnTo>
                  <a:lnTo>
                    <a:pt x="425" y="241"/>
                  </a:lnTo>
                  <a:lnTo>
                    <a:pt x="425" y="234"/>
                  </a:lnTo>
                  <a:lnTo>
                    <a:pt x="427" y="232"/>
                  </a:lnTo>
                  <a:lnTo>
                    <a:pt x="429" y="231"/>
                  </a:lnTo>
                  <a:lnTo>
                    <a:pt x="429" y="221"/>
                  </a:lnTo>
                  <a:lnTo>
                    <a:pt x="425" y="221"/>
                  </a:lnTo>
                  <a:lnTo>
                    <a:pt x="421" y="221"/>
                  </a:lnTo>
                  <a:lnTo>
                    <a:pt x="418" y="219"/>
                  </a:lnTo>
                  <a:lnTo>
                    <a:pt x="418" y="218"/>
                  </a:lnTo>
                  <a:lnTo>
                    <a:pt x="421" y="211"/>
                  </a:lnTo>
                  <a:lnTo>
                    <a:pt x="428" y="198"/>
                  </a:lnTo>
                  <a:lnTo>
                    <a:pt x="427" y="183"/>
                  </a:lnTo>
                  <a:lnTo>
                    <a:pt x="425" y="191"/>
                  </a:lnTo>
                  <a:lnTo>
                    <a:pt x="421" y="200"/>
                  </a:lnTo>
                  <a:lnTo>
                    <a:pt x="413" y="210"/>
                  </a:lnTo>
                  <a:lnTo>
                    <a:pt x="409" y="220"/>
                  </a:lnTo>
                  <a:lnTo>
                    <a:pt x="406" y="225"/>
                  </a:lnTo>
                  <a:lnTo>
                    <a:pt x="402" y="229"/>
                  </a:lnTo>
                  <a:lnTo>
                    <a:pt x="400" y="233"/>
                  </a:lnTo>
                  <a:lnTo>
                    <a:pt x="395" y="236"/>
                  </a:lnTo>
                  <a:lnTo>
                    <a:pt x="394" y="236"/>
                  </a:lnTo>
                  <a:lnTo>
                    <a:pt x="391" y="235"/>
                  </a:lnTo>
                  <a:lnTo>
                    <a:pt x="390" y="235"/>
                  </a:lnTo>
                  <a:lnTo>
                    <a:pt x="390" y="234"/>
                  </a:lnTo>
                  <a:lnTo>
                    <a:pt x="390" y="233"/>
                  </a:lnTo>
                  <a:lnTo>
                    <a:pt x="393" y="232"/>
                  </a:lnTo>
                  <a:lnTo>
                    <a:pt x="394" y="225"/>
                  </a:lnTo>
                  <a:lnTo>
                    <a:pt x="395" y="218"/>
                  </a:lnTo>
                  <a:lnTo>
                    <a:pt x="396" y="214"/>
                  </a:lnTo>
                  <a:lnTo>
                    <a:pt x="399" y="210"/>
                  </a:lnTo>
                  <a:lnTo>
                    <a:pt x="402" y="206"/>
                  </a:lnTo>
                  <a:lnTo>
                    <a:pt x="407" y="200"/>
                  </a:lnTo>
                  <a:lnTo>
                    <a:pt x="416" y="184"/>
                  </a:lnTo>
                  <a:lnTo>
                    <a:pt x="427" y="170"/>
                  </a:lnTo>
                  <a:lnTo>
                    <a:pt x="426" y="154"/>
                  </a:lnTo>
                  <a:lnTo>
                    <a:pt x="422" y="156"/>
                  </a:lnTo>
                  <a:lnTo>
                    <a:pt x="420" y="158"/>
                  </a:lnTo>
                  <a:lnTo>
                    <a:pt x="417" y="158"/>
                  </a:lnTo>
                  <a:lnTo>
                    <a:pt x="416" y="156"/>
                  </a:lnTo>
                  <a:lnTo>
                    <a:pt x="415" y="153"/>
                  </a:lnTo>
                  <a:lnTo>
                    <a:pt x="416" y="147"/>
                  </a:lnTo>
                  <a:lnTo>
                    <a:pt x="421" y="134"/>
                  </a:lnTo>
                  <a:lnTo>
                    <a:pt x="425" y="126"/>
                  </a:lnTo>
                  <a:lnTo>
                    <a:pt x="423" y="112"/>
                  </a:lnTo>
                  <a:lnTo>
                    <a:pt x="420" y="123"/>
                  </a:lnTo>
                  <a:lnTo>
                    <a:pt x="415" y="133"/>
                  </a:lnTo>
                  <a:lnTo>
                    <a:pt x="410" y="146"/>
                  </a:lnTo>
                  <a:lnTo>
                    <a:pt x="402" y="161"/>
                  </a:lnTo>
                  <a:lnTo>
                    <a:pt x="400" y="161"/>
                  </a:lnTo>
                  <a:lnTo>
                    <a:pt x="397" y="161"/>
                  </a:lnTo>
                  <a:lnTo>
                    <a:pt x="397" y="161"/>
                  </a:lnTo>
                  <a:lnTo>
                    <a:pt x="396" y="161"/>
                  </a:lnTo>
                  <a:lnTo>
                    <a:pt x="396" y="160"/>
                  </a:lnTo>
                  <a:lnTo>
                    <a:pt x="396" y="156"/>
                  </a:lnTo>
                  <a:lnTo>
                    <a:pt x="397" y="147"/>
                  </a:lnTo>
                  <a:lnTo>
                    <a:pt x="399" y="138"/>
                  </a:lnTo>
                  <a:lnTo>
                    <a:pt x="400" y="127"/>
                  </a:lnTo>
                  <a:lnTo>
                    <a:pt x="399" y="117"/>
                  </a:lnTo>
                  <a:lnTo>
                    <a:pt x="402" y="112"/>
                  </a:lnTo>
                  <a:lnTo>
                    <a:pt x="404" y="105"/>
                  </a:lnTo>
                  <a:lnTo>
                    <a:pt x="406" y="97"/>
                  </a:lnTo>
                  <a:lnTo>
                    <a:pt x="409" y="90"/>
                  </a:lnTo>
                  <a:lnTo>
                    <a:pt x="411" y="89"/>
                  </a:lnTo>
                  <a:lnTo>
                    <a:pt x="412" y="88"/>
                  </a:lnTo>
                  <a:lnTo>
                    <a:pt x="413" y="87"/>
                  </a:lnTo>
                  <a:lnTo>
                    <a:pt x="415" y="86"/>
                  </a:lnTo>
                  <a:lnTo>
                    <a:pt x="415" y="82"/>
                  </a:lnTo>
                  <a:lnTo>
                    <a:pt x="415" y="79"/>
                  </a:lnTo>
                  <a:lnTo>
                    <a:pt x="418" y="74"/>
                  </a:lnTo>
                  <a:lnTo>
                    <a:pt x="421" y="70"/>
                  </a:lnTo>
                  <a:lnTo>
                    <a:pt x="421" y="63"/>
                  </a:lnTo>
                  <a:lnTo>
                    <a:pt x="415" y="72"/>
                  </a:lnTo>
                  <a:lnTo>
                    <a:pt x="409" y="80"/>
                  </a:lnTo>
                  <a:lnTo>
                    <a:pt x="404" y="87"/>
                  </a:lnTo>
                  <a:lnTo>
                    <a:pt x="397" y="90"/>
                  </a:lnTo>
                  <a:lnTo>
                    <a:pt x="396" y="89"/>
                  </a:lnTo>
                  <a:lnTo>
                    <a:pt x="396" y="83"/>
                  </a:lnTo>
                  <a:lnTo>
                    <a:pt x="396" y="75"/>
                  </a:lnTo>
                  <a:lnTo>
                    <a:pt x="397" y="66"/>
                  </a:lnTo>
                  <a:lnTo>
                    <a:pt x="400" y="56"/>
                  </a:lnTo>
                  <a:lnTo>
                    <a:pt x="402" y="48"/>
                  </a:lnTo>
                  <a:lnTo>
                    <a:pt x="404" y="45"/>
                  </a:lnTo>
                  <a:lnTo>
                    <a:pt x="406" y="43"/>
                  </a:lnTo>
                  <a:lnTo>
                    <a:pt x="407" y="40"/>
                  </a:lnTo>
                  <a:lnTo>
                    <a:pt x="410" y="39"/>
                  </a:lnTo>
                  <a:lnTo>
                    <a:pt x="412" y="39"/>
                  </a:lnTo>
                  <a:lnTo>
                    <a:pt x="415" y="40"/>
                  </a:lnTo>
                  <a:lnTo>
                    <a:pt x="416" y="40"/>
                  </a:lnTo>
                  <a:lnTo>
                    <a:pt x="417" y="43"/>
                  </a:lnTo>
                  <a:lnTo>
                    <a:pt x="416" y="47"/>
                  </a:lnTo>
                  <a:lnTo>
                    <a:pt x="413" y="54"/>
                  </a:lnTo>
                  <a:lnTo>
                    <a:pt x="416" y="48"/>
                  </a:lnTo>
                  <a:lnTo>
                    <a:pt x="417" y="45"/>
                  </a:lnTo>
                  <a:lnTo>
                    <a:pt x="418" y="41"/>
                  </a:lnTo>
                  <a:lnTo>
                    <a:pt x="417" y="38"/>
                  </a:lnTo>
                  <a:lnTo>
                    <a:pt x="416" y="37"/>
                  </a:lnTo>
                  <a:lnTo>
                    <a:pt x="413" y="36"/>
                  </a:lnTo>
                  <a:lnTo>
                    <a:pt x="409" y="36"/>
                  </a:lnTo>
                  <a:lnTo>
                    <a:pt x="404" y="36"/>
                  </a:lnTo>
                  <a:lnTo>
                    <a:pt x="404" y="31"/>
                  </a:lnTo>
                  <a:lnTo>
                    <a:pt x="405" y="26"/>
                  </a:lnTo>
                  <a:lnTo>
                    <a:pt x="406" y="22"/>
                  </a:lnTo>
                  <a:lnTo>
                    <a:pt x="409" y="17"/>
                  </a:lnTo>
                  <a:lnTo>
                    <a:pt x="413" y="8"/>
                  </a:lnTo>
                  <a:lnTo>
                    <a:pt x="418" y="0"/>
                  </a:lnTo>
                  <a:lnTo>
                    <a:pt x="410" y="11"/>
                  </a:lnTo>
                  <a:lnTo>
                    <a:pt x="406" y="16"/>
                  </a:lnTo>
                  <a:lnTo>
                    <a:pt x="404" y="15"/>
                  </a:lnTo>
                  <a:lnTo>
                    <a:pt x="402" y="12"/>
                  </a:lnTo>
                  <a:lnTo>
                    <a:pt x="401" y="8"/>
                  </a:lnTo>
                  <a:lnTo>
                    <a:pt x="399" y="2"/>
                  </a:lnTo>
                  <a:lnTo>
                    <a:pt x="401" y="11"/>
                  </a:lnTo>
                  <a:lnTo>
                    <a:pt x="401" y="25"/>
                  </a:lnTo>
                  <a:lnTo>
                    <a:pt x="400" y="41"/>
                  </a:lnTo>
                  <a:lnTo>
                    <a:pt x="396" y="58"/>
                  </a:lnTo>
                  <a:lnTo>
                    <a:pt x="393" y="73"/>
                  </a:lnTo>
                  <a:lnTo>
                    <a:pt x="388" y="86"/>
                  </a:lnTo>
                  <a:lnTo>
                    <a:pt x="385" y="91"/>
                  </a:lnTo>
                  <a:lnTo>
                    <a:pt x="383" y="95"/>
                  </a:lnTo>
                  <a:lnTo>
                    <a:pt x="379" y="97"/>
                  </a:lnTo>
                  <a:lnTo>
                    <a:pt x="377" y="98"/>
                  </a:lnTo>
                  <a:lnTo>
                    <a:pt x="375" y="97"/>
                  </a:lnTo>
                  <a:lnTo>
                    <a:pt x="374" y="95"/>
                  </a:lnTo>
                  <a:lnTo>
                    <a:pt x="374" y="91"/>
                  </a:lnTo>
                  <a:lnTo>
                    <a:pt x="374" y="88"/>
                  </a:lnTo>
                  <a:lnTo>
                    <a:pt x="375" y="76"/>
                  </a:lnTo>
                  <a:lnTo>
                    <a:pt x="378" y="63"/>
                  </a:lnTo>
                  <a:lnTo>
                    <a:pt x="384" y="36"/>
                  </a:lnTo>
                  <a:lnTo>
                    <a:pt x="388" y="9"/>
                  </a:lnTo>
                  <a:lnTo>
                    <a:pt x="384" y="23"/>
                  </a:lnTo>
                  <a:lnTo>
                    <a:pt x="381" y="30"/>
                  </a:lnTo>
                  <a:lnTo>
                    <a:pt x="380" y="31"/>
                  </a:lnTo>
                  <a:lnTo>
                    <a:pt x="378" y="30"/>
                  </a:lnTo>
                  <a:lnTo>
                    <a:pt x="377" y="29"/>
                  </a:lnTo>
                  <a:lnTo>
                    <a:pt x="374" y="25"/>
                  </a:lnTo>
                  <a:lnTo>
                    <a:pt x="377" y="32"/>
                  </a:lnTo>
                  <a:lnTo>
                    <a:pt x="378" y="39"/>
                  </a:lnTo>
                  <a:lnTo>
                    <a:pt x="378" y="46"/>
                  </a:lnTo>
                  <a:lnTo>
                    <a:pt x="375" y="53"/>
                  </a:lnTo>
                  <a:lnTo>
                    <a:pt x="373" y="59"/>
                  </a:lnTo>
                  <a:lnTo>
                    <a:pt x="368" y="65"/>
                  </a:lnTo>
                  <a:lnTo>
                    <a:pt x="362" y="69"/>
                  </a:lnTo>
                  <a:lnTo>
                    <a:pt x="356" y="74"/>
                  </a:lnTo>
                  <a:lnTo>
                    <a:pt x="349" y="86"/>
                  </a:lnTo>
                  <a:lnTo>
                    <a:pt x="344" y="94"/>
                  </a:lnTo>
                  <a:lnTo>
                    <a:pt x="340" y="98"/>
                  </a:lnTo>
                  <a:lnTo>
                    <a:pt x="336" y="99"/>
                  </a:lnTo>
                  <a:lnTo>
                    <a:pt x="333" y="97"/>
                  </a:lnTo>
                  <a:lnTo>
                    <a:pt x="331" y="94"/>
                  </a:lnTo>
                  <a:lnTo>
                    <a:pt x="331" y="88"/>
                  </a:lnTo>
                  <a:lnTo>
                    <a:pt x="332" y="80"/>
                  </a:lnTo>
                  <a:lnTo>
                    <a:pt x="331" y="73"/>
                  </a:lnTo>
                  <a:lnTo>
                    <a:pt x="332" y="67"/>
                  </a:lnTo>
                  <a:lnTo>
                    <a:pt x="333" y="60"/>
                  </a:lnTo>
                  <a:lnTo>
                    <a:pt x="336" y="54"/>
                  </a:lnTo>
                  <a:lnTo>
                    <a:pt x="340" y="47"/>
                  </a:lnTo>
                  <a:lnTo>
                    <a:pt x="341" y="40"/>
                  </a:lnTo>
                  <a:lnTo>
                    <a:pt x="342" y="32"/>
                  </a:lnTo>
                  <a:lnTo>
                    <a:pt x="342" y="24"/>
                  </a:lnTo>
                  <a:lnTo>
                    <a:pt x="341" y="31"/>
                  </a:lnTo>
                  <a:lnTo>
                    <a:pt x="340" y="39"/>
                  </a:lnTo>
                  <a:lnTo>
                    <a:pt x="337" y="43"/>
                  </a:lnTo>
                  <a:lnTo>
                    <a:pt x="336" y="45"/>
                  </a:lnTo>
                  <a:lnTo>
                    <a:pt x="333" y="47"/>
                  </a:lnTo>
                  <a:lnTo>
                    <a:pt x="332" y="48"/>
                  </a:lnTo>
                  <a:lnTo>
                    <a:pt x="330" y="47"/>
                  </a:lnTo>
                  <a:lnTo>
                    <a:pt x="328" y="45"/>
                  </a:lnTo>
                  <a:lnTo>
                    <a:pt x="327" y="43"/>
                  </a:lnTo>
                  <a:lnTo>
                    <a:pt x="326" y="39"/>
                  </a:lnTo>
                  <a:lnTo>
                    <a:pt x="325" y="31"/>
                  </a:lnTo>
                  <a:lnTo>
                    <a:pt x="325" y="23"/>
                  </a:lnTo>
                  <a:lnTo>
                    <a:pt x="325" y="36"/>
                  </a:lnTo>
                  <a:lnTo>
                    <a:pt x="326" y="50"/>
                  </a:lnTo>
                  <a:lnTo>
                    <a:pt x="326" y="55"/>
                  </a:lnTo>
                  <a:lnTo>
                    <a:pt x="326" y="61"/>
                  </a:lnTo>
                  <a:lnTo>
                    <a:pt x="325" y="65"/>
                  </a:lnTo>
                  <a:lnTo>
                    <a:pt x="322" y="67"/>
                  </a:lnTo>
                  <a:lnTo>
                    <a:pt x="321" y="68"/>
                  </a:lnTo>
                  <a:lnTo>
                    <a:pt x="319" y="68"/>
                  </a:lnTo>
                  <a:lnTo>
                    <a:pt x="317" y="67"/>
                  </a:lnTo>
                  <a:lnTo>
                    <a:pt x="316" y="66"/>
                  </a:lnTo>
                  <a:lnTo>
                    <a:pt x="314" y="62"/>
                  </a:lnTo>
                  <a:lnTo>
                    <a:pt x="312" y="58"/>
                  </a:lnTo>
                  <a:lnTo>
                    <a:pt x="309" y="46"/>
                  </a:lnTo>
                  <a:lnTo>
                    <a:pt x="303" y="37"/>
                  </a:lnTo>
                  <a:lnTo>
                    <a:pt x="305" y="45"/>
                  </a:lnTo>
                  <a:lnTo>
                    <a:pt x="308" y="55"/>
                  </a:lnTo>
                  <a:lnTo>
                    <a:pt x="309" y="67"/>
                  </a:lnTo>
                  <a:lnTo>
                    <a:pt x="308" y="80"/>
                  </a:lnTo>
                  <a:lnTo>
                    <a:pt x="308" y="91"/>
                  </a:lnTo>
                  <a:lnTo>
                    <a:pt x="305" y="102"/>
                  </a:lnTo>
                  <a:lnTo>
                    <a:pt x="303" y="111"/>
                  </a:lnTo>
                  <a:lnTo>
                    <a:pt x="298" y="117"/>
                  </a:lnTo>
                  <a:lnTo>
                    <a:pt x="294" y="117"/>
                  </a:lnTo>
                  <a:lnTo>
                    <a:pt x="292" y="117"/>
                  </a:lnTo>
                  <a:lnTo>
                    <a:pt x="289" y="116"/>
                  </a:lnTo>
                  <a:lnTo>
                    <a:pt x="287" y="115"/>
                  </a:lnTo>
                  <a:lnTo>
                    <a:pt x="284" y="110"/>
                  </a:lnTo>
                  <a:lnTo>
                    <a:pt x="283" y="104"/>
                  </a:lnTo>
                  <a:lnTo>
                    <a:pt x="283" y="91"/>
                  </a:lnTo>
                  <a:lnTo>
                    <a:pt x="284" y="77"/>
                  </a:lnTo>
                  <a:lnTo>
                    <a:pt x="280" y="86"/>
                  </a:lnTo>
                  <a:lnTo>
                    <a:pt x="279" y="95"/>
                  </a:lnTo>
                  <a:lnTo>
                    <a:pt x="279" y="104"/>
                  </a:lnTo>
                  <a:lnTo>
                    <a:pt x="280" y="112"/>
                  </a:lnTo>
                  <a:lnTo>
                    <a:pt x="282" y="120"/>
                  </a:lnTo>
                  <a:lnTo>
                    <a:pt x="282" y="127"/>
                  </a:lnTo>
                  <a:lnTo>
                    <a:pt x="280" y="132"/>
                  </a:lnTo>
                  <a:lnTo>
                    <a:pt x="278" y="135"/>
                  </a:lnTo>
                  <a:lnTo>
                    <a:pt x="272" y="123"/>
                  </a:lnTo>
                  <a:lnTo>
                    <a:pt x="264" y="109"/>
                  </a:lnTo>
                  <a:lnTo>
                    <a:pt x="258" y="96"/>
                  </a:lnTo>
                  <a:lnTo>
                    <a:pt x="251" y="82"/>
                  </a:lnTo>
                  <a:lnTo>
                    <a:pt x="259" y="106"/>
                  </a:lnTo>
                  <a:lnTo>
                    <a:pt x="268" y="128"/>
                  </a:lnTo>
                  <a:lnTo>
                    <a:pt x="273" y="140"/>
                  </a:lnTo>
                  <a:lnTo>
                    <a:pt x="274" y="153"/>
                  </a:lnTo>
                  <a:lnTo>
                    <a:pt x="274" y="160"/>
                  </a:lnTo>
                  <a:lnTo>
                    <a:pt x="274" y="167"/>
                  </a:lnTo>
                  <a:lnTo>
                    <a:pt x="273" y="175"/>
                  </a:lnTo>
                  <a:lnTo>
                    <a:pt x="271" y="183"/>
                  </a:lnTo>
                  <a:lnTo>
                    <a:pt x="266" y="176"/>
                  </a:lnTo>
                  <a:lnTo>
                    <a:pt x="261" y="170"/>
                  </a:lnTo>
                  <a:lnTo>
                    <a:pt x="257" y="164"/>
                  </a:lnTo>
                  <a:lnTo>
                    <a:pt x="253" y="159"/>
                  </a:lnTo>
                  <a:lnTo>
                    <a:pt x="251" y="148"/>
                  </a:lnTo>
                  <a:lnTo>
                    <a:pt x="250" y="138"/>
                  </a:lnTo>
                  <a:lnTo>
                    <a:pt x="248" y="127"/>
                  </a:lnTo>
                  <a:lnTo>
                    <a:pt x="248" y="117"/>
                  </a:lnTo>
                  <a:lnTo>
                    <a:pt x="246" y="106"/>
                  </a:lnTo>
                  <a:lnTo>
                    <a:pt x="241" y="96"/>
                  </a:lnTo>
                  <a:lnTo>
                    <a:pt x="243" y="106"/>
                  </a:lnTo>
                  <a:lnTo>
                    <a:pt x="245" y="118"/>
                  </a:lnTo>
                  <a:lnTo>
                    <a:pt x="245" y="123"/>
                  </a:lnTo>
                  <a:lnTo>
                    <a:pt x="245" y="126"/>
                  </a:lnTo>
                  <a:lnTo>
                    <a:pt x="243" y="130"/>
                  </a:lnTo>
                  <a:lnTo>
                    <a:pt x="242" y="130"/>
                  </a:lnTo>
                  <a:lnTo>
                    <a:pt x="235" y="123"/>
                  </a:lnTo>
                  <a:lnTo>
                    <a:pt x="229" y="115"/>
                  </a:lnTo>
                  <a:lnTo>
                    <a:pt x="225" y="106"/>
                  </a:lnTo>
                  <a:lnTo>
                    <a:pt x="221" y="96"/>
                  </a:lnTo>
                  <a:lnTo>
                    <a:pt x="223" y="104"/>
                  </a:lnTo>
                  <a:lnTo>
                    <a:pt x="225" y="112"/>
                  </a:lnTo>
                  <a:lnTo>
                    <a:pt x="229" y="119"/>
                  </a:lnTo>
                  <a:lnTo>
                    <a:pt x="232" y="125"/>
                  </a:lnTo>
                  <a:lnTo>
                    <a:pt x="240" y="138"/>
                  </a:lnTo>
                  <a:lnTo>
                    <a:pt x="246" y="152"/>
                  </a:lnTo>
                  <a:lnTo>
                    <a:pt x="243" y="152"/>
                  </a:lnTo>
                  <a:lnTo>
                    <a:pt x="240" y="151"/>
                  </a:lnTo>
                  <a:lnTo>
                    <a:pt x="236" y="148"/>
                  </a:lnTo>
                  <a:lnTo>
                    <a:pt x="231" y="145"/>
                  </a:lnTo>
                  <a:lnTo>
                    <a:pt x="221" y="135"/>
                  </a:lnTo>
                  <a:lnTo>
                    <a:pt x="213" y="127"/>
                  </a:lnTo>
                  <a:lnTo>
                    <a:pt x="225" y="141"/>
                  </a:lnTo>
                  <a:lnTo>
                    <a:pt x="239" y="154"/>
                  </a:lnTo>
                  <a:lnTo>
                    <a:pt x="245" y="161"/>
                  </a:lnTo>
                  <a:lnTo>
                    <a:pt x="248" y="169"/>
                  </a:lnTo>
                  <a:lnTo>
                    <a:pt x="250" y="173"/>
                  </a:lnTo>
                  <a:lnTo>
                    <a:pt x="250" y="177"/>
                  </a:lnTo>
                  <a:lnTo>
                    <a:pt x="248" y="182"/>
                  </a:lnTo>
                  <a:lnTo>
                    <a:pt x="247" y="187"/>
                  </a:lnTo>
                  <a:lnTo>
                    <a:pt x="245" y="189"/>
                  </a:lnTo>
                  <a:lnTo>
                    <a:pt x="242" y="188"/>
                  </a:lnTo>
                  <a:lnTo>
                    <a:pt x="240" y="187"/>
                  </a:lnTo>
                  <a:lnTo>
                    <a:pt x="236" y="183"/>
                  </a:lnTo>
                  <a:lnTo>
                    <a:pt x="230" y="175"/>
                  </a:lnTo>
                  <a:lnTo>
                    <a:pt x="224" y="169"/>
                  </a:lnTo>
                  <a:lnTo>
                    <a:pt x="229" y="175"/>
                  </a:lnTo>
                  <a:lnTo>
                    <a:pt x="232" y="182"/>
                  </a:lnTo>
                  <a:lnTo>
                    <a:pt x="235" y="188"/>
                  </a:lnTo>
                  <a:lnTo>
                    <a:pt x="237" y="195"/>
                  </a:lnTo>
                  <a:lnTo>
                    <a:pt x="242" y="209"/>
                  </a:lnTo>
                  <a:lnTo>
                    <a:pt x="245" y="221"/>
                  </a:lnTo>
                  <a:lnTo>
                    <a:pt x="248" y="235"/>
                  </a:lnTo>
                  <a:lnTo>
                    <a:pt x="252" y="248"/>
                  </a:lnTo>
                  <a:lnTo>
                    <a:pt x="255" y="254"/>
                  </a:lnTo>
                  <a:lnTo>
                    <a:pt x="257" y="260"/>
                  </a:lnTo>
                  <a:lnTo>
                    <a:pt x="261" y="265"/>
                  </a:lnTo>
                  <a:lnTo>
                    <a:pt x="266" y="271"/>
                  </a:lnTo>
                  <a:lnTo>
                    <a:pt x="262" y="272"/>
                  </a:lnTo>
                  <a:lnTo>
                    <a:pt x="258" y="272"/>
                  </a:lnTo>
                  <a:lnTo>
                    <a:pt x="255" y="270"/>
                  </a:lnTo>
                  <a:lnTo>
                    <a:pt x="251" y="267"/>
                  </a:lnTo>
                  <a:lnTo>
                    <a:pt x="241" y="259"/>
                  </a:lnTo>
                  <a:lnTo>
                    <a:pt x="232" y="252"/>
                  </a:lnTo>
                  <a:lnTo>
                    <a:pt x="197" y="226"/>
                  </a:lnTo>
                  <a:lnTo>
                    <a:pt x="198" y="228"/>
                  </a:lnTo>
                  <a:lnTo>
                    <a:pt x="198" y="229"/>
                  </a:lnTo>
                  <a:lnTo>
                    <a:pt x="197" y="229"/>
                  </a:lnTo>
                  <a:lnTo>
                    <a:pt x="195" y="231"/>
                  </a:lnTo>
                  <a:lnTo>
                    <a:pt x="191" y="229"/>
                  </a:lnTo>
                  <a:lnTo>
                    <a:pt x="186" y="228"/>
                  </a:lnTo>
                  <a:lnTo>
                    <a:pt x="178" y="226"/>
                  </a:lnTo>
                  <a:lnTo>
                    <a:pt x="171" y="225"/>
                  </a:lnTo>
                  <a:lnTo>
                    <a:pt x="162" y="225"/>
                  </a:lnTo>
                  <a:lnTo>
                    <a:pt x="154" y="227"/>
                  </a:lnTo>
                  <a:lnTo>
                    <a:pt x="163" y="226"/>
                  </a:lnTo>
                  <a:lnTo>
                    <a:pt x="175" y="227"/>
                  </a:lnTo>
                  <a:lnTo>
                    <a:pt x="184" y="231"/>
                  </a:lnTo>
                  <a:lnTo>
                    <a:pt x="194" y="234"/>
                  </a:lnTo>
                  <a:lnTo>
                    <a:pt x="204" y="239"/>
                  </a:lnTo>
                  <a:lnTo>
                    <a:pt x="213" y="243"/>
                  </a:lnTo>
                  <a:lnTo>
                    <a:pt x="221" y="249"/>
                  </a:lnTo>
                  <a:lnTo>
                    <a:pt x="229" y="255"/>
                  </a:lnTo>
                  <a:lnTo>
                    <a:pt x="239" y="263"/>
                  </a:lnTo>
                  <a:lnTo>
                    <a:pt x="247" y="270"/>
                  </a:lnTo>
                  <a:lnTo>
                    <a:pt x="258" y="278"/>
                  </a:lnTo>
                  <a:lnTo>
                    <a:pt x="271" y="285"/>
                  </a:lnTo>
                  <a:lnTo>
                    <a:pt x="276" y="301"/>
                  </a:lnTo>
                  <a:lnTo>
                    <a:pt x="282" y="318"/>
                  </a:lnTo>
                  <a:lnTo>
                    <a:pt x="283" y="325"/>
                  </a:lnTo>
                  <a:lnTo>
                    <a:pt x="284" y="332"/>
                  </a:lnTo>
                  <a:lnTo>
                    <a:pt x="284" y="334"/>
                  </a:lnTo>
                  <a:lnTo>
                    <a:pt x="284" y="336"/>
                  </a:lnTo>
                  <a:lnTo>
                    <a:pt x="283" y="339"/>
                  </a:lnTo>
                  <a:lnTo>
                    <a:pt x="282" y="340"/>
                  </a:lnTo>
                  <a:lnTo>
                    <a:pt x="277" y="335"/>
                  </a:lnTo>
                  <a:lnTo>
                    <a:pt x="271" y="332"/>
                  </a:lnTo>
                  <a:lnTo>
                    <a:pt x="263" y="328"/>
                  </a:lnTo>
                  <a:lnTo>
                    <a:pt x="255" y="325"/>
                  </a:lnTo>
                  <a:lnTo>
                    <a:pt x="247" y="320"/>
                  </a:lnTo>
                  <a:lnTo>
                    <a:pt x="240" y="317"/>
                  </a:lnTo>
                  <a:lnTo>
                    <a:pt x="234" y="312"/>
                  </a:lnTo>
                  <a:lnTo>
                    <a:pt x="230" y="306"/>
                  </a:lnTo>
                  <a:lnTo>
                    <a:pt x="226" y="296"/>
                  </a:lnTo>
                  <a:lnTo>
                    <a:pt x="223" y="288"/>
                  </a:lnTo>
                  <a:lnTo>
                    <a:pt x="218" y="281"/>
                  </a:lnTo>
                  <a:lnTo>
                    <a:pt x="211" y="276"/>
                  </a:lnTo>
                  <a:lnTo>
                    <a:pt x="207" y="271"/>
                  </a:lnTo>
                  <a:lnTo>
                    <a:pt x="202" y="267"/>
                  </a:lnTo>
                  <a:lnTo>
                    <a:pt x="197" y="262"/>
                  </a:lnTo>
                  <a:lnTo>
                    <a:pt x="193" y="255"/>
                  </a:lnTo>
                  <a:lnTo>
                    <a:pt x="173" y="248"/>
                  </a:lnTo>
                  <a:lnTo>
                    <a:pt x="155" y="239"/>
                  </a:lnTo>
                  <a:lnTo>
                    <a:pt x="145" y="234"/>
                  </a:lnTo>
                  <a:lnTo>
                    <a:pt x="135" y="229"/>
                  </a:lnTo>
                  <a:lnTo>
                    <a:pt x="125" y="226"/>
                  </a:lnTo>
                  <a:lnTo>
                    <a:pt x="114" y="224"/>
                  </a:lnTo>
                  <a:lnTo>
                    <a:pt x="124" y="229"/>
                  </a:lnTo>
                  <a:lnTo>
                    <a:pt x="133" y="236"/>
                  </a:lnTo>
                  <a:lnTo>
                    <a:pt x="136" y="240"/>
                  </a:lnTo>
                  <a:lnTo>
                    <a:pt x="140" y="245"/>
                  </a:lnTo>
                  <a:lnTo>
                    <a:pt x="141" y="248"/>
                  </a:lnTo>
                  <a:lnTo>
                    <a:pt x="141" y="250"/>
                  </a:lnTo>
                  <a:lnTo>
                    <a:pt x="140" y="253"/>
                  </a:lnTo>
                  <a:lnTo>
                    <a:pt x="139" y="253"/>
                  </a:lnTo>
                  <a:lnTo>
                    <a:pt x="138" y="253"/>
                  </a:lnTo>
                  <a:lnTo>
                    <a:pt x="136" y="253"/>
                  </a:lnTo>
                  <a:lnTo>
                    <a:pt x="133" y="250"/>
                  </a:lnTo>
                  <a:lnTo>
                    <a:pt x="129" y="248"/>
                  </a:lnTo>
                  <a:lnTo>
                    <a:pt x="136" y="256"/>
                  </a:lnTo>
                  <a:lnTo>
                    <a:pt x="145" y="263"/>
                  </a:lnTo>
                  <a:lnTo>
                    <a:pt x="149" y="268"/>
                  </a:lnTo>
                  <a:lnTo>
                    <a:pt x="151" y="271"/>
                  </a:lnTo>
                  <a:lnTo>
                    <a:pt x="151" y="275"/>
                  </a:lnTo>
                  <a:lnTo>
                    <a:pt x="149" y="278"/>
                  </a:lnTo>
                  <a:lnTo>
                    <a:pt x="145" y="279"/>
                  </a:lnTo>
                  <a:lnTo>
                    <a:pt x="141" y="279"/>
                  </a:lnTo>
                  <a:lnTo>
                    <a:pt x="136" y="279"/>
                  </a:lnTo>
                  <a:lnTo>
                    <a:pt x="131" y="278"/>
                  </a:lnTo>
                  <a:lnTo>
                    <a:pt x="120" y="276"/>
                  </a:lnTo>
                  <a:lnTo>
                    <a:pt x="109" y="274"/>
                  </a:lnTo>
                  <a:lnTo>
                    <a:pt x="114" y="276"/>
                  </a:lnTo>
                  <a:lnTo>
                    <a:pt x="120" y="278"/>
                  </a:lnTo>
                  <a:lnTo>
                    <a:pt x="123" y="279"/>
                  </a:lnTo>
                  <a:lnTo>
                    <a:pt x="125" y="281"/>
                  </a:lnTo>
                  <a:lnTo>
                    <a:pt x="125" y="282"/>
                  </a:lnTo>
                  <a:lnTo>
                    <a:pt x="125" y="283"/>
                  </a:lnTo>
                  <a:lnTo>
                    <a:pt x="124" y="285"/>
                  </a:lnTo>
                  <a:lnTo>
                    <a:pt x="120" y="285"/>
                  </a:lnTo>
                  <a:lnTo>
                    <a:pt x="117" y="285"/>
                  </a:lnTo>
                  <a:lnTo>
                    <a:pt x="112" y="285"/>
                  </a:lnTo>
                  <a:lnTo>
                    <a:pt x="102" y="285"/>
                  </a:lnTo>
                  <a:lnTo>
                    <a:pt x="92" y="284"/>
                  </a:lnTo>
                  <a:lnTo>
                    <a:pt x="106" y="288"/>
                  </a:lnTo>
                  <a:lnTo>
                    <a:pt x="120" y="290"/>
                  </a:lnTo>
                  <a:lnTo>
                    <a:pt x="128" y="291"/>
                  </a:lnTo>
                  <a:lnTo>
                    <a:pt x="133" y="292"/>
                  </a:lnTo>
                  <a:lnTo>
                    <a:pt x="136" y="295"/>
                  </a:lnTo>
                  <a:lnTo>
                    <a:pt x="139" y="297"/>
                  </a:lnTo>
                  <a:lnTo>
                    <a:pt x="136" y="299"/>
                  </a:lnTo>
                  <a:lnTo>
                    <a:pt x="131" y="303"/>
                  </a:lnTo>
                  <a:lnTo>
                    <a:pt x="124" y="305"/>
                  </a:lnTo>
                  <a:lnTo>
                    <a:pt x="117" y="306"/>
                  </a:lnTo>
                  <a:lnTo>
                    <a:pt x="107" y="307"/>
                  </a:lnTo>
                  <a:lnTo>
                    <a:pt x="97" y="307"/>
                  </a:lnTo>
                  <a:lnTo>
                    <a:pt x="87" y="305"/>
                  </a:lnTo>
                  <a:lnTo>
                    <a:pt x="77" y="301"/>
                  </a:lnTo>
                  <a:lnTo>
                    <a:pt x="82" y="305"/>
                  </a:lnTo>
                  <a:lnTo>
                    <a:pt x="88" y="308"/>
                  </a:lnTo>
                  <a:lnTo>
                    <a:pt x="94" y="310"/>
                  </a:lnTo>
                  <a:lnTo>
                    <a:pt x="102" y="311"/>
                  </a:lnTo>
                  <a:lnTo>
                    <a:pt x="110" y="311"/>
                  </a:lnTo>
                  <a:lnTo>
                    <a:pt x="120" y="310"/>
                  </a:lnTo>
                  <a:lnTo>
                    <a:pt x="129" y="307"/>
                  </a:lnTo>
                  <a:lnTo>
                    <a:pt x="140" y="305"/>
                  </a:lnTo>
                  <a:lnTo>
                    <a:pt x="156" y="310"/>
                  </a:lnTo>
                  <a:lnTo>
                    <a:pt x="171" y="318"/>
                  </a:lnTo>
                  <a:lnTo>
                    <a:pt x="178" y="322"/>
                  </a:lnTo>
                  <a:lnTo>
                    <a:pt x="183" y="328"/>
                  </a:lnTo>
                  <a:lnTo>
                    <a:pt x="187" y="334"/>
                  </a:lnTo>
                  <a:lnTo>
                    <a:pt x="188" y="341"/>
                  </a:lnTo>
                  <a:lnTo>
                    <a:pt x="187" y="342"/>
                  </a:lnTo>
                  <a:lnTo>
                    <a:pt x="182" y="342"/>
                  </a:lnTo>
                  <a:lnTo>
                    <a:pt x="175" y="341"/>
                  </a:lnTo>
                  <a:lnTo>
                    <a:pt x="167" y="340"/>
                  </a:lnTo>
                  <a:lnTo>
                    <a:pt x="159" y="337"/>
                  </a:lnTo>
                  <a:lnTo>
                    <a:pt x="151" y="334"/>
                  </a:lnTo>
                  <a:lnTo>
                    <a:pt x="149" y="332"/>
                  </a:lnTo>
                  <a:lnTo>
                    <a:pt x="146" y="329"/>
                  </a:lnTo>
                  <a:lnTo>
                    <a:pt x="144" y="327"/>
                  </a:lnTo>
                  <a:lnTo>
                    <a:pt x="142" y="325"/>
                  </a:lnTo>
                  <a:lnTo>
                    <a:pt x="141" y="328"/>
                  </a:lnTo>
                  <a:lnTo>
                    <a:pt x="139" y="329"/>
                  </a:lnTo>
                  <a:lnTo>
                    <a:pt x="136" y="332"/>
                  </a:lnTo>
                  <a:lnTo>
                    <a:pt x="134" y="333"/>
                  </a:lnTo>
                  <a:lnTo>
                    <a:pt x="128" y="334"/>
                  </a:lnTo>
                  <a:lnTo>
                    <a:pt x="120" y="333"/>
                  </a:lnTo>
                  <a:lnTo>
                    <a:pt x="106" y="332"/>
                  </a:lnTo>
                  <a:lnTo>
                    <a:pt x="91" y="331"/>
                  </a:lnTo>
                  <a:lnTo>
                    <a:pt x="97" y="332"/>
                  </a:lnTo>
                  <a:lnTo>
                    <a:pt x="103" y="333"/>
                  </a:lnTo>
                  <a:lnTo>
                    <a:pt x="106" y="334"/>
                  </a:lnTo>
                  <a:lnTo>
                    <a:pt x="107" y="335"/>
                  </a:lnTo>
                  <a:lnTo>
                    <a:pt x="108" y="336"/>
                  </a:lnTo>
                  <a:lnTo>
                    <a:pt x="107" y="339"/>
                  </a:lnTo>
                  <a:lnTo>
                    <a:pt x="106" y="340"/>
                  </a:lnTo>
                  <a:lnTo>
                    <a:pt x="101" y="341"/>
                  </a:lnTo>
                  <a:lnTo>
                    <a:pt x="94" y="342"/>
                  </a:lnTo>
                  <a:lnTo>
                    <a:pt x="88" y="342"/>
                  </a:lnTo>
                  <a:lnTo>
                    <a:pt x="72" y="342"/>
                  </a:lnTo>
                  <a:lnTo>
                    <a:pt x="58" y="343"/>
                  </a:lnTo>
                  <a:lnTo>
                    <a:pt x="67" y="354"/>
                  </a:lnTo>
                  <a:lnTo>
                    <a:pt x="77" y="364"/>
                  </a:lnTo>
                  <a:lnTo>
                    <a:pt x="81" y="370"/>
                  </a:lnTo>
                  <a:lnTo>
                    <a:pt x="83" y="376"/>
                  </a:lnTo>
                  <a:lnTo>
                    <a:pt x="83" y="380"/>
                  </a:lnTo>
                  <a:lnTo>
                    <a:pt x="82" y="385"/>
                  </a:lnTo>
                  <a:lnTo>
                    <a:pt x="81" y="386"/>
                  </a:lnTo>
                  <a:lnTo>
                    <a:pt x="78" y="386"/>
                  </a:lnTo>
                  <a:lnTo>
                    <a:pt x="77" y="386"/>
                  </a:lnTo>
                  <a:lnTo>
                    <a:pt x="75" y="385"/>
                  </a:lnTo>
                  <a:lnTo>
                    <a:pt x="71" y="383"/>
                  </a:lnTo>
                  <a:lnTo>
                    <a:pt x="67" y="380"/>
                  </a:lnTo>
                  <a:lnTo>
                    <a:pt x="75" y="387"/>
                  </a:lnTo>
                  <a:lnTo>
                    <a:pt x="81" y="393"/>
                  </a:lnTo>
                  <a:lnTo>
                    <a:pt x="83" y="397"/>
                  </a:lnTo>
                  <a:lnTo>
                    <a:pt x="85" y="400"/>
                  </a:lnTo>
                  <a:lnTo>
                    <a:pt x="85" y="404"/>
                  </a:lnTo>
                  <a:lnTo>
                    <a:pt x="83" y="407"/>
                  </a:lnTo>
                  <a:lnTo>
                    <a:pt x="76" y="407"/>
                  </a:lnTo>
                  <a:lnTo>
                    <a:pt x="71" y="407"/>
                  </a:lnTo>
                  <a:lnTo>
                    <a:pt x="66" y="405"/>
                  </a:lnTo>
                  <a:lnTo>
                    <a:pt x="62" y="403"/>
                  </a:lnTo>
                  <a:lnTo>
                    <a:pt x="58" y="396"/>
                  </a:lnTo>
                  <a:lnTo>
                    <a:pt x="50" y="390"/>
                  </a:lnTo>
                  <a:lnTo>
                    <a:pt x="54" y="396"/>
                  </a:lnTo>
                  <a:lnTo>
                    <a:pt x="56" y="399"/>
                  </a:lnTo>
                  <a:lnTo>
                    <a:pt x="56" y="401"/>
                  </a:lnTo>
                  <a:lnTo>
                    <a:pt x="54" y="401"/>
                  </a:lnTo>
                  <a:lnTo>
                    <a:pt x="48" y="397"/>
                  </a:lnTo>
                  <a:lnTo>
                    <a:pt x="35" y="389"/>
                  </a:lnTo>
                  <a:lnTo>
                    <a:pt x="48" y="399"/>
                  </a:lnTo>
                  <a:lnTo>
                    <a:pt x="61" y="411"/>
                  </a:lnTo>
                  <a:lnTo>
                    <a:pt x="67" y="416"/>
                  </a:lnTo>
                  <a:lnTo>
                    <a:pt x="72" y="422"/>
                  </a:lnTo>
                  <a:lnTo>
                    <a:pt x="74" y="425"/>
                  </a:lnTo>
                  <a:lnTo>
                    <a:pt x="74" y="427"/>
                  </a:lnTo>
                  <a:lnTo>
                    <a:pt x="74" y="429"/>
                  </a:lnTo>
                  <a:lnTo>
                    <a:pt x="74" y="432"/>
                  </a:lnTo>
                  <a:lnTo>
                    <a:pt x="61" y="430"/>
                  </a:lnTo>
                  <a:lnTo>
                    <a:pt x="53" y="428"/>
                  </a:lnTo>
                  <a:lnTo>
                    <a:pt x="46" y="423"/>
                  </a:lnTo>
                  <a:lnTo>
                    <a:pt x="42" y="419"/>
                  </a:lnTo>
                  <a:lnTo>
                    <a:pt x="35" y="407"/>
                  </a:lnTo>
                  <a:lnTo>
                    <a:pt x="30" y="397"/>
                  </a:lnTo>
                  <a:lnTo>
                    <a:pt x="32" y="400"/>
                  </a:lnTo>
                  <a:lnTo>
                    <a:pt x="32" y="404"/>
                  </a:lnTo>
                  <a:lnTo>
                    <a:pt x="30" y="406"/>
                  </a:lnTo>
                  <a:lnTo>
                    <a:pt x="29" y="408"/>
                  </a:lnTo>
                  <a:lnTo>
                    <a:pt x="14" y="403"/>
                  </a:lnTo>
                  <a:lnTo>
                    <a:pt x="0" y="398"/>
                  </a:lnTo>
                  <a:lnTo>
                    <a:pt x="13" y="404"/>
                  </a:lnTo>
                  <a:lnTo>
                    <a:pt x="24" y="409"/>
                  </a:lnTo>
                  <a:lnTo>
                    <a:pt x="29" y="413"/>
                  </a:lnTo>
                  <a:lnTo>
                    <a:pt x="34" y="418"/>
                  </a:lnTo>
                  <a:lnTo>
                    <a:pt x="37" y="421"/>
                  </a:lnTo>
                  <a:lnTo>
                    <a:pt x="39" y="426"/>
                  </a:lnTo>
                  <a:lnTo>
                    <a:pt x="38" y="428"/>
                  </a:lnTo>
                  <a:lnTo>
                    <a:pt x="37" y="429"/>
                  </a:lnTo>
                  <a:lnTo>
                    <a:pt x="34" y="430"/>
                  </a:lnTo>
                  <a:lnTo>
                    <a:pt x="30" y="430"/>
                  </a:lnTo>
                  <a:lnTo>
                    <a:pt x="23" y="432"/>
                  </a:lnTo>
                  <a:lnTo>
                    <a:pt x="16" y="433"/>
                  </a:lnTo>
                  <a:lnTo>
                    <a:pt x="38" y="433"/>
                  </a:lnTo>
                  <a:lnTo>
                    <a:pt x="54" y="434"/>
                  </a:lnTo>
                  <a:lnTo>
                    <a:pt x="64" y="435"/>
                  </a:lnTo>
                  <a:lnTo>
                    <a:pt x="70" y="436"/>
                  </a:lnTo>
                  <a:lnTo>
                    <a:pt x="80" y="442"/>
                  </a:lnTo>
                  <a:lnTo>
                    <a:pt x="94" y="451"/>
                  </a:lnTo>
                  <a:lnTo>
                    <a:pt x="108" y="464"/>
                  </a:lnTo>
                  <a:lnTo>
                    <a:pt x="122" y="476"/>
                  </a:lnTo>
                  <a:lnTo>
                    <a:pt x="134" y="487"/>
                  </a:lnTo>
                  <a:lnTo>
                    <a:pt x="144" y="499"/>
                  </a:lnTo>
                  <a:lnTo>
                    <a:pt x="141" y="501"/>
                  </a:lnTo>
                  <a:lnTo>
                    <a:pt x="138" y="502"/>
                  </a:lnTo>
                  <a:lnTo>
                    <a:pt x="134" y="502"/>
                  </a:lnTo>
                  <a:lnTo>
                    <a:pt x="130" y="501"/>
                  </a:lnTo>
                  <a:lnTo>
                    <a:pt x="120" y="499"/>
                  </a:lnTo>
                  <a:lnTo>
                    <a:pt x="112" y="494"/>
                  </a:lnTo>
                  <a:lnTo>
                    <a:pt x="93" y="484"/>
                  </a:lnTo>
                  <a:lnTo>
                    <a:pt x="78" y="473"/>
                  </a:lnTo>
                  <a:lnTo>
                    <a:pt x="83" y="478"/>
                  </a:lnTo>
                  <a:lnTo>
                    <a:pt x="86" y="481"/>
                  </a:lnTo>
                  <a:lnTo>
                    <a:pt x="88" y="486"/>
                  </a:lnTo>
                  <a:lnTo>
                    <a:pt x="90" y="488"/>
                  </a:lnTo>
                  <a:lnTo>
                    <a:pt x="90" y="491"/>
                  </a:lnTo>
                  <a:lnTo>
                    <a:pt x="86" y="492"/>
                  </a:lnTo>
                  <a:lnTo>
                    <a:pt x="81" y="491"/>
                  </a:lnTo>
                  <a:lnTo>
                    <a:pt x="74" y="487"/>
                  </a:lnTo>
                  <a:lnTo>
                    <a:pt x="77" y="490"/>
                  </a:lnTo>
                  <a:lnTo>
                    <a:pt x="82" y="493"/>
                  </a:lnTo>
                  <a:lnTo>
                    <a:pt x="87" y="495"/>
                  </a:lnTo>
                  <a:lnTo>
                    <a:pt x="88" y="499"/>
                  </a:lnTo>
                  <a:lnTo>
                    <a:pt x="86" y="502"/>
                  </a:lnTo>
                  <a:lnTo>
                    <a:pt x="82" y="504"/>
                  </a:lnTo>
                  <a:lnTo>
                    <a:pt x="77" y="504"/>
                  </a:lnTo>
                  <a:lnTo>
                    <a:pt x="72" y="504"/>
                  </a:lnTo>
                  <a:lnTo>
                    <a:pt x="78" y="505"/>
                  </a:lnTo>
                  <a:lnTo>
                    <a:pt x="86" y="506"/>
                  </a:lnTo>
                  <a:lnTo>
                    <a:pt x="90" y="506"/>
                  </a:lnTo>
                  <a:lnTo>
                    <a:pt x="92" y="507"/>
                  </a:lnTo>
                  <a:lnTo>
                    <a:pt x="93" y="508"/>
                  </a:lnTo>
                  <a:lnTo>
                    <a:pt x="93" y="509"/>
                  </a:lnTo>
                  <a:lnTo>
                    <a:pt x="92" y="512"/>
                  </a:lnTo>
                  <a:lnTo>
                    <a:pt x="90" y="513"/>
                  </a:lnTo>
                  <a:lnTo>
                    <a:pt x="86" y="514"/>
                  </a:lnTo>
                  <a:lnTo>
                    <a:pt x="81" y="514"/>
                  </a:lnTo>
                  <a:lnTo>
                    <a:pt x="71" y="514"/>
                  </a:lnTo>
                  <a:lnTo>
                    <a:pt x="62" y="514"/>
                  </a:lnTo>
                  <a:lnTo>
                    <a:pt x="71" y="515"/>
                  </a:lnTo>
                  <a:lnTo>
                    <a:pt x="81" y="515"/>
                  </a:lnTo>
                  <a:lnTo>
                    <a:pt x="86" y="516"/>
                  </a:lnTo>
                  <a:lnTo>
                    <a:pt x="88" y="517"/>
                  </a:lnTo>
                  <a:lnTo>
                    <a:pt x="91" y="520"/>
                  </a:lnTo>
                  <a:lnTo>
                    <a:pt x="92" y="522"/>
                  </a:lnTo>
                  <a:lnTo>
                    <a:pt x="91" y="524"/>
                  </a:lnTo>
                  <a:lnTo>
                    <a:pt x="90" y="526"/>
                  </a:lnTo>
                  <a:lnTo>
                    <a:pt x="86" y="526"/>
                  </a:lnTo>
                  <a:lnTo>
                    <a:pt x="81" y="526"/>
                  </a:lnTo>
                  <a:lnTo>
                    <a:pt x="69" y="523"/>
                  </a:lnTo>
                  <a:lnTo>
                    <a:pt x="55" y="523"/>
                  </a:lnTo>
                  <a:lnTo>
                    <a:pt x="50" y="523"/>
                  </a:lnTo>
                  <a:lnTo>
                    <a:pt x="45" y="523"/>
                  </a:lnTo>
                  <a:lnTo>
                    <a:pt x="40" y="522"/>
                  </a:lnTo>
                  <a:lnTo>
                    <a:pt x="37" y="521"/>
                  </a:lnTo>
                  <a:lnTo>
                    <a:pt x="30" y="517"/>
                  </a:lnTo>
                  <a:lnTo>
                    <a:pt x="25" y="514"/>
                  </a:lnTo>
                  <a:lnTo>
                    <a:pt x="28" y="516"/>
                  </a:lnTo>
                  <a:lnTo>
                    <a:pt x="30" y="519"/>
                  </a:lnTo>
                  <a:lnTo>
                    <a:pt x="32" y="522"/>
                  </a:lnTo>
                  <a:lnTo>
                    <a:pt x="32" y="524"/>
                  </a:lnTo>
                  <a:lnTo>
                    <a:pt x="27" y="526"/>
                  </a:lnTo>
                  <a:lnTo>
                    <a:pt x="19" y="527"/>
                  </a:lnTo>
                  <a:lnTo>
                    <a:pt x="37" y="528"/>
                  </a:lnTo>
                  <a:lnTo>
                    <a:pt x="53" y="531"/>
                  </a:lnTo>
                  <a:lnTo>
                    <a:pt x="60" y="534"/>
                  </a:lnTo>
                  <a:lnTo>
                    <a:pt x="67" y="537"/>
                  </a:lnTo>
                  <a:lnTo>
                    <a:pt x="72" y="541"/>
                  </a:lnTo>
                  <a:lnTo>
                    <a:pt x="77" y="546"/>
                  </a:lnTo>
                  <a:lnTo>
                    <a:pt x="90" y="546"/>
                  </a:lnTo>
                  <a:lnTo>
                    <a:pt x="88" y="543"/>
                  </a:lnTo>
                  <a:lnTo>
                    <a:pt x="86" y="541"/>
                  </a:lnTo>
                  <a:lnTo>
                    <a:pt x="83" y="540"/>
                  </a:lnTo>
                  <a:lnTo>
                    <a:pt x="83" y="538"/>
                  </a:lnTo>
                  <a:lnTo>
                    <a:pt x="83" y="536"/>
                  </a:lnTo>
                  <a:lnTo>
                    <a:pt x="83" y="535"/>
                  </a:lnTo>
                  <a:lnTo>
                    <a:pt x="87" y="533"/>
                  </a:lnTo>
                  <a:lnTo>
                    <a:pt x="91" y="529"/>
                  </a:lnTo>
                  <a:lnTo>
                    <a:pt x="97" y="527"/>
                  </a:lnTo>
                  <a:lnTo>
                    <a:pt x="102" y="526"/>
                  </a:lnTo>
                  <a:lnTo>
                    <a:pt x="106" y="527"/>
                  </a:lnTo>
                  <a:lnTo>
                    <a:pt x="108" y="528"/>
                  </a:lnTo>
                  <a:lnTo>
                    <a:pt x="113" y="538"/>
                  </a:lnTo>
                  <a:lnTo>
                    <a:pt x="119" y="546"/>
                  </a:lnTo>
                  <a:lnTo>
                    <a:pt x="134" y="546"/>
                  </a:lnTo>
                  <a:lnTo>
                    <a:pt x="136" y="542"/>
                  </a:lnTo>
                  <a:lnTo>
                    <a:pt x="140" y="538"/>
                  </a:lnTo>
                  <a:lnTo>
                    <a:pt x="144" y="537"/>
                  </a:lnTo>
                  <a:lnTo>
                    <a:pt x="149" y="537"/>
                  </a:lnTo>
                  <a:lnTo>
                    <a:pt x="154" y="537"/>
                  </a:lnTo>
                  <a:lnTo>
                    <a:pt x="157" y="540"/>
                  </a:lnTo>
                  <a:lnTo>
                    <a:pt x="161" y="543"/>
                  </a:lnTo>
                  <a:lnTo>
                    <a:pt x="163" y="546"/>
                  </a:lnTo>
                  <a:lnTo>
                    <a:pt x="197" y="546"/>
                  </a:lnTo>
                  <a:lnTo>
                    <a:pt x="194" y="545"/>
                  </a:lnTo>
                  <a:lnTo>
                    <a:pt x="192" y="543"/>
                  </a:lnTo>
                  <a:lnTo>
                    <a:pt x="191" y="542"/>
                  </a:lnTo>
                  <a:lnTo>
                    <a:pt x="191" y="540"/>
                  </a:lnTo>
                  <a:lnTo>
                    <a:pt x="191" y="535"/>
                  </a:lnTo>
                  <a:lnTo>
                    <a:pt x="192" y="530"/>
                  </a:lnTo>
                  <a:lnTo>
                    <a:pt x="195" y="520"/>
                  </a:lnTo>
                  <a:lnTo>
                    <a:pt x="199" y="509"/>
                  </a:lnTo>
                  <a:lnTo>
                    <a:pt x="209" y="507"/>
                  </a:lnTo>
                  <a:lnTo>
                    <a:pt x="216" y="504"/>
                  </a:lnTo>
                  <a:lnTo>
                    <a:pt x="221" y="502"/>
                  </a:lnTo>
                  <a:lnTo>
                    <a:pt x="229" y="501"/>
                  </a:lnTo>
                  <a:lnTo>
                    <a:pt x="239" y="501"/>
                  </a:lnTo>
                  <a:lnTo>
                    <a:pt x="252" y="501"/>
                  </a:lnTo>
                  <a:lnTo>
                    <a:pt x="261" y="505"/>
                  </a:lnTo>
                  <a:lnTo>
                    <a:pt x="268" y="509"/>
                  </a:lnTo>
                  <a:lnTo>
                    <a:pt x="274" y="515"/>
                  </a:lnTo>
                  <a:lnTo>
                    <a:pt x="279" y="520"/>
                  </a:lnTo>
                  <a:lnTo>
                    <a:pt x="283" y="526"/>
                  </a:lnTo>
                  <a:lnTo>
                    <a:pt x="288" y="530"/>
                  </a:lnTo>
                  <a:lnTo>
                    <a:pt x="294" y="535"/>
                  </a:lnTo>
                  <a:lnTo>
                    <a:pt x="301" y="538"/>
                  </a:lnTo>
                  <a:lnTo>
                    <a:pt x="304" y="543"/>
                  </a:lnTo>
                  <a:lnTo>
                    <a:pt x="308" y="546"/>
                  </a:lnTo>
                  <a:lnTo>
                    <a:pt x="343" y="546"/>
                  </a:lnTo>
                  <a:lnTo>
                    <a:pt x="343" y="543"/>
                  </a:lnTo>
                  <a:lnTo>
                    <a:pt x="343" y="538"/>
                  </a:lnTo>
                  <a:lnTo>
                    <a:pt x="341" y="536"/>
                  </a:lnTo>
                  <a:lnTo>
                    <a:pt x="338" y="533"/>
                  </a:lnTo>
                  <a:lnTo>
                    <a:pt x="337" y="530"/>
                  </a:lnTo>
                  <a:lnTo>
                    <a:pt x="337" y="527"/>
                  </a:lnTo>
                  <a:lnTo>
                    <a:pt x="337" y="521"/>
                  </a:lnTo>
                  <a:lnTo>
                    <a:pt x="340" y="514"/>
                  </a:lnTo>
                  <a:lnTo>
                    <a:pt x="348" y="500"/>
                  </a:lnTo>
                  <a:lnTo>
                    <a:pt x="353" y="486"/>
                  </a:lnTo>
                  <a:lnTo>
                    <a:pt x="365" y="472"/>
                  </a:lnTo>
                  <a:lnTo>
                    <a:pt x="377" y="457"/>
                  </a:lnTo>
                  <a:lnTo>
                    <a:pt x="381" y="449"/>
                  </a:lnTo>
                  <a:lnTo>
                    <a:pt x="386" y="441"/>
                  </a:lnTo>
                  <a:lnTo>
                    <a:pt x="390" y="433"/>
                  </a:lnTo>
                  <a:lnTo>
                    <a:pt x="391" y="423"/>
                  </a:lnTo>
                  <a:lnTo>
                    <a:pt x="393" y="420"/>
                  </a:lnTo>
                  <a:lnTo>
                    <a:pt x="396" y="418"/>
                  </a:lnTo>
                  <a:lnTo>
                    <a:pt x="401" y="416"/>
                  </a:lnTo>
                  <a:lnTo>
                    <a:pt x="406" y="415"/>
                  </a:lnTo>
                  <a:lnTo>
                    <a:pt x="410" y="416"/>
                  </a:lnTo>
                  <a:lnTo>
                    <a:pt x="415" y="418"/>
                  </a:lnTo>
                  <a:lnTo>
                    <a:pt x="416" y="420"/>
                  </a:lnTo>
                  <a:lnTo>
                    <a:pt x="416" y="423"/>
                  </a:lnTo>
                  <a:lnTo>
                    <a:pt x="411" y="435"/>
                  </a:lnTo>
                  <a:lnTo>
                    <a:pt x="405" y="448"/>
                  </a:lnTo>
                  <a:lnTo>
                    <a:pt x="402" y="454"/>
                  </a:lnTo>
                  <a:lnTo>
                    <a:pt x="401" y="459"/>
                  </a:lnTo>
                  <a:lnTo>
                    <a:pt x="400" y="466"/>
                  </a:lnTo>
                  <a:lnTo>
                    <a:pt x="400" y="472"/>
                  </a:lnTo>
                  <a:lnTo>
                    <a:pt x="404" y="481"/>
                  </a:lnTo>
                  <a:lnTo>
                    <a:pt x="404" y="490"/>
                  </a:lnTo>
                  <a:lnTo>
                    <a:pt x="404" y="499"/>
                  </a:lnTo>
                  <a:lnTo>
                    <a:pt x="401" y="507"/>
                  </a:lnTo>
                  <a:lnTo>
                    <a:pt x="397" y="515"/>
                  </a:lnTo>
                  <a:lnTo>
                    <a:pt x="393" y="523"/>
                  </a:lnTo>
                  <a:lnTo>
                    <a:pt x="386" y="530"/>
                  </a:lnTo>
                  <a:lnTo>
                    <a:pt x="379" y="535"/>
                  </a:lnTo>
                  <a:lnTo>
                    <a:pt x="373" y="538"/>
                  </a:lnTo>
                  <a:lnTo>
                    <a:pt x="368" y="540"/>
                  </a:lnTo>
                  <a:lnTo>
                    <a:pt x="363" y="542"/>
                  </a:lnTo>
                  <a:lnTo>
                    <a:pt x="359" y="546"/>
                  </a:lnTo>
                  <a:lnTo>
                    <a:pt x="390" y="546"/>
                  </a:lnTo>
                  <a:lnTo>
                    <a:pt x="399" y="538"/>
                  </a:lnTo>
                  <a:lnTo>
                    <a:pt x="406" y="530"/>
                  </a:lnTo>
                  <a:lnTo>
                    <a:pt x="412" y="521"/>
                  </a:lnTo>
                  <a:lnTo>
                    <a:pt x="416" y="509"/>
                  </a:lnTo>
                  <a:lnTo>
                    <a:pt x="418" y="505"/>
                  </a:lnTo>
                  <a:lnTo>
                    <a:pt x="421" y="500"/>
                  </a:lnTo>
                  <a:lnTo>
                    <a:pt x="421" y="494"/>
                  </a:lnTo>
                  <a:lnTo>
                    <a:pt x="420" y="490"/>
                  </a:lnTo>
                  <a:lnTo>
                    <a:pt x="416" y="479"/>
                  </a:lnTo>
                  <a:lnTo>
                    <a:pt x="415" y="469"/>
                  </a:lnTo>
                  <a:lnTo>
                    <a:pt x="415" y="462"/>
                  </a:lnTo>
                  <a:lnTo>
                    <a:pt x="416" y="456"/>
                  </a:lnTo>
                  <a:lnTo>
                    <a:pt x="418" y="454"/>
                  </a:lnTo>
                  <a:lnTo>
                    <a:pt x="420" y="452"/>
                  </a:lnTo>
                  <a:lnTo>
                    <a:pt x="422" y="451"/>
                  </a:lnTo>
                  <a:lnTo>
                    <a:pt x="426" y="450"/>
                  </a:lnTo>
                  <a:lnTo>
                    <a:pt x="425" y="459"/>
                  </a:lnTo>
                  <a:lnTo>
                    <a:pt x="423" y="473"/>
                  </a:lnTo>
                  <a:lnTo>
                    <a:pt x="429" y="475"/>
                  </a:lnTo>
                  <a:lnTo>
                    <a:pt x="434" y="477"/>
                  </a:lnTo>
                  <a:lnTo>
                    <a:pt x="439" y="480"/>
                  </a:lnTo>
                  <a:lnTo>
                    <a:pt x="442" y="485"/>
                  </a:lnTo>
                  <a:lnTo>
                    <a:pt x="442" y="472"/>
                  </a:lnTo>
                  <a:close/>
                </a:path>
              </a:pathLst>
            </a:custGeom>
            <a:solidFill>
              <a:srgbClr val="1F1A17"/>
            </a:solidFill>
            <a:ln w="9525">
              <a:noFill/>
              <a:round/>
              <a:headEnd/>
              <a:tailEnd/>
            </a:ln>
          </p:spPr>
          <p:txBody>
            <a:bodyPr>
              <a:prstTxWarp prst="textNoShape">
                <a:avLst/>
              </a:prstTxWarp>
            </a:bodyPr>
            <a:lstStyle/>
            <a:p>
              <a:endParaRPr lang="en-US" dirty="0"/>
            </a:p>
          </p:txBody>
        </p:sp>
      </p:grpSp>
      <p:sp>
        <p:nvSpPr>
          <p:cNvPr id="22" name="Freeform 741"/>
          <p:cNvSpPr>
            <a:spLocks/>
          </p:cNvSpPr>
          <p:nvPr/>
        </p:nvSpPr>
        <p:spPr bwMode="auto">
          <a:xfrm>
            <a:off x="847950" y="6126616"/>
            <a:ext cx="7418596" cy="182336"/>
          </a:xfrm>
          <a:custGeom>
            <a:avLst/>
            <a:gdLst/>
            <a:ahLst/>
            <a:cxnLst>
              <a:cxn ang="0">
                <a:pos x="622" y="0"/>
              </a:cxn>
              <a:cxn ang="0">
                <a:pos x="5259" y="0"/>
              </a:cxn>
              <a:cxn ang="0">
                <a:pos x="5783" y="134"/>
              </a:cxn>
              <a:cxn ang="0">
                <a:pos x="0" y="134"/>
              </a:cxn>
              <a:cxn ang="0">
                <a:pos x="622" y="0"/>
              </a:cxn>
            </a:cxnLst>
            <a:rect l="0" t="0" r="r" b="b"/>
            <a:pathLst>
              <a:path w="5783" h="134">
                <a:moveTo>
                  <a:pt x="622" y="0"/>
                </a:moveTo>
                <a:lnTo>
                  <a:pt x="5259" y="0"/>
                </a:lnTo>
                <a:lnTo>
                  <a:pt x="5783" y="134"/>
                </a:lnTo>
                <a:lnTo>
                  <a:pt x="0" y="134"/>
                </a:lnTo>
                <a:lnTo>
                  <a:pt x="622" y="0"/>
                </a:lnTo>
                <a:close/>
              </a:path>
            </a:pathLst>
          </a:custGeom>
          <a:solidFill>
            <a:srgbClr val="727070"/>
          </a:solidFill>
          <a:ln w="9525">
            <a:noFill/>
            <a:round/>
            <a:headEnd/>
            <a:tailEnd/>
          </a:ln>
        </p:spPr>
        <p:txBody>
          <a:bodyPr lIns="75749" tIns="37874" rIns="75749" bIns="37874">
            <a:prstTxWarp prst="textNoShape">
              <a:avLst/>
            </a:prstTxWarp>
          </a:bodyPr>
          <a:lstStyle/>
          <a:p>
            <a:endParaRPr lang="en-US" dirty="0"/>
          </a:p>
        </p:txBody>
      </p:sp>
      <p:sp>
        <p:nvSpPr>
          <p:cNvPr id="23" name="Freeform 742"/>
          <p:cNvSpPr>
            <a:spLocks/>
          </p:cNvSpPr>
          <p:nvPr/>
        </p:nvSpPr>
        <p:spPr bwMode="auto">
          <a:xfrm>
            <a:off x="4591243" y="5530623"/>
            <a:ext cx="20525" cy="778329"/>
          </a:xfrm>
          <a:custGeom>
            <a:avLst/>
            <a:gdLst/>
            <a:ahLst/>
            <a:cxnLst>
              <a:cxn ang="0">
                <a:pos x="3" y="0"/>
              </a:cxn>
              <a:cxn ang="0">
                <a:pos x="13" y="0"/>
              </a:cxn>
              <a:cxn ang="0">
                <a:pos x="16" y="572"/>
              </a:cxn>
              <a:cxn ang="0">
                <a:pos x="0" y="562"/>
              </a:cxn>
              <a:cxn ang="0">
                <a:pos x="3" y="0"/>
              </a:cxn>
            </a:cxnLst>
            <a:rect l="0" t="0" r="r" b="b"/>
            <a:pathLst>
              <a:path w="16" h="572">
                <a:moveTo>
                  <a:pt x="3" y="0"/>
                </a:moveTo>
                <a:lnTo>
                  <a:pt x="13" y="0"/>
                </a:lnTo>
                <a:lnTo>
                  <a:pt x="16" y="572"/>
                </a:lnTo>
                <a:lnTo>
                  <a:pt x="0" y="562"/>
                </a:lnTo>
                <a:lnTo>
                  <a:pt x="3" y="0"/>
                </a:lnTo>
                <a:close/>
              </a:path>
            </a:pathLst>
          </a:custGeom>
          <a:solidFill>
            <a:srgbClr val="FFFFFF"/>
          </a:solidFill>
          <a:ln w="9525">
            <a:noFill/>
            <a:round/>
            <a:headEnd/>
            <a:tailEnd/>
          </a:ln>
        </p:spPr>
        <p:txBody>
          <a:bodyPr lIns="75749" tIns="37874" rIns="75749" bIns="37874">
            <a:prstTxWarp prst="textNoShape">
              <a:avLst/>
            </a:prstTxWarp>
          </a:bodyPr>
          <a:lstStyle/>
          <a:p>
            <a:endParaRPr lang="en-US" dirty="0"/>
          </a:p>
        </p:txBody>
      </p:sp>
      <p:sp>
        <p:nvSpPr>
          <p:cNvPr id="24" name="Freeform 743"/>
          <p:cNvSpPr>
            <a:spLocks/>
          </p:cNvSpPr>
          <p:nvPr/>
        </p:nvSpPr>
        <p:spPr bwMode="auto">
          <a:xfrm>
            <a:off x="4591243" y="5530623"/>
            <a:ext cx="20525" cy="778329"/>
          </a:xfrm>
          <a:custGeom>
            <a:avLst/>
            <a:gdLst/>
            <a:ahLst/>
            <a:cxnLst>
              <a:cxn ang="0">
                <a:pos x="3" y="0"/>
              </a:cxn>
              <a:cxn ang="0">
                <a:pos x="13" y="0"/>
              </a:cxn>
              <a:cxn ang="0">
                <a:pos x="16" y="572"/>
              </a:cxn>
              <a:cxn ang="0">
                <a:pos x="0" y="562"/>
              </a:cxn>
              <a:cxn ang="0">
                <a:pos x="3" y="0"/>
              </a:cxn>
            </a:cxnLst>
            <a:rect l="0" t="0" r="r" b="b"/>
            <a:pathLst>
              <a:path w="16" h="572">
                <a:moveTo>
                  <a:pt x="3" y="0"/>
                </a:moveTo>
                <a:lnTo>
                  <a:pt x="13" y="0"/>
                </a:lnTo>
                <a:lnTo>
                  <a:pt x="16" y="572"/>
                </a:lnTo>
                <a:lnTo>
                  <a:pt x="0" y="562"/>
                </a:lnTo>
                <a:lnTo>
                  <a:pt x="3" y="0"/>
                </a:lnTo>
                <a:close/>
              </a:path>
            </a:pathLst>
          </a:custGeom>
          <a:noFill/>
          <a:ln w="1588">
            <a:solidFill>
              <a:srgbClr val="FFFFFF"/>
            </a:solidFill>
            <a:prstDash val="solid"/>
            <a:round/>
            <a:headEnd/>
            <a:tailEnd/>
          </a:ln>
        </p:spPr>
        <p:txBody>
          <a:bodyPr lIns="75749" tIns="37874" rIns="75749" bIns="37874">
            <a:prstTxWarp prst="textNoShape">
              <a:avLst/>
            </a:prstTxWarp>
          </a:bodyPr>
          <a:lstStyle/>
          <a:p>
            <a:endParaRPr lang="en-US" dirty="0"/>
          </a:p>
        </p:txBody>
      </p:sp>
      <p:sp>
        <p:nvSpPr>
          <p:cNvPr id="25" name="Freeform 744"/>
          <p:cNvSpPr>
            <a:spLocks/>
          </p:cNvSpPr>
          <p:nvPr/>
        </p:nvSpPr>
        <p:spPr bwMode="auto">
          <a:xfrm>
            <a:off x="4616900" y="5768749"/>
            <a:ext cx="2397606" cy="540203"/>
          </a:xfrm>
          <a:custGeom>
            <a:avLst/>
            <a:gdLst/>
            <a:ahLst/>
            <a:cxnLst>
              <a:cxn ang="0">
                <a:pos x="1855" y="0"/>
              </a:cxn>
              <a:cxn ang="0">
                <a:pos x="1869" y="0"/>
              </a:cxn>
              <a:cxn ang="0">
                <a:pos x="0" y="397"/>
              </a:cxn>
              <a:cxn ang="0">
                <a:pos x="10" y="390"/>
              </a:cxn>
              <a:cxn ang="0">
                <a:pos x="1855" y="0"/>
              </a:cxn>
            </a:cxnLst>
            <a:rect l="0" t="0" r="r" b="b"/>
            <a:pathLst>
              <a:path w="1869" h="397">
                <a:moveTo>
                  <a:pt x="1855" y="0"/>
                </a:moveTo>
                <a:lnTo>
                  <a:pt x="1869" y="0"/>
                </a:lnTo>
                <a:lnTo>
                  <a:pt x="0" y="397"/>
                </a:lnTo>
                <a:lnTo>
                  <a:pt x="10" y="390"/>
                </a:lnTo>
                <a:lnTo>
                  <a:pt x="1855" y="0"/>
                </a:lnTo>
                <a:close/>
              </a:path>
            </a:pathLst>
          </a:custGeom>
          <a:solidFill>
            <a:srgbClr val="FFFFFF"/>
          </a:solidFill>
          <a:ln w="9525">
            <a:noFill/>
            <a:round/>
            <a:headEnd/>
            <a:tailEnd/>
          </a:ln>
        </p:spPr>
        <p:txBody>
          <a:bodyPr lIns="75749" tIns="37874" rIns="75749" bIns="37874">
            <a:prstTxWarp prst="textNoShape">
              <a:avLst/>
            </a:prstTxWarp>
          </a:bodyPr>
          <a:lstStyle/>
          <a:p>
            <a:endParaRPr lang="en-US" dirty="0"/>
          </a:p>
        </p:txBody>
      </p:sp>
      <p:sp>
        <p:nvSpPr>
          <p:cNvPr id="26" name="Freeform 745"/>
          <p:cNvSpPr>
            <a:spLocks/>
          </p:cNvSpPr>
          <p:nvPr/>
        </p:nvSpPr>
        <p:spPr bwMode="auto">
          <a:xfrm>
            <a:off x="4616900" y="5519737"/>
            <a:ext cx="3532909" cy="789214"/>
          </a:xfrm>
          <a:custGeom>
            <a:avLst/>
            <a:gdLst/>
            <a:ahLst/>
            <a:cxnLst>
              <a:cxn ang="0">
                <a:pos x="1855" y="0"/>
              </a:cxn>
              <a:cxn ang="0">
                <a:pos x="1869" y="0"/>
              </a:cxn>
              <a:cxn ang="0">
                <a:pos x="0" y="397"/>
              </a:cxn>
              <a:cxn ang="0">
                <a:pos x="10" y="390"/>
              </a:cxn>
              <a:cxn ang="0">
                <a:pos x="1855" y="0"/>
              </a:cxn>
            </a:cxnLst>
            <a:rect l="0" t="0" r="r" b="b"/>
            <a:pathLst>
              <a:path w="1869" h="397">
                <a:moveTo>
                  <a:pt x="1855" y="0"/>
                </a:moveTo>
                <a:lnTo>
                  <a:pt x="1869" y="0"/>
                </a:lnTo>
                <a:lnTo>
                  <a:pt x="0" y="397"/>
                </a:lnTo>
                <a:lnTo>
                  <a:pt x="10" y="390"/>
                </a:lnTo>
                <a:lnTo>
                  <a:pt x="1855" y="0"/>
                </a:lnTo>
                <a:close/>
              </a:path>
            </a:pathLst>
          </a:custGeom>
          <a:noFill/>
          <a:ln w="1588">
            <a:solidFill>
              <a:srgbClr val="FFFFFF"/>
            </a:solidFill>
            <a:prstDash val="solid"/>
            <a:round/>
            <a:headEnd/>
            <a:tailEnd/>
          </a:ln>
        </p:spPr>
        <p:txBody>
          <a:bodyPr lIns="75749" tIns="37874" rIns="75749" bIns="37874">
            <a:prstTxWarp prst="textNoShape">
              <a:avLst/>
            </a:prstTxWarp>
          </a:bodyPr>
          <a:lstStyle/>
          <a:p>
            <a:endParaRPr lang="en-US" dirty="0"/>
          </a:p>
        </p:txBody>
      </p:sp>
      <p:sp>
        <p:nvSpPr>
          <p:cNvPr id="27" name="Freeform 746"/>
          <p:cNvSpPr>
            <a:spLocks/>
          </p:cNvSpPr>
          <p:nvPr/>
        </p:nvSpPr>
        <p:spPr bwMode="auto">
          <a:xfrm>
            <a:off x="2176960" y="5768749"/>
            <a:ext cx="2396323" cy="540203"/>
          </a:xfrm>
          <a:custGeom>
            <a:avLst/>
            <a:gdLst/>
            <a:ahLst/>
            <a:cxnLst>
              <a:cxn ang="0">
                <a:pos x="14" y="0"/>
              </a:cxn>
              <a:cxn ang="0">
                <a:pos x="0" y="0"/>
              </a:cxn>
              <a:cxn ang="0">
                <a:pos x="1868" y="397"/>
              </a:cxn>
              <a:cxn ang="0">
                <a:pos x="1859" y="390"/>
              </a:cxn>
              <a:cxn ang="0">
                <a:pos x="14" y="0"/>
              </a:cxn>
            </a:cxnLst>
            <a:rect l="0" t="0" r="r" b="b"/>
            <a:pathLst>
              <a:path w="1868" h="397">
                <a:moveTo>
                  <a:pt x="14" y="0"/>
                </a:moveTo>
                <a:lnTo>
                  <a:pt x="0" y="0"/>
                </a:lnTo>
                <a:lnTo>
                  <a:pt x="1868" y="397"/>
                </a:lnTo>
                <a:lnTo>
                  <a:pt x="1859" y="390"/>
                </a:lnTo>
                <a:lnTo>
                  <a:pt x="14" y="0"/>
                </a:lnTo>
                <a:close/>
              </a:path>
            </a:pathLst>
          </a:custGeom>
          <a:solidFill>
            <a:srgbClr val="FFFFFF"/>
          </a:solidFill>
          <a:ln w="9525">
            <a:noFill/>
            <a:round/>
            <a:headEnd/>
            <a:tailEnd/>
          </a:ln>
        </p:spPr>
        <p:txBody>
          <a:bodyPr lIns="75749" tIns="37874" rIns="75749" bIns="37874">
            <a:prstTxWarp prst="textNoShape">
              <a:avLst/>
            </a:prstTxWarp>
          </a:bodyPr>
          <a:lstStyle/>
          <a:p>
            <a:endParaRPr lang="en-US" dirty="0"/>
          </a:p>
        </p:txBody>
      </p:sp>
      <p:sp>
        <p:nvSpPr>
          <p:cNvPr id="28" name="Freeform 747"/>
          <p:cNvSpPr>
            <a:spLocks/>
          </p:cNvSpPr>
          <p:nvPr/>
        </p:nvSpPr>
        <p:spPr bwMode="auto">
          <a:xfrm>
            <a:off x="1030112" y="5511573"/>
            <a:ext cx="3543172" cy="797379"/>
          </a:xfrm>
          <a:custGeom>
            <a:avLst/>
            <a:gdLst/>
            <a:ahLst/>
            <a:cxnLst>
              <a:cxn ang="0">
                <a:pos x="14" y="0"/>
              </a:cxn>
              <a:cxn ang="0">
                <a:pos x="0" y="0"/>
              </a:cxn>
              <a:cxn ang="0">
                <a:pos x="1868" y="397"/>
              </a:cxn>
              <a:cxn ang="0">
                <a:pos x="1859" y="390"/>
              </a:cxn>
              <a:cxn ang="0">
                <a:pos x="14" y="0"/>
              </a:cxn>
            </a:cxnLst>
            <a:rect l="0" t="0" r="r" b="b"/>
            <a:pathLst>
              <a:path w="1868" h="397">
                <a:moveTo>
                  <a:pt x="14" y="0"/>
                </a:moveTo>
                <a:lnTo>
                  <a:pt x="0" y="0"/>
                </a:lnTo>
                <a:lnTo>
                  <a:pt x="1868" y="397"/>
                </a:lnTo>
                <a:lnTo>
                  <a:pt x="1859" y="390"/>
                </a:lnTo>
                <a:lnTo>
                  <a:pt x="14" y="0"/>
                </a:lnTo>
                <a:close/>
              </a:path>
            </a:pathLst>
          </a:custGeom>
          <a:noFill/>
          <a:ln w="1588">
            <a:solidFill>
              <a:srgbClr val="FFFFFF"/>
            </a:solidFill>
            <a:prstDash val="solid"/>
            <a:round/>
            <a:headEnd/>
            <a:tailEnd/>
          </a:ln>
        </p:spPr>
        <p:txBody>
          <a:bodyPr lIns="75749" tIns="37874" rIns="75749" bIns="37874">
            <a:prstTxWarp prst="textNoShape">
              <a:avLst/>
            </a:prstTxWarp>
          </a:bodyPr>
          <a:lstStyle/>
          <a:p>
            <a:endParaRPr lang="en-US" dirty="0"/>
          </a:p>
        </p:txBody>
      </p:sp>
      <p:sp>
        <p:nvSpPr>
          <p:cNvPr id="29" name="Freeform 749"/>
          <p:cNvSpPr>
            <a:spLocks/>
          </p:cNvSpPr>
          <p:nvPr/>
        </p:nvSpPr>
        <p:spPr bwMode="auto">
          <a:xfrm flipH="1">
            <a:off x="4496314" y="5785077"/>
            <a:ext cx="377152" cy="582386"/>
          </a:xfrm>
          <a:custGeom>
            <a:avLst/>
            <a:gdLst/>
            <a:ahLst/>
            <a:cxnLst>
              <a:cxn ang="0">
                <a:pos x="159" y="92"/>
              </a:cxn>
              <a:cxn ang="0">
                <a:pos x="156" y="111"/>
              </a:cxn>
              <a:cxn ang="0">
                <a:pos x="152" y="121"/>
              </a:cxn>
              <a:cxn ang="0">
                <a:pos x="150" y="128"/>
              </a:cxn>
              <a:cxn ang="0">
                <a:pos x="146" y="137"/>
              </a:cxn>
              <a:cxn ang="0">
                <a:pos x="152" y="145"/>
              </a:cxn>
              <a:cxn ang="0">
                <a:pos x="159" y="171"/>
              </a:cxn>
              <a:cxn ang="0">
                <a:pos x="172" y="198"/>
              </a:cxn>
              <a:cxn ang="0">
                <a:pos x="163" y="239"/>
              </a:cxn>
              <a:cxn ang="0">
                <a:pos x="165" y="273"/>
              </a:cxn>
              <a:cxn ang="0">
                <a:pos x="168" y="303"/>
              </a:cxn>
              <a:cxn ang="0">
                <a:pos x="169" y="336"/>
              </a:cxn>
              <a:cxn ang="0">
                <a:pos x="161" y="392"/>
              </a:cxn>
              <a:cxn ang="0">
                <a:pos x="153" y="410"/>
              </a:cxn>
              <a:cxn ang="0">
                <a:pos x="135" y="421"/>
              </a:cxn>
              <a:cxn ang="0">
                <a:pos x="156" y="428"/>
              </a:cxn>
              <a:cxn ang="0">
                <a:pos x="186" y="425"/>
              </a:cxn>
              <a:cxn ang="0">
                <a:pos x="198" y="412"/>
              </a:cxn>
              <a:cxn ang="0">
                <a:pos x="201" y="397"/>
              </a:cxn>
              <a:cxn ang="0">
                <a:pos x="205" y="354"/>
              </a:cxn>
              <a:cxn ang="0">
                <a:pos x="211" y="310"/>
              </a:cxn>
              <a:cxn ang="0">
                <a:pos x="217" y="322"/>
              </a:cxn>
              <a:cxn ang="0">
                <a:pos x="219" y="359"/>
              </a:cxn>
              <a:cxn ang="0">
                <a:pos x="221" y="377"/>
              </a:cxn>
              <a:cxn ang="0">
                <a:pos x="227" y="400"/>
              </a:cxn>
              <a:cxn ang="0">
                <a:pos x="230" y="417"/>
              </a:cxn>
              <a:cxn ang="0">
                <a:pos x="241" y="421"/>
              </a:cxn>
              <a:cxn ang="0">
                <a:pos x="258" y="412"/>
              </a:cxn>
              <a:cxn ang="0">
                <a:pos x="255" y="378"/>
              </a:cxn>
              <a:cxn ang="0">
                <a:pos x="258" y="356"/>
              </a:cxn>
              <a:cxn ang="0">
                <a:pos x="257" y="318"/>
              </a:cxn>
              <a:cxn ang="0">
                <a:pos x="260" y="273"/>
              </a:cxn>
              <a:cxn ang="0">
                <a:pos x="264" y="237"/>
              </a:cxn>
              <a:cxn ang="0">
                <a:pos x="261" y="201"/>
              </a:cxn>
              <a:cxn ang="0">
                <a:pos x="254" y="168"/>
              </a:cxn>
              <a:cxn ang="0">
                <a:pos x="291" y="157"/>
              </a:cxn>
              <a:cxn ang="0">
                <a:pos x="294" y="144"/>
              </a:cxn>
              <a:cxn ang="0">
                <a:pos x="281" y="119"/>
              </a:cxn>
              <a:cxn ang="0">
                <a:pos x="264" y="75"/>
              </a:cxn>
              <a:cxn ang="0">
                <a:pos x="242" y="69"/>
              </a:cxn>
              <a:cxn ang="0">
                <a:pos x="230" y="59"/>
              </a:cxn>
              <a:cxn ang="0">
                <a:pos x="225" y="55"/>
              </a:cxn>
              <a:cxn ang="0">
                <a:pos x="184" y="65"/>
              </a:cxn>
              <a:cxn ang="0">
                <a:pos x="175" y="72"/>
              </a:cxn>
            </a:cxnLst>
            <a:rect l="0" t="0" r="r" b="b"/>
            <a:pathLst>
              <a:path w="294" h="428">
                <a:moveTo>
                  <a:pt x="165" y="78"/>
                </a:moveTo>
                <a:lnTo>
                  <a:pt x="162" y="85"/>
                </a:lnTo>
                <a:lnTo>
                  <a:pt x="159" y="92"/>
                </a:lnTo>
                <a:lnTo>
                  <a:pt x="158" y="99"/>
                </a:lnTo>
                <a:lnTo>
                  <a:pt x="159" y="106"/>
                </a:lnTo>
                <a:lnTo>
                  <a:pt x="156" y="111"/>
                </a:lnTo>
                <a:lnTo>
                  <a:pt x="153" y="114"/>
                </a:lnTo>
                <a:lnTo>
                  <a:pt x="153" y="118"/>
                </a:lnTo>
                <a:lnTo>
                  <a:pt x="152" y="121"/>
                </a:lnTo>
                <a:lnTo>
                  <a:pt x="4" y="0"/>
                </a:lnTo>
                <a:lnTo>
                  <a:pt x="0" y="3"/>
                </a:lnTo>
                <a:lnTo>
                  <a:pt x="150" y="128"/>
                </a:lnTo>
                <a:lnTo>
                  <a:pt x="148" y="128"/>
                </a:lnTo>
                <a:lnTo>
                  <a:pt x="143" y="129"/>
                </a:lnTo>
                <a:lnTo>
                  <a:pt x="146" y="137"/>
                </a:lnTo>
                <a:lnTo>
                  <a:pt x="149" y="144"/>
                </a:lnTo>
                <a:lnTo>
                  <a:pt x="150" y="144"/>
                </a:lnTo>
                <a:lnTo>
                  <a:pt x="152" y="145"/>
                </a:lnTo>
                <a:lnTo>
                  <a:pt x="150" y="150"/>
                </a:lnTo>
                <a:lnTo>
                  <a:pt x="150" y="152"/>
                </a:lnTo>
                <a:lnTo>
                  <a:pt x="159" y="171"/>
                </a:lnTo>
                <a:lnTo>
                  <a:pt x="169" y="190"/>
                </a:lnTo>
                <a:lnTo>
                  <a:pt x="172" y="194"/>
                </a:lnTo>
                <a:lnTo>
                  <a:pt x="172" y="198"/>
                </a:lnTo>
                <a:lnTo>
                  <a:pt x="168" y="213"/>
                </a:lnTo>
                <a:lnTo>
                  <a:pt x="165" y="226"/>
                </a:lnTo>
                <a:lnTo>
                  <a:pt x="163" y="239"/>
                </a:lnTo>
                <a:lnTo>
                  <a:pt x="163" y="252"/>
                </a:lnTo>
                <a:lnTo>
                  <a:pt x="163" y="254"/>
                </a:lnTo>
                <a:lnTo>
                  <a:pt x="165" y="273"/>
                </a:lnTo>
                <a:lnTo>
                  <a:pt x="168" y="290"/>
                </a:lnTo>
                <a:lnTo>
                  <a:pt x="168" y="296"/>
                </a:lnTo>
                <a:lnTo>
                  <a:pt x="168" y="303"/>
                </a:lnTo>
                <a:lnTo>
                  <a:pt x="169" y="312"/>
                </a:lnTo>
                <a:lnTo>
                  <a:pt x="171" y="322"/>
                </a:lnTo>
                <a:lnTo>
                  <a:pt x="169" y="336"/>
                </a:lnTo>
                <a:lnTo>
                  <a:pt x="166" y="356"/>
                </a:lnTo>
                <a:lnTo>
                  <a:pt x="163" y="375"/>
                </a:lnTo>
                <a:lnTo>
                  <a:pt x="161" y="392"/>
                </a:lnTo>
                <a:lnTo>
                  <a:pt x="161" y="397"/>
                </a:lnTo>
                <a:lnTo>
                  <a:pt x="162" y="401"/>
                </a:lnTo>
                <a:lnTo>
                  <a:pt x="153" y="410"/>
                </a:lnTo>
                <a:lnTo>
                  <a:pt x="143" y="415"/>
                </a:lnTo>
                <a:lnTo>
                  <a:pt x="136" y="420"/>
                </a:lnTo>
                <a:lnTo>
                  <a:pt x="135" y="421"/>
                </a:lnTo>
                <a:lnTo>
                  <a:pt x="135" y="424"/>
                </a:lnTo>
                <a:lnTo>
                  <a:pt x="145" y="428"/>
                </a:lnTo>
                <a:lnTo>
                  <a:pt x="156" y="428"/>
                </a:lnTo>
                <a:lnTo>
                  <a:pt x="166" y="428"/>
                </a:lnTo>
                <a:lnTo>
                  <a:pt x="176" y="425"/>
                </a:lnTo>
                <a:lnTo>
                  <a:pt x="186" y="425"/>
                </a:lnTo>
                <a:lnTo>
                  <a:pt x="195" y="427"/>
                </a:lnTo>
                <a:lnTo>
                  <a:pt x="198" y="420"/>
                </a:lnTo>
                <a:lnTo>
                  <a:pt x="198" y="412"/>
                </a:lnTo>
                <a:lnTo>
                  <a:pt x="199" y="410"/>
                </a:lnTo>
                <a:lnTo>
                  <a:pt x="201" y="408"/>
                </a:lnTo>
                <a:lnTo>
                  <a:pt x="201" y="397"/>
                </a:lnTo>
                <a:lnTo>
                  <a:pt x="199" y="384"/>
                </a:lnTo>
                <a:lnTo>
                  <a:pt x="202" y="371"/>
                </a:lnTo>
                <a:lnTo>
                  <a:pt x="205" y="354"/>
                </a:lnTo>
                <a:lnTo>
                  <a:pt x="208" y="336"/>
                </a:lnTo>
                <a:lnTo>
                  <a:pt x="209" y="323"/>
                </a:lnTo>
                <a:lnTo>
                  <a:pt x="211" y="310"/>
                </a:lnTo>
                <a:lnTo>
                  <a:pt x="214" y="298"/>
                </a:lnTo>
                <a:lnTo>
                  <a:pt x="215" y="308"/>
                </a:lnTo>
                <a:lnTo>
                  <a:pt x="217" y="322"/>
                </a:lnTo>
                <a:lnTo>
                  <a:pt x="218" y="338"/>
                </a:lnTo>
                <a:lnTo>
                  <a:pt x="218" y="348"/>
                </a:lnTo>
                <a:lnTo>
                  <a:pt x="219" y="359"/>
                </a:lnTo>
                <a:lnTo>
                  <a:pt x="219" y="368"/>
                </a:lnTo>
                <a:lnTo>
                  <a:pt x="219" y="372"/>
                </a:lnTo>
                <a:lnTo>
                  <a:pt x="221" y="377"/>
                </a:lnTo>
                <a:lnTo>
                  <a:pt x="224" y="382"/>
                </a:lnTo>
                <a:lnTo>
                  <a:pt x="227" y="388"/>
                </a:lnTo>
                <a:lnTo>
                  <a:pt x="227" y="400"/>
                </a:lnTo>
                <a:lnTo>
                  <a:pt x="225" y="411"/>
                </a:lnTo>
                <a:lnTo>
                  <a:pt x="227" y="414"/>
                </a:lnTo>
                <a:lnTo>
                  <a:pt x="230" y="417"/>
                </a:lnTo>
                <a:lnTo>
                  <a:pt x="232" y="420"/>
                </a:lnTo>
                <a:lnTo>
                  <a:pt x="235" y="421"/>
                </a:lnTo>
                <a:lnTo>
                  <a:pt x="241" y="421"/>
                </a:lnTo>
                <a:lnTo>
                  <a:pt x="248" y="420"/>
                </a:lnTo>
                <a:lnTo>
                  <a:pt x="254" y="417"/>
                </a:lnTo>
                <a:lnTo>
                  <a:pt x="258" y="412"/>
                </a:lnTo>
                <a:lnTo>
                  <a:pt x="257" y="401"/>
                </a:lnTo>
                <a:lnTo>
                  <a:pt x="254" y="389"/>
                </a:lnTo>
                <a:lnTo>
                  <a:pt x="255" y="378"/>
                </a:lnTo>
                <a:lnTo>
                  <a:pt x="255" y="365"/>
                </a:lnTo>
                <a:lnTo>
                  <a:pt x="255" y="362"/>
                </a:lnTo>
                <a:lnTo>
                  <a:pt x="258" y="356"/>
                </a:lnTo>
                <a:lnTo>
                  <a:pt x="260" y="351"/>
                </a:lnTo>
                <a:lnTo>
                  <a:pt x="258" y="333"/>
                </a:lnTo>
                <a:lnTo>
                  <a:pt x="257" y="318"/>
                </a:lnTo>
                <a:lnTo>
                  <a:pt x="257" y="302"/>
                </a:lnTo>
                <a:lnTo>
                  <a:pt x="258" y="286"/>
                </a:lnTo>
                <a:lnTo>
                  <a:pt x="260" y="273"/>
                </a:lnTo>
                <a:lnTo>
                  <a:pt x="261" y="260"/>
                </a:lnTo>
                <a:lnTo>
                  <a:pt x="261" y="249"/>
                </a:lnTo>
                <a:lnTo>
                  <a:pt x="264" y="237"/>
                </a:lnTo>
                <a:lnTo>
                  <a:pt x="265" y="224"/>
                </a:lnTo>
                <a:lnTo>
                  <a:pt x="264" y="213"/>
                </a:lnTo>
                <a:lnTo>
                  <a:pt x="261" y="201"/>
                </a:lnTo>
                <a:lnTo>
                  <a:pt x="257" y="191"/>
                </a:lnTo>
                <a:lnTo>
                  <a:pt x="257" y="180"/>
                </a:lnTo>
                <a:lnTo>
                  <a:pt x="254" y="168"/>
                </a:lnTo>
                <a:lnTo>
                  <a:pt x="273" y="164"/>
                </a:lnTo>
                <a:lnTo>
                  <a:pt x="290" y="158"/>
                </a:lnTo>
                <a:lnTo>
                  <a:pt x="291" y="157"/>
                </a:lnTo>
                <a:lnTo>
                  <a:pt x="293" y="155"/>
                </a:lnTo>
                <a:lnTo>
                  <a:pt x="294" y="150"/>
                </a:lnTo>
                <a:lnTo>
                  <a:pt x="294" y="144"/>
                </a:lnTo>
                <a:lnTo>
                  <a:pt x="293" y="138"/>
                </a:lnTo>
                <a:lnTo>
                  <a:pt x="291" y="134"/>
                </a:lnTo>
                <a:lnTo>
                  <a:pt x="281" y="119"/>
                </a:lnTo>
                <a:lnTo>
                  <a:pt x="275" y="105"/>
                </a:lnTo>
                <a:lnTo>
                  <a:pt x="268" y="89"/>
                </a:lnTo>
                <a:lnTo>
                  <a:pt x="264" y="75"/>
                </a:lnTo>
                <a:lnTo>
                  <a:pt x="255" y="73"/>
                </a:lnTo>
                <a:lnTo>
                  <a:pt x="247" y="71"/>
                </a:lnTo>
                <a:lnTo>
                  <a:pt x="242" y="69"/>
                </a:lnTo>
                <a:lnTo>
                  <a:pt x="237" y="66"/>
                </a:lnTo>
                <a:lnTo>
                  <a:pt x="232" y="63"/>
                </a:lnTo>
                <a:lnTo>
                  <a:pt x="230" y="59"/>
                </a:lnTo>
                <a:lnTo>
                  <a:pt x="227" y="56"/>
                </a:lnTo>
                <a:lnTo>
                  <a:pt x="225" y="56"/>
                </a:lnTo>
                <a:lnTo>
                  <a:pt x="225" y="55"/>
                </a:lnTo>
                <a:lnTo>
                  <a:pt x="186" y="63"/>
                </a:lnTo>
                <a:lnTo>
                  <a:pt x="185" y="63"/>
                </a:lnTo>
                <a:lnTo>
                  <a:pt x="184" y="65"/>
                </a:lnTo>
                <a:lnTo>
                  <a:pt x="181" y="66"/>
                </a:lnTo>
                <a:lnTo>
                  <a:pt x="178" y="68"/>
                </a:lnTo>
                <a:lnTo>
                  <a:pt x="175" y="72"/>
                </a:lnTo>
                <a:lnTo>
                  <a:pt x="171" y="75"/>
                </a:lnTo>
                <a:lnTo>
                  <a:pt x="165" y="78"/>
                </a:lnTo>
                <a:close/>
              </a:path>
            </a:pathLst>
          </a:custGeom>
          <a:solidFill>
            <a:srgbClr val="1F1A17"/>
          </a:solidFill>
          <a:ln w="9525">
            <a:noFill/>
            <a:round/>
            <a:headEnd/>
            <a:tailEnd/>
          </a:ln>
        </p:spPr>
        <p:txBody>
          <a:bodyPr lIns="75749" tIns="37874" rIns="75749" bIns="37874">
            <a:prstTxWarp prst="textNoShape">
              <a:avLst/>
            </a:prstTxWarp>
          </a:bodyPr>
          <a:lstStyle/>
          <a:p>
            <a:endParaRPr lang="en-US" dirty="0"/>
          </a:p>
        </p:txBody>
      </p:sp>
      <p:sp>
        <p:nvSpPr>
          <p:cNvPr id="30" name="Freeform 750"/>
          <p:cNvSpPr>
            <a:spLocks/>
          </p:cNvSpPr>
          <p:nvPr/>
        </p:nvSpPr>
        <p:spPr bwMode="auto">
          <a:xfrm flipH="1">
            <a:off x="4569434" y="5775552"/>
            <a:ext cx="76970" cy="117021"/>
          </a:xfrm>
          <a:custGeom>
            <a:avLst/>
            <a:gdLst/>
            <a:ahLst/>
            <a:cxnLst>
              <a:cxn ang="0">
                <a:pos x="50" y="86"/>
              </a:cxn>
              <a:cxn ang="0">
                <a:pos x="49" y="83"/>
              </a:cxn>
              <a:cxn ang="0">
                <a:pos x="49" y="79"/>
              </a:cxn>
              <a:cxn ang="0">
                <a:pos x="50" y="74"/>
              </a:cxn>
              <a:cxn ang="0">
                <a:pos x="50" y="69"/>
              </a:cxn>
              <a:cxn ang="0">
                <a:pos x="49" y="66"/>
              </a:cxn>
              <a:cxn ang="0">
                <a:pos x="47" y="64"/>
              </a:cxn>
              <a:cxn ang="0">
                <a:pos x="46" y="63"/>
              </a:cxn>
              <a:cxn ang="0">
                <a:pos x="47" y="57"/>
              </a:cxn>
              <a:cxn ang="0">
                <a:pos x="49" y="51"/>
              </a:cxn>
              <a:cxn ang="0">
                <a:pos x="53" y="46"/>
              </a:cxn>
              <a:cxn ang="0">
                <a:pos x="56" y="40"/>
              </a:cxn>
              <a:cxn ang="0">
                <a:pos x="59" y="34"/>
              </a:cxn>
              <a:cxn ang="0">
                <a:pos x="60" y="27"/>
              </a:cxn>
              <a:cxn ang="0">
                <a:pos x="60" y="24"/>
              </a:cxn>
              <a:cxn ang="0">
                <a:pos x="59" y="20"/>
              </a:cxn>
              <a:cxn ang="0">
                <a:pos x="57" y="15"/>
              </a:cxn>
              <a:cxn ang="0">
                <a:pos x="54" y="12"/>
              </a:cxn>
              <a:cxn ang="0">
                <a:pos x="50" y="8"/>
              </a:cxn>
              <a:cxn ang="0">
                <a:pos x="43" y="4"/>
              </a:cxn>
              <a:cxn ang="0">
                <a:pos x="40" y="1"/>
              </a:cxn>
              <a:cxn ang="0">
                <a:pos x="36" y="0"/>
              </a:cxn>
              <a:cxn ang="0">
                <a:pos x="31" y="0"/>
              </a:cxn>
              <a:cxn ang="0">
                <a:pos x="27" y="1"/>
              </a:cxn>
              <a:cxn ang="0">
                <a:pos x="21" y="1"/>
              </a:cxn>
              <a:cxn ang="0">
                <a:pos x="17" y="1"/>
              </a:cxn>
              <a:cxn ang="0">
                <a:pos x="16" y="2"/>
              </a:cxn>
              <a:cxn ang="0">
                <a:pos x="13" y="2"/>
              </a:cxn>
              <a:cxn ang="0">
                <a:pos x="11" y="5"/>
              </a:cxn>
              <a:cxn ang="0">
                <a:pos x="10" y="8"/>
              </a:cxn>
              <a:cxn ang="0">
                <a:pos x="8" y="12"/>
              </a:cxn>
              <a:cxn ang="0">
                <a:pos x="8" y="17"/>
              </a:cxn>
              <a:cxn ang="0">
                <a:pos x="7" y="20"/>
              </a:cxn>
              <a:cxn ang="0">
                <a:pos x="7" y="24"/>
              </a:cxn>
              <a:cxn ang="0">
                <a:pos x="7" y="28"/>
              </a:cxn>
              <a:cxn ang="0">
                <a:pos x="10" y="33"/>
              </a:cxn>
              <a:cxn ang="0">
                <a:pos x="7" y="37"/>
              </a:cxn>
              <a:cxn ang="0">
                <a:pos x="4" y="43"/>
              </a:cxn>
              <a:cxn ang="0">
                <a:pos x="6" y="44"/>
              </a:cxn>
              <a:cxn ang="0">
                <a:pos x="7" y="46"/>
              </a:cxn>
              <a:cxn ang="0">
                <a:pos x="7" y="51"/>
              </a:cxn>
              <a:cxn ang="0">
                <a:pos x="7" y="56"/>
              </a:cxn>
              <a:cxn ang="0">
                <a:pos x="13" y="58"/>
              </a:cxn>
              <a:cxn ang="0">
                <a:pos x="17" y="61"/>
              </a:cxn>
              <a:cxn ang="0">
                <a:pos x="14" y="69"/>
              </a:cxn>
              <a:cxn ang="0">
                <a:pos x="13" y="74"/>
              </a:cxn>
              <a:cxn ang="0">
                <a:pos x="0" y="74"/>
              </a:cxn>
              <a:cxn ang="0">
                <a:pos x="50" y="86"/>
              </a:cxn>
            </a:cxnLst>
            <a:rect l="0" t="0" r="r" b="b"/>
            <a:pathLst>
              <a:path w="60" h="86">
                <a:moveTo>
                  <a:pt x="50" y="86"/>
                </a:moveTo>
                <a:lnTo>
                  <a:pt x="49" y="83"/>
                </a:lnTo>
                <a:lnTo>
                  <a:pt x="49" y="79"/>
                </a:lnTo>
                <a:lnTo>
                  <a:pt x="50" y="74"/>
                </a:lnTo>
                <a:lnTo>
                  <a:pt x="50" y="69"/>
                </a:lnTo>
                <a:lnTo>
                  <a:pt x="49" y="66"/>
                </a:lnTo>
                <a:lnTo>
                  <a:pt x="47" y="64"/>
                </a:lnTo>
                <a:lnTo>
                  <a:pt x="46" y="63"/>
                </a:lnTo>
                <a:lnTo>
                  <a:pt x="47" y="57"/>
                </a:lnTo>
                <a:lnTo>
                  <a:pt x="49" y="51"/>
                </a:lnTo>
                <a:lnTo>
                  <a:pt x="53" y="46"/>
                </a:lnTo>
                <a:lnTo>
                  <a:pt x="56" y="40"/>
                </a:lnTo>
                <a:lnTo>
                  <a:pt x="59" y="34"/>
                </a:lnTo>
                <a:lnTo>
                  <a:pt x="60" y="27"/>
                </a:lnTo>
                <a:lnTo>
                  <a:pt x="60" y="24"/>
                </a:lnTo>
                <a:lnTo>
                  <a:pt x="59" y="20"/>
                </a:lnTo>
                <a:lnTo>
                  <a:pt x="57" y="15"/>
                </a:lnTo>
                <a:lnTo>
                  <a:pt x="54" y="12"/>
                </a:lnTo>
                <a:lnTo>
                  <a:pt x="50" y="8"/>
                </a:lnTo>
                <a:lnTo>
                  <a:pt x="43" y="4"/>
                </a:lnTo>
                <a:lnTo>
                  <a:pt x="40" y="1"/>
                </a:lnTo>
                <a:lnTo>
                  <a:pt x="36" y="0"/>
                </a:lnTo>
                <a:lnTo>
                  <a:pt x="31" y="0"/>
                </a:lnTo>
                <a:lnTo>
                  <a:pt x="27" y="1"/>
                </a:lnTo>
                <a:lnTo>
                  <a:pt x="21" y="1"/>
                </a:lnTo>
                <a:lnTo>
                  <a:pt x="17" y="1"/>
                </a:lnTo>
                <a:lnTo>
                  <a:pt x="16" y="2"/>
                </a:lnTo>
                <a:lnTo>
                  <a:pt x="13" y="2"/>
                </a:lnTo>
                <a:lnTo>
                  <a:pt x="11" y="5"/>
                </a:lnTo>
                <a:lnTo>
                  <a:pt x="10" y="8"/>
                </a:lnTo>
                <a:lnTo>
                  <a:pt x="8" y="12"/>
                </a:lnTo>
                <a:lnTo>
                  <a:pt x="8" y="17"/>
                </a:lnTo>
                <a:lnTo>
                  <a:pt x="7" y="20"/>
                </a:lnTo>
                <a:lnTo>
                  <a:pt x="7" y="24"/>
                </a:lnTo>
                <a:lnTo>
                  <a:pt x="7" y="28"/>
                </a:lnTo>
                <a:lnTo>
                  <a:pt x="10" y="33"/>
                </a:lnTo>
                <a:lnTo>
                  <a:pt x="7" y="37"/>
                </a:lnTo>
                <a:lnTo>
                  <a:pt x="4" y="43"/>
                </a:lnTo>
                <a:lnTo>
                  <a:pt x="6" y="44"/>
                </a:lnTo>
                <a:lnTo>
                  <a:pt x="7" y="46"/>
                </a:lnTo>
                <a:lnTo>
                  <a:pt x="7" y="51"/>
                </a:lnTo>
                <a:lnTo>
                  <a:pt x="7" y="56"/>
                </a:lnTo>
                <a:lnTo>
                  <a:pt x="13" y="58"/>
                </a:lnTo>
                <a:lnTo>
                  <a:pt x="17" y="61"/>
                </a:lnTo>
                <a:lnTo>
                  <a:pt x="14" y="69"/>
                </a:lnTo>
                <a:lnTo>
                  <a:pt x="13" y="74"/>
                </a:lnTo>
                <a:lnTo>
                  <a:pt x="0" y="74"/>
                </a:lnTo>
                <a:lnTo>
                  <a:pt x="50" y="86"/>
                </a:lnTo>
                <a:close/>
              </a:path>
            </a:pathLst>
          </a:custGeom>
          <a:solidFill>
            <a:srgbClr val="1F1A17"/>
          </a:solidFill>
          <a:ln w="9525">
            <a:noFill/>
            <a:round/>
            <a:headEnd/>
            <a:tailEnd/>
          </a:ln>
        </p:spPr>
        <p:txBody>
          <a:bodyPr lIns="75749" tIns="37874" rIns="75749" bIns="37874">
            <a:prstTxWarp prst="textNoShape">
              <a:avLst/>
            </a:prstTxWarp>
          </a:bodyPr>
          <a:lstStyle/>
          <a:p>
            <a:endParaRPr lang="en-US" dirty="0"/>
          </a:p>
        </p:txBody>
      </p:sp>
      <p:sp>
        <p:nvSpPr>
          <p:cNvPr id="31" name="Freeform 751"/>
          <p:cNvSpPr>
            <a:spLocks/>
          </p:cNvSpPr>
          <p:nvPr/>
        </p:nvSpPr>
        <p:spPr bwMode="auto">
          <a:xfrm>
            <a:off x="4478354" y="5081587"/>
            <a:ext cx="128283" cy="141514"/>
          </a:xfrm>
          <a:custGeom>
            <a:avLst/>
            <a:gdLst/>
            <a:ahLst/>
            <a:cxnLst>
              <a:cxn ang="0">
                <a:pos x="98" y="75"/>
              </a:cxn>
              <a:cxn ang="0">
                <a:pos x="88" y="75"/>
              </a:cxn>
              <a:cxn ang="0">
                <a:pos x="75" y="77"/>
              </a:cxn>
              <a:cxn ang="0">
                <a:pos x="78" y="81"/>
              </a:cxn>
              <a:cxn ang="0">
                <a:pos x="78" y="85"/>
              </a:cxn>
              <a:cxn ang="0">
                <a:pos x="74" y="90"/>
              </a:cxn>
              <a:cxn ang="0">
                <a:pos x="71" y="92"/>
              </a:cxn>
              <a:cxn ang="0">
                <a:pos x="66" y="94"/>
              </a:cxn>
              <a:cxn ang="0">
                <a:pos x="62" y="95"/>
              </a:cxn>
              <a:cxn ang="0">
                <a:pos x="54" y="95"/>
              </a:cxn>
              <a:cxn ang="0">
                <a:pos x="45" y="97"/>
              </a:cxn>
              <a:cxn ang="0">
                <a:pos x="32" y="98"/>
              </a:cxn>
              <a:cxn ang="0">
                <a:pos x="16" y="104"/>
              </a:cxn>
              <a:cxn ang="0">
                <a:pos x="16" y="94"/>
              </a:cxn>
              <a:cxn ang="0">
                <a:pos x="16" y="85"/>
              </a:cxn>
              <a:cxn ang="0">
                <a:pos x="13" y="77"/>
              </a:cxn>
              <a:cxn ang="0">
                <a:pos x="12" y="69"/>
              </a:cxn>
              <a:cxn ang="0">
                <a:pos x="5" y="55"/>
              </a:cxn>
              <a:cxn ang="0">
                <a:pos x="0" y="39"/>
              </a:cxn>
              <a:cxn ang="0">
                <a:pos x="0" y="36"/>
              </a:cxn>
              <a:cxn ang="0">
                <a:pos x="2" y="33"/>
              </a:cxn>
              <a:cxn ang="0">
                <a:pos x="5" y="32"/>
              </a:cxn>
              <a:cxn ang="0">
                <a:pos x="8" y="31"/>
              </a:cxn>
              <a:cxn ang="0">
                <a:pos x="15" y="28"/>
              </a:cxn>
              <a:cxn ang="0">
                <a:pos x="23" y="26"/>
              </a:cxn>
              <a:cxn ang="0">
                <a:pos x="41" y="25"/>
              </a:cxn>
              <a:cxn ang="0">
                <a:pos x="56" y="21"/>
              </a:cxn>
              <a:cxn ang="0">
                <a:pos x="55" y="13"/>
              </a:cxn>
              <a:cxn ang="0">
                <a:pos x="54" y="6"/>
              </a:cxn>
              <a:cxn ang="0">
                <a:pos x="61" y="3"/>
              </a:cxn>
              <a:cxn ang="0">
                <a:pos x="66" y="2"/>
              </a:cxn>
              <a:cxn ang="0">
                <a:pos x="82" y="0"/>
              </a:cxn>
              <a:cxn ang="0">
                <a:pos x="100" y="3"/>
              </a:cxn>
              <a:cxn ang="0">
                <a:pos x="98" y="21"/>
              </a:cxn>
              <a:cxn ang="0">
                <a:pos x="100" y="39"/>
              </a:cxn>
              <a:cxn ang="0">
                <a:pos x="100" y="58"/>
              </a:cxn>
              <a:cxn ang="0">
                <a:pos x="98" y="75"/>
              </a:cxn>
            </a:cxnLst>
            <a:rect l="0" t="0" r="r" b="b"/>
            <a:pathLst>
              <a:path w="100" h="104">
                <a:moveTo>
                  <a:pt x="98" y="75"/>
                </a:moveTo>
                <a:lnTo>
                  <a:pt x="88" y="75"/>
                </a:lnTo>
                <a:lnTo>
                  <a:pt x="75" y="77"/>
                </a:lnTo>
                <a:lnTo>
                  <a:pt x="78" y="81"/>
                </a:lnTo>
                <a:lnTo>
                  <a:pt x="78" y="85"/>
                </a:lnTo>
                <a:lnTo>
                  <a:pt x="74" y="90"/>
                </a:lnTo>
                <a:lnTo>
                  <a:pt x="71" y="92"/>
                </a:lnTo>
                <a:lnTo>
                  <a:pt x="66" y="94"/>
                </a:lnTo>
                <a:lnTo>
                  <a:pt x="62" y="95"/>
                </a:lnTo>
                <a:lnTo>
                  <a:pt x="54" y="95"/>
                </a:lnTo>
                <a:lnTo>
                  <a:pt x="45" y="97"/>
                </a:lnTo>
                <a:lnTo>
                  <a:pt x="32" y="98"/>
                </a:lnTo>
                <a:lnTo>
                  <a:pt x="16" y="104"/>
                </a:lnTo>
                <a:lnTo>
                  <a:pt x="16" y="94"/>
                </a:lnTo>
                <a:lnTo>
                  <a:pt x="16" y="85"/>
                </a:lnTo>
                <a:lnTo>
                  <a:pt x="13" y="77"/>
                </a:lnTo>
                <a:lnTo>
                  <a:pt x="12" y="69"/>
                </a:lnTo>
                <a:lnTo>
                  <a:pt x="5" y="55"/>
                </a:lnTo>
                <a:lnTo>
                  <a:pt x="0" y="39"/>
                </a:lnTo>
                <a:lnTo>
                  <a:pt x="0" y="36"/>
                </a:lnTo>
                <a:lnTo>
                  <a:pt x="2" y="33"/>
                </a:lnTo>
                <a:lnTo>
                  <a:pt x="5" y="32"/>
                </a:lnTo>
                <a:lnTo>
                  <a:pt x="8" y="31"/>
                </a:lnTo>
                <a:lnTo>
                  <a:pt x="15" y="28"/>
                </a:lnTo>
                <a:lnTo>
                  <a:pt x="23" y="26"/>
                </a:lnTo>
                <a:lnTo>
                  <a:pt x="41" y="25"/>
                </a:lnTo>
                <a:lnTo>
                  <a:pt x="56" y="21"/>
                </a:lnTo>
                <a:lnTo>
                  <a:pt x="55" y="13"/>
                </a:lnTo>
                <a:lnTo>
                  <a:pt x="54" y="6"/>
                </a:lnTo>
                <a:lnTo>
                  <a:pt x="61" y="3"/>
                </a:lnTo>
                <a:lnTo>
                  <a:pt x="66" y="2"/>
                </a:lnTo>
                <a:lnTo>
                  <a:pt x="82" y="0"/>
                </a:lnTo>
                <a:lnTo>
                  <a:pt x="100" y="3"/>
                </a:lnTo>
                <a:lnTo>
                  <a:pt x="98" y="21"/>
                </a:lnTo>
                <a:lnTo>
                  <a:pt x="100" y="39"/>
                </a:lnTo>
                <a:lnTo>
                  <a:pt x="100" y="58"/>
                </a:lnTo>
                <a:lnTo>
                  <a:pt x="98" y="75"/>
                </a:lnTo>
                <a:close/>
              </a:path>
            </a:pathLst>
          </a:custGeom>
          <a:gradFill rotWithShape="0">
            <a:gsLst>
              <a:gs pos="0">
                <a:srgbClr val="FF6600"/>
              </a:gs>
              <a:gs pos="100000">
                <a:srgbClr val="FF0000"/>
              </a:gs>
            </a:gsLst>
            <a:lin ang="0" scaled="1"/>
          </a:gradFill>
          <a:ln w="9525">
            <a:noFill/>
            <a:round/>
            <a:headEnd/>
            <a:tailEnd/>
          </a:ln>
        </p:spPr>
        <p:txBody>
          <a:bodyPr lIns="75749" tIns="37874" rIns="75749" bIns="37874">
            <a:prstTxWarp prst="textNoShape">
              <a:avLst/>
            </a:prstTxWarp>
          </a:bodyPr>
          <a:lstStyle/>
          <a:p>
            <a:endParaRPr lang="en-US" dirty="0"/>
          </a:p>
        </p:txBody>
      </p:sp>
      <p:sp>
        <p:nvSpPr>
          <p:cNvPr id="32" name="Freeform 752"/>
          <p:cNvSpPr>
            <a:spLocks/>
          </p:cNvSpPr>
          <p:nvPr/>
        </p:nvSpPr>
        <p:spPr bwMode="auto">
          <a:xfrm>
            <a:off x="4538646" y="5097915"/>
            <a:ext cx="11546" cy="17690"/>
          </a:xfrm>
          <a:custGeom>
            <a:avLst/>
            <a:gdLst/>
            <a:ahLst/>
            <a:cxnLst>
              <a:cxn ang="0">
                <a:pos x="0" y="0"/>
              </a:cxn>
              <a:cxn ang="0">
                <a:pos x="3" y="0"/>
              </a:cxn>
              <a:cxn ang="0">
                <a:pos x="6" y="3"/>
              </a:cxn>
              <a:cxn ang="0">
                <a:pos x="7" y="6"/>
              </a:cxn>
              <a:cxn ang="0">
                <a:pos x="9" y="9"/>
              </a:cxn>
              <a:cxn ang="0">
                <a:pos x="6" y="12"/>
              </a:cxn>
              <a:cxn ang="0">
                <a:pos x="1" y="13"/>
              </a:cxn>
              <a:cxn ang="0">
                <a:pos x="0" y="6"/>
              </a:cxn>
              <a:cxn ang="0">
                <a:pos x="0" y="0"/>
              </a:cxn>
            </a:cxnLst>
            <a:rect l="0" t="0" r="r" b="b"/>
            <a:pathLst>
              <a:path w="9" h="13">
                <a:moveTo>
                  <a:pt x="0" y="0"/>
                </a:moveTo>
                <a:lnTo>
                  <a:pt x="3" y="0"/>
                </a:lnTo>
                <a:lnTo>
                  <a:pt x="6" y="3"/>
                </a:lnTo>
                <a:lnTo>
                  <a:pt x="7" y="6"/>
                </a:lnTo>
                <a:lnTo>
                  <a:pt x="9" y="9"/>
                </a:lnTo>
                <a:lnTo>
                  <a:pt x="6" y="12"/>
                </a:lnTo>
                <a:lnTo>
                  <a:pt x="1" y="13"/>
                </a:lnTo>
                <a:lnTo>
                  <a:pt x="0" y="6"/>
                </a:lnTo>
                <a:lnTo>
                  <a:pt x="0" y="0"/>
                </a:lnTo>
                <a:close/>
              </a:path>
            </a:pathLst>
          </a:custGeom>
          <a:solidFill>
            <a:srgbClr val="FFFFFF"/>
          </a:solidFill>
          <a:ln w="9525">
            <a:noFill/>
            <a:round/>
            <a:headEnd/>
            <a:tailEnd/>
          </a:ln>
        </p:spPr>
        <p:txBody>
          <a:bodyPr lIns="75749" tIns="37874" rIns="75749" bIns="37874">
            <a:prstTxWarp prst="textNoShape">
              <a:avLst/>
            </a:prstTxWarp>
          </a:bodyPr>
          <a:lstStyle/>
          <a:p>
            <a:endParaRPr lang="en-US" dirty="0"/>
          </a:p>
        </p:txBody>
      </p:sp>
      <p:sp>
        <p:nvSpPr>
          <p:cNvPr id="33" name="Freeform 753"/>
          <p:cNvSpPr>
            <a:spLocks/>
          </p:cNvSpPr>
          <p:nvPr/>
        </p:nvSpPr>
        <p:spPr bwMode="auto">
          <a:xfrm>
            <a:off x="8038203" y="5150984"/>
            <a:ext cx="127000" cy="138793"/>
          </a:xfrm>
          <a:custGeom>
            <a:avLst/>
            <a:gdLst/>
            <a:ahLst/>
            <a:cxnLst>
              <a:cxn ang="0">
                <a:pos x="98" y="75"/>
              </a:cxn>
              <a:cxn ang="0">
                <a:pos x="88" y="75"/>
              </a:cxn>
              <a:cxn ang="0">
                <a:pos x="75" y="75"/>
              </a:cxn>
              <a:cxn ang="0">
                <a:pos x="76" y="79"/>
              </a:cxn>
              <a:cxn ang="0">
                <a:pos x="77" y="84"/>
              </a:cxn>
              <a:cxn ang="0">
                <a:pos x="73" y="88"/>
              </a:cxn>
              <a:cxn ang="0">
                <a:pos x="70" y="91"/>
              </a:cxn>
              <a:cxn ang="0">
                <a:pos x="66" y="92"/>
              </a:cxn>
              <a:cxn ang="0">
                <a:pos x="62" y="94"/>
              </a:cxn>
              <a:cxn ang="0">
                <a:pos x="53" y="95"/>
              </a:cxn>
              <a:cxn ang="0">
                <a:pos x="44" y="95"/>
              </a:cxn>
              <a:cxn ang="0">
                <a:pos x="32" y="98"/>
              </a:cxn>
              <a:cxn ang="0">
                <a:pos x="16" y="102"/>
              </a:cxn>
              <a:cxn ang="0">
                <a:pos x="16" y="92"/>
              </a:cxn>
              <a:cxn ang="0">
                <a:pos x="16" y="84"/>
              </a:cxn>
              <a:cxn ang="0">
                <a:pos x="13" y="76"/>
              </a:cxn>
              <a:cxn ang="0">
                <a:pos x="11" y="69"/>
              </a:cxn>
              <a:cxn ang="0">
                <a:pos x="4" y="55"/>
              </a:cxn>
              <a:cxn ang="0">
                <a:pos x="0" y="39"/>
              </a:cxn>
              <a:cxn ang="0">
                <a:pos x="0" y="36"/>
              </a:cxn>
              <a:cxn ang="0">
                <a:pos x="1" y="33"/>
              </a:cxn>
              <a:cxn ang="0">
                <a:pos x="4" y="32"/>
              </a:cxn>
              <a:cxn ang="0">
                <a:pos x="7" y="30"/>
              </a:cxn>
              <a:cxn ang="0">
                <a:pos x="14" y="28"/>
              </a:cxn>
              <a:cxn ang="0">
                <a:pos x="23" y="26"/>
              </a:cxn>
              <a:cxn ang="0">
                <a:pos x="40" y="25"/>
              </a:cxn>
              <a:cxn ang="0">
                <a:pos x="56" y="20"/>
              </a:cxn>
              <a:cxn ang="0">
                <a:pos x="54" y="13"/>
              </a:cxn>
              <a:cxn ang="0">
                <a:pos x="53" y="6"/>
              </a:cxn>
              <a:cxn ang="0">
                <a:pos x="60" y="2"/>
              </a:cxn>
              <a:cxn ang="0">
                <a:pos x="66" y="0"/>
              </a:cxn>
              <a:cxn ang="0">
                <a:pos x="82" y="0"/>
              </a:cxn>
              <a:cxn ang="0">
                <a:pos x="99" y="3"/>
              </a:cxn>
              <a:cxn ang="0">
                <a:pos x="98" y="20"/>
              </a:cxn>
              <a:cxn ang="0">
                <a:pos x="99" y="39"/>
              </a:cxn>
              <a:cxn ang="0">
                <a:pos x="99" y="58"/>
              </a:cxn>
              <a:cxn ang="0">
                <a:pos x="98" y="75"/>
              </a:cxn>
            </a:cxnLst>
            <a:rect l="0" t="0" r="r" b="b"/>
            <a:pathLst>
              <a:path w="99" h="102">
                <a:moveTo>
                  <a:pt x="98" y="75"/>
                </a:moveTo>
                <a:lnTo>
                  <a:pt x="88" y="75"/>
                </a:lnTo>
                <a:lnTo>
                  <a:pt x="75" y="75"/>
                </a:lnTo>
                <a:lnTo>
                  <a:pt x="76" y="79"/>
                </a:lnTo>
                <a:lnTo>
                  <a:pt x="77" y="84"/>
                </a:lnTo>
                <a:lnTo>
                  <a:pt x="73" y="88"/>
                </a:lnTo>
                <a:lnTo>
                  <a:pt x="70" y="91"/>
                </a:lnTo>
                <a:lnTo>
                  <a:pt x="66" y="92"/>
                </a:lnTo>
                <a:lnTo>
                  <a:pt x="62" y="94"/>
                </a:lnTo>
                <a:lnTo>
                  <a:pt x="53" y="95"/>
                </a:lnTo>
                <a:lnTo>
                  <a:pt x="44" y="95"/>
                </a:lnTo>
                <a:lnTo>
                  <a:pt x="32" y="98"/>
                </a:lnTo>
                <a:lnTo>
                  <a:pt x="16" y="102"/>
                </a:lnTo>
                <a:lnTo>
                  <a:pt x="16" y="92"/>
                </a:lnTo>
                <a:lnTo>
                  <a:pt x="16" y="84"/>
                </a:lnTo>
                <a:lnTo>
                  <a:pt x="13" y="76"/>
                </a:lnTo>
                <a:lnTo>
                  <a:pt x="11" y="69"/>
                </a:lnTo>
                <a:lnTo>
                  <a:pt x="4" y="55"/>
                </a:lnTo>
                <a:lnTo>
                  <a:pt x="0" y="39"/>
                </a:lnTo>
                <a:lnTo>
                  <a:pt x="0" y="36"/>
                </a:lnTo>
                <a:lnTo>
                  <a:pt x="1" y="33"/>
                </a:lnTo>
                <a:lnTo>
                  <a:pt x="4" y="32"/>
                </a:lnTo>
                <a:lnTo>
                  <a:pt x="7" y="30"/>
                </a:lnTo>
                <a:lnTo>
                  <a:pt x="14" y="28"/>
                </a:lnTo>
                <a:lnTo>
                  <a:pt x="23" y="26"/>
                </a:lnTo>
                <a:lnTo>
                  <a:pt x="40" y="25"/>
                </a:lnTo>
                <a:lnTo>
                  <a:pt x="56" y="20"/>
                </a:lnTo>
                <a:lnTo>
                  <a:pt x="54" y="13"/>
                </a:lnTo>
                <a:lnTo>
                  <a:pt x="53" y="6"/>
                </a:lnTo>
                <a:lnTo>
                  <a:pt x="60" y="2"/>
                </a:lnTo>
                <a:lnTo>
                  <a:pt x="66" y="0"/>
                </a:lnTo>
                <a:lnTo>
                  <a:pt x="82" y="0"/>
                </a:lnTo>
                <a:lnTo>
                  <a:pt x="99" y="3"/>
                </a:lnTo>
                <a:lnTo>
                  <a:pt x="98" y="20"/>
                </a:lnTo>
                <a:lnTo>
                  <a:pt x="99" y="39"/>
                </a:lnTo>
                <a:lnTo>
                  <a:pt x="99" y="58"/>
                </a:lnTo>
                <a:lnTo>
                  <a:pt x="98" y="75"/>
                </a:lnTo>
                <a:close/>
              </a:path>
            </a:pathLst>
          </a:custGeom>
          <a:gradFill rotWithShape="0">
            <a:gsLst>
              <a:gs pos="0">
                <a:srgbClr val="FF6600"/>
              </a:gs>
              <a:gs pos="100000">
                <a:srgbClr val="FF0000"/>
              </a:gs>
            </a:gsLst>
            <a:lin ang="0" scaled="1"/>
          </a:gradFill>
          <a:ln w="9525">
            <a:noFill/>
            <a:round/>
            <a:headEnd/>
            <a:tailEnd/>
          </a:ln>
        </p:spPr>
        <p:txBody>
          <a:bodyPr lIns="75749" tIns="37874" rIns="75749" bIns="37874">
            <a:prstTxWarp prst="textNoShape">
              <a:avLst/>
            </a:prstTxWarp>
          </a:bodyPr>
          <a:lstStyle/>
          <a:p>
            <a:endParaRPr lang="en-US" dirty="0"/>
          </a:p>
        </p:txBody>
      </p:sp>
      <p:sp>
        <p:nvSpPr>
          <p:cNvPr id="34" name="Freeform 754"/>
          <p:cNvSpPr>
            <a:spLocks/>
          </p:cNvSpPr>
          <p:nvPr/>
        </p:nvSpPr>
        <p:spPr bwMode="auto">
          <a:xfrm>
            <a:off x="8107475" y="5160509"/>
            <a:ext cx="11546" cy="20411"/>
          </a:xfrm>
          <a:custGeom>
            <a:avLst/>
            <a:gdLst/>
            <a:ahLst/>
            <a:cxnLst>
              <a:cxn ang="0">
                <a:pos x="0" y="0"/>
              </a:cxn>
              <a:cxn ang="0">
                <a:pos x="3" y="2"/>
              </a:cxn>
              <a:cxn ang="0">
                <a:pos x="6" y="5"/>
              </a:cxn>
              <a:cxn ang="0">
                <a:pos x="8" y="8"/>
              </a:cxn>
              <a:cxn ang="0">
                <a:pos x="9" y="11"/>
              </a:cxn>
              <a:cxn ang="0">
                <a:pos x="6" y="13"/>
              </a:cxn>
              <a:cxn ang="0">
                <a:pos x="2" y="15"/>
              </a:cxn>
              <a:cxn ang="0">
                <a:pos x="0" y="8"/>
              </a:cxn>
              <a:cxn ang="0">
                <a:pos x="0" y="0"/>
              </a:cxn>
            </a:cxnLst>
            <a:rect l="0" t="0" r="r" b="b"/>
            <a:pathLst>
              <a:path w="9" h="15">
                <a:moveTo>
                  <a:pt x="0" y="0"/>
                </a:moveTo>
                <a:lnTo>
                  <a:pt x="3" y="2"/>
                </a:lnTo>
                <a:lnTo>
                  <a:pt x="6" y="5"/>
                </a:lnTo>
                <a:lnTo>
                  <a:pt x="8" y="8"/>
                </a:lnTo>
                <a:lnTo>
                  <a:pt x="9" y="11"/>
                </a:lnTo>
                <a:lnTo>
                  <a:pt x="6" y="13"/>
                </a:lnTo>
                <a:lnTo>
                  <a:pt x="2" y="15"/>
                </a:lnTo>
                <a:lnTo>
                  <a:pt x="0" y="8"/>
                </a:lnTo>
                <a:lnTo>
                  <a:pt x="0" y="0"/>
                </a:lnTo>
                <a:close/>
              </a:path>
            </a:pathLst>
          </a:custGeom>
          <a:solidFill>
            <a:srgbClr val="FFFFFF"/>
          </a:solidFill>
          <a:ln w="9525">
            <a:noFill/>
            <a:round/>
            <a:headEnd/>
            <a:tailEnd/>
          </a:ln>
        </p:spPr>
        <p:txBody>
          <a:bodyPr lIns="75749" tIns="37874" rIns="75749" bIns="37874">
            <a:prstTxWarp prst="textNoShape">
              <a:avLst/>
            </a:prstTxWarp>
          </a:bodyPr>
          <a:lstStyle/>
          <a:p>
            <a:endParaRPr lang="en-US" dirty="0"/>
          </a:p>
        </p:txBody>
      </p:sp>
      <p:sp>
        <p:nvSpPr>
          <p:cNvPr id="35" name="Freeform 755"/>
          <p:cNvSpPr>
            <a:spLocks/>
          </p:cNvSpPr>
          <p:nvPr/>
        </p:nvSpPr>
        <p:spPr bwMode="auto">
          <a:xfrm>
            <a:off x="906960" y="5118327"/>
            <a:ext cx="127000" cy="140153"/>
          </a:xfrm>
          <a:custGeom>
            <a:avLst/>
            <a:gdLst/>
            <a:ahLst/>
            <a:cxnLst>
              <a:cxn ang="0">
                <a:pos x="97" y="75"/>
              </a:cxn>
              <a:cxn ang="0">
                <a:pos x="87" y="75"/>
              </a:cxn>
              <a:cxn ang="0">
                <a:pos x="74" y="76"/>
              </a:cxn>
              <a:cxn ang="0">
                <a:pos x="77" y="80"/>
              </a:cxn>
              <a:cxn ang="0">
                <a:pos x="77" y="85"/>
              </a:cxn>
              <a:cxn ang="0">
                <a:pos x="73" y="89"/>
              </a:cxn>
              <a:cxn ang="0">
                <a:pos x="70" y="92"/>
              </a:cxn>
              <a:cxn ang="0">
                <a:pos x="66" y="93"/>
              </a:cxn>
              <a:cxn ang="0">
                <a:pos x="62" y="95"/>
              </a:cxn>
              <a:cxn ang="0">
                <a:pos x="53" y="95"/>
              </a:cxn>
              <a:cxn ang="0">
                <a:pos x="44" y="96"/>
              </a:cxn>
              <a:cxn ang="0">
                <a:pos x="31" y="98"/>
              </a:cxn>
              <a:cxn ang="0">
                <a:pos x="16" y="103"/>
              </a:cxn>
              <a:cxn ang="0">
                <a:pos x="16" y="93"/>
              </a:cxn>
              <a:cxn ang="0">
                <a:pos x="16" y="85"/>
              </a:cxn>
              <a:cxn ang="0">
                <a:pos x="13" y="76"/>
              </a:cxn>
              <a:cxn ang="0">
                <a:pos x="11" y="69"/>
              </a:cxn>
              <a:cxn ang="0">
                <a:pos x="4" y="55"/>
              </a:cxn>
              <a:cxn ang="0">
                <a:pos x="0" y="39"/>
              </a:cxn>
              <a:cxn ang="0">
                <a:pos x="0" y="36"/>
              </a:cxn>
              <a:cxn ang="0">
                <a:pos x="3" y="34"/>
              </a:cxn>
              <a:cxn ang="0">
                <a:pos x="4" y="32"/>
              </a:cxn>
              <a:cxn ang="0">
                <a:pos x="7" y="30"/>
              </a:cxn>
              <a:cxn ang="0">
                <a:pos x="14" y="27"/>
              </a:cxn>
              <a:cxn ang="0">
                <a:pos x="23" y="26"/>
              </a:cxn>
              <a:cxn ang="0">
                <a:pos x="40" y="24"/>
              </a:cxn>
              <a:cxn ang="0">
                <a:pos x="56" y="20"/>
              </a:cxn>
              <a:cxn ang="0">
                <a:pos x="54" y="13"/>
              </a:cxn>
              <a:cxn ang="0">
                <a:pos x="54" y="6"/>
              </a:cxn>
              <a:cxn ang="0">
                <a:pos x="60" y="3"/>
              </a:cxn>
              <a:cxn ang="0">
                <a:pos x="66" y="1"/>
              </a:cxn>
              <a:cxn ang="0">
                <a:pos x="83" y="0"/>
              </a:cxn>
              <a:cxn ang="0">
                <a:pos x="99" y="3"/>
              </a:cxn>
              <a:cxn ang="0">
                <a:pos x="99" y="20"/>
              </a:cxn>
              <a:cxn ang="0">
                <a:pos x="99" y="39"/>
              </a:cxn>
              <a:cxn ang="0">
                <a:pos x="99" y="57"/>
              </a:cxn>
              <a:cxn ang="0">
                <a:pos x="97" y="75"/>
              </a:cxn>
            </a:cxnLst>
            <a:rect l="0" t="0" r="r" b="b"/>
            <a:pathLst>
              <a:path w="99" h="103">
                <a:moveTo>
                  <a:pt x="97" y="75"/>
                </a:moveTo>
                <a:lnTo>
                  <a:pt x="87" y="75"/>
                </a:lnTo>
                <a:lnTo>
                  <a:pt x="74" y="76"/>
                </a:lnTo>
                <a:lnTo>
                  <a:pt x="77" y="80"/>
                </a:lnTo>
                <a:lnTo>
                  <a:pt x="77" y="85"/>
                </a:lnTo>
                <a:lnTo>
                  <a:pt x="73" y="89"/>
                </a:lnTo>
                <a:lnTo>
                  <a:pt x="70" y="92"/>
                </a:lnTo>
                <a:lnTo>
                  <a:pt x="66" y="93"/>
                </a:lnTo>
                <a:lnTo>
                  <a:pt x="62" y="95"/>
                </a:lnTo>
                <a:lnTo>
                  <a:pt x="53" y="95"/>
                </a:lnTo>
                <a:lnTo>
                  <a:pt x="44" y="96"/>
                </a:lnTo>
                <a:lnTo>
                  <a:pt x="31" y="98"/>
                </a:lnTo>
                <a:lnTo>
                  <a:pt x="16" y="103"/>
                </a:lnTo>
                <a:lnTo>
                  <a:pt x="16" y="93"/>
                </a:lnTo>
                <a:lnTo>
                  <a:pt x="16" y="85"/>
                </a:lnTo>
                <a:lnTo>
                  <a:pt x="13" y="76"/>
                </a:lnTo>
                <a:lnTo>
                  <a:pt x="11" y="69"/>
                </a:lnTo>
                <a:lnTo>
                  <a:pt x="4" y="55"/>
                </a:lnTo>
                <a:lnTo>
                  <a:pt x="0" y="39"/>
                </a:lnTo>
                <a:lnTo>
                  <a:pt x="0" y="36"/>
                </a:lnTo>
                <a:lnTo>
                  <a:pt x="3" y="34"/>
                </a:lnTo>
                <a:lnTo>
                  <a:pt x="4" y="32"/>
                </a:lnTo>
                <a:lnTo>
                  <a:pt x="7" y="30"/>
                </a:lnTo>
                <a:lnTo>
                  <a:pt x="14" y="27"/>
                </a:lnTo>
                <a:lnTo>
                  <a:pt x="23" y="26"/>
                </a:lnTo>
                <a:lnTo>
                  <a:pt x="40" y="24"/>
                </a:lnTo>
                <a:lnTo>
                  <a:pt x="56" y="20"/>
                </a:lnTo>
                <a:lnTo>
                  <a:pt x="54" y="13"/>
                </a:lnTo>
                <a:lnTo>
                  <a:pt x="54" y="6"/>
                </a:lnTo>
                <a:lnTo>
                  <a:pt x="60" y="3"/>
                </a:lnTo>
                <a:lnTo>
                  <a:pt x="66" y="1"/>
                </a:lnTo>
                <a:lnTo>
                  <a:pt x="83" y="0"/>
                </a:lnTo>
                <a:lnTo>
                  <a:pt x="99" y="3"/>
                </a:lnTo>
                <a:lnTo>
                  <a:pt x="99" y="20"/>
                </a:lnTo>
                <a:lnTo>
                  <a:pt x="99" y="39"/>
                </a:lnTo>
                <a:lnTo>
                  <a:pt x="99" y="57"/>
                </a:lnTo>
                <a:lnTo>
                  <a:pt x="97" y="75"/>
                </a:lnTo>
                <a:close/>
              </a:path>
            </a:pathLst>
          </a:custGeom>
          <a:gradFill rotWithShape="0">
            <a:gsLst>
              <a:gs pos="0">
                <a:srgbClr val="FF6600"/>
              </a:gs>
              <a:gs pos="50000">
                <a:srgbClr val="FF0000"/>
              </a:gs>
              <a:gs pos="100000">
                <a:srgbClr val="FF6600"/>
              </a:gs>
            </a:gsLst>
            <a:lin ang="0" scaled="1"/>
          </a:gradFill>
          <a:ln w="9525">
            <a:noFill/>
            <a:round/>
            <a:headEnd/>
            <a:tailEnd/>
          </a:ln>
        </p:spPr>
        <p:txBody>
          <a:bodyPr lIns="75749" tIns="37874" rIns="75749" bIns="37874">
            <a:prstTxWarp prst="textNoShape">
              <a:avLst/>
            </a:prstTxWarp>
          </a:bodyPr>
          <a:lstStyle/>
          <a:p>
            <a:endParaRPr lang="en-US" dirty="0"/>
          </a:p>
        </p:txBody>
      </p:sp>
      <p:sp>
        <p:nvSpPr>
          <p:cNvPr id="36" name="Freeform 756"/>
          <p:cNvSpPr>
            <a:spLocks/>
          </p:cNvSpPr>
          <p:nvPr/>
        </p:nvSpPr>
        <p:spPr bwMode="auto">
          <a:xfrm>
            <a:off x="963405" y="5157787"/>
            <a:ext cx="11545" cy="17690"/>
          </a:xfrm>
          <a:custGeom>
            <a:avLst/>
            <a:gdLst/>
            <a:ahLst/>
            <a:cxnLst>
              <a:cxn ang="0">
                <a:pos x="0" y="0"/>
              </a:cxn>
              <a:cxn ang="0">
                <a:pos x="3" y="0"/>
              </a:cxn>
              <a:cxn ang="0">
                <a:pos x="6" y="2"/>
              </a:cxn>
              <a:cxn ang="0">
                <a:pos x="8" y="5"/>
              </a:cxn>
              <a:cxn ang="0">
                <a:pos x="9" y="8"/>
              </a:cxn>
              <a:cxn ang="0">
                <a:pos x="6" y="11"/>
              </a:cxn>
              <a:cxn ang="0">
                <a:pos x="2" y="13"/>
              </a:cxn>
              <a:cxn ang="0">
                <a:pos x="0" y="5"/>
              </a:cxn>
              <a:cxn ang="0">
                <a:pos x="0" y="0"/>
              </a:cxn>
            </a:cxnLst>
            <a:rect l="0" t="0" r="r" b="b"/>
            <a:pathLst>
              <a:path w="9" h="13">
                <a:moveTo>
                  <a:pt x="0" y="0"/>
                </a:moveTo>
                <a:lnTo>
                  <a:pt x="3" y="0"/>
                </a:lnTo>
                <a:lnTo>
                  <a:pt x="6" y="2"/>
                </a:lnTo>
                <a:lnTo>
                  <a:pt x="8" y="5"/>
                </a:lnTo>
                <a:lnTo>
                  <a:pt x="9" y="8"/>
                </a:lnTo>
                <a:lnTo>
                  <a:pt x="6" y="11"/>
                </a:lnTo>
                <a:lnTo>
                  <a:pt x="2" y="13"/>
                </a:lnTo>
                <a:lnTo>
                  <a:pt x="0" y="5"/>
                </a:lnTo>
                <a:lnTo>
                  <a:pt x="0" y="0"/>
                </a:lnTo>
                <a:close/>
              </a:path>
            </a:pathLst>
          </a:custGeom>
          <a:solidFill>
            <a:srgbClr val="FFFFFF"/>
          </a:solidFill>
          <a:ln w="9525">
            <a:noFill/>
            <a:round/>
            <a:headEnd/>
            <a:tailEnd/>
          </a:ln>
        </p:spPr>
        <p:txBody>
          <a:bodyPr lIns="75749" tIns="37874" rIns="75749" bIns="37874">
            <a:prstTxWarp prst="textNoShape">
              <a:avLst/>
            </a:prstTxWarp>
          </a:bodyPr>
          <a:lstStyle/>
          <a:p>
            <a:endParaRPr lang="en-US" dirty="0"/>
          </a:p>
        </p:txBody>
      </p:sp>
      <p:grpSp>
        <p:nvGrpSpPr>
          <p:cNvPr id="37" name="Group 869"/>
          <p:cNvGrpSpPr>
            <a:grpSpLocks/>
          </p:cNvGrpSpPr>
          <p:nvPr/>
        </p:nvGrpSpPr>
        <p:grpSpPr bwMode="auto">
          <a:xfrm>
            <a:off x="3345617" y="6243637"/>
            <a:ext cx="2193636" cy="567418"/>
            <a:chOff x="2608" y="4550"/>
            <a:chExt cx="1710" cy="417"/>
          </a:xfrm>
        </p:grpSpPr>
        <p:pic>
          <p:nvPicPr>
            <p:cNvPr id="38" name="Picture 870"/>
            <p:cNvPicPr>
              <a:picLocks noChangeAspect="1" noChangeArrowheads="1"/>
            </p:cNvPicPr>
            <p:nvPr/>
          </p:nvPicPr>
          <p:blipFill>
            <a:blip r:embed="rId5"/>
            <a:srcRect/>
            <a:stretch>
              <a:fillRect/>
            </a:stretch>
          </p:blipFill>
          <p:spPr bwMode="auto">
            <a:xfrm>
              <a:off x="2608" y="4743"/>
              <a:ext cx="1710" cy="224"/>
            </a:xfrm>
            <a:prstGeom prst="rect">
              <a:avLst/>
            </a:prstGeom>
            <a:noFill/>
            <a:ln w="9525">
              <a:noFill/>
              <a:miter lim="800000"/>
              <a:headEnd/>
              <a:tailEnd/>
            </a:ln>
          </p:spPr>
        </p:pic>
        <p:sp>
          <p:nvSpPr>
            <p:cNvPr id="39" name="Freeform 871"/>
            <p:cNvSpPr>
              <a:spLocks noEditPoints="1"/>
            </p:cNvSpPr>
            <p:nvPr/>
          </p:nvSpPr>
          <p:spPr bwMode="auto">
            <a:xfrm>
              <a:off x="2730" y="4563"/>
              <a:ext cx="238" cy="365"/>
            </a:xfrm>
            <a:custGeom>
              <a:avLst/>
              <a:gdLst/>
              <a:ahLst/>
              <a:cxnLst>
                <a:cxn ang="0">
                  <a:pos x="223" y="109"/>
                </a:cxn>
                <a:cxn ang="0">
                  <a:pos x="154" y="101"/>
                </a:cxn>
                <a:cxn ang="0">
                  <a:pos x="136" y="86"/>
                </a:cxn>
                <a:cxn ang="0">
                  <a:pos x="141" y="74"/>
                </a:cxn>
                <a:cxn ang="0">
                  <a:pos x="148" y="58"/>
                </a:cxn>
                <a:cxn ang="0">
                  <a:pos x="152" y="36"/>
                </a:cxn>
                <a:cxn ang="0">
                  <a:pos x="159" y="10"/>
                </a:cxn>
                <a:cxn ang="0">
                  <a:pos x="149" y="0"/>
                </a:cxn>
                <a:cxn ang="0">
                  <a:pos x="133" y="3"/>
                </a:cxn>
                <a:cxn ang="0">
                  <a:pos x="116" y="2"/>
                </a:cxn>
                <a:cxn ang="0">
                  <a:pos x="95" y="9"/>
                </a:cxn>
                <a:cxn ang="0">
                  <a:pos x="83" y="30"/>
                </a:cxn>
                <a:cxn ang="0">
                  <a:pos x="90" y="53"/>
                </a:cxn>
                <a:cxn ang="0">
                  <a:pos x="87" y="66"/>
                </a:cxn>
                <a:cxn ang="0">
                  <a:pos x="98" y="78"/>
                </a:cxn>
                <a:cxn ang="0">
                  <a:pos x="87" y="84"/>
                </a:cxn>
                <a:cxn ang="0">
                  <a:pos x="67" y="95"/>
                </a:cxn>
                <a:cxn ang="0">
                  <a:pos x="37" y="111"/>
                </a:cxn>
                <a:cxn ang="0">
                  <a:pos x="16" y="150"/>
                </a:cxn>
                <a:cxn ang="0">
                  <a:pos x="0" y="171"/>
                </a:cxn>
                <a:cxn ang="0">
                  <a:pos x="14" y="183"/>
                </a:cxn>
                <a:cxn ang="0">
                  <a:pos x="46" y="247"/>
                </a:cxn>
                <a:cxn ang="0">
                  <a:pos x="20" y="357"/>
                </a:cxn>
                <a:cxn ang="0">
                  <a:pos x="44" y="286"/>
                </a:cxn>
                <a:cxn ang="0">
                  <a:pos x="106" y="344"/>
                </a:cxn>
                <a:cxn ang="0">
                  <a:pos x="113" y="339"/>
                </a:cxn>
                <a:cxn ang="0">
                  <a:pos x="138" y="299"/>
                </a:cxn>
                <a:cxn ang="0">
                  <a:pos x="131" y="361"/>
                </a:cxn>
                <a:cxn ang="0">
                  <a:pos x="139" y="364"/>
                </a:cxn>
                <a:cxn ang="0">
                  <a:pos x="164" y="295"/>
                </a:cxn>
                <a:cxn ang="0">
                  <a:pos x="179" y="328"/>
                </a:cxn>
                <a:cxn ang="0">
                  <a:pos x="188" y="349"/>
                </a:cxn>
                <a:cxn ang="0">
                  <a:pos x="204" y="348"/>
                </a:cxn>
                <a:cxn ang="0">
                  <a:pos x="211" y="351"/>
                </a:cxn>
                <a:cxn ang="0">
                  <a:pos x="217" y="346"/>
                </a:cxn>
                <a:cxn ang="0">
                  <a:pos x="223" y="342"/>
                </a:cxn>
                <a:cxn ang="0">
                  <a:pos x="235" y="331"/>
                </a:cxn>
                <a:cxn ang="0">
                  <a:pos x="214" y="323"/>
                </a:cxn>
                <a:cxn ang="0">
                  <a:pos x="210" y="290"/>
                </a:cxn>
                <a:cxn ang="0">
                  <a:pos x="204" y="265"/>
                </a:cxn>
                <a:cxn ang="0">
                  <a:pos x="223" y="249"/>
                </a:cxn>
                <a:cxn ang="0">
                  <a:pos x="220" y="237"/>
                </a:cxn>
                <a:cxn ang="0">
                  <a:pos x="228" y="223"/>
                </a:cxn>
                <a:cxn ang="0">
                  <a:pos x="238" y="213"/>
                </a:cxn>
                <a:cxn ang="0">
                  <a:pos x="228" y="181"/>
                </a:cxn>
                <a:cxn ang="0">
                  <a:pos x="213" y="176"/>
                </a:cxn>
                <a:cxn ang="0">
                  <a:pos x="49" y="272"/>
                </a:cxn>
                <a:cxn ang="0">
                  <a:pos x="52" y="259"/>
                </a:cxn>
                <a:cxn ang="0">
                  <a:pos x="50" y="239"/>
                </a:cxn>
                <a:cxn ang="0">
                  <a:pos x="40" y="216"/>
                </a:cxn>
                <a:cxn ang="0">
                  <a:pos x="67" y="266"/>
                </a:cxn>
                <a:cxn ang="0">
                  <a:pos x="59" y="252"/>
                </a:cxn>
              </a:cxnLst>
              <a:rect l="0" t="0" r="r" b="b"/>
              <a:pathLst>
                <a:path w="238" h="365">
                  <a:moveTo>
                    <a:pt x="213" y="176"/>
                  </a:moveTo>
                  <a:lnTo>
                    <a:pt x="223" y="109"/>
                  </a:lnTo>
                  <a:lnTo>
                    <a:pt x="167" y="107"/>
                  </a:lnTo>
                  <a:lnTo>
                    <a:pt x="154" y="101"/>
                  </a:lnTo>
                  <a:lnTo>
                    <a:pt x="145" y="91"/>
                  </a:lnTo>
                  <a:lnTo>
                    <a:pt x="136" y="86"/>
                  </a:lnTo>
                  <a:lnTo>
                    <a:pt x="138" y="78"/>
                  </a:lnTo>
                  <a:lnTo>
                    <a:pt x="141" y="74"/>
                  </a:lnTo>
                  <a:lnTo>
                    <a:pt x="148" y="65"/>
                  </a:lnTo>
                  <a:lnTo>
                    <a:pt x="148" y="58"/>
                  </a:lnTo>
                  <a:lnTo>
                    <a:pt x="148" y="46"/>
                  </a:lnTo>
                  <a:lnTo>
                    <a:pt x="152" y="36"/>
                  </a:lnTo>
                  <a:lnTo>
                    <a:pt x="158" y="19"/>
                  </a:lnTo>
                  <a:lnTo>
                    <a:pt x="159" y="10"/>
                  </a:lnTo>
                  <a:lnTo>
                    <a:pt x="155" y="3"/>
                  </a:lnTo>
                  <a:lnTo>
                    <a:pt x="149" y="0"/>
                  </a:lnTo>
                  <a:lnTo>
                    <a:pt x="139" y="2"/>
                  </a:lnTo>
                  <a:lnTo>
                    <a:pt x="133" y="3"/>
                  </a:lnTo>
                  <a:lnTo>
                    <a:pt x="128" y="5"/>
                  </a:lnTo>
                  <a:lnTo>
                    <a:pt x="116" y="2"/>
                  </a:lnTo>
                  <a:lnTo>
                    <a:pt x="102" y="3"/>
                  </a:lnTo>
                  <a:lnTo>
                    <a:pt x="95" y="9"/>
                  </a:lnTo>
                  <a:lnTo>
                    <a:pt x="86" y="17"/>
                  </a:lnTo>
                  <a:lnTo>
                    <a:pt x="83" y="30"/>
                  </a:lnTo>
                  <a:lnTo>
                    <a:pt x="85" y="43"/>
                  </a:lnTo>
                  <a:lnTo>
                    <a:pt x="90" y="53"/>
                  </a:lnTo>
                  <a:lnTo>
                    <a:pt x="89" y="59"/>
                  </a:lnTo>
                  <a:lnTo>
                    <a:pt x="87" y="66"/>
                  </a:lnTo>
                  <a:lnTo>
                    <a:pt x="92" y="72"/>
                  </a:lnTo>
                  <a:lnTo>
                    <a:pt x="98" y="78"/>
                  </a:lnTo>
                  <a:lnTo>
                    <a:pt x="98" y="82"/>
                  </a:lnTo>
                  <a:lnTo>
                    <a:pt x="87" y="84"/>
                  </a:lnTo>
                  <a:lnTo>
                    <a:pt x="79" y="91"/>
                  </a:lnTo>
                  <a:lnTo>
                    <a:pt x="67" y="95"/>
                  </a:lnTo>
                  <a:lnTo>
                    <a:pt x="56" y="99"/>
                  </a:lnTo>
                  <a:lnTo>
                    <a:pt x="37" y="111"/>
                  </a:lnTo>
                  <a:lnTo>
                    <a:pt x="27" y="127"/>
                  </a:lnTo>
                  <a:lnTo>
                    <a:pt x="16" y="150"/>
                  </a:lnTo>
                  <a:lnTo>
                    <a:pt x="7" y="163"/>
                  </a:lnTo>
                  <a:lnTo>
                    <a:pt x="0" y="171"/>
                  </a:lnTo>
                  <a:lnTo>
                    <a:pt x="6" y="180"/>
                  </a:lnTo>
                  <a:lnTo>
                    <a:pt x="14" y="183"/>
                  </a:lnTo>
                  <a:lnTo>
                    <a:pt x="24" y="207"/>
                  </a:lnTo>
                  <a:lnTo>
                    <a:pt x="46" y="247"/>
                  </a:lnTo>
                  <a:lnTo>
                    <a:pt x="16" y="352"/>
                  </a:lnTo>
                  <a:lnTo>
                    <a:pt x="20" y="357"/>
                  </a:lnTo>
                  <a:lnTo>
                    <a:pt x="23" y="354"/>
                  </a:lnTo>
                  <a:lnTo>
                    <a:pt x="44" y="286"/>
                  </a:lnTo>
                  <a:lnTo>
                    <a:pt x="73" y="290"/>
                  </a:lnTo>
                  <a:lnTo>
                    <a:pt x="106" y="344"/>
                  </a:lnTo>
                  <a:lnTo>
                    <a:pt x="112" y="344"/>
                  </a:lnTo>
                  <a:lnTo>
                    <a:pt x="113" y="339"/>
                  </a:lnTo>
                  <a:lnTo>
                    <a:pt x="85" y="293"/>
                  </a:lnTo>
                  <a:lnTo>
                    <a:pt x="138" y="299"/>
                  </a:lnTo>
                  <a:lnTo>
                    <a:pt x="146" y="295"/>
                  </a:lnTo>
                  <a:lnTo>
                    <a:pt x="131" y="361"/>
                  </a:lnTo>
                  <a:lnTo>
                    <a:pt x="133" y="365"/>
                  </a:lnTo>
                  <a:lnTo>
                    <a:pt x="139" y="364"/>
                  </a:lnTo>
                  <a:lnTo>
                    <a:pt x="158" y="296"/>
                  </a:lnTo>
                  <a:lnTo>
                    <a:pt x="164" y="295"/>
                  </a:lnTo>
                  <a:lnTo>
                    <a:pt x="168" y="313"/>
                  </a:lnTo>
                  <a:lnTo>
                    <a:pt x="179" y="328"/>
                  </a:lnTo>
                  <a:lnTo>
                    <a:pt x="185" y="342"/>
                  </a:lnTo>
                  <a:lnTo>
                    <a:pt x="188" y="349"/>
                  </a:lnTo>
                  <a:lnTo>
                    <a:pt x="197" y="352"/>
                  </a:lnTo>
                  <a:lnTo>
                    <a:pt x="204" y="348"/>
                  </a:lnTo>
                  <a:lnTo>
                    <a:pt x="210" y="344"/>
                  </a:lnTo>
                  <a:lnTo>
                    <a:pt x="211" y="351"/>
                  </a:lnTo>
                  <a:lnTo>
                    <a:pt x="217" y="351"/>
                  </a:lnTo>
                  <a:lnTo>
                    <a:pt x="217" y="346"/>
                  </a:lnTo>
                  <a:lnTo>
                    <a:pt x="215" y="342"/>
                  </a:lnTo>
                  <a:lnTo>
                    <a:pt x="223" y="342"/>
                  </a:lnTo>
                  <a:lnTo>
                    <a:pt x="234" y="338"/>
                  </a:lnTo>
                  <a:lnTo>
                    <a:pt x="235" y="331"/>
                  </a:lnTo>
                  <a:lnTo>
                    <a:pt x="227" y="325"/>
                  </a:lnTo>
                  <a:lnTo>
                    <a:pt x="214" y="323"/>
                  </a:lnTo>
                  <a:lnTo>
                    <a:pt x="214" y="308"/>
                  </a:lnTo>
                  <a:lnTo>
                    <a:pt x="210" y="290"/>
                  </a:lnTo>
                  <a:lnTo>
                    <a:pt x="204" y="282"/>
                  </a:lnTo>
                  <a:lnTo>
                    <a:pt x="204" y="265"/>
                  </a:lnTo>
                  <a:lnTo>
                    <a:pt x="208" y="259"/>
                  </a:lnTo>
                  <a:lnTo>
                    <a:pt x="223" y="249"/>
                  </a:lnTo>
                  <a:lnTo>
                    <a:pt x="224" y="244"/>
                  </a:lnTo>
                  <a:lnTo>
                    <a:pt x="220" y="237"/>
                  </a:lnTo>
                  <a:lnTo>
                    <a:pt x="224" y="226"/>
                  </a:lnTo>
                  <a:lnTo>
                    <a:pt x="228" y="223"/>
                  </a:lnTo>
                  <a:lnTo>
                    <a:pt x="233" y="223"/>
                  </a:lnTo>
                  <a:lnTo>
                    <a:pt x="238" y="213"/>
                  </a:lnTo>
                  <a:lnTo>
                    <a:pt x="237" y="197"/>
                  </a:lnTo>
                  <a:lnTo>
                    <a:pt x="228" y="181"/>
                  </a:lnTo>
                  <a:lnTo>
                    <a:pt x="221" y="176"/>
                  </a:lnTo>
                  <a:lnTo>
                    <a:pt x="213" y="176"/>
                  </a:lnTo>
                  <a:close/>
                  <a:moveTo>
                    <a:pt x="52" y="259"/>
                  </a:moveTo>
                  <a:lnTo>
                    <a:pt x="49" y="272"/>
                  </a:lnTo>
                  <a:lnTo>
                    <a:pt x="59" y="272"/>
                  </a:lnTo>
                  <a:lnTo>
                    <a:pt x="52" y="259"/>
                  </a:lnTo>
                  <a:close/>
                  <a:moveTo>
                    <a:pt x="40" y="216"/>
                  </a:moveTo>
                  <a:lnTo>
                    <a:pt x="50" y="239"/>
                  </a:lnTo>
                  <a:lnTo>
                    <a:pt x="52" y="216"/>
                  </a:lnTo>
                  <a:lnTo>
                    <a:pt x="40" y="216"/>
                  </a:lnTo>
                  <a:close/>
                  <a:moveTo>
                    <a:pt x="59" y="252"/>
                  </a:moveTo>
                  <a:lnTo>
                    <a:pt x="67" y="266"/>
                  </a:lnTo>
                  <a:lnTo>
                    <a:pt x="79" y="265"/>
                  </a:lnTo>
                  <a:lnTo>
                    <a:pt x="59" y="252"/>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40" name="Freeform 872"/>
            <p:cNvSpPr>
              <a:spLocks/>
            </p:cNvSpPr>
            <p:nvPr/>
          </p:nvSpPr>
          <p:spPr bwMode="auto">
            <a:xfrm>
              <a:off x="2730" y="4563"/>
              <a:ext cx="238" cy="365"/>
            </a:xfrm>
            <a:custGeom>
              <a:avLst/>
              <a:gdLst/>
              <a:ahLst/>
              <a:cxnLst>
                <a:cxn ang="0">
                  <a:pos x="223" y="109"/>
                </a:cxn>
                <a:cxn ang="0">
                  <a:pos x="154" y="101"/>
                </a:cxn>
                <a:cxn ang="0">
                  <a:pos x="136" y="86"/>
                </a:cxn>
                <a:cxn ang="0">
                  <a:pos x="141" y="74"/>
                </a:cxn>
                <a:cxn ang="0">
                  <a:pos x="148" y="58"/>
                </a:cxn>
                <a:cxn ang="0">
                  <a:pos x="152" y="36"/>
                </a:cxn>
                <a:cxn ang="0">
                  <a:pos x="159" y="10"/>
                </a:cxn>
                <a:cxn ang="0">
                  <a:pos x="149" y="0"/>
                </a:cxn>
                <a:cxn ang="0">
                  <a:pos x="133" y="3"/>
                </a:cxn>
                <a:cxn ang="0">
                  <a:pos x="116" y="2"/>
                </a:cxn>
                <a:cxn ang="0">
                  <a:pos x="95" y="9"/>
                </a:cxn>
                <a:cxn ang="0">
                  <a:pos x="83" y="30"/>
                </a:cxn>
                <a:cxn ang="0">
                  <a:pos x="90" y="53"/>
                </a:cxn>
                <a:cxn ang="0">
                  <a:pos x="87" y="66"/>
                </a:cxn>
                <a:cxn ang="0">
                  <a:pos x="98" y="78"/>
                </a:cxn>
                <a:cxn ang="0">
                  <a:pos x="87" y="84"/>
                </a:cxn>
                <a:cxn ang="0">
                  <a:pos x="67" y="95"/>
                </a:cxn>
                <a:cxn ang="0">
                  <a:pos x="37" y="111"/>
                </a:cxn>
                <a:cxn ang="0">
                  <a:pos x="16" y="150"/>
                </a:cxn>
                <a:cxn ang="0">
                  <a:pos x="0" y="171"/>
                </a:cxn>
                <a:cxn ang="0">
                  <a:pos x="14" y="183"/>
                </a:cxn>
                <a:cxn ang="0">
                  <a:pos x="46" y="247"/>
                </a:cxn>
                <a:cxn ang="0">
                  <a:pos x="20" y="357"/>
                </a:cxn>
                <a:cxn ang="0">
                  <a:pos x="44" y="286"/>
                </a:cxn>
                <a:cxn ang="0">
                  <a:pos x="106" y="344"/>
                </a:cxn>
                <a:cxn ang="0">
                  <a:pos x="113" y="339"/>
                </a:cxn>
                <a:cxn ang="0">
                  <a:pos x="138" y="299"/>
                </a:cxn>
                <a:cxn ang="0">
                  <a:pos x="131" y="361"/>
                </a:cxn>
                <a:cxn ang="0">
                  <a:pos x="139" y="364"/>
                </a:cxn>
                <a:cxn ang="0">
                  <a:pos x="164" y="295"/>
                </a:cxn>
                <a:cxn ang="0">
                  <a:pos x="179" y="328"/>
                </a:cxn>
                <a:cxn ang="0">
                  <a:pos x="188" y="349"/>
                </a:cxn>
                <a:cxn ang="0">
                  <a:pos x="204" y="348"/>
                </a:cxn>
                <a:cxn ang="0">
                  <a:pos x="211" y="351"/>
                </a:cxn>
                <a:cxn ang="0">
                  <a:pos x="217" y="346"/>
                </a:cxn>
                <a:cxn ang="0">
                  <a:pos x="223" y="342"/>
                </a:cxn>
                <a:cxn ang="0">
                  <a:pos x="235" y="331"/>
                </a:cxn>
                <a:cxn ang="0">
                  <a:pos x="214" y="323"/>
                </a:cxn>
                <a:cxn ang="0">
                  <a:pos x="210" y="290"/>
                </a:cxn>
                <a:cxn ang="0">
                  <a:pos x="204" y="265"/>
                </a:cxn>
                <a:cxn ang="0">
                  <a:pos x="223" y="249"/>
                </a:cxn>
                <a:cxn ang="0">
                  <a:pos x="220" y="237"/>
                </a:cxn>
                <a:cxn ang="0">
                  <a:pos x="228" y="223"/>
                </a:cxn>
                <a:cxn ang="0">
                  <a:pos x="238" y="213"/>
                </a:cxn>
                <a:cxn ang="0">
                  <a:pos x="228" y="181"/>
                </a:cxn>
                <a:cxn ang="0">
                  <a:pos x="213" y="176"/>
                </a:cxn>
              </a:cxnLst>
              <a:rect l="0" t="0" r="r" b="b"/>
              <a:pathLst>
                <a:path w="238" h="365">
                  <a:moveTo>
                    <a:pt x="213" y="176"/>
                  </a:moveTo>
                  <a:lnTo>
                    <a:pt x="223" y="109"/>
                  </a:lnTo>
                  <a:lnTo>
                    <a:pt x="167" y="107"/>
                  </a:lnTo>
                  <a:lnTo>
                    <a:pt x="154" y="101"/>
                  </a:lnTo>
                  <a:lnTo>
                    <a:pt x="145" y="91"/>
                  </a:lnTo>
                  <a:lnTo>
                    <a:pt x="136" y="86"/>
                  </a:lnTo>
                  <a:lnTo>
                    <a:pt x="138" y="78"/>
                  </a:lnTo>
                  <a:lnTo>
                    <a:pt x="141" y="74"/>
                  </a:lnTo>
                  <a:lnTo>
                    <a:pt x="148" y="65"/>
                  </a:lnTo>
                  <a:lnTo>
                    <a:pt x="148" y="58"/>
                  </a:lnTo>
                  <a:lnTo>
                    <a:pt x="148" y="46"/>
                  </a:lnTo>
                  <a:lnTo>
                    <a:pt x="152" y="36"/>
                  </a:lnTo>
                  <a:lnTo>
                    <a:pt x="158" y="19"/>
                  </a:lnTo>
                  <a:lnTo>
                    <a:pt x="159" y="10"/>
                  </a:lnTo>
                  <a:lnTo>
                    <a:pt x="155" y="3"/>
                  </a:lnTo>
                  <a:lnTo>
                    <a:pt x="149" y="0"/>
                  </a:lnTo>
                  <a:lnTo>
                    <a:pt x="139" y="2"/>
                  </a:lnTo>
                  <a:lnTo>
                    <a:pt x="133" y="3"/>
                  </a:lnTo>
                  <a:lnTo>
                    <a:pt x="128" y="5"/>
                  </a:lnTo>
                  <a:lnTo>
                    <a:pt x="116" y="2"/>
                  </a:lnTo>
                  <a:lnTo>
                    <a:pt x="102" y="3"/>
                  </a:lnTo>
                  <a:lnTo>
                    <a:pt x="95" y="9"/>
                  </a:lnTo>
                  <a:lnTo>
                    <a:pt x="86" y="17"/>
                  </a:lnTo>
                  <a:lnTo>
                    <a:pt x="83" y="30"/>
                  </a:lnTo>
                  <a:lnTo>
                    <a:pt x="85" y="43"/>
                  </a:lnTo>
                  <a:lnTo>
                    <a:pt x="90" y="53"/>
                  </a:lnTo>
                  <a:lnTo>
                    <a:pt x="89" y="59"/>
                  </a:lnTo>
                  <a:lnTo>
                    <a:pt x="87" y="66"/>
                  </a:lnTo>
                  <a:lnTo>
                    <a:pt x="92" y="72"/>
                  </a:lnTo>
                  <a:lnTo>
                    <a:pt x="98" y="78"/>
                  </a:lnTo>
                  <a:lnTo>
                    <a:pt x="98" y="82"/>
                  </a:lnTo>
                  <a:lnTo>
                    <a:pt x="87" y="84"/>
                  </a:lnTo>
                  <a:lnTo>
                    <a:pt x="79" y="91"/>
                  </a:lnTo>
                  <a:lnTo>
                    <a:pt x="67" y="95"/>
                  </a:lnTo>
                  <a:lnTo>
                    <a:pt x="56" y="99"/>
                  </a:lnTo>
                  <a:lnTo>
                    <a:pt x="37" y="111"/>
                  </a:lnTo>
                  <a:lnTo>
                    <a:pt x="27" y="127"/>
                  </a:lnTo>
                  <a:lnTo>
                    <a:pt x="16" y="150"/>
                  </a:lnTo>
                  <a:lnTo>
                    <a:pt x="7" y="163"/>
                  </a:lnTo>
                  <a:lnTo>
                    <a:pt x="0" y="171"/>
                  </a:lnTo>
                  <a:lnTo>
                    <a:pt x="6" y="180"/>
                  </a:lnTo>
                  <a:lnTo>
                    <a:pt x="14" y="183"/>
                  </a:lnTo>
                  <a:lnTo>
                    <a:pt x="24" y="207"/>
                  </a:lnTo>
                  <a:lnTo>
                    <a:pt x="46" y="247"/>
                  </a:lnTo>
                  <a:lnTo>
                    <a:pt x="16" y="352"/>
                  </a:lnTo>
                  <a:lnTo>
                    <a:pt x="20" y="357"/>
                  </a:lnTo>
                  <a:lnTo>
                    <a:pt x="23" y="354"/>
                  </a:lnTo>
                  <a:lnTo>
                    <a:pt x="44" y="286"/>
                  </a:lnTo>
                  <a:lnTo>
                    <a:pt x="73" y="290"/>
                  </a:lnTo>
                  <a:lnTo>
                    <a:pt x="106" y="344"/>
                  </a:lnTo>
                  <a:lnTo>
                    <a:pt x="112" y="344"/>
                  </a:lnTo>
                  <a:lnTo>
                    <a:pt x="113" y="339"/>
                  </a:lnTo>
                  <a:lnTo>
                    <a:pt x="85" y="293"/>
                  </a:lnTo>
                  <a:lnTo>
                    <a:pt x="138" y="299"/>
                  </a:lnTo>
                  <a:lnTo>
                    <a:pt x="146" y="295"/>
                  </a:lnTo>
                  <a:lnTo>
                    <a:pt x="131" y="361"/>
                  </a:lnTo>
                  <a:lnTo>
                    <a:pt x="133" y="365"/>
                  </a:lnTo>
                  <a:lnTo>
                    <a:pt x="139" y="364"/>
                  </a:lnTo>
                  <a:lnTo>
                    <a:pt x="158" y="296"/>
                  </a:lnTo>
                  <a:lnTo>
                    <a:pt x="164" y="295"/>
                  </a:lnTo>
                  <a:lnTo>
                    <a:pt x="168" y="313"/>
                  </a:lnTo>
                  <a:lnTo>
                    <a:pt x="179" y="328"/>
                  </a:lnTo>
                  <a:lnTo>
                    <a:pt x="185" y="342"/>
                  </a:lnTo>
                  <a:lnTo>
                    <a:pt x="188" y="349"/>
                  </a:lnTo>
                  <a:lnTo>
                    <a:pt x="197" y="352"/>
                  </a:lnTo>
                  <a:lnTo>
                    <a:pt x="204" y="348"/>
                  </a:lnTo>
                  <a:lnTo>
                    <a:pt x="210" y="344"/>
                  </a:lnTo>
                  <a:lnTo>
                    <a:pt x="211" y="351"/>
                  </a:lnTo>
                  <a:lnTo>
                    <a:pt x="217" y="351"/>
                  </a:lnTo>
                  <a:lnTo>
                    <a:pt x="217" y="346"/>
                  </a:lnTo>
                  <a:lnTo>
                    <a:pt x="215" y="342"/>
                  </a:lnTo>
                  <a:lnTo>
                    <a:pt x="223" y="342"/>
                  </a:lnTo>
                  <a:lnTo>
                    <a:pt x="234" y="338"/>
                  </a:lnTo>
                  <a:lnTo>
                    <a:pt x="235" y="331"/>
                  </a:lnTo>
                  <a:lnTo>
                    <a:pt x="227" y="325"/>
                  </a:lnTo>
                  <a:lnTo>
                    <a:pt x="214" y="323"/>
                  </a:lnTo>
                  <a:lnTo>
                    <a:pt x="214" y="308"/>
                  </a:lnTo>
                  <a:lnTo>
                    <a:pt x="210" y="290"/>
                  </a:lnTo>
                  <a:lnTo>
                    <a:pt x="204" y="282"/>
                  </a:lnTo>
                  <a:lnTo>
                    <a:pt x="204" y="265"/>
                  </a:lnTo>
                  <a:lnTo>
                    <a:pt x="208" y="259"/>
                  </a:lnTo>
                  <a:lnTo>
                    <a:pt x="223" y="249"/>
                  </a:lnTo>
                  <a:lnTo>
                    <a:pt x="224" y="244"/>
                  </a:lnTo>
                  <a:lnTo>
                    <a:pt x="220" y="237"/>
                  </a:lnTo>
                  <a:lnTo>
                    <a:pt x="224" y="226"/>
                  </a:lnTo>
                  <a:lnTo>
                    <a:pt x="228" y="223"/>
                  </a:lnTo>
                  <a:lnTo>
                    <a:pt x="233" y="223"/>
                  </a:lnTo>
                  <a:lnTo>
                    <a:pt x="238" y="213"/>
                  </a:lnTo>
                  <a:lnTo>
                    <a:pt x="237" y="197"/>
                  </a:lnTo>
                  <a:lnTo>
                    <a:pt x="228" y="181"/>
                  </a:lnTo>
                  <a:lnTo>
                    <a:pt x="221" y="176"/>
                  </a:lnTo>
                  <a:lnTo>
                    <a:pt x="213" y="176"/>
                  </a:lnTo>
                  <a:close/>
                </a:path>
              </a:pathLst>
            </a:custGeom>
            <a:noFill/>
            <a:ln w="1588">
              <a:solidFill>
                <a:srgbClr val="1F1A17"/>
              </a:solidFill>
              <a:prstDash val="solid"/>
              <a:round/>
              <a:headEnd/>
              <a:tailEnd/>
            </a:ln>
          </p:spPr>
          <p:txBody>
            <a:bodyPr>
              <a:prstTxWarp prst="textNoShape">
                <a:avLst/>
              </a:prstTxWarp>
            </a:bodyPr>
            <a:lstStyle/>
            <a:p>
              <a:endParaRPr lang="en-US" dirty="0"/>
            </a:p>
          </p:txBody>
        </p:sp>
        <p:sp>
          <p:nvSpPr>
            <p:cNvPr id="41" name="Freeform 873"/>
            <p:cNvSpPr>
              <a:spLocks/>
            </p:cNvSpPr>
            <p:nvPr/>
          </p:nvSpPr>
          <p:spPr bwMode="auto">
            <a:xfrm>
              <a:off x="2779" y="4822"/>
              <a:ext cx="10" cy="13"/>
            </a:xfrm>
            <a:custGeom>
              <a:avLst/>
              <a:gdLst/>
              <a:ahLst/>
              <a:cxnLst>
                <a:cxn ang="0">
                  <a:pos x="3" y="0"/>
                </a:cxn>
                <a:cxn ang="0">
                  <a:pos x="0" y="13"/>
                </a:cxn>
                <a:cxn ang="0">
                  <a:pos x="10" y="13"/>
                </a:cxn>
                <a:cxn ang="0">
                  <a:pos x="3" y="0"/>
                </a:cxn>
              </a:cxnLst>
              <a:rect l="0" t="0" r="r" b="b"/>
              <a:pathLst>
                <a:path w="10" h="13">
                  <a:moveTo>
                    <a:pt x="3" y="0"/>
                  </a:moveTo>
                  <a:lnTo>
                    <a:pt x="0" y="13"/>
                  </a:lnTo>
                  <a:lnTo>
                    <a:pt x="10" y="13"/>
                  </a:lnTo>
                  <a:lnTo>
                    <a:pt x="3" y="0"/>
                  </a:lnTo>
                  <a:close/>
                </a:path>
              </a:pathLst>
            </a:custGeom>
            <a:noFill/>
            <a:ln w="1588">
              <a:solidFill>
                <a:srgbClr val="1F1A17"/>
              </a:solidFill>
              <a:prstDash val="solid"/>
              <a:round/>
              <a:headEnd/>
              <a:tailEnd/>
            </a:ln>
          </p:spPr>
          <p:txBody>
            <a:bodyPr>
              <a:prstTxWarp prst="textNoShape">
                <a:avLst/>
              </a:prstTxWarp>
            </a:bodyPr>
            <a:lstStyle/>
            <a:p>
              <a:endParaRPr lang="en-US" dirty="0"/>
            </a:p>
          </p:txBody>
        </p:sp>
        <p:sp>
          <p:nvSpPr>
            <p:cNvPr id="42" name="Freeform 874"/>
            <p:cNvSpPr>
              <a:spLocks/>
            </p:cNvSpPr>
            <p:nvPr/>
          </p:nvSpPr>
          <p:spPr bwMode="auto">
            <a:xfrm>
              <a:off x="2770" y="4779"/>
              <a:ext cx="12" cy="23"/>
            </a:xfrm>
            <a:custGeom>
              <a:avLst/>
              <a:gdLst/>
              <a:ahLst/>
              <a:cxnLst>
                <a:cxn ang="0">
                  <a:pos x="0" y="0"/>
                </a:cxn>
                <a:cxn ang="0">
                  <a:pos x="10" y="23"/>
                </a:cxn>
                <a:cxn ang="0">
                  <a:pos x="12" y="0"/>
                </a:cxn>
                <a:cxn ang="0">
                  <a:pos x="0" y="0"/>
                </a:cxn>
              </a:cxnLst>
              <a:rect l="0" t="0" r="r" b="b"/>
              <a:pathLst>
                <a:path w="12" h="23">
                  <a:moveTo>
                    <a:pt x="0" y="0"/>
                  </a:moveTo>
                  <a:lnTo>
                    <a:pt x="10" y="23"/>
                  </a:lnTo>
                  <a:lnTo>
                    <a:pt x="12" y="0"/>
                  </a:lnTo>
                  <a:lnTo>
                    <a:pt x="0" y="0"/>
                  </a:lnTo>
                  <a:close/>
                </a:path>
              </a:pathLst>
            </a:custGeom>
            <a:noFill/>
            <a:ln w="1588">
              <a:solidFill>
                <a:srgbClr val="1F1A17"/>
              </a:solidFill>
              <a:prstDash val="solid"/>
              <a:round/>
              <a:headEnd/>
              <a:tailEnd/>
            </a:ln>
          </p:spPr>
          <p:txBody>
            <a:bodyPr>
              <a:prstTxWarp prst="textNoShape">
                <a:avLst/>
              </a:prstTxWarp>
            </a:bodyPr>
            <a:lstStyle/>
            <a:p>
              <a:endParaRPr lang="en-US" dirty="0"/>
            </a:p>
          </p:txBody>
        </p:sp>
        <p:sp>
          <p:nvSpPr>
            <p:cNvPr id="43" name="Freeform 875"/>
            <p:cNvSpPr>
              <a:spLocks/>
            </p:cNvSpPr>
            <p:nvPr/>
          </p:nvSpPr>
          <p:spPr bwMode="auto">
            <a:xfrm>
              <a:off x="2789" y="4815"/>
              <a:ext cx="20" cy="14"/>
            </a:xfrm>
            <a:custGeom>
              <a:avLst/>
              <a:gdLst/>
              <a:ahLst/>
              <a:cxnLst>
                <a:cxn ang="0">
                  <a:pos x="0" y="0"/>
                </a:cxn>
                <a:cxn ang="0">
                  <a:pos x="8" y="14"/>
                </a:cxn>
                <a:cxn ang="0">
                  <a:pos x="20" y="13"/>
                </a:cxn>
                <a:cxn ang="0">
                  <a:pos x="0" y="0"/>
                </a:cxn>
              </a:cxnLst>
              <a:rect l="0" t="0" r="r" b="b"/>
              <a:pathLst>
                <a:path w="20" h="14">
                  <a:moveTo>
                    <a:pt x="0" y="0"/>
                  </a:moveTo>
                  <a:lnTo>
                    <a:pt x="8" y="14"/>
                  </a:lnTo>
                  <a:lnTo>
                    <a:pt x="20" y="13"/>
                  </a:lnTo>
                  <a:lnTo>
                    <a:pt x="0" y="0"/>
                  </a:lnTo>
                  <a:close/>
                </a:path>
              </a:pathLst>
            </a:custGeom>
            <a:noFill/>
            <a:ln w="1588">
              <a:solidFill>
                <a:srgbClr val="1F1A17"/>
              </a:solidFill>
              <a:prstDash val="solid"/>
              <a:round/>
              <a:headEnd/>
              <a:tailEnd/>
            </a:ln>
          </p:spPr>
          <p:txBody>
            <a:bodyPr>
              <a:prstTxWarp prst="textNoShape">
                <a:avLst/>
              </a:prstTxWarp>
            </a:bodyPr>
            <a:lstStyle/>
            <a:p>
              <a:endParaRPr lang="en-US" dirty="0"/>
            </a:p>
          </p:txBody>
        </p:sp>
        <p:sp>
          <p:nvSpPr>
            <p:cNvPr id="44" name="Freeform 876"/>
            <p:cNvSpPr>
              <a:spLocks noEditPoints="1"/>
            </p:cNvSpPr>
            <p:nvPr/>
          </p:nvSpPr>
          <p:spPr bwMode="auto">
            <a:xfrm>
              <a:off x="3095" y="4553"/>
              <a:ext cx="205" cy="361"/>
            </a:xfrm>
            <a:custGeom>
              <a:avLst/>
              <a:gdLst/>
              <a:ahLst/>
              <a:cxnLst>
                <a:cxn ang="0">
                  <a:pos x="20" y="127"/>
                </a:cxn>
                <a:cxn ang="0">
                  <a:pos x="33" y="109"/>
                </a:cxn>
                <a:cxn ang="0">
                  <a:pos x="54" y="108"/>
                </a:cxn>
                <a:cxn ang="0">
                  <a:pos x="70" y="101"/>
                </a:cxn>
                <a:cxn ang="0">
                  <a:pos x="82" y="91"/>
                </a:cxn>
                <a:cxn ang="0">
                  <a:pos x="82" y="76"/>
                </a:cxn>
                <a:cxn ang="0">
                  <a:pos x="73" y="63"/>
                </a:cxn>
                <a:cxn ang="0">
                  <a:pos x="70" y="46"/>
                </a:cxn>
                <a:cxn ang="0">
                  <a:pos x="73" y="22"/>
                </a:cxn>
                <a:cxn ang="0">
                  <a:pos x="89" y="12"/>
                </a:cxn>
                <a:cxn ang="0">
                  <a:pos x="102" y="9"/>
                </a:cxn>
                <a:cxn ang="0">
                  <a:pos x="108" y="0"/>
                </a:cxn>
                <a:cxn ang="0">
                  <a:pos x="129" y="5"/>
                </a:cxn>
                <a:cxn ang="0">
                  <a:pos x="143" y="17"/>
                </a:cxn>
                <a:cxn ang="0">
                  <a:pos x="138" y="43"/>
                </a:cxn>
                <a:cxn ang="0">
                  <a:pos x="139" y="59"/>
                </a:cxn>
                <a:cxn ang="0">
                  <a:pos x="133" y="73"/>
                </a:cxn>
                <a:cxn ang="0">
                  <a:pos x="125" y="86"/>
                </a:cxn>
                <a:cxn ang="0">
                  <a:pos x="131" y="92"/>
                </a:cxn>
                <a:cxn ang="0">
                  <a:pos x="143" y="107"/>
                </a:cxn>
                <a:cxn ang="0">
                  <a:pos x="164" y="118"/>
                </a:cxn>
                <a:cxn ang="0">
                  <a:pos x="195" y="131"/>
                </a:cxn>
                <a:cxn ang="0">
                  <a:pos x="197" y="180"/>
                </a:cxn>
                <a:cxn ang="0">
                  <a:pos x="197" y="193"/>
                </a:cxn>
                <a:cxn ang="0">
                  <a:pos x="204" y="208"/>
                </a:cxn>
                <a:cxn ang="0">
                  <a:pos x="204" y="229"/>
                </a:cxn>
                <a:cxn ang="0">
                  <a:pos x="197" y="254"/>
                </a:cxn>
                <a:cxn ang="0">
                  <a:pos x="181" y="295"/>
                </a:cxn>
                <a:cxn ang="0">
                  <a:pos x="179" y="315"/>
                </a:cxn>
                <a:cxn ang="0">
                  <a:pos x="191" y="331"/>
                </a:cxn>
                <a:cxn ang="0">
                  <a:pos x="194" y="336"/>
                </a:cxn>
                <a:cxn ang="0">
                  <a:pos x="175" y="342"/>
                </a:cxn>
                <a:cxn ang="0">
                  <a:pos x="169" y="349"/>
                </a:cxn>
                <a:cxn ang="0">
                  <a:pos x="161" y="351"/>
                </a:cxn>
                <a:cxn ang="0">
                  <a:pos x="152" y="342"/>
                </a:cxn>
                <a:cxn ang="0">
                  <a:pos x="143" y="358"/>
                </a:cxn>
                <a:cxn ang="0">
                  <a:pos x="133" y="358"/>
                </a:cxn>
                <a:cxn ang="0">
                  <a:pos x="138" y="336"/>
                </a:cxn>
                <a:cxn ang="0">
                  <a:pos x="118" y="345"/>
                </a:cxn>
                <a:cxn ang="0">
                  <a:pos x="105" y="342"/>
                </a:cxn>
                <a:cxn ang="0">
                  <a:pos x="108" y="322"/>
                </a:cxn>
                <a:cxn ang="0">
                  <a:pos x="98" y="313"/>
                </a:cxn>
                <a:cxn ang="0">
                  <a:pos x="93" y="295"/>
                </a:cxn>
                <a:cxn ang="0">
                  <a:pos x="62" y="352"/>
                </a:cxn>
                <a:cxn ang="0">
                  <a:pos x="54" y="356"/>
                </a:cxn>
                <a:cxn ang="0">
                  <a:pos x="30" y="286"/>
                </a:cxn>
                <a:cxn ang="0">
                  <a:pos x="13" y="361"/>
                </a:cxn>
                <a:cxn ang="0">
                  <a:pos x="7" y="352"/>
                </a:cxn>
                <a:cxn ang="0">
                  <a:pos x="26" y="267"/>
                </a:cxn>
                <a:cxn ang="0">
                  <a:pos x="13" y="239"/>
                </a:cxn>
                <a:cxn ang="0">
                  <a:pos x="1" y="227"/>
                </a:cxn>
                <a:cxn ang="0">
                  <a:pos x="1" y="207"/>
                </a:cxn>
                <a:cxn ang="0">
                  <a:pos x="6" y="186"/>
                </a:cxn>
                <a:cxn ang="0">
                  <a:pos x="8" y="165"/>
                </a:cxn>
                <a:cxn ang="0">
                  <a:pos x="10" y="151"/>
                </a:cxn>
                <a:cxn ang="0">
                  <a:pos x="14" y="138"/>
                </a:cxn>
                <a:cxn ang="0">
                  <a:pos x="31" y="250"/>
                </a:cxn>
                <a:cxn ang="0">
                  <a:pos x="44" y="266"/>
                </a:cxn>
                <a:cxn ang="0">
                  <a:pos x="36" y="253"/>
                </a:cxn>
                <a:cxn ang="0">
                  <a:pos x="132" y="295"/>
                </a:cxn>
                <a:cxn ang="0">
                  <a:pos x="139" y="328"/>
                </a:cxn>
                <a:cxn ang="0">
                  <a:pos x="135" y="315"/>
                </a:cxn>
                <a:cxn ang="0">
                  <a:pos x="136" y="302"/>
                </a:cxn>
              </a:cxnLst>
              <a:rect l="0" t="0" r="r" b="b"/>
              <a:pathLst>
                <a:path w="205" h="361">
                  <a:moveTo>
                    <a:pt x="18" y="132"/>
                  </a:moveTo>
                  <a:lnTo>
                    <a:pt x="20" y="127"/>
                  </a:lnTo>
                  <a:lnTo>
                    <a:pt x="27" y="117"/>
                  </a:lnTo>
                  <a:lnTo>
                    <a:pt x="33" y="109"/>
                  </a:lnTo>
                  <a:lnTo>
                    <a:pt x="44" y="108"/>
                  </a:lnTo>
                  <a:lnTo>
                    <a:pt x="54" y="108"/>
                  </a:lnTo>
                  <a:lnTo>
                    <a:pt x="66" y="107"/>
                  </a:lnTo>
                  <a:lnTo>
                    <a:pt x="70" y="101"/>
                  </a:lnTo>
                  <a:lnTo>
                    <a:pt x="75" y="92"/>
                  </a:lnTo>
                  <a:lnTo>
                    <a:pt x="82" y="91"/>
                  </a:lnTo>
                  <a:lnTo>
                    <a:pt x="82" y="84"/>
                  </a:lnTo>
                  <a:lnTo>
                    <a:pt x="82" y="76"/>
                  </a:lnTo>
                  <a:lnTo>
                    <a:pt x="77" y="71"/>
                  </a:lnTo>
                  <a:lnTo>
                    <a:pt x="73" y="63"/>
                  </a:lnTo>
                  <a:lnTo>
                    <a:pt x="75" y="58"/>
                  </a:lnTo>
                  <a:lnTo>
                    <a:pt x="70" y="46"/>
                  </a:lnTo>
                  <a:lnTo>
                    <a:pt x="70" y="36"/>
                  </a:lnTo>
                  <a:lnTo>
                    <a:pt x="73" y="22"/>
                  </a:lnTo>
                  <a:lnTo>
                    <a:pt x="79" y="16"/>
                  </a:lnTo>
                  <a:lnTo>
                    <a:pt x="89" y="12"/>
                  </a:lnTo>
                  <a:lnTo>
                    <a:pt x="98" y="10"/>
                  </a:lnTo>
                  <a:lnTo>
                    <a:pt x="102" y="9"/>
                  </a:lnTo>
                  <a:lnTo>
                    <a:pt x="105" y="3"/>
                  </a:lnTo>
                  <a:lnTo>
                    <a:pt x="108" y="0"/>
                  </a:lnTo>
                  <a:lnTo>
                    <a:pt x="116" y="0"/>
                  </a:lnTo>
                  <a:lnTo>
                    <a:pt x="129" y="5"/>
                  </a:lnTo>
                  <a:lnTo>
                    <a:pt x="141" y="9"/>
                  </a:lnTo>
                  <a:lnTo>
                    <a:pt x="143" y="17"/>
                  </a:lnTo>
                  <a:lnTo>
                    <a:pt x="142" y="26"/>
                  </a:lnTo>
                  <a:lnTo>
                    <a:pt x="138" y="43"/>
                  </a:lnTo>
                  <a:lnTo>
                    <a:pt x="139" y="52"/>
                  </a:lnTo>
                  <a:lnTo>
                    <a:pt x="139" y="59"/>
                  </a:lnTo>
                  <a:lnTo>
                    <a:pt x="136" y="71"/>
                  </a:lnTo>
                  <a:lnTo>
                    <a:pt x="133" y="73"/>
                  </a:lnTo>
                  <a:lnTo>
                    <a:pt x="126" y="79"/>
                  </a:lnTo>
                  <a:lnTo>
                    <a:pt x="125" y="86"/>
                  </a:lnTo>
                  <a:lnTo>
                    <a:pt x="126" y="92"/>
                  </a:lnTo>
                  <a:lnTo>
                    <a:pt x="131" y="92"/>
                  </a:lnTo>
                  <a:lnTo>
                    <a:pt x="135" y="99"/>
                  </a:lnTo>
                  <a:lnTo>
                    <a:pt x="143" y="107"/>
                  </a:lnTo>
                  <a:lnTo>
                    <a:pt x="156" y="112"/>
                  </a:lnTo>
                  <a:lnTo>
                    <a:pt x="164" y="118"/>
                  </a:lnTo>
                  <a:lnTo>
                    <a:pt x="197" y="119"/>
                  </a:lnTo>
                  <a:lnTo>
                    <a:pt x="195" y="131"/>
                  </a:lnTo>
                  <a:lnTo>
                    <a:pt x="191" y="170"/>
                  </a:lnTo>
                  <a:lnTo>
                    <a:pt x="197" y="180"/>
                  </a:lnTo>
                  <a:lnTo>
                    <a:pt x="197" y="187"/>
                  </a:lnTo>
                  <a:lnTo>
                    <a:pt x="197" y="193"/>
                  </a:lnTo>
                  <a:lnTo>
                    <a:pt x="202" y="201"/>
                  </a:lnTo>
                  <a:lnTo>
                    <a:pt x="204" y="208"/>
                  </a:lnTo>
                  <a:lnTo>
                    <a:pt x="205" y="221"/>
                  </a:lnTo>
                  <a:lnTo>
                    <a:pt x="204" y="229"/>
                  </a:lnTo>
                  <a:lnTo>
                    <a:pt x="201" y="243"/>
                  </a:lnTo>
                  <a:lnTo>
                    <a:pt x="197" y="254"/>
                  </a:lnTo>
                  <a:lnTo>
                    <a:pt x="184" y="280"/>
                  </a:lnTo>
                  <a:lnTo>
                    <a:pt x="181" y="295"/>
                  </a:lnTo>
                  <a:lnTo>
                    <a:pt x="179" y="309"/>
                  </a:lnTo>
                  <a:lnTo>
                    <a:pt x="179" y="315"/>
                  </a:lnTo>
                  <a:lnTo>
                    <a:pt x="182" y="323"/>
                  </a:lnTo>
                  <a:lnTo>
                    <a:pt x="191" y="331"/>
                  </a:lnTo>
                  <a:lnTo>
                    <a:pt x="194" y="332"/>
                  </a:lnTo>
                  <a:lnTo>
                    <a:pt x="194" y="336"/>
                  </a:lnTo>
                  <a:lnTo>
                    <a:pt x="182" y="342"/>
                  </a:lnTo>
                  <a:lnTo>
                    <a:pt x="175" y="342"/>
                  </a:lnTo>
                  <a:lnTo>
                    <a:pt x="168" y="339"/>
                  </a:lnTo>
                  <a:lnTo>
                    <a:pt x="169" y="349"/>
                  </a:lnTo>
                  <a:lnTo>
                    <a:pt x="166" y="352"/>
                  </a:lnTo>
                  <a:lnTo>
                    <a:pt x="161" y="351"/>
                  </a:lnTo>
                  <a:lnTo>
                    <a:pt x="158" y="341"/>
                  </a:lnTo>
                  <a:lnTo>
                    <a:pt x="152" y="342"/>
                  </a:lnTo>
                  <a:lnTo>
                    <a:pt x="146" y="341"/>
                  </a:lnTo>
                  <a:lnTo>
                    <a:pt x="143" y="358"/>
                  </a:lnTo>
                  <a:lnTo>
                    <a:pt x="138" y="361"/>
                  </a:lnTo>
                  <a:lnTo>
                    <a:pt x="133" y="358"/>
                  </a:lnTo>
                  <a:lnTo>
                    <a:pt x="133" y="352"/>
                  </a:lnTo>
                  <a:lnTo>
                    <a:pt x="138" y="336"/>
                  </a:lnTo>
                  <a:lnTo>
                    <a:pt x="129" y="341"/>
                  </a:lnTo>
                  <a:lnTo>
                    <a:pt x="118" y="345"/>
                  </a:lnTo>
                  <a:lnTo>
                    <a:pt x="110" y="345"/>
                  </a:lnTo>
                  <a:lnTo>
                    <a:pt x="105" y="342"/>
                  </a:lnTo>
                  <a:lnTo>
                    <a:pt x="106" y="329"/>
                  </a:lnTo>
                  <a:lnTo>
                    <a:pt x="108" y="322"/>
                  </a:lnTo>
                  <a:lnTo>
                    <a:pt x="102" y="319"/>
                  </a:lnTo>
                  <a:lnTo>
                    <a:pt x="98" y="313"/>
                  </a:lnTo>
                  <a:lnTo>
                    <a:pt x="93" y="302"/>
                  </a:lnTo>
                  <a:lnTo>
                    <a:pt x="93" y="295"/>
                  </a:lnTo>
                  <a:lnTo>
                    <a:pt x="44" y="293"/>
                  </a:lnTo>
                  <a:lnTo>
                    <a:pt x="62" y="352"/>
                  </a:lnTo>
                  <a:lnTo>
                    <a:pt x="60" y="355"/>
                  </a:lnTo>
                  <a:lnTo>
                    <a:pt x="54" y="356"/>
                  </a:lnTo>
                  <a:lnTo>
                    <a:pt x="52" y="355"/>
                  </a:lnTo>
                  <a:lnTo>
                    <a:pt x="30" y="286"/>
                  </a:lnTo>
                  <a:lnTo>
                    <a:pt x="17" y="361"/>
                  </a:lnTo>
                  <a:lnTo>
                    <a:pt x="13" y="361"/>
                  </a:lnTo>
                  <a:lnTo>
                    <a:pt x="8" y="358"/>
                  </a:lnTo>
                  <a:lnTo>
                    <a:pt x="7" y="352"/>
                  </a:lnTo>
                  <a:lnTo>
                    <a:pt x="23" y="270"/>
                  </a:lnTo>
                  <a:lnTo>
                    <a:pt x="26" y="267"/>
                  </a:lnTo>
                  <a:lnTo>
                    <a:pt x="17" y="239"/>
                  </a:lnTo>
                  <a:lnTo>
                    <a:pt x="13" y="239"/>
                  </a:lnTo>
                  <a:lnTo>
                    <a:pt x="7" y="236"/>
                  </a:lnTo>
                  <a:lnTo>
                    <a:pt x="1" y="227"/>
                  </a:lnTo>
                  <a:lnTo>
                    <a:pt x="0" y="216"/>
                  </a:lnTo>
                  <a:lnTo>
                    <a:pt x="1" y="207"/>
                  </a:lnTo>
                  <a:lnTo>
                    <a:pt x="6" y="201"/>
                  </a:lnTo>
                  <a:lnTo>
                    <a:pt x="6" y="186"/>
                  </a:lnTo>
                  <a:lnTo>
                    <a:pt x="6" y="171"/>
                  </a:lnTo>
                  <a:lnTo>
                    <a:pt x="8" y="165"/>
                  </a:lnTo>
                  <a:lnTo>
                    <a:pt x="10" y="160"/>
                  </a:lnTo>
                  <a:lnTo>
                    <a:pt x="10" y="151"/>
                  </a:lnTo>
                  <a:lnTo>
                    <a:pt x="11" y="142"/>
                  </a:lnTo>
                  <a:lnTo>
                    <a:pt x="14" y="138"/>
                  </a:lnTo>
                  <a:lnTo>
                    <a:pt x="18" y="132"/>
                  </a:lnTo>
                  <a:close/>
                  <a:moveTo>
                    <a:pt x="31" y="250"/>
                  </a:moveTo>
                  <a:lnTo>
                    <a:pt x="40" y="276"/>
                  </a:lnTo>
                  <a:lnTo>
                    <a:pt x="44" y="266"/>
                  </a:lnTo>
                  <a:lnTo>
                    <a:pt x="41" y="257"/>
                  </a:lnTo>
                  <a:lnTo>
                    <a:pt x="36" y="253"/>
                  </a:lnTo>
                  <a:lnTo>
                    <a:pt x="31" y="250"/>
                  </a:lnTo>
                  <a:close/>
                  <a:moveTo>
                    <a:pt x="132" y="295"/>
                  </a:moveTo>
                  <a:lnTo>
                    <a:pt x="145" y="295"/>
                  </a:lnTo>
                  <a:lnTo>
                    <a:pt x="139" y="328"/>
                  </a:lnTo>
                  <a:lnTo>
                    <a:pt x="136" y="326"/>
                  </a:lnTo>
                  <a:lnTo>
                    <a:pt x="135" y="315"/>
                  </a:lnTo>
                  <a:lnTo>
                    <a:pt x="136" y="309"/>
                  </a:lnTo>
                  <a:lnTo>
                    <a:pt x="136" y="302"/>
                  </a:lnTo>
                  <a:lnTo>
                    <a:pt x="132" y="295"/>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45" name="Freeform 877"/>
            <p:cNvSpPr>
              <a:spLocks/>
            </p:cNvSpPr>
            <p:nvPr/>
          </p:nvSpPr>
          <p:spPr bwMode="auto">
            <a:xfrm>
              <a:off x="3095" y="4553"/>
              <a:ext cx="205" cy="361"/>
            </a:xfrm>
            <a:custGeom>
              <a:avLst/>
              <a:gdLst/>
              <a:ahLst/>
              <a:cxnLst>
                <a:cxn ang="0">
                  <a:pos x="20" y="127"/>
                </a:cxn>
                <a:cxn ang="0">
                  <a:pos x="33" y="109"/>
                </a:cxn>
                <a:cxn ang="0">
                  <a:pos x="54" y="108"/>
                </a:cxn>
                <a:cxn ang="0">
                  <a:pos x="70" y="101"/>
                </a:cxn>
                <a:cxn ang="0">
                  <a:pos x="82" y="91"/>
                </a:cxn>
                <a:cxn ang="0">
                  <a:pos x="82" y="76"/>
                </a:cxn>
                <a:cxn ang="0">
                  <a:pos x="73" y="63"/>
                </a:cxn>
                <a:cxn ang="0">
                  <a:pos x="70" y="46"/>
                </a:cxn>
                <a:cxn ang="0">
                  <a:pos x="73" y="22"/>
                </a:cxn>
                <a:cxn ang="0">
                  <a:pos x="89" y="12"/>
                </a:cxn>
                <a:cxn ang="0">
                  <a:pos x="102" y="9"/>
                </a:cxn>
                <a:cxn ang="0">
                  <a:pos x="108" y="0"/>
                </a:cxn>
                <a:cxn ang="0">
                  <a:pos x="129" y="5"/>
                </a:cxn>
                <a:cxn ang="0">
                  <a:pos x="143" y="17"/>
                </a:cxn>
                <a:cxn ang="0">
                  <a:pos x="138" y="43"/>
                </a:cxn>
                <a:cxn ang="0">
                  <a:pos x="139" y="59"/>
                </a:cxn>
                <a:cxn ang="0">
                  <a:pos x="133" y="73"/>
                </a:cxn>
                <a:cxn ang="0">
                  <a:pos x="125" y="86"/>
                </a:cxn>
                <a:cxn ang="0">
                  <a:pos x="131" y="92"/>
                </a:cxn>
                <a:cxn ang="0">
                  <a:pos x="143" y="107"/>
                </a:cxn>
                <a:cxn ang="0">
                  <a:pos x="164" y="118"/>
                </a:cxn>
                <a:cxn ang="0">
                  <a:pos x="195" y="131"/>
                </a:cxn>
                <a:cxn ang="0">
                  <a:pos x="197" y="180"/>
                </a:cxn>
                <a:cxn ang="0">
                  <a:pos x="197" y="193"/>
                </a:cxn>
                <a:cxn ang="0">
                  <a:pos x="204" y="208"/>
                </a:cxn>
                <a:cxn ang="0">
                  <a:pos x="204" y="229"/>
                </a:cxn>
                <a:cxn ang="0">
                  <a:pos x="197" y="254"/>
                </a:cxn>
                <a:cxn ang="0">
                  <a:pos x="181" y="295"/>
                </a:cxn>
                <a:cxn ang="0">
                  <a:pos x="179" y="315"/>
                </a:cxn>
                <a:cxn ang="0">
                  <a:pos x="191" y="331"/>
                </a:cxn>
                <a:cxn ang="0">
                  <a:pos x="194" y="336"/>
                </a:cxn>
                <a:cxn ang="0">
                  <a:pos x="175" y="342"/>
                </a:cxn>
                <a:cxn ang="0">
                  <a:pos x="169" y="349"/>
                </a:cxn>
                <a:cxn ang="0">
                  <a:pos x="161" y="351"/>
                </a:cxn>
                <a:cxn ang="0">
                  <a:pos x="152" y="342"/>
                </a:cxn>
                <a:cxn ang="0">
                  <a:pos x="143" y="358"/>
                </a:cxn>
                <a:cxn ang="0">
                  <a:pos x="133" y="358"/>
                </a:cxn>
                <a:cxn ang="0">
                  <a:pos x="138" y="336"/>
                </a:cxn>
                <a:cxn ang="0">
                  <a:pos x="118" y="345"/>
                </a:cxn>
                <a:cxn ang="0">
                  <a:pos x="105" y="342"/>
                </a:cxn>
                <a:cxn ang="0">
                  <a:pos x="108" y="322"/>
                </a:cxn>
                <a:cxn ang="0">
                  <a:pos x="98" y="313"/>
                </a:cxn>
                <a:cxn ang="0">
                  <a:pos x="93" y="295"/>
                </a:cxn>
                <a:cxn ang="0">
                  <a:pos x="62" y="352"/>
                </a:cxn>
                <a:cxn ang="0">
                  <a:pos x="54" y="356"/>
                </a:cxn>
                <a:cxn ang="0">
                  <a:pos x="30" y="286"/>
                </a:cxn>
                <a:cxn ang="0">
                  <a:pos x="13" y="361"/>
                </a:cxn>
                <a:cxn ang="0">
                  <a:pos x="7" y="352"/>
                </a:cxn>
                <a:cxn ang="0">
                  <a:pos x="26" y="267"/>
                </a:cxn>
                <a:cxn ang="0">
                  <a:pos x="13" y="239"/>
                </a:cxn>
                <a:cxn ang="0">
                  <a:pos x="1" y="227"/>
                </a:cxn>
                <a:cxn ang="0">
                  <a:pos x="1" y="207"/>
                </a:cxn>
                <a:cxn ang="0">
                  <a:pos x="6" y="186"/>
                </a:cxn>
                <a:cxn ang="0">
                  <a:pos x="8" y="165"/>
                </a:cxn>
                <a:cxn ang="0">
                  <a:pos x="10" y="151"/>
                </a:cxn>
                <a:cxn ang="0">
                  <a:pos x="14" y="138"/>
                </a:cxn>
              </a:cxnLst>
              <a:rect l="0" t="0" r="r" b="b"/>
              <a:pathLst>
                <a:path w="205" h="361">
                  <a:moveTo>
                    <a:pt x="18" y="132"/>
                  </a:moveTo>
                  <a:lnTo>
                    <a:pt x="20" y="127"/>
                  </a:lnTo>
                  <a:lnTo>
                    <a:pt x="27" y="117"/>
                  </a:lnTo>
                  <a:lnTo>
                    <a:pt x="33" y="109"/>
                  </a:lnTo>
                  <a:lnTo>
                    <a:pt x="44" y="108"/>
                  </a:lnTo>
                  <a:lnTo>
                    <a:pt x="54" y="108"/>
                  </a:lnTo>
                  <a:lnTo>
                    <a:pt x="66" y="107"/>
                  </a:lnTo>
                  <a:lnTo>
                    <a:pt x="70" y="101"/>
                  </a:lnTo>
                  <a:lnTo>
                    <a:pt x="75" y="92"/>
                  </a:lnTo>
                  <a:lnTo>
                    <a:pt x="82" y="91"/>
                  </a:lnTo>
                  <a:lnTo>
                    <a:pt x="82" y="84"/>
                  </a:lnTo>
                  <a:lnTo>
                    <a:pt x="82" y="76"/>
                  </a:lnTo>
                  <a:lnTo>
                    <a:pt x="77" y="71"/>
                  </a:lnTo>
                  <a:lnTo>
                    <a:pt x="73" y="63"/>
                  </a:lnTo>
                  <a:lnTo>
                    <a:pt x="75" y="58"/>
                  </a:lnTo>
                  <a:lnTo>
                    <a:pt x="70" y="46"/>
                  </a:lnTo>
                  <a:lnTo>
                    <a:pt x="70" y="36"/>
                  </a:lnTo>
                  <a:lnTo>
                    <a:pt x="73" y="22"/>
                  </a:lnTo>
                  <a:lnTo>
                    <a:pt x="79" y="16"/>
                  </a:lnTo>
                  <a:lnTo>
                    <a:pt x="89" y="12"/>
                  </a:lnTo>
                  <a:lnTo>
                    <a:pt x="98" y="10"/>
                  </a:lnTo>
                  <a:lnTo>
                    <a:pt x="102" y="9"/>
                  </a:lnTo>
                  <a:lnTo>
                    <a:pt x="105" y="3"/>
                  </a:lnTo>
                  <a:lnTo>
                    <a:pt x="108" y="0"/>
                  </a:lnTo>
                  <a:lnTo>
                    <a:pt x="116" y="0"/>
                  </a:lnTo>
                  <a:lnTo>
                    <a:pt x="129" y="5"/>
                  </a:lnTo>
                  <a:lnTo>
                    <a:pt x="141" y="9"/>
                  </a:lnTo>
                  <a:lnTo>
                    <a:pt x="143" y="17"/>
                  </a:lnTo>
                  <a:lnTo>
                    <a:pt x="142" y="26"/>
                  </a:lnTo>
                  <a:lnTo>
                    <a:pt x="138" y="43"/>
                  </a:lnTo>
                  <a:lnTo>
                    <a:pt x="139" y="52"/>
                  </a:lnTo>
                  <a:lnTo>
                    <a:pt x="139" y="59"/>
                  </a:lnTo>
                  <a:lnTo>
                    <a:pt x="136" y="71"/>
                  </a:lnTo>
                  <a:lnTo>
                    <a:pt x="133" y="73"/>
                  </a:lnTo>
                  <a:lnTo>
                    <a:pt x="126" y="79"/>
                  </a:lnTo>
                  <a:lnTo>
                    <a:pt x="125" y="86"/>
                  </a:lnTo>
                  <a:lnTo>
                    <a:pt x="126" y="92"/>
                  </a:lnTo>
                  <a:lnTo>
                    <a:pt x="131" y="92"/>
                  </a:lnTo>
                  <a:lnTo>
                    <a:pt x="135" y="99"/>
                  </a:lnTo>
                  <a:lnTo>
                    <a:pt x="143" y="107"/>
                  </a:lnTo>
                  <a:lnTo>
                    <a:pt x="156" y="112"/>
                  </a:lnTo>
                  <a:lnTo>
                    <a:pt x="164" y="118"/>
                  </a:lnTo>
                  <a:lnTo>
                    <a:pt x="197" y="119"/>
                  </a:lnTo>
                  <a:lnTo>
                    <a:pt x="195" y="131"/>
                  </a:lnTo>
                  <a:lnTo>
                    <a:pt x="191" y="170"/>
                  </a:lnTo>
                  <a:lnTo>
                    <a:pt x="197" y="180"/>
                  </a:lnTo>
                  <a:lnTo>
                    <a:pt x="197" y="187"/>
                  </a:lnTo>
                  <a:lnTo>
                    <a:pt x="197" y="193"/>
                  </a:lnTo>
                  <a:lnTo>
                    <a:pt x="202" y="201"/>
                  </a:lnTo>
                  <a:lnTo>
                    <a:pt x="204" y="208"/>
                  </a:lnTo>
                  <a:lnTo>
                    <a:pt x="205" y="221"/>
                  </a:lnTo>
                  <a:lnTo>
                    <a:pt x="204" y="229"/>
                  </a:lnTo>
                  <a:lnTo>
                    <a:pt x="201" y="243"/>
                  </a:lnTo>
                  <a:lnTo>
                    <a:pt x="197" y="254"/>
                  </a:lnTo>
                  <a:lnTo>
                    <a:pt x="184" y="280"/>
                  </a:lnTo>
                  <a:lnTo>
                    <a:pt x="181" y="295"/>
                  </a:lnTo>
                  <a:lnTo>
                    <a:pt x="179" y="309"/>
                  </a:lnTo>
                  <a:lnTo>
                    <a:pt x="179" y="315"/>
                  </a:lnTo>
                  <a:lnTo>
                    <a:pt x="182" y="323"/>
                  </a:lnTo>
                  <a:lnTo>
                    <a:pt x="191" y="331"/>
                  </a:lnTo>
                  <a:lnTo>
                    <a:pt x="194" y="332"/>
                  </a:lnTo>
                  <a:lnTo>
                    <a:pt x="194" y="336"/>
                  </a:lnTo>
                  <a:lnTo>
                    <a:pt x="182" y="342"/>
                  </a:lnTo>
                  <a:lnTo>
                    <a:pt x="175" y="342"/>
                  </a:lnTo>
                  <a:lnTo>
                    <a:pt x="168" y="339"/>
                  </a:lnTo>
                  <a:lnTo>
                    <a:pt x="169" y="349"/>
                  </a:lnTo>
                  <a:lnTo>
                    <a:pt x="166" y="352"/>
                  </a:lnTo>
                  <a:lnTo>
                    <a:pt x="161" y="351"/>
                  </a:lnTo>
                  <a:lnTo>
                    <a:pt x="158" y="341"/>
                  </a:lnTo>
                  <a:lnTo>
                    <a:pt x="152" y="342"/>
                  </a:lnTo>
                  <a:lnTo>
                    <a:pt x="146" y="341"/>
                  </a:lnTo>
                  <a:lnTo>
                    <a:pt x="143" y="358"/>
                  </a:lnTo>
                  <a:lnTo>
                    <a:pt x="138" y="361"/>
                  </a:lnTo>
                  <a:lnTo>
                    <a:pt x="133" y="358"/>
                  </a:lnTo>
                  <a:lnTo>
                    <a:pt x="133" y="352"/>
                  </a:lnTo>
                  <a:lnTo>
                    <a:pt x="138" y="336"/>
                  </a:lnTo>
                  <a:lnTo>
                    <a:pt x="129" y="341"/>
                  </a:lnTo>
                  <a:lnTo>
                    <a:pt x="118" y="345"/>
                  </a:lnTo>
                  <a:lnTo>
                    <a:pt x="110" y="345"/>
                  </a:lnTo>
                  <a:lnTo>
                    <a:pt x="105" y="342"/>
                  </a:lnTo>
                  <a:lnTo>
                    <a:pt x="106" y="329"/>
                  </a:lnTo>
                  <a:lnTo>
                    <a:pt x="108" y="322"/>
                  </a:lnTo>
                  <a:lnTo>
                    <a:pt x="102" y="319"/>
                  </a:lnTo>
                  <a:lnTo>
                    <a:pt x="98" y="313"/>
                  </a:lnTo>
                  <a:lnTo>
                    <a:pt x="93" y="302"/>
                  </a:lnTo>
                  <a:lnTo>
                    <a:pt x="93" y="295"/>
                  </a:lnTo>
                  <a:lnTo>
                    <a:pt x="44" y="293"/>
                  </a:lnTo>
                  <a:lnTo>
                    <a:pt x="62" y="352"/>
                  </a:lnTo>
                  <a:lnTo>
                    <a:pt x="60" y="355"/>
                  </a:lnTo>
                  <a:lnTo>
                    <a:pt x="54" y="356"/>
                  </a:lnTo>
                  <a:lnTo>
                    <a:pt x="52" y="355"/>
                  </a:lnTo>
                  <a:lnTo>
                    <a:pt x="30" y="286"/>
                  </a:lnTo>
                  <a:lnTo>
                    <a:pt x="17" y="361"/>
                  </a:lnTo>
                  <a:lnTo>
                    <a:pt x="13" y="361"/>
                  </a:lnTo>
                  <a:lnTo>
                    <a:pt x="8" y="358"/>
                  </a:lnTo>
                  <a:lnTo>
                    <a:pt x="7" y="352"/>
                  </a:lnTo>
                  <a:lnTo>
                    <a:pt x="23" y="270"/>
                  </a:lnTo>
                  <a:lnTo>
                    <a:pt x="26" y="267"/>
                  </a:lnTo>
                  <a:lnTo>
                    <a:pt x="17" y="239"/>
                  </a:lnTo>
                  <a:lnTo>
                    <a:pt x="13" y="239"/>
                  </a:lnTo>
                  <a:lnTo>
                    <a:pt x="7" y="236"/>
                  </a:lnTo>
                  <a:lnTo>
                    <a:pt x="1" y="227"/>
                  </a:lnTo>
                  <a:lnTo>
                    <a:pt x="0" y="216"/>
                  </a:lnTo>
                  <a:lnTo>
                    <a:pt x="1" y="207"/>
                  </a:lnTo>
                  <a:lnTo>
                    <a:pt x="6" y="201"/>
                  </a:lnTo>
                  <a:lnTo>
                    <a:pt x="6" y="186"/>
                  </a:lnTo>
                  <a:lnTo>
                    <a:pt x="6" y="171"/>
                  </a:lnTo>
                  <a:lnTo>
                    <a:pt x="8" y="165"/>
                  </a:lnTo>
                  <a:lnTo>
                    <a:pt x="10" y="160"/>
                  </a:lnTo>
                  <a:lnTo>
                    <a:pt x="10" y="151"/>
                  </a:lnTo>
                  <a:lnTo>
                    <a:pt x="11" y="142"/>
                  </a:lnTo>
                  <a:lnTo>
                    <a:pt x="14" y="138"/>
                  </a:lnTo>
                  <a:lnTo>
                    <a:pt x="18" y="132"/>
                  </a:lnTo>
                  <a:close/>
                </a:path>
              </a:pathLst>
            </a:custGeom>
            <a:noFill/>
            <a:ln w="1588">
              <a:solidFill>
                <a:srgbClr val="1F1A17"/>
              </a:solidFill>
              <a:prstDash val="solid"/>
              <a:round/>
              <a:headEnd/>
              <a:tailEnd/>
            </a:ln>
          </p:spPr>
          <p:txBody>
            <a:bodyPr>
              <a:prstTxWarp prst="textNoShape">
                <a:avLst/>
              </a:prstTxWarp>
            </a:bodyPr>
            <a:lstStyle/>
            <a:p>
              <a:endParaRPr lang="en-US" dirty="0"/>
            </a:p>
          </p:txBody>
        </p:sp>
        <p:sp>
          <p:nvSpPr>
            <p:cNvPr id="46" name="Freeform 878"/>
            <p:cNvSpPr>
              <a:spLocks/>
            </p:cNvSpPr>
            <p:nvPr/>
          </p:nvSpPr>
          <p:spPr bwMode="auto">
            <a:xfrm>
              <a:off x="3126" y="4803"/>
              <a:ext cx="13" cy="26"/>
            </a:xfrm>
            <a:custGeom>
              <a:avLst/>
              <a:gdLst/>
              <a:ahLst/>
              <a:cxnLst>
                <a:cxn ang="0">
                  <a:pos x="0" y="0"/>
                </a:cxn>
                <a:cxn ang="0">
                  <a:pos x="9" y="26"/>
                </a:cxn>
                <a:cxn ang="0">
                  <a:pos x="13" y="16"/>
                </a:cxn>
                <a:cxn ang="0">
                  <a:pos x="10" y="7"/>
                </a:cxn>
                <a:cxn ang="0">
                  <a:pos x="5" y="3"/>
                </a:cxn>
                <a:cxn ang="0">
                  <a:pos x="0" y="0"/>
                </a:cxn>
              </a:cxnLst>
              <a:rect l="0" t="0" r="r" b="b"/>
              <a:pathLst>
                <a:path w="13" h="26">
                  <a:moveTo>
                    <a:pt x="0" y="0"/>
                  </a:moveTo>
                  <a:lnTo>
                    <a:pt x="9" y="26"/>
                  </a:lnTo>
                  <a:lnTo>
                    <a:pt x="13" y="16"/>
                  </a:lnTo>
                  <a:lnTo>
                    <a:pt x="10" y="7"/>
                  </a:lnTo>
                  <a:lnTo>
                    <a:pt x="5" y="3"/>
                  </a:lnTo>
                  <a:lnTo>
                    <a:pt x="0" y="0"/>
                  </a:lnTo>
                  <a:close/>
                </a:path>
              </a:pathLst>
            </a:custGeom>
            <a:noFill/>
            <a:ln w="1588">
              <a:solidFill>
                <a:srgbClr val="1F1A17"/>
              </a:solidFill>
              <a:prstDash val="solid"/>
              <a:round/>
              <a:headEnd/>
              <a:tailEnd/>
            </a:ln>
          </p:spPr>
          <p:txBody>
            <a:bodyPr>
              <a:prstTxWarp prst="textNoShape">
                <a:avLst/>
              </a:prstTxWarp>
            </a:bodyPr>
            <a:lstStyle/>
            <a:p>
              <a:endParaRPr lang="en-US" dirty="0"/>
            </a:p>
          </p:txBody>
        </p:sp>
        <p:sp>
          <p:nvSpPr>
            <p:cNvPr id="47" name="Freeform 879"/>
            <p:cNvSpPr>
              <a:spLocks/>
            </p:cNvSpPr>
            <p:nvPr/>
          </p:nvSpPr>
          <p:spPr bwMode="auto">
            <a:xfrm>
              <a:off x="3227" y="4848"/>
              <a:ext cx="13" cy="33"/>
            </a:xfrm>
            <a:custGeom>
              <a:avLst/>
              <a:gdLst/>
              <a:ahLst/>
              <a:cxnLst>
                <a:cxn ang="0">
                  <a:pos x="0" y="0"/>
                </a:cxn>
                <a:cxn ang="0">
                  <a:pos x="13" y="0"/>
                </a:cxn>
                <a:cxn ang="0">
                  <a:pos x="7" y="33"/>
                </a:cxn>
                <a:cxn ang="0">
                  <a:pos x="4" y="31"/>
                </a:cxn>
                <a:cxn ang="0">
                  <a:pos x="3" y="20"/>
                </a:cxn>
                <a:cxn ang="0">
                  <a:pos x="4" y="14"/>
                </a:cxn>
                <a:cxn ang="0">
                  <a:pos x="4" y="7"/>
                </a:cxn>
                <a:cxn ang="0">
                  <a:pos x="0" y="0"/>
                </a:cxn>
              </a:cxnLst>
              <a:rect l="0" t="0" r="r" b="b"/>
              <a:pathLst>
                <a:path w="13" h="33">
                  <a:moveTo>
                    <a:pt x="0" y="0"/>
                  </a:moveTo>
                  <a:lnTo>
                    <a:pt x="13" y="0"/>
                  </a:lnTo>
                  <a:lnTo>
                    <a:pt x="7" y="33"/>
                  </a:lnTo>
                  <a:lnTo>
                    <a:pt x="4" y="31"/>
                  </a:lnTo>
                  <a:lnTo>
                    <a:pt x="3" y="20"/>
                  </a:lnTo>
                  <a:lnTo>
                    <a:pt x="4" y="14"/>
                  </a:lnTo>
                  <a:lnTo>
                    <a:pt x="4" y="7"/>
                  </a:lnTo>
                  <a:lnTo>
                    <a:pt x="0" y="0"/>
                  </a:lnTo>
                  <a:close/>
                </a:path>
              </a:pathLst>
            </a:custGeom>
            <a:noFill/>
            <a:ln w="1588">
              <a:solidFill>
                <a:srgbClr val="1F1A17"/>
              </a:solidFill>
              <a:prstDash val="solid"/>
              <a:round/>
              <a:headEnd/>
              <a:tailEnd/>
            </a:ln>
          </p:spPr>
          <p:txBody>
            <a:bodyPr>
              <a:prstTxWarp prst="textNoShape">
                <a:avLst/>
              </a:prstTxWarp>
            </a:bodyPr>
            <a:lstStyle/>
            <a:p>
              <a:endParaRPr lang="en-US" dirty="0"/>
            </a:p>
          </p:txBody>
        </p:sp>
        <p:sp>
          <p:nvSpPr>
            <p:cNvPr id="48" name="Freeform 880"/>
            <p:cNvSpPr>
              <a:spLocks/>
            </p:cNvSpPr>
            <p:nvPr/>
          </p:nvSpPr>
          <p:spPr bwMode="auto">
            <a:xfrm>
              <a:off x="3427" y="4550"/>
              <a:ext cx="209" cy="374"/>
            </a:xfrm>
            <a:custGeom>
              <a:avLst/>
              <a:gdLst/>
              <a:ahLst/>
              <a:cxnLst>
                <a:cxn ang="0">
                  <a:pos x="182" y="266"/>
                </a:cxn>
                <a:cxn ang="0">
                  <a:pos x="175" y="259"/>
                </a:cxn>
                <a:cxn ang="0">
                  <a:pos x="178" y="203"/>
                </a:cxn>
                <a:cxn ang="0">
                  <a:pos x="192" y="201"/>
                </a:cxn>
                <a:cxn ang="0">
                  <a:pos x="197" y="194"/>
                </a:cxn>
                <a:cxn ang="0">
                  <a:pos x="208" y="187"/>
                </a:cxn>
                <a:cxn ang="0">
                  <a:pos x="209" y="174"/>
                </a:cxn>
                <a:cxn ang="0">
                  <a:pos x="198" y="160"/>
                </a:cxn>
                <a:cxn ang="0">
                  <a:pos x="185" y="143"/>
                </a:cxn>
                <a:cxn ang="0">
                  <a:pos x="181" y="134"/>
                </a:cxn>
                <a:cxn ang="0">
                  <a:pos x="179" y="118"/>
                </a:cxn>
                <a:cxn ang="0">
                  <a:pos x="178" y="94"/>
                </a:cxn>
                <a:cxn ang="0">
                  <a:pos x="187" y="81"/>
                </a:cxn>
                <a:cxn ang="0">
                  <a:pos x="174" y="94"/>
                </a:cxn>
                <a:cxn ang="0">
                  <a:pos x="139" y="92"/>
                </a:cxn>
                <a:cxn ang="0">
                  <a:pos x="120" y="85"/>
                </a:cxn>
                <a:cxn ang="0">
                  <a:pos x="113" y="71"/>
                </a:cxn>
                <a:cxn ang="0">
                  <a:pos x="120" y="55"/>
                </a:cxn>
                <a:cxn ang="0">
                  <a:pos x="120" y="41"/>
                </a:cxn>
                <a:cxn ang="0">
                  <a:pos x="118" y="28"/>
                </a:cxn>
                <a:cxn ang="0">
                  <a:pos x="110" y="10"/>
                </a:cxn>
                <a:cxn ang="0">
                  <a:pos x="90" y="0"/>
                </a:cxn>
                <a:cxn ang="0">
                  <a:pos x="67" y="6"/>
                </a:cxn>
                <a:cxn ang="0">
                  <a:pos x="60" y="25"/>
                </a:cxn>
                <a:cxn ang="0">
                  <a:pos x="61" y="41"/>
                </a:cxn>
                <a:cxn ang="0">
                  <a:pos x="61" y="58"/>
                </a:cxn>
                <a:cxn ang="0">
                  <a:pos x="72" y="66"/>
                </a:cxn>
                <a:cxn ang="0">
                  <a:pos x="69" y="78"/>
                </a:cxn>
                <a:cxn ang="0">
                  <a:pos x="57" y="88"/>
                </a:cxn>
                <a:cxn ang="0">
                  <a:pos x="39" y="97"/>
                </a:cxn>
                <a:cxn ang="0">
                  <a:pos x="23" y="110"/>
                </a:cxn>
                <a:cxn ang="0">
                  <a:pos x="11" y="128"/>
                </a:cxn>
                <a:cxn ang="0">
                  <a:pos x="8" y="150"/>
                </a:cxn>
                <a:cxn ang="0">
                  <a:pos x="3" y="178"/>
                </a:cxn>
                <a:cxn ang="0">
                  <a:pos x="1" y="206"/>
                </a:cxn>
                <a:cxn ang="0">
                  <a:pos x="10" y="224"/>
                </a:cxn>
                <a:cxn ang="0">
                  <a:pos x="23" y="232"/>
                </a:cxn>
                <a:cxn ang="0">
                  <a:pos x="28" y="243"/>
                </a:cxn>
                <a:cxn ang="0">
                  <a:pos x="27" y="268"/>
                </a:cxn>
                <a:cxn ang="0">
                  <a:pos x="13" y="372"/>
                </a:cxn>
                <a:cxn ang="0">
                  <a:pos x="18" y="372"/>
                </a:cxn>
                <a:cxn ang="0">
                  <a:pos x="31" y="275"/>
                </a:cxn>
                <a:cxn ang="0">
                  <a:pos x="40" y="335"/>
                </a:cxn>
                <a:cxn ang="0">
                  <a:pos x="41" y="285"/>
                </a:cxn>
                <a:cxn ang="0">
                  <a:pos x="63" y="286"/>
                </a:cxn>
                <a:cxn ang="0">
                  <a:pos x="76" y="305"/>
                </a:cxn>
                <a:cxn ang="0">
                  <a:pos x="90" y="326"/>
                </a:cxn>
                <a:cxn ang="0">
                  <a:pos x="102" y="341"/>
                </a:cxn>
                <a:cxn ang="0">
                  <a:pos x="96" y="352"/>
                </a:cxn>
                <a:cxn ang="0">
                  <a:pos x="102" y="364"/>
                </a:cxn>
                <a:cxn ang="0">
                  <a:pos x="123" y="361"/>
                </a:cxn>
                <a:cxn ang="0">
                  <a:pos x="132" y="352"/>
                </a:cxn>
                <a:cxn ang="0">
                  <a:pos x="136" y="345"/>
                </a:cxn>
                <a:cxn ang="0">
                  <a:pos x="135" y="332"/>
                </a:cxn>
                <a:cxn ang="0">
                  <a:pos x="136" y="322"/>
                </a:cxn>
                <a:cxn ang="0">
                  <a:pos x="132" y="315"/>
                </a:cxn>
                <a:cxn ang="0">
                  <a:pos x="135" y="299"/>
                </a:cxn>
                <a:cxn ang="0">
                  <a:pos x="136" y="288"/>
                </a:cxn>
                <a:cxn ang="0">
                  <a:pos x="155" y="338"/>
                </a:cxn>
                <a:cxn ang="0">
                  <a:pos x="164" y="338"/>
                </a:cxn>
                <a:cxn ang="0">
                  <a:pos x="168" y="285"/>
                </a:cxn>
                <a:cxn ang="0">
                  <a:pos x="175" y="370"/>
                </a:cxn>
                <a:cxn ang="0">
                  <a:pos x="184" y="372"/>
                </a:cxn>
              </a:cxnLst>
              <a:rect l="0" t="0" r="r" b="b"/>
              <a:pathLst>
                <a:path w="209" h="374">
                  <a:moveTo>
                    <a:pt x="182" y="270"/>
                  </a:moveTo>
                  <a:lnTo>
                    <a:pt x="182" y="266"/>
                  </a:lnTo>
                  <a:lnTo>
                    <a:pt x="182" y="259"/>
                  </a:lnTo>
                  <a:lnTo>
                    <a:pt x="175" y="259"/>
                  </a:lnTo>
                  <a:lnTo>
                    <a:pt x="176" y="234"/>
                  </a:lnTo>
                  <a:lnTo>
                    <a:pt x="178" y="203"/>
                  </a:lnTo>
                  <a:lnTo>
                    <a:pt x="187" y="203"/>
                  </a:lnTo>
                  <a:lnTo>
                    <a:pt x="192" y="201"/>
                  </a:lnTo>
                  <a:lnTo>
                    <a:pt x="197" y="197"/>
                  </a:lnTo>
                  <a:lnTo>
                    <a:pt x="197" y="194"/>
                  </a:lnTo>
                  <a:lnTo>
                    <a:pt x="201" y="191"/>
                  </a:lnTo>
                  <a:lnTo>
                    <a:pt x="208" y="187"/>
                  </a:lnTo>
                  <a:lnTo>
                    <a:pt x="209" y="181"/>
                  </a:lnTo>
                  <a:lnTo>
                    <a:pt x="209" y="174"/>
                  </a:lnTo>
                  <a:lnTo>
                    <a:pt x="207" y="168"/>
                  </a:lnTo>
                  <a:lnTo>
                    <a:pt x="198" y="160"/>
                  </a:lnTo>
                  <a:lnTo>
                    <a:pt x="189" y="150"/>
                  </a:lnTo>
                  <a:lnTo>
                    <a:pt x="185" y="143"/>
                  </a:lnTo>
                  <a:lnTo>
                    <a:pt x="184" y="137"/>
                  </a:lnTo>
                  <a:lnTo>
                    <a:pt x="181" y="134"/>
                  </a:lnTo>
                  <a:lnTo>
                    <a:pt x="181" y="127"/>
                  </a:lnTo>
                  <a:lnTo>
                    <a:pt x="179" y="118"/>
                  </a:lnTo>
                  <a:lnTo>
                    <a:pt x="176" y="114"/>
                  </a:lnTo>
                  <a:lnTo>
                    <a:pt x="178" y="94"/>
                  </a:lnTo>
                  <a:lnTo>
                    <a:pt x="187" y="82"/>
                  </a:lnTo>
                  <a:lnTo>
                    <a:pt x="187" y="81"/>
                  </a:lnTo>
                  <a:lnTo>
                    <a:pt x="184" y="81"/>
                  </a:lnTo>
                  <a:lnTo>
                    <a:pt x="174" y="94"/>
                  </a:lnTo>
                  <a:lnTo>
                    <a:pt x="145" y="94"/>
                  </a:lnTo>
                  <a:lnTo>
                    <a:pt x="139" y="92"/>
                  </a:lnTo>
                  <a:lnTo>
                    <a:pt x="130" y="88"/>
                  </a:lnTo>
                  <a:lnTo>
                    <a:pt x="120" y="85"/>
                  </a:lnTo>
                  <a:lnTo>
                    <a:pt x="113" y="79"/>
                  </a:lnTo>
                  <a:lnTo>
                    <a:pt x="113" y="71"/>
                  </a:lnTo>
                  <a:lnTo>
                    <a:pt x="115" y="65"/>
                  </a:lnTo>
                  <a:lnTo>
                    <a:pt x="120" y="55"/>
                  </a:lnTo>
                  <a:lnTo>
                    <a:pt x="123" y="48"/>
                  </a:lnTo>
                  <a:lnTo>
                    <a:pt x="120" y="41"/>
                  </a:lnTo>
                  <a:lnTo>
                    <a:pt x="118" y="36"/>
                  </a:lnTo>
                  <a:lnTo>
                    <a:pt x="118" y="28"/>
                  </a:lnTo>
                  <a:lnTo>
                    <a:pt x="115" y="18"/>
                  </a:lnTo>
                  <a:lnTo>
                    <a:pt x="110" y="10"/>
                  </a:lnTo>
                  <a:lnTo>
                    <a:pt x="105" y="3"/>
                  </a:lnTo>
                  <a:lnTo>
                    <a:pt x="90" y="0"/>
                  </a:lnTo>
                  <a:lnTo>
                    <a:pt x="79" y="2"/>
                  </a:lnTo>
                  <a:lnTo>
                    <a:pt x="67" y="6"/>
                  </a:lnTo>
                  <a:lnTo>
                    <a:pt x="61" y="15"/>
                  </a:lnTo>
                  <a:lnTo>
                    <a:pt x="60" y="25"/>
                  </a:lnTo>
                  <a:lnTo>
                    <a:pt x="61" y="35"/>
                  </a:lnTo>
                  <a:lnTo>
                    <a:pt x="61" y="41"/>
                  </a:lnTo>
                  <a:lnTo>
                    <a:pt x="60" y="48"/>
                  </a:lnTo>
                  <a:lnTo>
                    <a:pt x="61" y="58"/>
                  </a:lnTo>
                  <a:lnTo>
                    <a:pt x="67" y="61"/>
                  </a:lnTo>
                  <a:lnTo>
                    <a:pt x="72" y="66"/>
                  </a:lnTo>
                  <a:lnTo>
                    <a:pt x="73" y="75"/>
                  </a:lnTo>
                  <a:lnTo>
                    <a:pt x="69" y="78"/>
                  </a:lnTo>
                  <a:lnTo>
                    <a:pt x="61" y="82"/>
                  </a:lnTo>
                  <a:lnTo>
                    <a:pt x="57" y="88"/>
                  </a:lnTo>
                  <a:lnTo>
                    <a:pt x="50" y="92"/>
                  </a:lnTo>
                  <a:lnTo>
                    <a:pt x="39" y="97"/>
                  </a:lnTo>
                  <a:lnTo>
                    <a:pt x="28" y="102"/>
                  </a:lnTo>
                  <a:lnTo>
                    <a:pt x="23" y="110"/>
                  </a:lnTo>
                  <a:lnTo>
                    <a:pt x="17" y="117"/>
                  </a:lnTo>
                  <a:lnTo>
                    <a:pt x="11" y="128"/>
                  </a:lnTo>
                  <a:lnTo>
                    <a:pt x="10" y="134"/>
                  </a:lnTo>
                  <a:lnTo>
                    <a:pt x="8" y="150"/>
                  </a:lnTo>
                  <a:lnTo>
                    <a:pt x="5" y="167"/>
                  </a:lnTo>
                  <a:lnTo>
                    <a:pt x="3" y="178"/>
                  </a:lnTo>
                  <a:lnTo>
                    <a:pt x="0" y="191"/>
                  </a:lnTo>
                  <a:lnTo>
                    <a:pt x="1" y="206"/>
                  </a:lnTo>
                  <a:lnTo>
                    <a:pt x="4" y="216"/>
                  </a:lnTo>
                  <a:lnTo>
                    <a:pt x="10" y="224"/>
                  </a:lnTo>
                  <a:lnTo>
                    <a:pt x="16" y="230"/>
                  </a:lnTo>
                  <a:lnTo>
                    <a:pt x="23" y="232"/>
                  </a:lnTo>
                  <a:lnTo>
                    <a:pt x="27" y="232"/>
                  </a:lnTo>
                  <a:lnTo>
                    <a:pt x="28" y="243"/>
                  </a:lnTo>
                  <a:lnTo>
                    <a:pt x="30" y="260"/>
                  </a:lnTo>
                  <a:lnTo>
                    <a:pt x="27" y="268"/>
                  </a:lnTo>
                  <a:lnTo>
                    <a:pt x="23" y="270"/>
                  </a:lnTo>
                  <a:lnTo>
                    <a:pt x="13" y="372"/>
                  </a:lnTo>
                  <a:lnTo>
                    <a:pt x="16" y="374"/>
                  </a:lnTo>
                  <a:lnTo>
                    <a:pt x="18" y="372"/>
                  </a:lnTo>
                  <a:lnTo>
                    <a:pt x="30" y="276"/>
                  </a:lnTo>
                  <a:lnTo>
                    <a:pt x="31" y="275"/>
                  </a:lnTo>
                  <a:lnTo>
                    <a:pt x="37" y="334"/>
                  </a:lnTo>
                  <a:lnTo>
                    <a:pt x="40" y="335"/>
                  </a:lnTo>
                  <a:lnTo>
                    <a:pt x="43" y="332"/>
                  </a:lnTo>
                  <a:lnTo>
                    <a:pt x="41" y="285"/>
                  </a:lnTo>
                  <a:lnTo>
                    <a:pt x="50" y="288"/>
                  </a:lnTo>
                  <a:lnTo>
                    <a:pt x="63" y="286"/>
                  </a:lnTo>
                  <a:lnTo>
                    <a:pt x="73" y="298"/>
                  </a:lnTo>
                  <a:lnTo>
                    <a:pt x="76" y="305"/>
                  </a:lnTo>
                  <a:lnTo>
                    <a:pt x="84" y="315"/>
                  </a:lnTo>
                  <a:lnTo>
                    <a:pt x="90" y="326"/>
                  </a:lnTo>
                  <a:lnTo>
                    <a:pt x="97" y="339"/>
                  </a:lnTo>
                  <a:lnTo>
                    <a:pt x="102" y="341"/>
                  </a:lnTo>
                  <a:lnTo>
                    <a:pt x="99" y="349"/>
                  </a:lnTo>
                  <a:lnTo>
                    <a:pt x="96" y="352"/>
                  </a:lnTo>
                  <a:lnTo>
                    <a:pt x="97" y="358"/>
                  </a:lnTo>
                  <a:lnTo>
                    <a:pt x="102" y="364"/>
                  </a:lnTo>
                  <a:lnTo>
                    <a:pt x="110" y="364"/>
                  </a:lnTo>
                  <a:lnTo>
                    <a:pt x="123" y="361"/>
                  </a:lnTo>
                  <a:lnTo>
                    <a:pt x="126" y="357"/>
                  </a:lnTo>
                  <a:lnTo>
                    <a:pt x="132" y="352"/>
                  </a:lnTo>
                  <a:lnTo>
                    <a:pt x="136" y="351"/>
                  </a:lnTo>
                  <a:lnTo>
                    <a:pt x="136" y="345"/>
                  </a:lnTo>
                  <a:lnTo>
                    <a:pt x="130" y="335"/>
                  </a:lnTo>
                  <a:lnTo>
                    <a:pt x="135" y="332"/>
                  </a:lnTo>
                  <a:lnTo>
                    <a:pt x="138" y="326"/>
                  </a:lnTo>
                  <a:lnTo>
                    <a:pt x="136" y="322"/>
                  </a:lnTo>
                  <a:lnTo>
                    <a:pt x="133" y="318"/>
                  </a:lnTo>
                  <a:lnTo>
                    <a:pt x="132" y="315"/>
                  </a:lnTo>
                  <a:lnTo>
                    <a:pt x="135" y="309"/>
                  </a:lnTo>
                  <a:lnTo>
                    <a:pt x="135" y="299"/>
                  </a:lnTo>
                  <a:lnTo>
                    <a:pt x="132" y="293"/>
                  </a:lnTo>
                  <a:lnTo>
                    <a:pt x="136" y="288"/>
                  </a:lnTo>
                  <a:lnTo>
                    <a:pt x="158" y="286"/>
                  </a:lnTo>
                  <a:lnTo>
                    <a:pt x="155" y="338"/>
                  </a:lnTo>
                  <a:lnTo>
                    <a:pt x="159" y="339"/>
                  </a:lnTo>
                  <a:lnTo>
                    <a:pt x="164" y="338"/>
                  </a:lnTo>
                  <a:lnTo>
                    <a:pt x="165" y="286"/>
                  </a:lnTo>
                  <a:lnTo>
                    <a:pt x="168" y="285"/>
                  </a:lnTo>
                  <a:lnTo>
                    <a:pt x="175" y="285"/>
                  </a:lnTo>
                  <a:lnTo>
                    <a:pt x="175" y="370"/>
                  </a:lnTo>
                  <a:lnTo>
                    <a:pt x="178" y="374"/>
                  </a:lnTo>
                  <a:lnTo>
                    <a:pt x="184" y="372"/>
                  </a:lnTo>
                  <a:lnTo>
                    <a:pt x="182" y="270"/>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49" name="Freeform 881"/>
            <p:cNvSpPr>
              <a:spLocks/>
            </p:cNvSpPr>
            <p:nvPr/>
          </p:nvSpPr>
          <p:spPr bwMode="auto">
            <a:xfrm>
              <a:off x="3427" y="4550"/>
              <a:ext cx="209" cy="374"/>
            </a:xfrm>
            <a:custGeom>
              <a:avLst/>
              <a:gdLst/>
              <a:ahLst/>
              <a:cxnLst>
                <a:cxn ang="0">
                  <a:pos x="182" y="266"/>
                </a:cxn>
                <a:cxn ang="0">
                  <a:pos x="175" y="259"/>
                </a:cxn>
                <a:cxn ang="0">
                  <a:pos x="178" y="203"/>
                </a:cxn>
                <a:cxn ang="0">
                  <a:pos x="192" y="201"/>
                </a:cxn>
                <a:cxn ang="0">
                  <a:pos x="197" y="194"/>
                </a:cxn>
                <a:cxn ang="0">
                  <a:pos x="208" y="187"/>
                </a:cxn>
                <a:cxn ang="0">
                  <a:pos x="209" y="174"/>
                </a:cxn>
                <a:cxn ang="0">
                  <a:pos x="198" y="160"/>
                </a:cxn>
                <a:cxn ang="0">
                  <a:pos x="185" y="143"/>
                </a:cxn>
                <a:cxn ang="0">
                  <a:pos x="181" y="134"/>
                </a:cxn>
                <a:cxn ang="0">
                  <a:pos x="179" y="118"/>
                </a:cxn>
                <a:cxn ang="0">
                  <a:pos x="178" y="94"/>
                </a:cxn>
                <a:cxn ang="0">
                  <a:pos x="187" y="81"/>
                </a:cxn>
                <a:cxn ang="0">
                  <a:pos x="174" y="94"/>
                </a:cxn>
                <a:cxn ang="0">
                  <a:pos x="139" y="92"/>
                </a:cxn>
                <a:cxn ang="0">
                  <a:pos x="120" y="85"/>
                </a:cxn>
                <a:cxn ang="0">
                  <a:pos x="113" y="71"/>
                </a:cxn>
                <a:cxn ang="0">
                  <a:pos x="120" y="55"/>
                </a:cxn>
                <a:cxn ang="0">
                  <a:pos x="120" y="41"/>
                </a:cxn>
                <a:cxn ang="0">
                  <a:pos x="118" y="28"/>
                </a:cxn>
                <a:cxn ang="0">
                  <a:pos x="110" y="10"/>
                </a:cxn>
                <a:cxn ang="0">
                  <a:pos x="90" y="0"/>
                </a:cxn>
                <a:cxn ang="0">
                  <a:pos x="67" y="6"/>
                </a:cxn>
                <a:cxn ang="0">
                  <a:pos x="60" y="25"/>
                </a:cxn>
                <a:cxn ang="0">
                  <a:pos x="61" y="41"/>
                </a:cxn>
                <a:cxn ang="0">
                  <a:pos x="61" y="58"/>
                </a:cxn>
                <a:cxn ang="0">
                  <a:pos x="72" y="66"/>
                </a:cxn>
                <a:cxn ang="0">
                  <a:pos x="69" y="78"/>
                </a:cxn>
                <a:cxn ang="0">
                  <a:pos x="57" y="88"/>
                </a:cxn>
                <a:cxn ang="0">
                  <a:pos x="39" y="97"/>
                </a:cxn>
                <a:cxn ang="0">
                  <a:pos x="23" y="110"/>
                </a:cxn>
                <a:cxn ang="0">
                  <a:pos x="11" y="128"/>
                </a:cxn>
                <a:cxn ang="0">
                  <a:pos x="8" y="150"/>
                </a:cxn>
                <a:cxn ang="0">
                  <a:pos x="3" y="178"/>
                </a:cxn>
                <a:cxn ang="0">
                  <a:pos x="1" y="206"/>
                </a:cxn>
                <a:cxn ang="0">
                  <a:pos x="10" y="224"/>
                </a:cxn>
                <a:cxn ang="0">
                  <a:pos x="23" y="232"/>
                </a:cxn>
                <a:cxn ang="0">
                  <a:pos x="28" y="243"/>
                </a:cxn>
                <a:cxn ang="0">
                  <a:pos x="27" y="268"/>
                </a:cxn>
                <a:cxn ang="0">
                  <a:pos x="13" y="372"/>
                </a:cxn>
                <a:cxn ang="0">
                  <a:pos x="18" y="372"/>
                </a:cxn>
                <a:cxn ang="0">
                  <a:pos x="31" y="275"/>
                </a:cxn>
                <a:cxn ang="0">
                  <a:pos x="40" y="335"/>
                </a:cxn>
                <a:cxn ang="0">
                  <a:pos x="41" y="285"/>
                </a:cxn>
                <a:cxn ang="0">
                  <a:pos x="63" y="286"/>
                </a:cxn>
                <a:cxn ang="0">
                  <a:pos x="76" y="305"/>
                </a:cxn>
                <a:cxn ang="0">
                  <a:pos x="90" y="326"/>
                </a:cxn>
                <a:cxn ang="0">
                  <a:pos x="102" y="341"/>
                </a:cxn>
                <a:cxn ang="0">
                  <a:pos x="96" y="352"/>
                </a:cxn>
                <a:cxn ang="0">
                  <a:pos x="102" y="364"/>
                </a:cxn>
                <a:cxn ang="0">
                  <a:pos x="123" y="361"/>
                </a:cxn>
                <a:cxn ang="0">
                  <a:pos x="132" y="352"/>
                </a:cxn>
                <a:cxn ang="0">
                  <a:pos x="136" y="345"/>
                </a:cxn>
                <a:cxn ang="0">
                  <a:pos x="135" y="332"/>
                </a:cxn>
                <a:cxn ang="0">
                  <a:pos x="136" y="322"/>
                </a:cxn>
                <a:cxn ang="0">
                  <a:pos x="132" y="315"/>
                </a:cxn>
                <a:cxn ang="0">
                  <a:pos x="135" y="299"/>
                </a:cxn>
                <a:cxn ang="0">
                  <a:pos x="136" y="288"/>
                </a:cxn>
                <a:cxn ang="0">
                  <a:pos x="155" y="338"/>
                </a:cxn>
                <a:cxn ang="0">
                  <a:pos x="164" y="338"/>
                </a:cxn>
                <a:cxn ang="0">
                  <a:pos x="168" y="285"/>
                </a:cxn>
                <a:cxn ang="0">
                  <a:pos x="175" y="370"/>
                </a:cxn>
                <a:cxn ang="0">
                  <a:pos x="184" y="372"/>
                </a:cxn>
              </a:cxnLst>
              <a:rect l="0" t="0" r="r" b="b"/>
              <a:pathLst>
                <a:path w="209" h="374">
                  <a:moveTo>
                    <a:pt x="182" y="270"/>
                  </a:moveTo>
                  <a:lnTo>
                    <a:pt x="182" y="266"/>
                  </a:lnTo>
                  <a:lnTo>
                    <a:pt x="182" y="259"/>
                  </a:lnTo>
                  <a:lnTo>
                    <a:pt x="175" y="259"/>
                  </a:lnTo>
                  <a:lnTo>
                    <a:pt x="176" y="234"/>
                  </a:lnTo>
                  <a:lnTo>
                    <a:pt x="178" y="203"/>
                  </a:lnTo>
                  <a:lnTo>
                    <a:pt x="187" y="203"/>
                  </a:lnTo>
                  <a:lnTo>
                    <a:pt x="192" y="201"/>
                  </a:lnTo>
                  <a:lnTo>
                    <a:pt x="197" y="197"/>
                  </a:lnTo>
                  <a:lnTo>
                    <a:pt x="197" y="194"/>
                  </a:lnTo>
                  <a:lnTo>
                    <a:pt x="201" y="191"/>
                  </a:lnTo>
                  <a:lnTo>
                    <a:pt x="208" y="187"/>
                  </a:lnTo>
                  <a:lnTo>
                    <a:pt x="209" y="181"/>
                  </a:lnTo>
                  <a:lnTo>
                    <a:pt x="209" y="174"/>
                  </a:lnTo>
                  <a:lnTo>
                    <a:pt x="207" y="168"/>
                  </a:lnTo>
                  <a:lnTo>
                    <a:pt x="198" y="160"/>
                  </a:lnTo>
                  <a:lnTo>
                    <a:pt x="189" y="150"/>
                  </a:lnTo>
                  <a:lnTo>
                    <a:pt x="185" y="143"/>
                  </a:lnTo>
                  <a:lnTo>
                    <a:pt x="184" y="137"/>
                  </a:lnTo>
                  <a:lnTo>
                    <a:pt x="181" y="134"/>
                  </a:lnTo>
                  <a:lnTo>
                    <a:pt x="181" y="127"/>
                  </a:lnTo>
                  <a:lnTo>
                    <a:pt x="179" y="118"/>
                  </a:lnTo>
                  <a:lnTo>
                    <a:pt x="176" y="114"/>
                  </a:lnTo>
                  <a:lnTo>
                    <a:pt x="178" y="94"/>
                  </a:lnTo>
                  <a:lnTo>
                    <a:pt x="187" y="82"/>
                  </a:lnTo>
                  <a:lnTo>
                    <a:pt x="187" y="81"/>
                  </a:lnTo>
                  <a:lnTo>
                    <a:pt x="184" y="81"/>
                  </a:lnTo>
                  <a:lnTo>
                    <a:pt x="174" y="94"/>
                  </a:lnTo>
                  <a:lnTo>
                    <a:pt x="145" y="94"/>
                  </a:lnTo>
                  <a:lnTo>
                    <a:pt x="139" y="92"/>
                  </a:lnTo>
                  <a:lnTo>
                    <a:pt x="130" y="88"/>
                  </a:lnTo>
                  <a:lnTo>
                    <a:pt x="120" y="85"/>
                  </a:lnTo>
                  <a:lnTo>
                    <a:pt x="113" y="79"/>
                  </a:lnTo>
                  <a:lnTo>
                    <a:pt x="113" y="71"/>
                  </a:lnTo>
                  <a:lnTo>
                    <a:pt x="115" y="65"/>
                  </a:lnTo>
                  <a:lnTo>
                    <a:pt x="120" y="55"/>
                  </a:lnTo>
                  <a:lnTo>
                    <a:pt x="123" y="48"/>
                  </a:lnTo>
                  <a:lnTo>
                    <a:pt x="120" y="41"/>
                  </a:lnTo>
                  <a:lnTo>
                    <a:pt x="118" y="36"/>
                  </a:lnTo>
                  <a:lnTo>
                    <a:pt x="118" y="28"/>
                  </a:lnTo>
                  <a:lnTo>
                    <a:pt x="115" y="18"/>
                  </a:lnTo>
                  <a:lnTo>
                    <a:pt x="110" y="10"/>
                  </a:lnTo>
                  <a:lnTo>
                    <a:pt x="105" y="3"/>
                  </a:lnTo>
                  <a:lnTo>
                    <a:pt x="90" y="0"/>
                  </a:lnTo>
                  <a:lnTo>
                    <a:pt x="79" y="2"/>
                  </a:lnTo>
                  <a:lnTo>
                    <a:pt x="67" y="6"/>
                  </a:lnTo>
                  <a:lnTo>
                    <a:pt x="61" y="15"/>
                  </a:lnTo>
                  <a:lnTo>
                    <a:pt x="60" y="25"/>
                  </a:lnTo>
                  <a:lnTo>
                    <a:pt x="61" y="35"/>
                  </a:lnTo>
                  <a:lnTo>
                    <a:pt x="61" y="41"/>
                  </a:lnTo>
                  <a:lnTo>
                    <a:pt x="60" y="48"/>
                  </a:lnTo>
                  <a:lnTo>
                    <a:pt x="61" y="58"/>
                  </a:lnTo>
                  <a:lnTo>
                    <a:pt x="67" y="61"/>
                  </a:lnTo>
                  <a:lnTo>
                    <a:pt x="72" y="66"/>
                  </a:lnTo>
                  <a:lnTo>
                    <a:pt x="73" y="75"/>
                  </a:lnTo>
                  <a:lnTo>
                    <a:pt x="69" y="78"/>
                  </a:lnTo>
                  <a:lnTo>
                    <a:pt x="61" y="82"/>
                  </a:lnTo>
                  <a:lnTo>
                    <a:pt x="57" y="88"/>
                  </a:lnTo>
                  <a:lnTo>
                    <a:pt x="50" y="92"/>
                  </a:lnTo>
                  <a:lnTo>
                    <a:pt x="39" y="97"/>
                  </a:lnTo>
                  <a:lnTo>
                    <a:pt x="28" y="102"/>
                  </a:lnTo>
                  <a:lnTo>
                    <a:pt x="23" y="110"/>
                  </a:lnTo>
                  <a:lnTo>
                    <a:pt x="17" y="117"/>
                  </a:lnTo>
                  <a:lnTo>
                    <a:pt x="11" y="128"/>
                  </a:lnTo>
                  <a:lnTo>
                    <a:pt x="10" y="134"/>
                  </a:lnTo>
                  <a:lnTo>
                    <a:pt x="8" y="150"/>
                  </a:lnTo>
                  <a:lnTo>
                    <a:pt x="5" y="167"/>
                  </a:lnTo>
                  <a:lnTo>
                    <a:pt x="3" y="178"/>
                  </a:lnTo>
                  <a:lnTo>
                    <a:pt x="0" y="191"/>
                  </a:lnTo>
                  <a:lnTo>
                    <a:pt x="1" y="206"/>
                  </a:lnTo>
                  <a:lnTo>
                    <a:pt x="4" y="216"/>
                  </a:lnTo>
                  <a:lnTo>
                    <a:pt x="10" y="224"/>
                  </a:lnTo>
                  <a:lnTo>
                    <a:pt x="16" y="230"/>
                  </a:lnTo>
                  <a:lnTo>
                    <a:pt x="23" y="232"/>
                  </a:lnTo>
                  <a:lnTo>
                    <a:pt x="27" y="232"/>
                  </a:lnTo>
                  <a:lnTo>
                    <a:pt x="28" y="243"/>
                  </a:lnTo>
                  <a:lnTo>
                    <a:pt x="30" y="260"/>
                  </a:lnTo>
                  <a:lnTo>
                    <a:pt x="27" y="268"/>
                  </a:lnTo>
                  <a:lnTo>
                    <a:pt x="23" y="270"/>
                  </a:lnTo>
                  <a:lnTo>
                    <a:pt x="13" y="372"/>
                  </a:lnTo>
                  <a:lnTo>
                    <a:pt x="16" y="374"/>
                  </a:lnTo>
                  <a:lnTo>
                    <a:pt x="18" y="372"/>
                  </a:lnTo>
                  <a:lnTo>
                    <a:pt x="30" y="276"/>
                  </a:lnTo>
                  <a:lnTo>
                    <a:pt x="31" y="275"/>
                  </a:lnTo>
                  <a:lnTo>
                    <a:pt x="37" y="334"/>
                  </a:lnTo>
                  <a:lnTo>
                    <a:pt x="40" y="335"/>
                  </a:lnTo>
                  <a:lnTo>
                    <a:pt x="43" y="332"/>
                  </a:lnTo>
                  <a:lnTo>
                    <a:pt x="41" y="285"/>
                  </a:lnTo>
                  <a:lnTo>
                    <a:pt x="50" y="288"/>
                  </a:lnTo>
                  <a:lnTo>
                    <a:pt x="63" y="286"/>
                  </a:lnTo>
                  <a:lnTo>
                    <a:pt x="73" y="298"/>
                  </a:lnTo>
                  <a:lnTo>
                    <a:pt x="76" y="305"/>
                  </a:lnTo>
                  <a:lnTo>
                    <a:pt x="84" y="315"/>
                  </a:lnTo>
                  <a:lnTo>
                    <a:pt x="90" y="326"/>
                  </a:lnTo>
                  <a:lnTo>
                    <a:pt x="97" y="339"/>
                  </a:lnTo>
                  <a:lnTo>
                    <a:pt x="102" y="341"/>
                  </a:lnTo>
                  <a:lnTo>
                    <a:pt x="99" y="349"/>
                  </a:lnTo>
                  <a:lnTo>
                    <a:pt x="96" y="352"/>
                  </a:lnTo>
                  <a:lnTo>
                    <a:pt x="97" y="358"/>
                  </a:lnTo>
                  <a:lnTo>
                    <a:pt x="102" y="364"/>
                  </a:lnTo>
                  <a:lnTo>
                    <a:pt x="110" y="364"/>
                  </a:lnTo>
                  <a:lnTo>
                    <a:pt x="123" y="361"/>
                  </a:lnTo>
                  <a:lnTo>
                    <a:pt x="126" y="357"/>
                  </a:lnTo>
                  <a:lnTo>
                    <a:pt x="132" y="352"/>
                  </a:lnTo>
                  <a:lnTo>
                    <a:pt x="136" y="351"/>
                  </a:lnTo>
                  <a:lnTo>
                    <a:pt x="136" y="345"/>
                  </a:lnTo>
                  <a:lnTo>
                    <a:pt x="130" y="335"/>
                  </a:lnTo>
                  <a:lnTo>
                    <a:pt x="135" y="332"/>
                  </a:lnTo>
                  <a:lnTo>
                    <a:pt x="138" y="326"/>
                  </a:lnTo>
                  <a:lnTo>
                    <a:pt x="136" y="322"/>
                  </a:lnTo>
                  <a:lnTo>
                    <a:pt x="133" y="318"/>
                  </a:lnTo>
                  <a:lnTo>
                    <a:pt x="132" y="315"/>
                  </a:lnTo>
                  <a:lnTo>
                    <a:pt x="135" y="309"/>
                  </a:lnTo>
                  <a:lnTo>
                    <a:pt x="135" y="299"/>
                  </a:lnTo>
                  <a:lnTo>
                    <a:pt x="132" y="293"/>
                  </a:lnTo>
                  <a:lnTo>
                    <a:pt x="136" y="288"/>
                  </a:lnTo>
                  <a:lnTo>
                    <a:pt x="158" y="286"/>
                  </a:lnTo>
                  <a:lnTo>
                    <a:pt x="155" y="338"/>
                  </a:lnTo>
                  <a:lnTo>
                    <a:pt x="159" y="339"/>
                  </a:lnTo>
                  <a:lnTo>
                    <a:pt x="164" y="338"/>
                  </a:lnTo>
                  <a:lnTo>
                    <a:pt x="165" y="286"/>
                  </a:lnTo>
                  <a:lnTo>
                    <a:pt x="168" y="285"/>
                  </a:lnTo>
                  <a:lnTo>
                    <a:pt x="175" y="285"/>
                  </a:lnTo>
                  <a:lnTo>
                    <a:pt x="175" y="370"/>
                  </a:lnTo>
                  <a:lnTo>
                    <a:pt x="178" y="374"/>
                  </a:lnTo>
                  <a:lnTo>
                    <a:pt x="184" y="372"/>
                  </a:lnTo>
                  <a:lnTo>
                    <a:pt x="182" y="270"/>
                  </a:lnTo>
                  <a:close/>
                </a:path>
              </a:pathLst>
            </a:custGeom>
            <a:noFill/>
            <a:ln w="1588">
              <a:solidFill>
                <a:srgbClr val="1F1A17"/>
              </a:solidFill>
              <a:prstDash val="solid"/>
              <a:round/>
              <a:headEnd/>
              <a:tailEnd/>
            </a:ln>
          </p:spPr>
          <p:txBody>
            <a:bodyPr>
              <a:prstTxWarp prst="textNoShape">
                <a:avLst/>
              </a:prstTxWarp>
            </a:bodyPr>
            <a:lstStyle/>
            <a:p>
              <a:endParaRPr lang="en-US" dirty="0"/>
            </a:p>
          </p:txBody>
        </p:sp>
        <p:sp>
          <p:nvSpPr>
            <p:cNvPr id="50" name="Freeform 882"/>
            <p:cNvSpPr>
              <a:spLocks noEditPoints="1"/>
            </p:cNvSpPr>
            <p:nvPr/>
          </p:nvSpPr>
          <p:spPr bwMode="auto">
            <a:xfrm>
              <a:off x="4089" y="4553"/>
              <a:ext cx="229" cy="387"/>
            </a:xfrm>
            <a:custGeom>
              <a:avLst/>
              <a:gdLst/>
              <a:ahLst/>
              <a:cxnLst>
                <a:cxn ang="0">
                  <a:pos x="58" y="332"/>
                </a:cxn>
                <a:cxn ang="0">
                  <a:pos x="33" y="356"/>
                </a:cxn>
                <a:cxn ang="0">
                  <a:pos x="27" y="328"/>
                </a:cxn>
                <a:cxn ang="0">
                  <a:pos x="26" y="305"/>
                </a:cxn>
                <a:cxn ang="0">
                  <a:pos x="19" y="276"/>
                </a:cxn>
                <a:cxn ang="0">
                  <a:pos x="12" y="257"/>
                </a:cxn>
                <a:cxn ang="0">
                  <a:pos x="0" y="243"/>
                </a:cxn>
                <a:cxn ang="0">
                  <a:pos x="6" y="220"/>
                </a:cxn>
                <a:cxn ang="0">
                  <a:pos x="14" y="214"/>
                </a:cxn>
                <a:cxn ang="0">
                  <a:pos x="16" y="197"/>
                </a:cxn>
                <a:cxn ang="0">
                  <a:pos x="10" y="174"/>
                </a:cxn>
                <a:cxn ang="0">
                  <a:pos x="22" y="164"/>
                </a:cxn>
                <a:cxn ang="0">
                  <a:pos x="58" y="131"/>
                </a:cxn>
                <a:cxn ang="0">
                  <a:pos x="78" y="122"/>
                </a:cxn>
                <a:cxn ang="0">
                  <a:pos x="96" y="99"/>
                </a:cxn>
                <a:cxn ang="0">
                  <a:pos x="96" y="82"/>
                </a:cxn>
                <a:cxn ang="0">
                  <a:pos x="92" y="68"/>
                </a:cxn>
                <a:cxn ang="0">
                  <a:pos x="92" y="53"/>
                </a:cxn>
                <a:cxn ang="0">
                  <a:pos x="88" y="32"/>
                </a:cxn>
                <a:cxn ang="0">
                  <a:pos x="85" y="15"/>
                </a:cxn>
                <a:cxn ang="0">
                  <a:pos x="101" y="2"/>
                </a:cxn>
                <a:cxn ang="0">
                  <a:pos x="125" y="5"/>
                </a:cxn>
                <a:cxn ang="0">
                  <a:pos x="148" y="12"/>
                </a:cxn>
                <a:cxn ang="0">
                  <a:pos x="162" y="33"/>
                </a:cxn>
                <a:cxn ang="0">
                  <a:pos x="162" y="63"/>
                </a:cxn>
                <a:cxn ang="0">
                  <a:pos x="157" y="82"/>
                </a:cxn>
                <a:cxn ang="0">
                  <a:pos x="144" y="92"/>
                </a:cxn>
                <a:cxn ang="0">
                  <a:pos x="162" y="104"/>
                </a:cxn>
                <a:cxn ang="0">
                  <a:pos x="174" y="109"/>
                </a:cxn>
                <a:cxn ang="0">
                  <a:pos x="204" y="122"/>
                </a:cxn>
                <a:cxn ang="0">
                  <a:pos x="214" y="152"/>
                </a:cxn>
                <a:cxn ang="0">
                  <a:pos x="229" y="186"/>
                </a:cxn>
                <a:cxn ang="0">
                  <a:pos x="220" y="223"/>
                </a:cxn>
                <a:cxn ang="0">
                  <a:pos x="196" y="239"/>
                </a:cxn>
                <a:cxn ang="0">
                  <a:pos x="191" y="266"/>
                </a:cxn>
                <a:cxn ang="0">
                  <a:pos x="194" y="377"/>
                </a:cxn>
                <a:cxn ang="0">
                  <a:pos x="161" y="296"/>
                </a:cxn>
                <a:cxn ang="0">
                  <a:pos x="127" y="341"/>
                </a:cxn>
                <a:cxn ang="0">
                  <a:pos x="85" y="308"/>
                </a:cxn>
                <a:cxn ang="0">
                  <a:pos x="79" y="321"/>
                </a:cxn>
                <a:cxn ang="0">
                  <a:pos x="81" y="385"/>
                </a:cxn>
                <a:cxn ang="0">
                  <a:pos x="70" y="381"/>
                </a:cxn>
                <a:cxn ang="0">
                  <a:pos x="181" y="277"/>
                </a:cxn>
                <a:cxn ang="0">
                  <a:pos x="173" y="266"/>
                </a:cxn>
              </a:cxnLst>
              <a:rect l="0" t="0" r="r" b="b"/>
              <a:pathLst>
                <a:path w="229" h="387">
                  <a:moveTo>
                    <a:pt x="66" y="349"/>
                  </a:moveTo>
                  <a:lnTo>
                    <a:pt x="63" y="332"/>
                  </a:lnTo>
                  <a:lnTo>
                    <a:pt x="58" y="332"/>
                  </a:lnTo>
                  <a:lnTo>
                    <a:pt x="53" y="328"/>
                  </a:lnTo>
                  <a:lnTo>
                    <a:pt x="37" y="354"/>
                  </a:lnTo>
                  <a:lnTo>
                    <a:pt x="33" y="356"/>
                  </a:lnTo>
                  <a:lnTo>
                    <a:pt x="32" y="348"/>
                  </a:lnTo>
                  <a:lnTo>
                    <a:pt x="37" y="341"/>
                  </a:lnTo>
                  <a:lnTo>
                    <a:pt x="27" y="328"/>
                  </a:lnTo>
                  <a:lnTo>
                    <a:pt x="27" y="316"/>
                  </a:lnTo>
                  <a:lnTo>
                    <a:pt x="29" y="309"/>
                  </a:lnTo>
                  <a:lnTo>
                    <a:pt x="26" y="305"/>
                  </a:lnTo>
                  <a:lnTo>
                    <a:pt x="26" y="300"/>
                  </a:lnTo>
                  <a:lnTo>
                    <a:pt x="23" y="288"/>
                  </a:lnTo>
                  <a:lnTo>
                    <a:pt x="19" y="276"/>
                  </a:lnTo>
                  <a:lnTo>
                    <a:pt x="14" y="275"/>
                  </a:lnTo>
                  <a:lnTo>
                    <a:pt x="13" y="262"/>
                  </a:lnTo>
                  <a:lnTo>
                    <a:pt x="12" y="257"/>
                  </a:lnTo>
                  <a:lnTo>
                    <a:pt x="6" y="252"/>
                  </a:lnTo>
                  <a:lnTo>
                    <a:pt x="0" y="246"/>
                  </a:lnTo>
                  <a:lnTo>
                    <a:pt x="0" y="243"/>
                  </a:lnTo>
                  <a:lnTo>
                    <a:pt x="3" y="234"/>
                  </a:lnTo>
                  <a:lnTo>
                    <a:pt x="6" y="229"/>
                  </a:lnTo>
                  <a:lnTo>
                    <a:pt x="6" y="220"/>
                  </a:lnTo>
                  <a:lnTo>
                    <a:pt x="10" y="214"/>
                  </a:lnTo>
                  <a:lnTo>
                    <a:pt x="14" y="219"/>
                  </a:lnTo>
                  <a:lnTo>
                    <a:pt x="14" y="214"/>
                  </a:lnTo>
                  <a:lnTo>
                    <a:pt x="17" y="207"/>
                  </a:lnTo>
                  <a:lnTo>
                    <a:pt x="20" y="203"/>
                  </a:lnTo>
                  <a:lnTo>
                    <a:pt x="16" y="197"/>
                  </a:lnTo>
                  <a:lnTo>
                    <a:pt x="12" y="190"/>
                  </a:lnTo>
                  <a:lnTo>
                    <a:pt x="10" y="183"/>
                  </a:lnTo>
                  <a:lnTo>
                    <a:pt x="10" y="174"/>
                  </a:lnTo>
                  <a:lnTo>
                    <a:pt x="13" y="167"/>
                  </a:lnTo>
                  <a:lnTo>
                    <a:pt x="16" y="164"/>
                  </a:lnTo>
                  <a:lnTo>
                    <a:pt x="22" y="164"/>
                  </a:lnTo>
                  <a:lnTo>
                    <a:pt x="19" y="140"/>
                  </a:lnTo>
                  <a:lnTo>
                    <a:pt x="17" y="131"/>
                  </a:lnTo>
                  <a:lnTo>
                    <a:pt x="58" y="131"/>
                  </a:lnTo>
                  <a:lnTo>
                    <a:pt x="62" y="129"/>
                  </a:lnTo>
                  <a:lnTo>
                    <a:pt x="70" y="124"/>
                  </a:lnTo>
                  <a:lnTo>
                    <a:pt x="78" y="122"/>
                  </a:lnTo>
                  <a:lnTo>
                    <a:pt x="69" y="121"/>
                  </a:lnTo>
                  <a:lnTo>
                    <a:pt x="82" y="112"/>
                  </a:lnTo>
                  <a:lnTo>
                    <a:pt x="96" y="99"/>
                  </a:lnTo>
                  <a:lnTo>
                    <a:pt x="96" y="95"/>
                  </a:lnTo>
                  <a:lnTo>
                    <a:pt x="98" y="88"/>
                  </a:lnTo>
                  <a:lnTo>
                    <a:pt x="96" y="82"/>
                  </a:lnTo>
                  <a:lnTo>
                    <a:pt x="93" y="76"/>
                  </a:lnTo>
                  <a:lnTo>
                    <a:pt x="93" y="71"/>
                  </a:lnTo>
                  <a:lnTo>
                    <a:pt x="92" y="68"/>
                  </a:lnTo>
                  <a:lnTo>
                    <a:pt x="92" y="61"/>
                  </a:lnTo>
                  <a:lnTo>
                    <a:pt x="93" y="56"/>
                  </a:lnTo>
                  <a:lnTo>
                    <a:pt x="92" y="53"/>
                  </a:lnTo>
                  <a:lnTo>
                    <a:pt x="89" y="45"/>
                  </a:lnTo>
                  <a:lnTo>
                    <a:pt x="88" y="38"/>
                  </a:lnTo>
                  <a:lnTo>
                    <a:pt x="88" y="32"/>
                  </a:lnTo>
                  <a:lnTo>
                    <a:pt x="86" y="26"/>
                  </a:lnTo>
                  <a:lnTo>
                    <a:pt x="85" y="20"/>
                  </a:lnTo>
                  <a:lnTo>
                    <a:pt x="85" y="15"/>
                  </a:lnTo>
                  <a:lnTo>
                    <a:pt x="88" y="9"/>
                  </a:lnTo>
                  <a:lnTo>
                    <a:pt x="92" y="5"/>
                  </a:lnTo>
                  <a:lnTo>
                    <a:pt x="101" y="2"/>
                  </a:lnTo>
                  <a:lnTo>
                    <a:pt x="111" y="0"/>
                  </a:lnTo>
                  <a:lnTo>
                    <a:pt x="118" y="0"/>
                  </a:lnTo>
                  <a:lnTo>
                    <a:pt x="125" y="5"/>
                  </a:lnTo>
                  <a:lnTo>
                    <a:pt x="132" y="7"/>
                  </a:lnTo>
                  <a:lnTo>
                    <a:pt x="141" y="9"/>
                  </a:lnTo>
                  <a:lnTo>
                    <a:pt x="148" y="12"/>
                  </a:lnTo>
                  <a:lnTo>
                    <a:pt x="154" y="17"/>
                  </a:lnTo>
                  <a:lnTo>
                    <a:pt x="158" y="25"/>
                  </a:lnTo>
                  <a:lnTo>
                    <a:pt x="162" y="33"/>
                  </a:lnTo>
                  <a:lnTo>
                    <a:pt x="165" y="46"/>
                  </a:lnTo>
                  <a:lnTo>
                    <a:pt x="164" y="53"/>
                  </a:lnTo>
                  <a:lnTo>
                    <a:pt x="162" y="63"/>
                  </a:lnTo>
                  <a:lnTo>
                    <a:pt x="158" y="71"/>
                  </a:lnTo>
                  <a:lnTo>
                    <a:pt x="154" y="75"/>
                  </a:lnTo>
                  <a:lnTo>
                    <a:pt x="157" y="82"/>
                  </a:lnTo>
                  <a:lnTo>
                    <a:pt x="155" y="88"/>
                  </a:lnTo>
                  <a:lnTo>
                    <a:pt x="151" y="91"/>
                  </a:lnTo>
                  <a:lnTo>
                    <a:pt x="144" y="92"/>
                  </a:lnTo>
                  <a:lnTo>
                    <a:pt x="147" y="98"/>
                  </a:lnTo>
                  <a:lnTo>
                    <a:pt x="158" y="98"/>
                  </a:lnTo>
                  <a:lnTo>
                    <a:pt x="162" y="104"/>
                  </a:lnTo>
                  <a:lnTo>
                    <a:pt x="164" y="107"/>
                  </a:lnTo>
                  <a:lnTo>
                    <a:pt x="168" y="109"/>
                  </a:lnTo>
                  <a:lnTo>
                    <a:pt x="174" y="109"/>
                  </a:lnTo>
                  <a:lnTo>
                    <a:pt x="188" y="112"/>
                  </a:lnTo>
                  <a:lnTo>
                    <a:pt x="198" y="115"/>
                  </a:lnTo>
                  <a:lnTo>
                    <a:pt x="204" y="122"/>
                  </a:lnTo>
                  <a:lnTo>
                    <a:pt x="208" y="131"/>
                  </a:lnTo>
                  <a:lnTo>
                    <a:pt x="211" y="140"/>
                  </a:lnTo>
                  <a:lnTo>
                    <a:pt x="214" y="152"/>
                  </a:lnTo>
                  <a:lnTo>
                    <a:pt x="218" y="163"/>
                  </a:lnTo>
                  <a:lnTo>
                    <a:pt x="224" y="173"/>
                  </a:lnTo>
                  <a:lnTo>
                    <a:pt x="229" y="186"/>
                  </a:lnTo>
                  <a:lnTo>
                    <a:pt x="229" y="197"/>
                  </a:lnTo>
                  <a:lnTo>
                    <a:pt x="227" y="208"/>
                  </a:lnTo>
                  <a:lnTo>
                    <a:pt x="220" y="223"/>
                  </a:lnTo>
                  <a:lnTo>
                    <a:pt x="214" y="230"/>
                  </a:lnTo>
                  <a:lnTo>
                    <a:pt x="206" y="234"/>
                  </a:lnTo>
                  <a:lnTo>
                    <a:pt x="196" y="239"/>
                  </a:lnTo>
                  <a:lnTo>
                    <a:pt x="196" y="256"/>
                  </a:lnTo>
                  <a:lnTo>
                    <a:pt x="196" y="262"/>
                  </a:lnTo>
                  <a:lnTo>
                    <a:pt x="191" y="266"/>
                  </a:lnTo>
                  <a:lnTo>
                    <a:pt x="201" y="372"/>
                  </a:lnTo>
                  <a:lnTo>
                    <a:pt x="200" y="377"/>
                  </a:lnTo>
                  <a:lnTo>
                    <a:pt x="194" y="377"/>
                  </a:lnTo>
                  <a:lnTo>
                    <a:pt x="193" y="372"/>
                  </a:lnTo>
                  <a:lnTo>
                    <a:pt x="183" y="295"/>
                  </a:lnTo>
                  <a:lnTo>
                    <a:pt x="161" y="296"/>
                  </a:lnTo>
                  <a:lnTo>
                    <a:pt x="132" y="345"/>
                  </a:lnTo>
                  <a:lnTo>
                    <a:pt x="128" y="345"/>
                  </a:lnTo>
                  <a:lnTo>
                    <a:pt x="127" y="341"/>
                  </a:lnTo>
                  <a:lnTo>
                    <a:pt x="151" y="298"/>
                  </a:lnTo>
                  <a:lnTo>
                    <a:pt x="93" y="305"/>
                  </a:lnTo>
                  <a:lnTo>
                    <a:pt x="85" y="308"/>
                  </a:lnTo>
                  <a:lnTo>
                    <a:pt x="85" y="315"/>
                  </a:lnTo>
                  <a:lnTo>
                    <a:pt x="82" y="319"/>
                  </a:lnTo>
                  <a:lnTo>
                    <a:pt x="79" y="321"/>
                  </a:lnTo>
                  <a:lnTo>
                    <a:pt x="76" y="325"/>
                  </a:lnTo>
                  <a:lnTo>
                    <a:pt x="75" y="329"/>
                  </a:lnTo>
                  <a:lnTo>
                    <a:pt x="81" y="385"/>
                  </a:lnTo>
                  <a:lnTo>
                    <a:pt x="79" y="387"/>
                  </a:lnTo>
                  <a:lnTo>
                    <a:pt x="75" y="385"/>
                  </a:lnTo>
                  <a:lnTo>
                    <a:pt x="70" y="381"/>
                  </a:lnTo>
                  <a:lnTo>
                    <a:pt x="66" y="349"/>
                  </a:lnTo>
                  <a:close/>
                  <a:moveTo>
                    <a:pt x="178" y="260"/>
                  </a:moveTo>
                  <a:lnTo>
                    <a:pt x="181" y="277"/>
                  </a:lnTo>
                  <a:lnTo>
                    <a:pt x="171" y="276"/>
                  </a:lnTo>
                  <a:lnTo>
                    <a:pt x="170" y="272"/>
                  </a:lnTo>
                  <a:lnTo>
                    <a:pt x="173" y="266"/>
                  </a:lnTo>
                  <a:lnTo>
                    <a:pt x="178" y="260"/>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51" name="Freeform 883"/>
            <p:cNvSpPr>
              <a:spLocks/>
            </p:cNvSpPr>
            <p:nvPr/>
          </p:nvSpPr>
          <p:spPr bwMode="auto">
            <a:xfrm>
              <a:off x="4089" y="4553"/>
              <a:ext cx="229" cy="387"/>
            </a:xfrm>
            <a:custGeom>
              <a:avLst/>
              <a:gdLst/>
              <a:ahLst/>
              <a:cxnLst>
                <a:cxn ang="0">
                  <a:pos x="63" y="332"/>
                </a:cxn>
                <a:cxn ang="0">
                  <a:pos x="53" y="328"/>
                </a:cxn>
                <a:cxn ang="0">
                  <a:pos x="33" y="356"/>
                </a:cxn>
                <a:cxn ang="0">
                  <a:pos x="37" y="341"/>
                </a:cxn>
                <a:cxn ang="0">
                  <a:pos x="27" y="316"/>
                </a:cxn>
                <a:cxn ang="0">
                  <a:pos x="26" y="305"/>
                </a:cxn>
                <a:cxn ang="0">
                  <a:pos x="23" y="288"/>
                </a:cxn>
                <a:cxn ang="0">
                  <a:pos x="14" y="275"/>
                </a:cxn>
                <a:cxn ang="0">
                  <a:pos x="12" y="257"/>
                </a:cxn>
                <a:cxn ang="0">
                  <a:pos x="0" y="246"/>
                </a:cxn>
                <a:cxn ang="0">
                  <a:pos x="3" y="234"/>
                </a:cxn>
                <a:cxn ang="0">
                  <a:pos x="6" y="220"/>
                </a:cxn>
                <a:cxn ang="0">
                  <a:pos x="14" y="219"/>
                </a:cxn>
                <a:cxn ang="0">
                  <a:pos x="17" y="207"/>
                </a:cxn>
                <a:cxn ang="0">
                  <a:pos x="16" y="197"/>
                </a:cxn>
                <a:cxn ang="0">
                  <a:pos x="10" y="183"/>
                </a:cxn>
                <a:cxn ang="0">
                  <a:pos x="13" y="167"/>
                </a:cxn>
                <a:cxn ang="0">
                  <a:pos x="22" y="164"/>
                </a:cxn>
                <a:cxn ang="0">
                  <a:pos x="17" y="131"/>
                </a:cxn>
                <a:cxn ang="0">
                  <a:pos x="62" y="129"/>
                </a:cxn>
                <a:cxn ang="0">
                  <a:pos x="78" y="122"/>
                </a:cxn>
                <a:cxn ang="0">
                  <a:pos x="82" y="112"/>
                </a:cxn>
                <a:cxn ang="0">
                  <a:pos x="96" y="95"/>
                </a:cxn>
                <a:cxn ang="0">
                  <a:pos x="96" y="82"/>
                </a:cxn>
                <a:cxn ang="0">
                  <a:pos x="93" y="71"/>
                </a:cxn>
                <a:cxn ang="0">
                  <a:pos x="92" y="61"/>
                </a:cxn>
                <a:cxn ang="0">
                  <a:pos x="92" y="53"/>
                </a:cxn>
                <a:cxn ang="0">
                  <a:pos x="88" y="38"/>
                </a:cxn>
                <a:cxn ang="0">
                  <a:pos x="86" y="26"/>
                </a:cxn>
                <a:cxn ang="0">
                  <a:pos x="85" y="15"/>
                </a:cxn>
                <a:cxn ang="0">
                  <a:pos x="92" y="5"/>
                </a:cxn>
                <a:cxn ang="0">
                  <a:pos x="111" y="0"/>
                </a:cxn>
                <a:cxn ang="0">
                  <a:pos x="125" y="5"/>
                </a:cxn>
                <a:cxn ang="0">
                  <a:pos x="141" y="9"/>
                </a:cxn>
                <a:cxn ang="0">
                  <a:pos x="154" y="17"/>
                </a:cxn>
                <a:cxn ang="0">
                  <a:pos x="162" y="33"/>
                </a:cxn>
                <a:cxn ang="0">
                  <a:pos x="164" y="53"/>
                </a:cxn>
                <a:cxn ang="0">
                  <a:pos x="158" y="71"/>
                </a:cxn>
                <a:cxn ang="0">
                  <a:pos x="157" y="82"/>
                </a:cxn>
                <a:cxn ang="0">
                  <a:pos x="151" y="91"/>
                </a:cxn>
                <a:cxn ang="0">
                  <a:pos x="147" y="98"/>
                </a:cxn>
                <a:cxn ang="0">
                  <a:pos x="162" y="104"/>
                </a:cxn>
                <a:cxn ang="0">
                  <a:pos x="168" y="109"/>
                </a:cxn>
                <a:cxn ang="0">
                  <a:pos x="188" y="112"/>
                </a:cxn>
                <a:cxn ang="0">
                  <a:pos x="204" y="122"/>
                </a:cxn>
                <a:cxn ang="0">
                  <a:pos x="211" y="140"/>
                </a:cxn>
                <a:cxn ang="0">
                  <a:pos x="218" y="163"/>
                </a:cxn>
                <a:cxn ang="0">
                  <a:pos x="229" y="186"/>
                </a:cxn>
                <a:cxn ang="0">
                  <a:pos x="227" y="208"/>
                </a:cxn>
                <a:cxn ang="0">
                  <a:pos x="214" y="230"/>
                </a:cxn>
                <a:cxn ang="0">
                  <a:pos x="196" y="239"/>
                </a:cxn>
                <a:cxn ang="0">
                  <a:pos x="196" y="262"/>
                </a:cxn>
                <a:cxn ang="0">
                  <a:pos x="201" y="372"/>
                </a:cxn>
                <a:cxn ang="0">
                  <a:pos x="194" y="377"/>
                </a:cxn>
                <a:cxn ang="0">
                  <a:pos x="183" y="295"/>
                </a:cxn>
                <a:cxn ang="0">
                  <a:pos x="132" y="345"/>
                </a:cxn>
                <a:cxn ang="0">
                  <a:pos x="127" y="341"/>
                </a:cxn>
                <a:cxn ang="0">
                  <a:pos x="93" y="305"/>
                </a:cxn>
                <a:cxn ang="0">
                  <a:pos x="85" y="315"/>
                </a:cxn>
                <a:cxn ang="0">
                  <a:pos x="79" y="321"/>
                </a:cxn>
                <a:cxn ang="0">
                  <a:pos x="75" y="329"/>
                </a:cxn>
                <a:cxn ang="0">
                  <a:pos x="79" y="387"/>
                </a:cxn>
                <a:cxn ang="0">
                  <a:pos x="70" y="381"/>
                </a:cxn>
              </a:cxnLst>
              <a:rect l="0" t="0" r="r" b="b"/>
              <a:pathLst>
                <a:path w="229" h="387">
                  <a:moveTo>
                    <a:pt x="66" y="349"/>
                  </a:moveTo>
                  <a:lnTo>
                    <a:pt x="63" y="332"/>
                  </a:lnTo>
                  <a:lnTo>
                    <a:pt x="58" y="332"/>
                  </a:lnTo>
                  <a:lnTo>
                    <a:pt x="53" y="328"/>
                  </a:lnTo>
                  <a:lnTo>
                    <a:pt x="37" y="354"/>
                  </a:lnTo>
                  <a:lnTo>
                    <a:pt x="33" y="356"/>
                  </a:lnTo>
                  <a:lnTo>
                    <a:pt x="32" y="348"/>
                  </a:lnTo>
                  <a:lnTo>
                    <a:pt x="37" y="341"/>
                  </a:lnTo>
                  <a:lnTo>
                    <a:pt x="27" y="328"/>
                  </a:lnTo>
                  <a:lnTo>
                    <a:pt x="27" y="316"/>
                  </a:lnTo>
                  <a:lnTo>
                    <a:pt x="29" y="309"/>
                  </a:lnTo>
                  <a:lnTo>
                    <a:pt x="26" y="305"/>
                  </a:lnTo>
                  <a:lnTo>
                    <a:pt x="26" y="300"/>
                  </a:lnTo>
                  <a:lnTo>
                    <a:pt x="23" y="288"/>
                  </a:lnTo>
                  <a:lnTo>
                    <a:pt x="19" y="276"/>
                  </a:lnTo>
                  <a:lnTo>
                    <a:pt x="14" y="275"/>
                  </a:lnTo>
                  <a:lnTo>
                    <a:pt x="13" y="262"/>
                  </a:lnTo>
                  <a:lnTo>
                    <a:pt x="12" y="257"/>
                  </a:lnTo>
                  <a:lnTo>
                    <a:pt x="6" y="252"/>
                  </a:lnTo>
                  <a:lnTo>
                    <a:pt x="0" y="246"/>
                  </a:lnTo>
                  <a:lnTo>
                    <a:pt x="0" y="243"/>
                  </a:lnTo>
                  <a:lnTo>
                    <a:pt x="3" y="234"/>
                  </a:lnTo>
                  <a:lnTo>
                    <a:pt x="6" y="229"/>
                  </a:lnTo>
                  <a:lnTo>
                    <a:pt x="6" y="220"/>
                  </a:lnTo>
                  <a:lnTo>
                    <a:pt x="10" y="214"/>
                  </a:lnTo>
                  <a:lnTo>
                    <a:pt x="14" y="219"/>
                  </a:lnTo>
                  <a:lnTo>
                    <a:pt x="14" y="214"/>
                  </a:lnTo>
                  <a:lnTo>
                    <a:pt x="17" y="207"/>
                  </a:lnTo>
                  <a:lnTo>
                    <a:pt x="20" y="203"/>
                  </a:lnTo>
                  <a:lnTo>
                    <a:pt x="16" y="197"/>
                  </a:lnTo>
                  <a:lnTo>
                    <a:pt x="12" y="190"/>
                  </a:lnTo>
                  <a:lnTo>
                    <a:pt x="10" y="183"/>
                  </a:lnTo>
                  <a:lnTo>
                    <a:pt x="10" y="174"/>
                  </a:lnTo>
                  <a:lnTo>
                    <a:pt x="13" y="167"/>
                  </a:lnTo>
                  <a:lnTo>
                    <a:pt x="16" y="164"/>
                  </a:lnTo>
                  <a:lnTo>
                    <a:pt x="22" y="164"/>
                  </a:lnTo>
                  <a:lnTo>
                    <a:pt x="19" y="140"/>
                  </a:lnTo>
                  <a:lnTo>
                    <a:pt x="17" y="131"/>
                  </a:lnTo>
                  <a:lnTo>
                    <a:pt x="58" y="131"/>
                  </a:lnTo>
                  <a:lnTo>
                    <a:pt x="62" y="129"/>
                  </a:lnTo>
                  <a:lnTo>
                    <a:pt x="70" y="124"/>
                  </a:lnTo>
                  <a:lnTo>
                    <a:pt x="78" y="122"/>
                  </a:lnTo>
                  <a:lnTo>
                    <a:pt x="69" y="121"/>
                  </a:lnTo>
                  <a:lnTo>
                    <a:pt x="82" y="112"/>
                  </a:lnTo>
                  <a:lnTo>
                    <a:pt x="96" y="99"/>
                  </a:lnTo>
                  <a:lnTo>
                    <a:pt x="96" y="95"/>
                  </a:lnTo>
                  <a:lnTo>
                    <a:pt x="98" y="88"/>
                  </a:lnTo>
                  <a:lnTo>
                    <a:pt x="96" y="82"/>
                  </a:lnTo>
                  <a:lnTo>
                    <a:pt x="93" y="76"/>
                  </a:lnTo>
                  <a:lnTo>
                    <a:pt x="93" y="71"/>
                  </a:lnTo>
                  <a:lnTo>
                    <a:pt x="92" y="68"/>
                  </a:lnTo>
                  <a:lnTo>
                    <a:pt x="92" y="61"/>
                  </a:lnTo>
                  <a:lnTo>
                    <a:pt x="93" y="56"/>
                  </a:lnTo>
                  <a:lnTo>
                    <a:pt x="92" y="53"/>
                  </a:lnTo>
                  <a:lnTo>
                    <a:pt x="89" y="45"/>
                  </a:lnTo>
                  <a:lnTo>
                    <a:pt x="88" y="38"/>
                  </a:lnTo>
                  <a:lnTo>
                    <a:pt x="88" y="32"/>
                  </a:lnTo>
                  <a:lnTo>
                    <a:pt x="86" y="26"/>
                  </a:lnTo>
                  <a:lnTo>
                    <a:pt x="85" y="20"/>
                  </a:lnTo>
                  <a:lnTo>
                    <a:pt x="85" y="15"/>
                  </a:lnTo>
                  <a:lnTo>
                    <a:pt x="88" y="9"/>
                  </a:lnTo>
                  <a:lnTo>
                    <a:pt x="92" y="5"/>
                  </a:lnTo>
                  <a:lnTo>
                    <a:pt x="101" y="2"/>
                  </a:lnTo>
                  <a:lnTo>
                    <a:pt x="111" y="0"/>
                  </a:lnTo>
                  <a:lnTo>
                    <a:pt x="118" y="0"/>
                  </a:lnTo>
                  <a:lnTo>
                    <a:pt x="125" y="5"/>
                  </a:lnTo>
                  <a:lnTo>
                    <a:pt x="132" y="7"/>
                  </a:lnTo>
                  <a:lnTo>
                    <a:pt x="141" y="9"/>
                  </a:lnTo>
                  <a:lnTo>
                    <a:pt x="148" y="12"/>
                  </a:lnTo>
                  <a:lnTo>
                    <a:pt x="154" y="17"/>
                  </a:lnTo>
                  <a:lnTo>
                    <a:pt x="158" y="25"/>
                  </a:lnTo>
                  <a:lnTo>
                    <a:pt x="162" y="33"/>
                  </a:lnTo>
                  <a:lnTo>
                    <a:pt x="165" y="46"/>
                  </a:lnTo>
                  <a:lnTo>
                    <a:pt x="164" y="53"/>
                  </a:lnTo>
                  <a:lnTo>
                    <a:pt x="162" y="63"/>
                  </a:lnTo>
                  <a:lnTo>
                    <a:pt x="158" y="71"/>
                  </a:lnTo>
                  <a:lnTo>
                    <a:pt x="154" y="75"/>
                  </a:lnTo>
                  <a:lnTo>
                    <a:pt x="157" y="82"/>
                  </a:lnTo>
                  <a:lnTo>
                    <a:pt x="155" y="88"/>
                  </a:lnTo>
                  <a:lnTo>
                    <a:pt x="151" y="91"/>
                  </a:lnTo>
                  <a:lnTo>
                    <a:pt x="144" y="92"/>
                  </a:lnTo>
                  <a:lnTo>
                    <a:pt x="147" y="98"/>
                  </a:lnTo>
                  <a:lnTo>
                    <a:pt x="158" y="98"/>
                  </a:lnTo>
                  <a:lnTo>
                    <a:pt x="162" y="104"/>
                  </a:lnTo>
                  <a:lnTo>
                    <a:pt x="164" y="107"/>
                  </a:lnTo>
                  <a:lnTo>
                    <a:pt x="168" y="109"/>
                  </a:lnTo>
                  <a:lnTo>
                    <a:pt x="174" y="109"/>
                  </a:lnTo>
                  <a:lnTo>
                    <a:pt x="188" y="112"/>
                  </a:lnTo>
                  <a:lnTo>
                    <a:pt x="198" y="115"/>
                  </a:lnTo>
                  <a:lnTo>
                    <a:pt x="204" y="122"/>
                  </a:lnTo>
                  <a:lnTo>
                    <a:pt x="208" y="131"/>
                  </a:lnTo>
                  <a:lnTo>
                    <a:pt x="211" y="140"/>
                  </a:lnTo>
                  <a:lnTo>
                    <a:pt x="214" y="152"/>
                  </a:lnTo>
                  <a:lnTo>
                    <a:pt x="218" y="163"/>
                  </a:lnTo>
                  <a:lnTo>
                    <a:pt x="224" y="173"/>
                  </a:lnTo>
                  <a:lnTo>
                    <a:pt x="229" y="186"/>
                  </a:lnTo>
                  <a:lnTo>
                    <a:pt x="229" y="197"/>
                  </a:lnTo>
                  <a:lnTo>
                    <a:pt x="227" y="208"/>
                  </a:lnTo>
                  <a:lnTo>
                    <a:pt x="220" y="223"/>
                  </a:lnTo>
                  <a:lnTo>
                    <a:pt x="214" y="230"/>
                  </a:lnTo>
                  <a:lnTo>
                    <a:pt x="206" y="234"/>
                  </a:lnTo>
                  <a:lnTo>
                    <a:pt x="196" y="239"/>
                  </a:lnTo>
                  <a:lnTo>
                    <a:pt x="196" y="256"/>
                  </a:lnTo>
                  <a:lnTo>
                    <a:pt x="196" y="262"/>
                  </a:lnTo>
                  <a:lnTo>
                    <a:pt x="191" y="266"/>
                  </a:lnTo>
                  <a:lnTo>
                    <a:pt x="201" y="372"/>
                  </a:lnTo>
                  <a:lnTo>
                    <a:pt x="200" y="377"/>
                  </a:lnTo>
                  <a:lnTo>
                    <a:pt x="194" y="377"/>
                  </a:lnTo>
                  <a:lnTo>
                    <a:pt x="193" y="372"/>
                  </a:lnTo>
                  <a:lnTo>
                    <a:pt x="183" y="295"/>
                  </a:lnTo>
                  <a:lnTo>
                    <a:pt x="161" y="296"/>
                  </a:lnTo>
                  <a:lnTo>
                    <a:pt x="132" y="345"/>
                  </a:lnTo>
                  <a:lnTo>
                    <a:pt x="128" y="345"/>
                  </a:lnTo>
                  <a:lnTo>
                    <a:pt x="127" y="341"/>
                  </a:lnTo>
                  <a:lnTo>
                    <a:pt x="151" y="298"/>
                  </a:lnTo>
                  <a:lnTo>
                    <a:pt x="93" y="305"/>
                  </a:lnTo>
                  <a:lnTo>
                    <a:pt x="85" y="308"/>
                  </a:lnTo>
                  <a:lnTo>
                    <a:pt x="85" y="315"/>
                  </a:lnTo>
                  <a:lnTo>
                    <a:pt x="82" y="319"/>
                  </a:lnTo>
                  <a:lnTo>
                    <a:pt x="79" y="321"/>
                  </a:lnTo>
                  <a:lnTo>
                    <a:pt x="76" y="325"/>
                  </a:lnTo>
                  <a:lnTo>
                    <a:pt x="75" y="329"/>
                  </a:lnTo>
                  <a:lnTo>
                    <a:pt x="81" y="385"/>
                  </a:lnTo>
                  <a:lnTo>
                    <a:pt x="79" y="387"/>
                  </a:lnTo>
                  <a:lnTo>
                    <a:pt x="75" y="385"/>
                  </a:lnTo>
                  <a:lnTo>
                    <a:pt x="70" y="381"/>
                  </a:lnTo>
                  <a:lnTo>
                    <a:pt x="66" y="349"/>
                  </a:lnTo>
                  <a:close/>
                </a:path>
              </a:pathLst>
            </a:custGeom>
            <a:noFill/>
            <a:ln w="1588">
              <a:solidFill>
                <a:srgbClr val="1F1A17"/>
              </a:solidFill>
              <a:prstDash val="solid"/>
              <a:round/>
              <a:headEnd/>
              <a:tailEnd/>
            </a:ln>
          </p:spPr>
          <p:txBody>
            <a:bodyPr>
              <a:prstTxWarp prst="textNoShape">
                <a:avLst/>
              </a:prstTxWarp>
            </a:bodyPr>
            <a:lstStyle/>
            <a:p>
              <a:endParaRPr lang="en-US" dirty="0"/>
            </a:p>
          </p:txBody>
        </p:sp>
        <p:sp>
          <p:nvSpPr>
            <p:cNvPr id="52" name="Freeform 884"/>
            <p:cNvSpPr>
              <a:spLocks/>
            </p:cNvSpPr>
            <p:nvPr/>
          </p:nvSpPr>
          <p:spPr bwMode="auto">
            <a:xfrm>
              <a:off x="4259" y="4813"/>
              <a:ext cx="11" cy="17"/>
            </a:xfrm>
            <a:custGeom>
              <a:avLst/>
              <a:gdLst/>
              <a:ahLst/>
              <a:cxnLst>
                <a:cxn ang="0">
                  <a:pos x="8" y="0"/>
                </a:cxn>
                <a:cxn ang="0">
                  <a:pos x="11" y="17"/>
                </a:cxn>
                <a:cxn ang="0">
                  <a:pos x="1" y="16"/>
                </a:cxn>
                <a:cxn ang="0">
                  <a:pos x="0" y="12"/>
                </a:cxn>
                <a:cxn ang="0">
                  <a:pos x="3" y="6"/>
                </a:cxn>
                <a:cxn ang="0">
                  <a:pos x="8" y="0"/>
                </a:cxn>
              </a:cxnLst>
              <a:rect l="0" t="0" r="r" b="b"/>
              <a:pathLst>
                <a:path w="11" h="17">
                  <a:moveTo>
                    <a:pt x="8" y="0"/>
                  </a:moveTo>
                  <a:lnTo>
                    <a:pt x="11" y="17"/>
                  </a:lnTo>
                  <a:lnTo>
                    <a:pt x="1" y="16"/>
                  </a:lnTo>
                  <a:lnTo>
                    <a:pt x="0" y="12"/>
                  </a:lnTo>
                  <a:lnTo>
                    <a:pt x="3" y="6"/>
                  </a:lnTo>
                  <a:lnTo>
                    <a:pt x="8" y="0"/>
                  </a:lnTo>
                  <a:close/>
                </a:path>
              </a:pathLst>
            </a:custGeom>
            <a:noFill/>
            <a:ln w="1588">
              <a:solidFill>
                <a:srgbClr val="1F1A17"/>
              </a:solidFill>
              <a:prstDash val="solid"/>
              <a:round/>
              <a:headEnd/>
              <a:tailEnd/>
            </a:ln>
          </p:spPr>
          <p:txBody>
            <a:bodyPr>
              <a:prstTxWarp prst="textNoShape">
                <a:avLst/>
              </a:prstTxWarp>
            </a:bodyPr>
            <a:lstStyle/>
            <a:p>
              <a:endParaRPr lang="en-US" dirty="0"/>
            </a:p>
          </p:txBody>
        </p:sp>
        <p:sp>
          <p:nvSpPr>
            <p:cNvPr id="53" name="Freeform 885"/>
            <p:cNvSpPr>
              <a:spLocks noEditPoints="1"/>
            </p:cNvSpPr>
            <p:nvPr/>
          </p:nvSpPr>
          <p:spPr bwMode="auto">
            <a:xfrm>
              <a:off x="3721" y="4592"/>
              <a:ext cx="285" cy="346"/>
            </a:xfrm>
            <a:custGeom>
              <a:avLst/>
              <a:gdLst/>
              <a:ahLst/>
              <a:cxnLst>
                <a:cxn ang="0">
                  <a:pos x="249" y="155"/>
                </a:cxn>
                <a:cxn ang="0">
                  <a:pos x="233" y="134"/>
                </a:cxn>
                <a:cxn ang="0">
                  <a:pos x="216" y="121"/>
                </a:cxn>
                <a:cxn ang="0">
                  <a:pos x="200" y="102"/>
                </a:cxn>
                <a:cxn ang="0">
                  <a:pos x="180" y="70"/>
                </a:cxn>
                <a:cxn ang="0">
                  <a:pos x="176" y="47"/>
                </a:cxn>
                <a:cxn ang="0">
                  <a:pos x="176" y="32"/>
                </a:cxn>
                <a:cxn ang="0">
                  <a:pos x="167" y="23"/>
                </a:cxn>
                <a:cxn ang="0">
                  <a:pos x="158" y="22"/>
                </a:cxn>
                <a:cxn ang="0">
                  <a:pos x="154" y="1"/>
                </a:cxn>
                <a:cxn ang="0">
                  <a:pos x="148" y="6"/>
                </a:cxn>
                <a:cxn ang="0">
                  <a:pos x="148" y="24"/>
                </a:cxn>
                <a:cxn ang="0">
                  <a:pos x="140" y="17"/>
                </a:cxn>
                <a:cxn ang="0">
                  <a:pos x="144" y="42"/>
                </a:cxn>
                <a:cxn ang="0">
                  <a:pos x="166" y="80"/>
                </a:cxn>
                <a:cxn ang="0">
                  <a:pos x="167" y="106"/>
                </a:cxn>
                <a:cxn ang="0">
                  <a:pos x="145" y="109"/>
                </a:cxn>
                <a:cxn ang="0">
                  <a:pos x="122" y="138"/>
                </a:cxn>
                <a:cxn ang="0">
                  <a:pos x="109" y="149"/>
                </a:cxn>
                <a:cxn ang="0">
                  <a:pos x="107" y="141"/>
                </a:cxn>
                <a:cxn ang="0">
                  <a:pos x="84" y="125"/>
                </a:cxn>
                <a:cxn ang="0">
                  <a:pos x="61" y="134"/>
                </a:cxn>
                <a:cxn ang="0">
                  <a:pos x="51" y="165"/>
                </a:cxn>
                <a:cxn ang="0">
                  <a:pos x="32" y="191"/>
                </a:cxn>
                <a:cxn ang="0">
                  <a:pos x="18" y="208"/>
                </a:cxn>
                <a:cxn ang="0">
                  <a:pos x="7" y="221"/>
                </a:cxn>
                <a:cxn ang="0">
                  <a:pos x="7" y="244"/>
                </a:cxn>
                <a:cxn ang="0">
                  <a:pos x="3" y="305"/>
                </a:cxn>
                <a:cxn ang="0">
                  <a:pos x="22" y="267"/>
                </a:cxn>
                <a:cxn ang="0">
                  <a:pos x="53" y="294"/>
                </a:cxn>
                <a:cxn ang="0">
                  <a:pos x="72" y="316"/>
                </a:cxn>
                <a:cxn ang="0">
                  <a:pos x="75" y="346"/>
                </a:cxn>
                <a:cxn ang="0">
                  <a:pos x="82" y="340"/>
                </a:cxn>
                <a:cxn ang="0">
                  <a:pos x="174" y="320"/>
                </a:cxn>
                <a:cxn ang="0">
                  <a:pos x="234" y="330"/>
                </a:cxn>
                <a:cxn ang="0">
                  <a:pos x="245" y="336"/>
                </a:cxn>
                <a:cxn ang="0">
                  <a:pos x="242" y="300"/>
                </a:cxn>
                <a:cxn ang="0">
                  <a:pos x="253" y="269"/>
                </a:cxn>
                <a:cxn ang="0">
                  <a:pos x="276" y="205"/>
                </a:cxn>
                <a:cxn ang="0">
                  <a:pos x="283" y="182"/>
                </a:cxn>
                <a:cxn ang="0">
                  <a:pos x="260" y="180"/>
                </a:cxn>
                <a:cxn ang="0">
                  <a:pos x="229" y="296"/>
                </a:cxn>
                <a:cxn ang="0">
                  <a:pos x="220" y="306"/>
                </a:cxn>
                <a:cxn ang="0">
                  <a:pos x="79" y="306"/>
                </a:cxn>
                <a:cxn ang="0">
                  <a:pos x="91" y="315"/>
                </a:cxn>
                <a:cxn ang="0">
                  <a:pos x="94" y="305"/>
                </a:cxn>
              </a:cxnLst>
              <a:rect l="0" t="0" r="r" b="b"/>
              <a:pathLst>
                <a:path w="285" h="346">
                  <a:moveTo>
                    <a:pt x="257" y="171"/>
                  </a:moveTo>
                  <a:lnTo>
                    <a:pt x="255" y="164"/>
                  </a:lnTo>
                  <a:lnTo>
                    <a:pt x="249" y="155"/>
                  </a:lnTo>
                  <a:lnTo>
                    <a:pt x="242" y="152"/>
                  </a:lnTo>
                  <a:lnTo>
                    <a:pt x="239" y="145"/>
                  </a:lnTo>
                  <a:lnTo>
                    <a:pt x="233" y="134"/>
                  </a:lnTo>
                  <a:lnTo>
                    <a:pt x="229" y="128"/>
                  </a:lnTo>
                  <a:lnTo>
                    <a:pt x="222" y="126"/>
                  </a:lnTo>
                  <a:lnTo>
                    <a:pt x="216" y="121"/>
                  </a:lnTo>
                  <a:lnTo>
                    <a:pt x="210" y="116"/>
                  </a:lnTo>
                  <a:lnTo>
                    <a:pt x="206" y="111"/>
                  </a:lnTo>
                  <a:lnTo>
                    <a:pt x="200" y="102"/>
                  </a:lnTo>
                  <a:lnTo>
                    <a:pt x="194" y="92"/>
                  </a:lnTo>
                  <a:lnTo>
                    <a:pt x="186" y="83"/>
                  </a:lnTo>
                  <a:lnTo>
                    <a:pt x="180" y="70"/>
                  </a:lnTo>
                  <a:lnTo>
                    <a:pt x="174" y="60"/>
                  </a:lnTo>
                  <a:lnTo>
                    <a:pt x="176" y="57"/>
                  </a:lnTo>
                  <a:lnTo>
                    <a:pt x="176" y="47"/>
                  </a:lnTo>
                  <a:lnTo>
                    <a:pt x="178" y="42"/>
                  </a:lnTo>
                  <a:lnTo>
                    <a:pt x="177" y="34"/>
                  </a:lnTo>
                  <a:lnTo>
                    <a:pt x="176" y="32"/>
                  </a:lnTo>
                  <a:lnTo>
                    <a:pt x="173" y="29"/>
                  </a:lnTo>
                  <a:lnTo>
                    <a:pt x="171" y="26"/>
                  </a:lnTo>
                  <a:lnTo>
                    <a:pt x="167" y="23"/>
                  </a:lnTo>
                  <a:lnTo>
                    <a:pt x="166" y="23"/>
                  </a:lnTo>
                  <a:lnTo>
                    <a:pt x="161" y="20"/>
                  </a:lnTo>
                  <a:lnTo>
                    <a:pt x="158" y="22"/>
                  </a:lnTo>
                  <a:lnTo>
                    <a:pt x="157" y="13"/>
                  </a:lnTo>
                  <a:lnTo>
                    <a:pt x="155" y="7"/>
                  </a:lnTo>
                  <a:lnTo>
                    <a:pt x="154" y="1"/>
                  </a:lnTo>
                  <a:lnTo>
                    <a:pt x="151" y="0"/>
                  </a:lnTo>
                  <a:lnTo>
                    <a:pt x="150" y="0"/>
                  </a:lnTo>
                  <a:lnTo>
                    <a:pt x="148" y="6"/>
                  </a:lnTo>
                  <a:lnTo>
                    <a:pt x="151" y="16"/>
                  </a:lnTo>
                  <a:lnTo>
                    <a:pt x="151" y="24"/>
                  </a:lnTo>
                  <a:lnTo>
                    <a:pt x="148" y="24"/>
                  </a:lnTo>
                  <a:lnTo>
                    <a:pt x="145" y="17"/>
                  </a:lnTo>
                  <a:lnTo>
                    <a:pt x="141" y="17"/>
                  </a:lnTo>
                  <a:lnTo>
                    <a:pt x="140" y="17"/>
                  </a:lnTo>
                  <a:lnTo>
                    <a:pt x="141" y="27"/>
                  </a:lnTo>
                  <a:lnTo>
                    <a:pt x="144" y="34"/>
                  </a:lnTo>
                  <a:lnTo>
                    <a:pt x="144" y="42"/>
                  </a:lnTo>
                  <a:lnTo>
                    <a:pt x="145" y="52"/>
                  </a:lnTo>
                  <a:lnTo>
                    <a:pt x="154" y="65"/>
                  </a:lnTo>
                  <a:lnTo>
                    <a:pt x="166" y="80"/>
                  </a:lnTo>
                  <a:lnTo>
                    <a:pt x="171" y="101"/>
                  </a:lnTo>
                  <a:lnTo>
                    <a:pt x="171" y="106"/>
                  </a:lnTo>
                  <a:lnTo>
                    <a:pt x="167" y="106"/>
                  </a:lnTo>
                  <a:lnTo>
                    <a:pt x="163" y="109"/>
                  </a:lnTo>
                  <a:lnTo>
                    <a:pt x="157" y="109"/>
                  </a:lnTo>
                  <a:lnTo>
                    <a:pt x="145" y="109"/>
                  </a:lnTo>
                  <a:lnTo>
                    <a:pt x="140" y="111"/>
                  </a:lnTo>
                  <a:lnTo>
                    <a:pt x="131" y="116"/>
                  </a:lnTo>
                  <a:lnTo>
                    <a:pt x="122" y="138"/>
                  </a:lnTo>
                  <a:lnTo>
                    <a:pt x="117" y="158"/>
                  </a:lnTo>
                  <a:lnTo>
                    <a:pt x="112" y="151"/>
                  </a:lnTo>
                  <a:lnTo>
                    <a:pt x="109" y="149"/>
                  </a:lnTo>
                  <a:lnTo>
                    <a:pt x="109" y="147"/>
                  </a:lnTo>
                  <a:lnTo>
                    <a:pt x="107" y="145"/>
                  </a:lnTo>
                  <a:lnTo>
                    <a:pt x="107" y="141"/>
                  </a:lnTo>
                  <a:lnTo>
                    <a:pt x="101" y="134"/>
                  </a:lnTo>
                  <a:lnTo>
                    <a:pt x="94" y="128"/>
                  </a:lnTo>
                  <a:lnTo>
                    <a:pt x="84" y="125"/>
                  </a:lnTo>
                  <a:lnTo>
                    <a:pt x="72" y="126"/>
                  </a:lnTo>
                  <a:lnTo>
                    <a:pt x="68" y="129"/>
                  </a:lnTo>
                  <a:lnTo>
                    <a:pt x="61" y="134"/>
                  </a:lnTo>
                  <a:lnTo>
                    <a:pt x="58" y="138"/>
                  </a:lnTo>
                  <a:lnTo>
                    <a:pt x="55" y="149"/>
                  </a:lnTo>
                  <a:lnTo>
                    <a:pt x="51" y="165"/>
                  </a:lnTo>
                  <a:lnTo>
                    <a:pt x="45" y="177"/>
                  </a:lnTo>
                  <a:lnTo>
                    <a:pt x="38" y="185"/>
                  </a:lnTo>
                  <a:lnTo>
                    <a:pt x="32" y="191"/>
                  </a:lnTo>
                  <a:lnTo>
                    <a:pt x="29" y="198"/>
                  </a:lnTo>
                  <a:lnTo>
                    <a:pt x="23" y="204"/>
                  </a:lnTo>
                  <a:lnTo>
                    <a:pt x="18" y="208"/>
                  </a:lnTo>
                  <a:lnTo>
                    <a:pt x="15" y="217"/>
                  </a:lnTo>
                  <a:lnTo>
                    <a:pt x="15" y="218"/>
                  </a:lnTo>
                  <a:lnTo>
                    <a:pt x="7" y="221"/>
                  </a:lnTo>
                  <a:lnTo>
                    <a:pt x="2" y="226"/>
                  </a:lnTo>
                  <a:lnTo>
                    <a:pt x="0" y="236"/>
                  </a:lnTo>
                  <a:lnTo>
                    <a:pt x="7" y="244"/>
                  </a:lnTo>
                  <a:lnTo>
                    <a:pt x="16" y="257"/>
                  </a:lnTo>
                  <a:lnTo>
                    <a:pt x="2" y="300"/>
                  </a:lnTo>
                  <a:lnTo>
                    <a:pt x="3" y="305"/>
                  </a:lnTo>
                  <a:lnTo>
                    <a:pt x="6" y="305"/>
                  </a:lnTo>
                  <a:lnTo>
                    <a:pt x="10" y="303"/>
                  </a:lnTo>
                  <a:lnTo>
                    <a:pt x="22" y="267"/>
                  </a:lnTo>
                  <a:lnTo>
                    <a:pt x="32" y="276"/>
                  </a:lnTo>
                  <a:lnTo>
                    <a:pt x="43" y="287"/>
                  </a:lnTo>
                  <a:lnTo>
                    <a:pt x="53" y="294"/>
                  </a:lnTo>
                  <a:lnTo>
                    <a:pt x="65" y="302"/>
                  </a:lnTo>
                  <a:lnTo>
                    <a:pt x="69" y="309"/>
                  </a:lnTo>
                  <a:lnTo>
                    <a:pt x="72" y="316"/>
                  </a:lnTo>
                  <a:lnTo>
                    <a:pt x="72" y="329"/>
                  </a:lnTo>
                  <a:lnTo>
                    <a:pt x="72" y="342"/>
                  </a:lnTo>
                  <a:lnTo>
                    <a:pt x="75" y="346"/>
                  </a:lnTo>
                  <a:lnTo>
                    <a:pt x="78" y="346"/>
                  </a:lnTo>
                  <a:lnTo>
                    <a:pt x="82" y="345"/>
                  </a:lnTo>
                  <a:lnTo>
                    <a:pt x="82" y="340"/>
                  </a:lnTo>
                  <a:lnTo>
                    <a:pt x="82" y="323"/>
                  </a:lnTo>
                  <a:lnTo>
                    <a:pt x="128" y="319"/>
                  </a:lnTo>
                  <a:lnTo>
                    <a:pt x="174" y="320"/>
                  </a:lnTo>
                  <a:lnTo>
                    <a:pt x="187" y="320"/>
                  </a:lnTo>
                  <a:lnTo>
                    <a:pt x="232" y="322"/>
                  </a:lnTo>
                  <a:lnTo>
                    <a:pt x="234" y="330"/>
                  </a:lnTo>
                  <a:lnTo>
                    <a:pt x="236" y="336"/>
                  </a:lnTo>
                  <a:lnTo>
                    <a:pt x="240" y="336"/>
                  </a:lnTo>
                  <a:lnTo>
                    <a:pt x="245" y="336"/>
                  </a:lnTo>
                  <a:lnTo>
                    <a:pt x="245" y="330"/>
                  </a:lnTo>
                  <a:lnTo>
                    <a:pt x="243" y="317"/>
                  </a:lnTo>
                  <a:lnTo>
                    <a:pt x="242" y="300"/>
                  </a:lnTo>
                  <a:lnTo>
                    <a:pt x="240" y="286"/>
                  </a:lnTo>
                  <a:lnTo>
                    <a:pt x="249" y="277"/>
                  </a:lnTo>
                  <a:lnTo>
                    <a:pt x="253" y="269"/>
                  </a:lnTo>
                  <a:lnTo>
                    <a:pt x="257" y="250"/>
                  </a:lnTo>
                  <a:lnTo>
                    <a:pt x="268" y="224"/>
                  </a:lnTo>
                  <a:lnTo>
                    <a:pt x="276" y="205"/>
                  </a:lnTo>
                  <a:lnTo>
                    <a:pt x="283" y="197"/>
                  </a:lnTo>
                  <a:lnTo>
                    <a:pt x="285" y="190"/>
                  </a:lnTo>
                  <a:lnTo>
                    <a:pt x="283" y="182"/>
                  </a:lnTo>
                  <a:lnTo>
                    <a:pt x="276" y="180"/>
                  </a:lnTo>
                  <a:lnTo>
                    <a:pt x="268" y="180"/>
                  </a:lnTo>
                  <a:lnTo>
                    <a:pt x="260" y="180"/>
                  </a:lnTo>
                  <a:lnTo>
                    <a:pt x="260" y="175"/>
                  </a:lnTo>
                  <a:lnTo>
                    <a:pt x="257" y="171"/>
                  </a:lnTo>
                  <a:close/>
                  <a:moveTo>
                    <a:pt x="229" y="296"/>
                  </a:moveTo>
                  <a:lnTo>
                    <a:pt x="232" y="315"/>
                  </a:lnTo>
                  <a:lnTo>
                    <a:pt x="203" y="313"/>
                  </a:lnTo>
                  <a:lnTo>
                    <a:pt x="220" y="306"/>
                  </a:lnTo>
                  <a:lnTo>
                    <a:pt x="229" y="296"/>
                  </a:lnTo>
                  <a:close/>
                  <a:moveTo>
                    <a:pt x="75" y="300"/>
                  </a:moveTo>
                  <a:lnTo>
                    <a:pt x="79" y="306"/>
                  </a:lnTo>
                  <a:lnTo>
                    <a:pt x="81" y="312"/>
                  </a:lnTo>
                  <a:lnTo>
                    <a:pt x="81" y="316"/>
                  </a:lnTo>
                  <a:lnTo>
                    <a:pt x="91" y="315"/>
                  </a:lnTo>
                  <a:lnTo>
                    <a:pt x="128" y="312"/>
                  </a:lnTo>
                  <a:lnTo>
                    <a:pt x="111" y="309"/>
                  </a:lnTo>
                  <a:lnTo>
                    <a:pt x="94" y="305"/>
                  </a:lnTo>
                  <a:lnTo>
                    <a:pt x="82" y="302"/>
                  </a:lnTo>
                  <a:lnTo>
                    <a:pt x="75" y="300"/>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54" name="Freeform 886"/>
            <p:cNvSpPr>
              <a:spLocks/>
            </p:cNvSpPr>
            <p:nvPr/>
          </p:nvSpPr>
          <p:spPr bwMode="auto">
            <a:xfrm>
              <a:off x="3721" y="4592"/>
              <a:ext cx="285" cy="346"/>
            </a:xfrm>
            <a:custGeom>
              <a:avLst/>
              <a:gdLst/>
              <a:ahLst/>
              <a:cxnLst>
                <a:cxn ang="0">
                  <a:pos x="255" y="164"/>
                </a:cxn>
                <a:cxn ang="0">
                  <a:pos x="242" y="152"/>
                </a:cxn>
                <a:cxn ang="0">
                  <a:pos x="233" y="134"/>
                </a:cxn>
                <a:cxn ang="0">
                  <a:pos x="222" y="126"/>
                </a:cxn>
                <a:cxn ang="0">
                  <a:pos x="210" y="116"/>
                </a:cxn>
                <a:cxn ang="0">
                  <a:pos x="200" y="102"/>
                </a:cxn>
                <a:cxn ang="0">
                  <a:pos x="186" y="83"/>
                </a:cxn>
                <a:cxn ang="0">
                  <a:pos x="174" y="60"/>
                </a:cxn>
                <a:cxn ang="0">
                  <a:pos x="176" y="47"/>
                </a:cxn>
                <a:cxn ang="0">
                  <a:pos x="177" y="34"/>
                </a:cxn>
                <a:cxn ang="0">
                  <a:pos x="173" y="29"/>
                </a:cxn>
                <a:cxn ang="0">
                  <a:pos x="167" y="23"/>
                </a:cxn>
                <a:cxn ang="0">
                  <a:pos x="161" y="20"/>
                </a:cxn>
                <a:cxn ang="0">
                  <a:pos x="157" y="13"/>
                </a:cxn>
                <a:cxn ang="0">
                  <a:pos x="154" y="1"/>
                </a:cxn>
                <a:cxn ang="0">
                  <a:pos x="150" y="0"/>
                </a:cxn>
                <a:cxn ang="0">
                  <a:pos x="151" y="16"/>
                </a:cxn>
                <a:cxn ang="0">
                  <a:pos x="148" y="24"/>
                </a:cxn>
                <a:cxn ang="0">
                  <a:pos x="141" y="17"/>
                </a:cxn>
                <a:cxn ang="0">
                  <a:pos x="141" y="27"/>
                </a:cxn>
                <a:cxn ang="0">
                  <a:pos x="144" y="42"/>
                </a:cxn>
                <a:cxn ang="0">
                  <a:pos x="154" y="65"/>
                </a:cxn>
                <a:cxn ang="0">
                  <a:pos x="171" y="101"/>
                </a:cxn>
                <a:cxn ang="0">
                  <a:pos x="167" y="106"/>
                </a:cxn>
                <a:cxn ang="0">
                  <a:pos x="157" y="109"/>
                </a:cxn>
                <a:cxn ang="0">
                  <a:pos x="140" y="111"/>
                </a:cxn>
                <a:cxn ang="0">
                  <a:pos x="122" y="138"/>
                </a:cxn>
                <a:cxn ang="0">
                  <a:pos x="112" y="151"/>
                </a:cxn>
                <a:cxn ang="0">
                  <a:pos x="109" y="147"/>
                </a:cxn>
                <a:cxn ang="0">
                  <a:pos x="107" y="141"/>
                </a:cxn>
                <a:cxn ang="0">
                  <a:pos x="94" y="128"/>
                </a:cxn>
                <a:cxn ang="0">
                  <a:pos x="72" y="126"/>
                </a:cxn>
                <a:cxn ang="0">
                  <a:pos x="61" y="134"/>
                </a:cxn>
                <a:cxn ang="0">
                  <a:pos x="55" y="149"/>
                </a:cxn>
                <a:cxn ang="0">
                  <a:pos x="45" y="177"/>
                </a:cxn>
                <a:cxn ang="0">
                  <a:pos x="32" y="191"/>
                </a:cxn>
                <a:cxn ang="0">
                  <a:pos x="23" y="204"/>
                </a:cxn>
                <a:cxn ang="0">
                  <a:pos x="15" y="217"/>
                </a:cxn>
                <a:cxn ang="0">
                  <a:pos x="7" y="221"/>
                </a:cxn>
                <a:cxn ang="0">
                  <a:pos x="0" y="236"/>
                </a:cxn>
                <a:cxn ang="0">
                  <a:pos x="16" y="257"/>
                </a:cxn>
                <a:cxn ang="0">
                  <a:pos x="3" y="305"/>
                </a:cxn>
                <a:cxn ang="0">
                  <a:pos x="10" y="303"/>
                </a:cxn>
                <a:cxn ang="0">
                  <a:pos x="32" y="276"/>
                </a:cxn>
                <a:cxn ang="0">
                  <a:pos x="53" y="294"/>
                </a:cxn>
                <a:cxn ang="0">
                  <a:pos x="69" y="309"/>
                </a:cxn>
                <a:cxn ang="0">
                  <a:pos x="72" y="329"/>
                </a:cxn>
                <a:cxn ang="0">
                  <a:pos x="75" y="346"/>
                </a:cxn>
                <a:cxn ang="0">
                  <a:pos x="82" y="345"/>
                </a:cxn>
                <a:cxn ang="0">
                  <a:pos x="82" y="323"/>
                </a:cxn>
                <a:cxn ang="0">
                  <a:pos x="174" y="320"/>
                </a:cxn>
                <a:cxn ang="0">
                  <a:pos x="232" y="322"/>
                </a:cxn>
                <a:cxn ang="0">
                  <a:pos x="236" y="336"/>
                </a:cxn>
                <a:cxn ang="0">
                  <a:pos x="245" y="336"/>
                </a:cxn>
                <a:cxn ang="0">
                  <a:pos x="243" y="317"/>
                </a:cxn>
                <a:cxn ang="0">
                  <a:pos x="240" y="286"/>
                </a:cxn>
                <a:cxn ang="0">
                  <a:pos x="253" y="269"/>
                </a:cxn>
                <a:cxn ang="0">
                  <a:pos x="268" y="224"/>
                </a:cxn>
                <a:cxn ang="0">
                  <a:pos x="283" y="197"/>
                </a:cxn>
                <a:cxn ang="0">
                  <a:pos x="283" y="182"/>
                </a:cxn>
                <a:cxn ang="0">
                  <a:pos x="268" y="180"/>
                </a:cxn>
                <a:cxn ang="0">
                  <a:pos x="260" y="175"/>
                </a:cxn>
              </a:cxnLst>
              <a:rect l="0" t="0" r="r" b="b"/>
              <a:pathLst>
                <a:path w="285" h="346">
                  <a:moveTo>
                    <a:pt x="257" y="171"/>
                  </a:moveTo>
                  <a:lnTo>
                    <a:pt x="255" y="164"/>
                  </a:lnTo>
                  <a:lnTo>
                    <a:pt x="249" y="155"/>
                  </a:lnTo>
                  <a:lnTo>
                    <a:pt x="242" y="152"/>
                  </a:lnTo>
                  <a:lnTo>
                    <a:pt x="239" y="145"/>
                  </a:lnTo>
                  <a:lnTo>
                    <a:pt x="233" y="134"/>
                  </a:lnTo>
                  <a:lnTo>
                    <a:pt x="229" y="128"/>
                  </a:lnTo>
                  <a:lnTo>
                    <a:pt x="222" y="126"/>
                  </a:lnTo>
                  <a:lnTo>
                    <a:pt x="216" y="121"/>
                  </a:lnTo>
                  <a:lnTo>
                    <a:pt x="210" y="116"/>
                  </a:lnTo>
                  <a:lnTo>
                    <a:pt x="206" y="111"/>
                  </a:lnTo>
                  <a:lnTo>
                    <a:pt x="200" y="102"/>
                  </a:lnTo>
                  <a:lnTo>
                    <a:pt x="194" y="92"/>
                  </a:lnTo>
                  <a:lnTo>
                    <a:pt x="186" y="83"/>
                  </a:lnTo>
                  <a:lnTo>
                    <a:pt x="180" y="70"/>
                  </a:lnTo>
                  <a:lnTo>
                    <a:pt x="174" y="60"/>
                  </a:lnTo>
                  <a:lnTo>
                    <a:pt x="176" y="57"/>
                  </a:lnTo>
                  <a:lnTo>
                    <a:pt x="176" y="47"/>
                  </a:lnTo>
                  <a:lnTo>
                    <a:pt x="178" y="42"/>
                  </a:lnTo>
                  <a:lnTo>
                    <a:pt x="177" y="34"/>
                  </a:lnTo>
                  <a:lnTo>
                    <a:pt x="176" y="32"/>
                  </a:lnTo>
                  <a:lnTo>
                    <a:pt x="173" y="29"/>
                  </a:lnTo>
                  <a:lnTo>
                    <a:pt x="171" y="26"/>
                  </a:lnTo>
                  <a:lnTo>
                    <a:pt x="167" y="23"/>
                  </a:lnTo>
                  <a:lnTo>
                    <a:pt x="166" y="23"/>
                  </a:lnTo>
                  <a:lnTo>
                    <a:pt x="161" y="20"/>
                  </a:lnTo>
                  <a:lnTo>
                    <a:pt x="158" y="22"/>
                  </a:lnTo>
                  <a:lnTo>
                    <a:pt x="157" y="13"/>
                  </a:lnTo>
                  <a:lnTo>
                    <a:pt x="155" y="7"/>
                  </a:lnTo>
                  <a:lnTo>
                    <a:pt x="154" y="1"/>
                  </a:lnTo>
                  <a:lnTo>
                    <a:pt x="151" y="0"/>
                  </a:lnTo>
                  <a:lnTo>
                    <a:pt x="150" y="0"/>
                  </a:lnTo>
                  <a:lnTo>
                    <a:pt x="148" y="6"/>
                  </a:lnTo>
                  <a:lnTo>
                    <a:pt x="151" y="16"/>
                  </a:lnTo>
                  <a:lnTo>
                    <a:pt x="151" y="24"/>
                  </a:lnTo>
                  <a:lnTo>
                    <a:pt x="148" y="24"/>
                  </a:lnTo>
                  <a:lnTo>
                    <a:pt x="145" y="17"/>
                  </a:lnTo>
                  <a:lnTo>
                    <a:pt x="141" y="17"/>
                  </a:lnTo>
                  <a:lnTo>
                    <a:pt x="140" y="17"/>
                  </a:lnTo>
                  <a:lnTo>
                    <a:pt x="141" y="27"/>
                  </a:lnTo>
                  <a:lnTo>
                    <a:pt x="144" y="34"/>
                  </a:lnTo>
                  <a:lnTo>
                    <a:pt x="144" y="42"/>
                  </a:lnTo>
                  <a:lnTo>
                    <a:pt x="145" y="52"/>
                  </a:lnTo>
                  <a:lnTo>
                    <a:pt x="154" y="65"/>
                  </a:lnTo>
                  <a:lnTo>
                    <a:pt x="166" y="80"/>
                  </a:lnTo>
                  <a:lnTo>
                    <a:pt x="171" y="101"/>
                  </a:lnTo>
                  <a:lnTo>
                    <a:pt x="171" y="106"/>
                  </a:lnTo>
                  <a:lnTo>
                    <a:pt x="167" y="106"/>
                  </a:lnTo>
                  <a:lnTo>
                    <a:pt x="163" y="109"/>
                  </a:lnTo>
                  <a:lnTo>
                    <a:pt x="157" y="109"/>
                  </a:lnTo>
                  <a:lnTo>
                    <a:pt x="145" y="109"/>
                  </a:lnTo>
                  <a:lnTo>
                    <a:pt x="140" y="111"/>
                  </a:lnTo>
                  <a:lnTo>
                    <a:pt x="131" y="116"/>
                  </a:lnTo>
                  <a:lnTo>
                    <a:pt x="122" y="138"/>
                  </a:lnTo>
                  <a:lnTo>
                    <a:pt x="117" y="158"/>
                  </a:lnTo>
                  <a:lnTo>
                    <a:pt x="112" y="151"/>
                  </a:lnTo>
                  <a:lnTo>
                    <a:pt x="109" y="149"/>
                  </a:lnTo>
                  <a:lnTo>
                    <a:pt x="109" y="147"/>
                  </a:lnTo>
                  <a:lnTo>
                    <a:pt x="107" y="145"/>
                  </a:lnTo>
                  <a:lnTo>
                    <a:pt x="107" y="141"/>
                  </a:lnTo>
                  <a:lnTo>
                    <a:pt x="101" y="134"/>
                  </a:lnTo>
                  <a:lnTo>
                    <a:pt x="94" y="128"/>
                  </a:lnTo>
                  <a:lnTo>
                    <a:pt x="84" y="125"/>
                  </a:lnTo>
                  <a:lnTo>
                    <a:pt x="72" y="126"/>
                  </a:lnTo>
                  <a:lnTo>
                    <a:pt x="68" y="129"/>
                  </a:lnTo>
                  <a:lnTo>
                    <a:pt x="61" y="134"/>
                  </a:lnTo>
                  <a:lnTo>
                    <a:pt x="58" y="138"/>
                  </a:lnTo>
                  <a:lnTo>
                    <a:pt x="55" y="149"/>
                  </a:lnTo>
                  <a:lnTo>
                    <a:pt x="51" y="165"/>
                  </a:lnTo>
                  <a:lnTo>
                    <a:pt x="45" y="177"/>
                  </a:lnTo>
                  <a:lnTo>
                    <a:pt x="38" y="185"/>
                  </a:lnTo>
                  <a:lnTo>
                    <a:pt x="32" y="191"/>
                  </a:lnTo>
                  <a:lnTo>
                    <a:pt x="29" y="198"/>
                  </a:lnTo>
                  <a:lnTo>
                    <a:pt x="23" y="204"/>
                  </a:lnTo>
                  <a:lnTo>
                    <a:pt x="18" y="208"/>
                  </a:lnTo>
                  <a:lnTo>
                    <a:pt x="15" y="217"/>
                  </a:lnTo>
                  <a:lnTo>
                    <a:pt x="15" y="218"/>
                  </a:lnTo>
                  <a:lnTo>
                    <a:pt x="7" y="221"/>
                  </a:lnTo>
                  <a:lnTo>
                    <a:pt x="2" y="226"/>
                  </a:lnTo>
                  <a:lnTo>
                    <a:pt x="0" y="236"/>
                  </a:lnTo>
                  <a:lnTo>
                    <a:pt x="7" y="244"/>
                  </a:lnTo>
                  <a:lnTo>
                    <a:pt x="16" y="257"/>
                  </a:lnTo>
                  <a:lnTo>
                    <a:pt x="2" y="300"/>
                  </a:lnTo>
                  <a:lnTo>
                    <a:pt x="3" y="305"/>
                  </a:lnTo>
                  <a:lnTo>
                    <a:pt x="6" y="305"/>
                  </a:lnTo>
                  <a:lnTo>
                    <a:pt x="10" y="303"/>
                  </a:lnTo>
                  <a:lnTo>
                    <a:pt x="22" y="267"/>
                  </a:lnTo>
                  <a:lnTo>
                    <a:pt x="32" y="276"/>
                  </a:lnTo>
                  <a:lnTo>
                    <a:pt x="43" y="287"/>
                  </a:lnTo>
                  <a:lnTo>
                    <a:pt x="53" y="294"/>
                  </a:lnTo>
                  <a:lnTo>
                    <a:pt x="65" y="302"/>
                  </a:lnTo>
                  <a:lnTo>
                    <a:pt x="69" y="309"/>
                  </a:lnTo>
                  <a:lnTo>
                    <a:pt x="72" y="316"/>
                  </a:lnTo>
                  <a:lnTo>
                    <a:pt x="72" y="329"/>
                  </a:lnTo>
                  <a:lnTo>
                    <a:pt x="72" y="342"/>
                  </a:lnTo>
                  <a:lnTo>
                    <a:pt x="75" y="346"/>
                  </a:lnTo>
                  <a:lnTo>
                    <a:pt x="78" y="346"/>
                  </a:lnTo>
                  <a:lnTo>
                    <a:pt x="82" y="345"/>
                  </a:lnTo>
                  <a:lnTo>
                    <a:pt x="82" y="340"/>
                  </a:lnTo>
                  <a:lnTo>
                    <a:pt x="82" y="323"/>
                  </a:lnTo>
                  <a:lnTo>
                    <a:pt x="128" y="319"/>
                  </a:lnTo>
                  <a:lnTo>
                    <a:pt x="174" y="320"/>
                  </a:lnTo>
                  <a:lnTo>
                    <a:pt x="187" y="320"/>
                  </a:lnTo>
                  <a:lnTo>
                    <a:pt x="232" y="322"/>
                  </a:lnTo>
                  <a:lnTo>
                    <a:pt x="234" y="330"/>
                  </a:lnTo>
                  <a:lnTo>
                    <a:pt x="236" y="336"/>
                  </a:lnTo>
                  <a:lnTo>
                    <a:pt x="240" y="336"/>
                  </a:lnTo>
                  <a:lnTo>
                    <a:pt x="245" y="336"/>
                  </a:lnTo>
                  <a:lnTo>
                    <a:pt x="245" y="330"/>
                  </a:lnTo>
                  <a:lnTo>
                    <a:pt x="243" y="317"/>
                  </a:lnTo>
                  <a:lnTo>
                    <a:pt x="242" y="300"/>
                  </a:lnTo>
                  <a:lnTo>
                    <a:pt x="240" y="286"/>
                  </a:lnTo>
                  <a:lnTo>
                    <a:pt x="249" y="277"/>
                  </a:lnTo>
                  <a:lnTo>
                    <a:pt x="253" y="269"/>
                  </a:lnTo>
                  <a:lnTo>
                    <a:pt x="257" y="250"/>
                  </a:lnTo>
                  <a:lnTo>
                    <a:pt x="268" y="224"/>
                  </a:lnTo>
                  <a:lnTo>
                    <a:pt x="276" y="205"/>
                  </a:lnTo>
                  <a:lnTo>
                    <a:pt x="283" y="197"/>
                  </a:lnTo>
                  <a:lnTo>
                    <a:pt x="285" y="190"/>
                  </a:lnTo>
                  <a:lnTo>
                    <a:pt x="283" y="182"/>
                  </a:lnTo>
                  <a:lnTo>
                    <a:pt x="276" y="180"/>
                  </a:lnTo>
                  <a:lnTo>
                    <a:pt x="268" y="180"/>
                  </a:lnTo>
                  <a:lnTo>
                    <a:pt x="260" y="180"/>
                  </a:lnTo>
                  <a:lnTo>
                    <a:pt x="260" y="175"/>
                  </a:lnTo>
                  <a:lnTo>
                    <a:pt x="257" y="171"/>
                  </a:lnTo>
                  <a:close/>
                </a:path>
              </a:pathLst>
            </a:custGeom>
            <a:noFill/>
            <a:ln w="1588">
              <a:solidFill>
                <a:srgbClr val="1F1A17"/>
              </a:solidFill>
              <a:prstDash val="solid"/>
              <a:round/>
              <a:headEnd/>
              <a:tailEnd/>
            </a:ln>
          </p:spPr>
          <p:txBody>
            <a:bodyPr>
              <a:prstTxWarp prst="textNoShape">
                <a:avLst/>
              </a:prstTxWarp>
            </a:bodyPr>
            <a:lstStyle/>
            <a:p>
              <a:endParaRPr lang="en-US" dirty="0"/>
            </a:p>
          </p:txBody>
        </p:sp>
        <p:sp>
          <p:nvSpPr>
            <p:cNvPr id="55" name="Freeform 887"/>
            <p:cNvSpPr>
              <a:spLocks/>
            </p:cNvSpPr>
            <p:nvPr/>
          </p:nvSpPr>
          <p:spPr bwMode="auto">
            <a:xfrm>
              <a:off x="3924" y="4888"/>
              <a:ext cx="29" cy="19"/>
            </a:xfrm>
            <a:custGeom>
              <a:avLst/>
              <a:gdLst/>
              <a:ahLst/>
              <a:cxnLst>
                <a:cxn ang="0">
                  <a:pos x="26" y="0"/>
                </a:cxn>
                <a:cxn ang="0">
                  <a:pos x="29" y="19"/>
                </a:cxn>
                <a:cxn ang="0">
                  <a:pos x="0" y="17"/>
                </a:cxn>
                <a:cxn ang="0">
                  <a:pos x="17" y="10"/>
                </a:cxn>
                <a:cxn ang="0">
                  <a:pos x="26" y="0"/>
                </a:cxn>
              </a:cxnLst>
              <a:rect l="0" t="0" r="r" b="b"/>
              <a:pathLst>
                <a:path w="29" h="19">
                  <a:moveTo>
                    <a:pt x="26" y="0"/>
                  </a:moveTo>
                  <a:lnTo>
                    <a:pt x="29" y="19"/>
                  </a:lnTo>
                  <a:lnTo>
                    <a:pt x="0" y="17"/>
                  </a:lnTo>
                  <a:lnTo>
                    <a:pt x="17" y="10"/>
                  </a:lnTo>
                  <a:lnTo>
                    <a:pt x="26" y="0"/>
                  </a:lnTo>
                  <a:close/>
                </a:path>
              </a:pathLst>
            </a:custGeom>
            <a:noFill/>
            <a:ln w="1588">
              <a:solidFill>
                <a:srgbClr val="1F1A17"/>
              </a:solidFill>
              <a:prstDash val="solid"/>
              <a:round/>
              <a:headEnd/>
              <a:tailEnd/>
            </a:ln>
          </p:spPr>
          <p:txBody>
            <a:bodyPr>
              <a:prstTxWarp prst="textNoShape">
                <a:avLst/>
              </a:prstTxWarp>
            </a:bodyPr>
            <a:lstStyle/>
            <a:p>
              <a:endParaRPr lang="en-US" dirty="0"/>
            </a:p>
          </p:txBody>
        </p:sp>
        <p:sp>
          <p:nvSpPr>
            <p:cNvPr id="56" name="Freeform 888"/>
            <p:cNvSpPr>
              <a:spLocks/>
            </p:cNvSpPr>
            <p:nvPr/>
          </p:nvSpPr>
          <p:spPr bwMode="auto">
            <a:xfrm>
              <a:off x="3796" y="4892"/>
              <a:ext cx="53" cy="16"/>
            </a:xfrm>
            <a:custGeom>
              <a:avLst/>
              <a:gdLst/>
              <a:ahLst/>
              <a:cxnLst>
                <a:cxn ang="0">
                  <a:pos x="0" y="0"/>
                </a:cxn>
                <a:cxn ang="0">
                  <a:pos x="4" y="6"/>
                </a:cxn>
                <a:cxn ang="0">
                  <a:pos x="6" y="12"/>
                </a:cxn>
                <a:cxn ang="0">
                  <a:pos x="6" y="16"/>
                </a:cxn>
                <a:cxn ang="0">
                  <a:pos x="16" y="15"/>
                </a:cxn>
                <a:cxn ang="0">
                  <a:pos x="53" y="12"/>
                </a:cxn>
                <a:cxn ang="0">
                  <a:pos x="36" y="9"/>
                </a:cxn>
                <a:cxn ang="0">
                  <a:pos x="19" y="5"/>
                </a:cxn>
                <a:cxn ang="0">
                  <a:pos x="7" y="2"/>
                </a:cxn>
                <a:cxn ang="0">
                  <a:pos x="0" y="0"/>
                </a:cxn>
              </a:cxnLst>
              <a:rect l="0" t="0" r="r" b="b"/>
              <a:pathLst>
                <a:path w="53" h="16">
                  <a:moveTo>
                    <a:pt x="0" y="0"/>
                  </a:moveTo>
                  <a:lnTo>
                    <a:pt x="4" y="6"/>
                  </a:lnTo>
                  <a:lnTo>
                    <a:pt x="6" y="12"/>
                  </a:lnTo>
                  <a:lnTo>
                    <a:pt x="6" y="16"/>
                  </a:lnTo>
                  <a:lnTo>
                    <a:pt x="16" y="15"/>
                  </a:lnTo>
                  <a:lnTo>
                    <a:pt x="53" y="12"/>
                  </a:lnTo>
                  <a:lnTo>
                    <a:pt x="36" y="9"/>
                  </a:lnTo>
                  <a:lnTo>
                    <a:pt x="19" y="5"/>
                  </a:lnTo>
                  <a:lnTo>
                    <a:pt x="7" y="2"/>
                  </a:lnTo>
                  <a:lnTo>
                    <a:pt x="0" y="0"/>
                  </a:lnTo>
                  <a:close/>
                </a:path>
              </a:pathLst>
            </a:custGeom>
            <a:noFill/>
            <a:ln w="1588">
              <a:solidFill>
                <a:srgbClr val="1F1A17"/>
              </a:solidFill>
              <a:prstDash val="solid"/>
              <a:round/>
              <a:headEnd/>
              <a:tailEnd/>
            </a:ln>
          </p:spPr>
          <p:txBody>
            <a:bodyPr>
              <a:prstTxWarp prst="textNoShape">
                <a:avLst/>
              </a:prstTxWarp>
            </a:bodyPr>
            <a:lstStyle/>
            <a:p>
              <a:endParaRPr lang="en-US" dirty="0"/>
            </a:p>
          </p:txBody>
        </p:sp>
      </p:grpSp>
      <p:sp>
        <p:nvSpPr>
          <p:cNvPr id="57" name="Line 889"/>
          <p:cNvSpPr>
            <a:spLocks noChangeShapeType="1"/>
          </p:cNvSpPr>
          <p:nvPr/>
        </p:nvSpPr>
        <p:spPr bwMode="auto">
          <a:xfrm flipH="1">
            <a:off x="8163919" y="5159148"/>
            <a:ext cx="1283" cy="366032"/>
          </a:xfrm>
          <a:prstGeom prst="line">
            <a:avLst/>
          </a:prstGeom>
          <a:noFill/>
          <a:ln w="9525">
            <a:solidFill>
              <a:schemeClr val="bg1"/>
            </a:solidFill>
            <a:round/>
            <a:headEnd/>
            <a:tailEnd/>
          </a:ln>
          <a:effectLst/>
        </p:spPr>
        <p:txBody>
          <a:bodyPr wrap="none" lIns="75749" tIns="37874" rIns="75749" bIns="37874" anchor="ctr">
            <a:prstTxWarp prst="textNoShape">
              <a:avLst/>
            </a:prstTxWarp>
          </a:bodyPr>
          <a:lstStyle/>
          <a:p>
            <a:endParaRPr lang="en-US" dirty="0"/>
          </a:p>
        </p:txBody>
      </p:sp>
      <p:sp>
        <p:nvSpPr>
          <p:cNvPr id="58" name="Line 890"/>
          <p:cNvSpPr>
            <a:spLocks noChangeShapeType="1"/>
          </p:cNvSpPr>
          <p:nvPr/>
        </p:nvSpPr>
        <p:spPr bwMode="auto">
          <a:xfrm>
            <a:off x="1036525" y="5122408"/>
            <a:ext cx="0" cy="391886"/>
          </a:xfrm>
          <a:prstGeom prst="line">
            <a:avLst/>
          </a:prstGeom>
          <a:noFill/>
          <a:ln w="19050">
            <a:solidFill>
              <a:schemeClr val="bg1"/>
            </a:solidFill>
            <a:round/>
            <a:headEnd/>
            <a:tailEnd/>
          </a:ln>
          <a:effectLst/>
        </p:spPr>
        <p:txBody>
          <a:bodyPr wrap="none" lIns="75749" tIns="37874" rIns="75749" bIns="37874" anchor="ctr">
            <a:prstTxWarp prst="textNoShape">
              <a:avLst/>
            </a:prstTxWarp>
          </a:bodyPr>
          <a:lstStyle/>
          <a:p>
            <a:endParaRPr lang="en-US" dirty="0"/>
          </a:p>
        </p:txBody>
      </p:sp>
      <p:sp>
        <p:nvSpPr>
          <p:cNvPr id="59" name="Line 891"/>
          <p:cNvSpPr>
            <a:spLocks noChangeShapeType="1"/>
          </p:cNvSpPr>
          <p:nvPr/>
        </p:nvSpPr>
        <p:spPr bwMode="auto">
          <a:xfrm flipV="1">
            <a:off x="4605354" y="5082948"/>
            <a:ext cx="0" cy="424543"/>
          </a:xfrm>
          <a:prstGeom prst="line">
            <a:avLst/>
          </a:prstGeom>
          <a:noFill/>
          <a:ln w="19050">
            <a:solidFill>
              <a:schemeClr val="bg1"/>
            </a:solidFill>
            <a:round/>
            <a:headEnd/>
            <a:tailEnd/>
          </a:ln>
          <a:effectLst/>
        </p:spPr>
        <p:txBody>
          <a:bodyPr wrap="none" lIns="75749" tIns="37874" rIns="75749" bIns="37874" anchor="ctr">
            <a:prstTxWarp prst="textNoShape">
              <a:avLst/>
            </a:prstTxWarp>
          </a:bodyPr>
          <a:lstStyle/>
          <a:p>
            <a:endParaRPr lang="en-US" dirty="0"/>
          </a:p>
        </p:txBody>
      </p:sp>
      <p:sp>
        <p:nvSpPr>
          <p:cNvPr id="60" name="Arc 59"/>
          <p:cNvSpPr/>
          <p:nvPr/>
        </p:nvSpPr>
        <p:spPr>
          <a:xfrm rot="17665472">
            <a:off x="4106701" y="6050860"/>
            <a:ext cx="533400" cy="457200"/>
          </a:xfrm>
          <a:prstGeom prst="arc">
            <a:avLst/>
          </a:prstGeom>
          <a:ln w="12700" cmpd="sng">
            <a:solidFill>
              <a:schemeClr val="bg1"/>
            </a:solidFill>
            <a:headEnd type="triangle" w="med" len="sm"/>
            <a:tailEnd type="triangle" w="med"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1" name="TextBox 60"/>
          <p:cNvSpPr txBox="1"/>
          <p:nvPr/>
        </p:nvSpPr>
        <p:spPr>
          <a:xfrm>
            <a:off x="3783084" y="5915830"/>
            <a:ext cx="545173" cy="230832"/>
          </a:xfrm>
          <a:prstGeom prst="rect">
            <a:avLst/>
          </a:prstGeom>
          <a:noFill/>
        </p:spPr>
        <p:txBody>
          <a:bodyPr wrap="none" rtlCol="0">
            <a:spAutoFit/>
          </a:bodyPr>
          <a:lstStyle/>
          <a:p>
            <a:r>
              <a:rPr lang="en-US" sz="900" dirty="0" smtClean="0">
                <a:solidFill>
                  <a:schemeClr val="bg1"/>
                </a:solidFill>
              </a:rPr>
              <a:t>F3A 60°</a:t>
            </a:r>
            <a:endParaRPr lang="en-US" sz="900" dirty="0">
              <a:solidFill>
                <a:schemeClr val="bg1"/>
              </a:solidFill>
            </a:endParaRPr>
          </a:p>
        </p:txBody>
      </p:sp>
      <p:sp>
        <p:nvSpPr>
          <p:cNvPr id="62" name="Arc 61"/>
          <p:cNvSpPr/>
          <p:nvPr/>
        </p:nvSpPr>
        <p:spPr>
          <a:xfrm rot="3934528" flipH="1">
            <a:off x="4511677" y="6048886"/>
            <a:ext cx="533400" cy="457200"/>
          </a:xfrm>
          <a:prstGeom prst="arc">
            <a:avLst/>
          </a:prstGeom>
          <a:ln w="12700" cmpd="sng">
            <a:solidFill>
              <a:schemeClr val="bg1"/>
            </a:solidFill>
            <a:headEnd type="triangle" w="med" len="sm"/>
            <a:tailEnd type="triangle" w="med"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3" name="TextBox 62"/>
          <p:cNvSpPr txBox="1"/>
          <p:nvPr/>
        </p:nvSpPr>
        <p:spPr>
          <a:xfrm>
            <a:off x="4889861" y="5920159"/>
            <a:ext cx="582211" cy="230832"/>
          </a:xfrm>
          <a:prstGeom prst="rect">
            <a:avLst/>
          </a:prstGeom>
          <a:noFill/>
        </p:spPr>
        <p:txBody>
          <a:bodyPr wrap="none" rtlCol="0">
            <a:spAutoFit/>
          </a:bodyPr>
          <a:lstStyle/>
          <a:p>
            <a:r>
              <a:rPr lang="en-US" sz="900" dirty="0" smtClean="0">
                <a:solidFill>
                  <a:schemeClr val="bg1"/>
                </a:solidFill>
              </a:rPr>
              <a:t>F3M </a:t>
            </a:r>
            <a:r>
              <a:rPr lang="en-US" sz="900" dirty="0">
                <a:solidFill>
                  <a:schemeClr val="bg1"/>
                </a:solidFill>
              </a:rPr>
              <a:t>7</a:t>
            </a:r>
            <a:r>
              <a:rPr lang="en-US" sz="900" dirty="0" smtClean="0">
                <a:solidFill>
                  <a:schemeClr val="bg1"/>
                </a:solidFill>
              </a:rPr>
              <a:t>0°</a:t>
            </a:r>
            <a:endParaRPr lang="en-US" sz="900" dirty="0">
              <a:solidFill>
                <a:schemeClr val="bg1"/>
              </a:solidFill>
            </a:endParaRPr>
          </a:p>
        </p:txBody>
      </p:sp>
      <p:sp>
        <p:nvSpPr>
          <p:cNvPr id="64" name="Freeform 790"/>
          <p:cNvSpPr>
            <a:spLocks/>
          </p:cNvSpPr>
          <p:nvPr/>
        </p:nvSpPr>
        <p:spPr bwMode="auto">
          <a:xfrm>
            <a:off x="1274763" y="2827338"/>
            <a:ext cx="26987" cy="6350"/>
          </a:xfrm>
          <a:custGeom>
            <a:avLst/>
            <a:gdLst/>
            <a:ahLst/>
            <a:cxnLst>
              <a:cxn ang="0">
                <a:pos x="0" y="4"/>
              </a:cxn>
              <a:cxn ang="0">
                <a:pos x="17" y="0"/>
              </a:cxn>
              <a:cxn ang="0">
                <a:pos x="17" y="4"/>
              </a:cxn>
              <a:cxn ang="0">
                <a:pos x="0" y="4"/>
              </a:cxn>
            </a:cxnLst>
            <a:rect l="0" t="0" r="r" b="b"/>
            <a:pathLst>
              <a:path w="17" h="4">
                <a:moveTo>
                  <a:pt x="0" y="4"/>
                </a:moveTo>
                <a:lnTo>
                  <a:pt x="17" y="0"/>
                </a:lnTo>
                <a:lnTo>
                  <a:pt x="17" y="4"/>
                </a:lnTo>
                <a:lnTo>
                  <a:pt x="0" y="4"/>
                </a:lnTo>
                <a:close/>
              </a:path>
            </a:pathLst>
          </a:custGeom>
          <a:solidFill>
            <a:srgbClr val="1F1A17"/>
          </a:solidFill>
          <a:ln w="9525">
            <a:noFill/>
            <a:round/>
            <a:headEnd/>
            <a:tailEnd/>
          </a:ln>
        </p:spPr>
        <p:txBody>
          <a:bodyPr>
            <a:prstTxWarp prst="textNoShape">
              <a:avLst/>
            </a:prstTxWarp>
          </a:bodyPr>
          <a:lstStyle/>
          <a:p>
            <a:endParaRPr lang="en-US"/>
          </a:p>
        </p:txBody>
      </p:sp>
      <p:sp>
        <p:nvSpPr>
          <p:cNvPr id="65" name="Rectangle 910"/>
          <p:cNvSpPr>
            <a:spLocks noChangeArrowheads="1"/>
          </p:cNvSpPr>
          <p:nvPr/>
        </p:nvSpPr>
        <p:spPr bwMode="auto">
          <a:xfrm>
            <a:off x="2816225" y="5297487"/>
            <a:ext cx="6350" cy="22225"/>
          </a:xfrm>
          <a:prstGeom prst="rect">
            <a:avLst/>
          </a:prstGeom>
          <a:solidFill>
            <a:srgbClr val="1F1A17"/>
          </a:solidFill>
          <a:ln w="9525">
            <a:noFill/>
            <a:miter lim="800000"/>
            <a:headEnd/>
            <a:tailEnd/>
          </a:ln>
        </p:spPr>
        <p:txBody>
          <a:bodyPr>
            <a:prstTxWarp prst="textNoShape">
              <a:avLst/>
            </a:prstTxWarp>
          </a:bodyPr>
          <a:lstStyle/>
          <a:p>
            <a:endParaRPr lang="en-US" dirty="0"/>
          </a:p>
        </p:txBody>
      </p:sp>
      <p:sp>
        <p:nvSpPr>
          <p:cNvPr id="66" name="Rectangle 943"/>
          <p:cNvSpPr>
            <a:spLocks noChangeArrowheads="1"/>
          </p:cNvSpPr>
          <p:nvPr/>
        </p:nvSpPr>
        <p:spPr bwMode="auto">
          <a:xfrm>
            <a:off x="3505200" y="5353050"/>
            <a:ext cx="0" cy="28575"/>
          </a:xfrm>
          <a:prstGeom prst="rect">
            <a:avLst/>
          </a:prstGeom>
          <a:solidFill>
            <a:srgbClr val="1F1A17"/>
          </a:solidFill>
          <a:ln w="9525">
            <a:noFill/>
            <a:miter lim="800000"/>
            <a:headEnd/>
            <a:tailEnd/>
          </a:ln>
        </p:spPr>
        <p:txBody>
          <a:bodyPr>
            <a:prstTxWarp prst="textNoShape">
              <a:avLst/>
            </a:prstTxWarp>
          </a:bodyPr>
          <a:lstStyle/>
          <a:p>
            <a:endParaRPr lang="en-US" dirty="0"/>
          </a:p>
        </p:txBody>
      </p:sp>
      <p:sp>
        <p:nvSpPr>
          <p:cNvPr id="67" name="Rectangle 1102"/>
          <p:cNvSpPr>
            <a:spLocks noChangeArrowheads="1"/>
          </p:cNvSpPr>
          <p:nvPr/>
        </p:nvSpPr>
        <p:spPr bwMode="auto">
          <a:xfrm>
            <a:off x="3249613" y="4468813"/>
            <a:ext cx="0" cy="22225"/>
          </a:xfrm>
          <a:prstGeom prst="rect">
            <a:avLst/>
          </a:prstGeom>
          <a:solidFill>
            <a:srgbClr val="1F1A17"/>
          </a:solidFill>
          <a:ln w="9525">
            <a:noFill/>
            <a:miter lim="800000"/>
            <a:headEnd/>
            <a:tailEnd/>
          </a:ln>
        </p:spPr>
        <p:txBody>
          <a:bodyPr>
            <a:prstTxWarp prst="textNoShape">
              <a:avLst/>
            </a:prstTxWarp>
          </a:bodyPr>
          <a:lstStyle/>
          <a:p>
            <a:endParaRPr lang="en-US"/>
          </a:p>
        </p:txBody>
      </p:sp>
      <p:grpSp>
        <p:nvGrpSpPr>
          <p:cNvPr id="68" name="Group 67"/>
          <p:cNvGrpSpPr/>
          <p:nvPr/>
        </p:nvGrpSpPr>
        <p:grpSpPr>
          <a:xfrm>
            <a:off x="2737192" y="4831931"/>
            <a:ext cx="1289607" cy="1804627"/>
            <a:chOff x="1118940" y="3698564"/>
            <a:chExt cx="1289607" cy="1804627"/>
          </a:xfrm>
        </p:grpSpPr>
        <p:sp>
          <p:nvSpPr>
            <p:cNvPr id="69" name="Freeform 752"/>
            <p:cNvSpPr>
              <a:spLocks/>
            </p:cNvSpPr>
            <p:nvPr/>
          </p:nvSpPr>
          <p:spPr bwMode="auto">
            <a:xfrm>
              <a:off x="2404952" y="4825205"/>
              <a:ext cx="3595" cy="6670"/>
            </a:xfrm>
            <a:custGeom>
              <a:avLst/>
              <a:gdLst/>
              <a:ahLst/>
              <a:cxnLst>
                <a:cxn ang="0">
                  <a:pos x="0" y="0"/>
                </a:cxn>
                <a:cxn ang="0">
                  <a:pos x="3" y="0"/>
                </a:cxn>
                <a:cxn ang="0">
                  <a:pos x="6" y="3"/>
                </a:cxn>
                <a:cxn ang="0">
                  <a:pos x="7" y="6"/>
                </a:cxn>
                <a:cxn ang="0">
                  <a:pos x="9" y="9"/>
                </a:cxn>
                <a:cxn ang="0">
                  <a:pos x="6" y="12"/>
                </a:cxn>
                <a:cxn ang="0">
                  <a:pos x="1" y="13"/>
                </a:cxn>
                <a:cxn ang="0">
                  <a:pos x="0" y="6"/>
                </a:cxn>
                <a:cxn ang="0">
                  <a:pos x="0" y="0"/>
                </a:cxn>
              </a:cxnLst>
              <a:rect l="0" t="0" r="r" b="b"/>
              <a:pathLst>
                <a:path w="9" h="13">
                  <a:moveTo>
                    <a:pt x="0" y="0"/>
                  </a:moveTo>
                  <a:lnTo>
                    <a:pt x="3" y="0"/>
                  </a:lnTo>
                  <a:lnTo>
                    <a:pt x="6" y="3"/>
                  </a:lnTo>
                  <a:lnTo>
                    <a:pt x="7" y="6"/>
                  </a:lnTo>
                  <a:lnTo>
                    <a:pt x="9" y="9"/>
                  </a:lnTo>
                  <a:lnTo>
                    <a:pt x="6" y="12"/>
                  </a:lnTo>
                  <a:lnTo>
                    <a:pt x="1" y="13"/>
                  </a:lnTo>
                  <a:lnTo>
                    <a:pt x="0" y="6"/>
                  </a:lnTo>
                  <a:lnTo>
                    <a:pt x="0" y="0"/>
                  </a:lnTo>
                  <a:close/>
                </a:path>
              </a:pathLst>
            </a:custGeom>
            <a:solidFill>
              <a:srgbClr val="FFFFFF"/>
            </a:solidFill>
            <a:ln w="9525">
              <a:noFill/>
              <a:round/>
              <a:headEnd/>
              <a:tailEnd/>
            </a:ln>
          </p:spPr>
          <p:txBody>
            <a:bodyPr lIns="75749" tIns="37874" rIns="75749" bIns="37874">
              <a:prstTxWarp prst="textNoShape">
                <a:avLst/>
              </a:prstTxWarp>
            </a:bodyPr>
            <a:lstStyle/>
            <a:p>
              <a:endParaRPr lang="en-US" dirty="0"/>
            </a:p>
          </p:txBody>
        </p:sp>
        <p:sp>
          <p:nvSpPr>
            <p:cNvPr id="70" name="Freeform 755"/>
            <p:cNvSpPr>
              <a:spLocks/>
            </p:cNvSpPr>
            <p:nvPr/>
          </p:nvSpPr>
          <p:spPr bwMode="auto">
            <a:xfrm>
              <a:off x="1274287" y="4832901"/>
              <a:ext cx="39539" cy="52843"/>
            </a:xfrm>
            <a:custGeom>
              <a:avLst/>
              <a:gdLst/>
              <a:ahLst/>
              <a:cxnLst>
                <a:cxn ang="0">
                  <a:pos x="97" y="75"/>
                </a:cxn>
                <a:cxn ang="0">
                  <a:pos x="87" y="75"/>
                </a:cxn>
                <a:cxn ang="0">
                  <a:pos x="74" y="76"/>
                </a:cxn>
                <a:cxn ang="0">
                  <a:pos x="77" y="80"/>
                </a:cxn>
                <a:cxn ang="0">
                  <a:pos x="77" y="85"/>
                </a:cxn>
                <a:cxn ang="0">
                  <a:pos x="73" y="89"/>
                </a:cxn>
                <a:cxn ang="0">
                  <a:pos x="70" y="92"/>
                </a:cxn>
                <a:cxn ang="0">
                  <a:pos x="66" y="93"/>
                </a:cxn>
                <a:cxn ang="0">
                  <a:pos x="62" y="95"/>
                </a:cxn>
                <a:cxn ang="0">
                  <a:pos x="53" y="95"/>
                </a:cxn>
                <a:cxn ang="0">
                  <a:pos x="44" y="96"/>
                </a:cxn>
                <a:cxn ang="0">
                  <a:pos x="31" y="98"/>
                </a:cxn>
                <a:cxn ang="0">
                  <a:pos x="16" y="103"/>
                </a:cxn>
                <a:cxn ang="0">
                  <a:pos x="16" y="93"/>
                </a:cxn>
                <a:cxn ang="0">
                  <a:pos x="16" y="85"/>
                </a:cxn>
                <a:cxn ang="0">
                  <a:pos x="13" y="76"/>
                </a:cxn>
                <a:cxn ang="0">
                  <a:pos x="11" y="69"/>
                </a:cxn>
                <a:cxn ang="0">
                  <a:pos x="4" y="55"/>
                </a:cxn>
                <a:cxn ang="0">
                  <a:pos x="0" y="39"/>
                </a:cxn>
                <a:cxn ang="0">
                  <a:pos x="0" y="36"/>
                </a:cxn>
                <a:cxn ang="0">
                  <a:pos x="3" y="34"/>
                </a:cxn>
                <a:cxn ang="0">
                  <a:pos x="4" y="32"/>
                </a:cxn>
                <a:cxn ang="0">
                  <a:pos x="7" y="30"/>
                </a:cxn>
                <a:cxn ang="0">
                  <a:pos x="14" y="27"/>
                </a:cxn>
                <a:cxn ang="0">
                  <a:pos x="23" y="26"/>
                </a:cxn>
                <a:cxn ang="0">
                  <a:pos x="40" y="24"/>
                </a:cxn>
                <a:cxn ang="0">
                  <a:pos x="56" y="20"/>
                </a:cxn>
                <a:cxn ang="0">
                  <a:pos x="54" y="13"/>
                </a:cxn>
                <a:cxn ang="0">
                  <a:pos x="54" y="6"/>
                </a:cxn>
                <a:cxn ang="0">
                  <a:pos x="60" y="3"/>
                </a:cxn>
                <a:cxn ang="0">
                  <a:pos x="66" y="1"/>
                </a:cxn>
                <a:cxn ang="0">
                  <a:pos x="83" y="0"/>
                </a:cxn>
                <a:cxn ang="0">
                  <a:pos x="99" y="3"/>
                </a:cxn>
                <a:cxn ang="0">
                  <a:pos x="99" y="20"/>
                </a:cxn>
                <a:cxn ang="0">
                  <a:pos x="99" y="39"/>
                </a:cxn>
                <a:cxn ang="0">
                  <a:pos x="99" y="57"/>
                </a:cxn>
                <a:cxn ang="0">
                  <a:pos x="97" y="75"/>
                </a:cxn>
              </a:cxnLst>
              <a:rect l="0" t="0" r="r" b="b"/>
              <a:pathLst>
                <a:path w="99" h="103">
                  <a:moveTo>
                    <a:pt x="97" y="75"/>
                  </a:moveTo>
                  <a:lnTo>
                    <a:pt x="87" y="75"/>
                  </a:lnTo>
                  <a:lnTo>
                    <a:pt x="74" y="76"/>
                  </a:lnTo>
                  <a:lnTo>
                    <a:pt x="77" y="80"/>
                  </a:lnTo>
                  <a:lnTo>
                    <a:pt x="77" y="85"/>
                  </a:lnTo>
                  <a:lnTo>
                    <a:pt x="73" y="89"/>
                  </a:lnTo>
                  <a:lnTo>
                    <a:pt x="70" y="92"/>
                  </a:lnTo>
                  <a:lnTo>
                    <a:pt x="66" y="93"/>
                  </a:lnTo>
                  <a:lnTo>
                    <a:pt x="62" y="95"/>
                  </a:lnTo>
                  <a:lnTo>
                    <a:pt x="53" y="95"/>
                  </a:lnTo>
                  <a:lnTo>
                    <a:pt x="44" y="96"/>
                  </a:lnTo>
                  <a:lnTo>
                    <a:pt x="31" y="98"/>
                  </a:lnTo>
                  <a:lnTo>
                    <a:pt x="16" y="103"/>
                  </a:lnTo>
                  <a:lnTo>
                    <a:pt x="16" y="93"/>
                  </a:lnTo>
                  <a:lnTo>
                    <a:pt x="16" y="85"/>
                  </a:lnTo>
                  <a:lnTo>
                    <a:pt x="13" y="76"/>
                  </a:lnTo>
                  <a:lnTo>
                    <a:pt x="11" y="69"/>
                  </a:lnTo>
                  <a:lnTo>
                    <a:pt x="4" y="55"/>
                  </a:lnTo>
                  <a:lnTo>
                    <a:pt x="0" y="39"/>
                  </a:lnTo>
                  <a:lnTo>
                    <a:pt x="0" y="36"/>
                  </a:lnTo>
                  <a:lnTo>
                    <a:pt x="3" y="34"/>
                  </a:lnTo>
                  <a:lnTo>
                    <a:pt x="4" y="32"/>
                  </a:lnTo>
                  <a:lnTo>
                    <a:pt x="7" y="30"/>
                  </a:lnTo>
                  <a:lnTo>
                    <a:pt x="14" y="27"/>
                  </a:lnTo>
                  <a:lnTo>
                    <a:pt x="23" y="26"/>
                  </a:lnTo>
                  <a:lnTo>
                    <a:pt x="40" y="24"/>
                  </a:lnTo>
                  <a:lnTo>
                    <a:pt x="56" y="20"/>
                  </a:lnTo>
                  <a:lnTo>
                    <a:pt x="54" y="13"/>
                  </a:lnTo>
                  <a:lnTo>
                    <a:pt x="54" y="6"/>
                  </a:lnTo>
                  <a:lnTo>
                    <a:pt x="60" y="3"/>
                  </a:lnTo>
                  <a:lnTo>
                    <a:pt x="66" y="1"/>
                  </a:lnTo>
                  <a:lnTo>
                    <a:pt x="83" y="0"/>
                  </a:lnTo>
                  <a:lnTo>
                    <a:pt x="99" y="3"/>
                  </a:lnTo>
                  <a:lnTo>
                    <a:pt x="99" y="20"/>
                  </a:lnTo>
                  <a:lnTo>
                    <a:pt x="99" y="39"/>
                  </a:lnTo>
                  <a:lnTo>
                    <a:pt x="99" y="57"/>
                  </a:lnTo>
                  <a:lnTo>
                    <a:pt x="97" y="75"/>
                  </a:lnTo>
                  <a:close/>
                </a:path>
              </a:pathLst>
            </a:custGeom>
            <a:gradFill rotWithShape="0">
              <a:gsLst>
                <a:gs pos="0">
                  <a:srgbClr val="FF6600"/>
                </a:gs>
                <a:gs pos="50000">
                  <a:srgbClr val="FF0000"/>
                </a:gs>
                <a:gs pos="100000">
                  <a:srgbClr val="FF6600"/>
                </a:gs>
              </a:gsLst>
              <a:lin ang="0" scaled="1"/>
            </a:gradFill>
            <a:ln w="9525">
              <a:noFill/>
              <a:round/>
              <a:headEnd/>
              <a:tailEnd/>
            </a:ln>
          </p:spPr>
          <p:txBody>
            <a:bodyPr lIns="75749" tIns="37874" rIns="75749" bIns="37874">
              <a:prstTxWarp prst="textNoShape">
                <a:avLst/>
              </a:prstTxWarp>
            </a:bodyPr>
            <a:lstStyle/>
            <a:p>
              <a:endParaRPr lang="en-US" dirty="0"/>
            </a:p>
          </p:txBody>
        </p:sp>
        <p:sp>
          <p:nvSpPr>
            <p:cNvPr id="71" name="Freeform 756"/>
            <p:cNvSpPr>
              <a:spLocks/>
            </p:cNvSpPr>
            <p:nvPr/>
          </p:nvSpPr>
          <p:spPr bwMode="auto">
            <a:xfrm>
              <a:off x="1291860" y="4847779"/>
              <a:ext cx="3594" cy="6670"/>
            </a:xfrm>
            <a:custGeom>
              <a:avLst/>
              <a:gdLst/>
              <a:ahLst/>
              <a:cxnLst>
                <a:cxn ang="0">
                  <a:pos x="0" y="0"/>
                </a:cxn>
                <a:cxn ang="0">
                  <a:pos x="3" y="0"/>
                </a:cxn>
                <a:cxn ang="0">
                  <a:pos x="6" y="2"/>
                </a:cxn>
                <a:cxn ang="0">
                  <a:pos x="8" y="5"/>
                </a:cxn>
                <a:cxn ang="0">
                  <a:pos x="9" y="8"/>
                </a:cxn>
                <a:cxn ang="0">
                  <a:pos x="6" y="11"/>
                </a:cxn>
                <a:cxn ang="0">
                  <a:pos x="2" y="13"/>
                </a:cxn>
                <a:cxn ang="0">
                  <a:pos x="0" y="5"/>
                </a:cxn>
                <a:cxn ang="0">
                  <a:pos x="0" y="0"/>
                </a:cxn>
              </a:cxnLst>
              <a:rect l="0" t="0" r="r" b="b"/>
              <a:pathLst>
                <a:path w="9" h="13">
                  <a:moveTo>
                    <a:pt x="0" y="0"/>
                  </a:moveTo>
                  <a:lnTo>
                    <a:pt x="3" y="0"/>
                  </a:lnTo>
                  <a:lnTo>
                    <a:pt x="6" y="2"/>
                  </a:lnTo>
                  <a:lnTo>
                    <a:pt x="8" y="5"/>
                  </a:lnTo>
                  <a:lnTo>
                    <a:pt x="9" y="8"/>
                  </a:lnTo>
                  <a:lnTo>
                    <a:pt x="6" y="11"/>
                  </a:lnTo>
                  <a:lnTo>
                    <a:pt x="2" y="13"/>
                  </a:lnTo>
                  <a:lnTo>
                    <a:pt x="0" y="5"/>
                  </a:lnTo>
                  <a:lnTo>
                    <a:pt x="0" y="0"/>
                  </a:lnTo>
                  <a:close/>
                </a:path>
              </a:pathLst>
            </a:custGeom>
            <a:solidFill>
              <a:srgbClr val="FFFFFF"/>
            </a:solidFill>
            <a:ln w="9525">
              <a:noFill/>
              <a:round/>
              <a:headEnd/>
              <a:tailEnd/>
            </a:ln>
          </p:spPr>
          <p:txBody>
            <a:bodyPr lIns="75749" tIns="37874" rIns="75749" bIns="37874">
              <a:prstTxWarp prst="textNoShape">
                <a:avLst/>
              </a:prstTxWarp>
            </a:bodyPr>
            <a:lstStyle/>
            <a:p>
              <a:endParaRPr lang="en-US" dirty="0"/>
            </a:p>
          </p:txBody>
        </p:sp>
        <p:sp>
          <p:nvSpPr>
            <p:cNvPr id="72" name="Line 890"/>
            <p:cNvSpPr>
              <a:spLocks noChangeShapeType="1"/>
            </p:cNvSpPr>
            <p:nvPr/>
          </p:nvSpPr>
          <p:spPr bwMode="auto">
            <a:xfrm>
              <a:off x="1314625" y="4834440"/>
              <a:ext cx="0" cy="147756"/>
            </a:xfrm>
            <a:prstGeom prst="line">
              <a:avLst/>
            </a:prstGeom>
            <a:noFill/>
            <a:ln w="19050">
              <a:solidFill>
                <a:schemeClr val="bg1"/>
              </a:solidFill>
              <a:round/>
              <a:headEnd/>
              <a:tailEnd/>
            </a:ln>
            <a:effectLst/>
          </p:spPr>
          <p:txBody>
            <a:bodyPr wrap="none" lIns="75749" tIns="37874" rIns="75749" bIns="37874" anchor="ctr">
              <a:prstTxWarp prst="textNoShape">
                <a:avLst/>
              </a:prstTxWarp>
            </a:bodyPr>
            <a:lstStyle/>
            <a:p>
              <a:endParaRPr lang="en-US" dirty="0"/>
            </a:p>
          </p:txBody>
        </p:sp>
        <p:sp>
          <p:nvSpPr>
            <p:cNvPr id="73" name="Freeform 790"/>
            <p:cNvSpPr>
              <a:spLocks/>
            </p:cNvSpPr>
            <p:nvPr/>
          </p:nvSpPr>
          <p:spPr bwMode="auto">
            <a:xfrm>
              <a:off x="1388796" y="3988861"/>
              <a:ext cx="8402" cy="2394"/>
            </a:xfrm>
            <a:custGeom>
              <a:avLst/>
              <a:gdLst/>
              <a:ahLst/>
              <a:cxnLst>
                <a:cxn ang="0">
                  <a:pos x="0" y="4"/>
                </a:cxn>
                <a:cxn ang="0">
                  <a:pos x="17" y="0"/>
                </a:cxn>
                <a:cxn ang="0">
                  <a:pos x="17" y="4"/>
                </a:cxn>
                <a:cxn ang="0">
                  <a:pos x="0" y="4"/>
                </a:cxn>
              </a:cxnLst>
              <a:rect l="0" t="0" r="r" b="b"/>
              <a:pathLst>
                <a:path w="17" h="4">
                  <a:moveTo>
                    <a:pt x="0" y="4"/>
                  </a:moveTo>
                  <a:lnTo>
                    <a:pt x="17" y="0"/>
                  </a:lnTo>
                  <a:lnTo>
                    <a:pt x="17" y="4"/>
                  </a:lnTo>
                  <a:lnTo>
                    <a:pt x="0" y="4"/>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74" name="Rectangle 910"/>
            <p:cNvSpPr>
              <a:spLocks noChangeArrowheads="1"/>
            </p:cNvSpPr>
            <p:nvPr/>
          </p:nvSpPr>
          <p:spPr bwMode="auto">
            <a:xfrm>
              <a:off x="1868705" y="4900452"/>
              <a:ext cx="1977" cy="8380"/>
            </a:xfrm>
            <a:prstGeom prst="rect">
              <a:avLst/>
            </a:prstGeom>
            <a:solidFill>
              <a:srgbClr val="1F1A17"/>
            </a:solidFill>
            <a:ln w="9525">
              <a:noFill/>
              <a:miter lim="800000"/>
              <a:headEnd/>
              <a:tailEnd/>
            </a:ln>
          </p:spPr>
          <p:txBody>
            <a:bodyPr>
              <a:prstTxWarp prst="textNoShape">
                <a:avLst/>
              </a:prstTxWarp>
            </a:bodyPr>
            <a:lstStyle/>
            <a:p>
              <a:endParaRPr lang="en-US" dirty="0"/>
            </a:p>
          </p:txBody>
        </p:sp>
        <p:sp>
          <p:nvSpPr>
            <p:cNvPr id="75" name="Rectangle 943"/>
            <p:cNvSpPr>
              <a:spLocks noChangeArrowheads="1"/>
            </p:cNvSpPr>
            <p:nvPr/>
          </p:nvSpPr>
          <p:spPr bwMode="auto">
            <a:xfrm>
              <a:off x="2083206" y="4921401"/>
              <a:ext cx="0" cy="10774"/>
            </a:xfrm>
            <a:prstGeom prst="rect">
              <a:avLst/>
            </a:prstGeom>
            <a:solidFill>
              <a:srgbClr val="1F1A17"/>
            </a:solidFill>
            <a:ln w="9525">
              <a:noFill/>
              <a:miter lim="800000"/>
              <a:headEnd/>
              <a:tailEnd/>
            </a:ln>
          </p:spPr>
          <p:txBody>
            <a:bodyPr>
              <a:prstTxWarp prst="textNoShape">
                <a:avLst/>
              </a:prstTxWarp>
            </a:bodyPr>
            <a:lstStyle/>
            <a:p>
              <a:endParaRPr lang="en-US" dirty="0"/>
            </a:p>
          </p:txBody>
        </p:sp>
        <p:sp>
          <p:nvSpPr>
            <p:cNvPr id="76" name="Rectangle 1102"/>
            <p:cNvSpPr>
              <a:spLocks noChangeArrowheads="1"/>
            </p:cNvSpPr>
            <p:nvPr/>
          </p:nvSpPr>
          <p:spPr bwMode="auto">
            <a:xfrm>
              <a:off x="2003633" y="4607761"/>
              <a:ext cx="0" cy="8380"/>
            </a:xfrm>
            <a:prstGeom prst="rect">
              <a:avLst/>
            </a:prstGeom>
            <a:solidFill>
              <a:srgbClr val="1F1A17"/>
            </a:solidFill>
            <a:ln w="9525">
              <a:noFill/>
              <a:miter lim="800000"/>
              <a:headEnd/>
              <a:tailEnd/>
            </a:ln>
          </p:spPr>
          <p:txBody>
            <a:bodyPr>
              <a:prstTxWarp prst="textNoShape">
                <a:avLst/>
              </a:prstTxWarp>
            </a:bodyPr>
            <a:lstStyle/>
            <a:p>
              <a:endParaRPr lang="en-US" dirty="0"/>
            </a:p>
          </p:txBody>
        </p:sp>
        <p:grpSp>
          <p:nvGrpSpPr>
            <p:cNvPr id="77" name="Group 1202"/>
            <p:cNvGrpSpPr>
              <a:grpSpLocks/>
            </p:cNvGrpSpPr>
            <p:nvPr/>
          </p:nvGrpSpPr>
          <p:grpSpPr bwMode="auto">
            <a:xfrm>
              <a:off x="1118940" y="3698564"/>
              <a:ext cx="875302" cy="1804627"/>
              <a:chOff x="257" y="1296"/>
              <a:chExt cx="1771" cy="3015"/>
            </a:xfrm>
          </p:grpSpPr>
          <p:grpSp>
            <p:nvGrpSpPr>
              <p:cNvPr id="78" name="Group 1188"/>
              <p:cNvGrpSpPr>
                <a:grpSpLocks/>
              </p:cNvGrpSpPr>
              <p:nvPr/>
            </p:nvGrpSpPr>
            <p:grpSpPr bwMode="auto">
              <a:xfrm>
                <a:off x="257" y="1904"/>
                <a:ext cx="1427" cy="2407"/>
                <a:chOff x="257" y="1904"/>
                <a:chExt cx="1427" cy="2407"/>
              </a:xfrm>
            </p:grpSpPr>
            <p:sp>
              <p:nvSpPr>
                <p:cNvPr id="80" name="Freeform 738"/>
                <p:cNvSpPr>
                  <a:spLocks/>
                </p:cNvSpPr>
                <p:nvPr/>
              </p:nvSpPr>
              <p:spPr bwMode="auto">
                <a:xfrm>
                  <a:off x="736" y="3116"/>
                  <a:ext cx="18" cy="31"/>
                </a:xfrm>
                <a:custGeom>
                  <a:avLst/>
                  <a:gdLst/>
                  <a:ahLst/>
                  <a:cxnLst>
                    <a:cxn ang="0">
                      <a:pos x="4" y="0"/>
                    </a:cxn>
                    <a:cxn ang="0">
                      <a:pos x="18" y="3"/>
                    </a:cxn>
                    <a:cxn ang="0">
                      <a:pos x="18" y="31"/>
                    </a:cxn>
                    <a:cxn ang="0">
                      <a:pos x="0" y="31"/>
                    </a:cxn>
                    <a:cxn ang="0">
                      <a:pos x="4" y="0"/>
                    </a:cxn>
                  </a:cxnLst>
                  <a:rect l="0" t="0" r="r" b="b"/>
                  <a:pathLst>
                    <a:path w="18" h="31">
                      <a:moveTo>
                        <a:pt x="4" y="0"/>
                      </a:moveTo>
                      <a:lnTo>
                        <a:pt x="18" y="3"/>
                      </a:lnTo>
                      <a:lnTo>
                        <a:pt x="18" y="31"/>
                      </a:lnTo>
                      <a:lnTo>
                        <a:pt x="0" y="31"/>
                      </a:lnTo>
                      <a:lnTo>
                        <a:pt x="4" y="0"/>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81" name="Freeform 739"/>
                <p:cNvSpPr>
                  <a:spLocks/>
                </p:cNvSpPr>
                <p:nvPr/>
              </p:nvSpPr>
              <p:spPr bwMode="auto">
                <a:xfrm>
                  <a:off x="740" y="3091"/>
                  <a:ext cx="17" cy="11"/>
                </a:xfrm>
                <a:custGeom>
                  <a:avLst/>
                  <a:gdLst/>
                  <a:ahLst/>
                  <a:cxnLst>
                    <a:cxn ang="0">
                      <a:pos x="17" y="0"/>
                    </a:cxn>
                    <a:cxn ang="0">
                      <a:pos x="0" y="0"/>
                    </a:cxn>
                    <a:cxn ang="0">
                      <a:pos x="0" y="11"/>
                    </a:cxn>
                    <a:cxn ang="0">
                      <a:pos x="17" y="11"/>
                    </a:cxn>
                    <a:cxn ang="0">
                      <a:pos x="17" y="0"/>
                    </a:cxn>
                    <a:cxn ang="0">
                      <a:pos x="17" y="0"/>
                    </a:cxn>
                  </a:cxnLst>
                  <a:rect l="0" t="0" r="r" b="b"/>
                  <a:pathLst>
                    <a:path w="17" h="11">
                      <a:moveTo>
                        <a:pt x="17" y="0"/>
                      </a:moveTo>
                      <a:lnTo>
                        <a:pt x="0" y="0"/>
                      </a:lnTo>
                      <a:lnTo>
                        <a:pt x="0" y="11"/>
                      </a:lnTo>
                      <a:lnTo>
                        <a:pt x="17" y="11"/>
                      </a:lnTo>
                      <a:lnTo>
                        <a:pt x="17" y="0"/>
                      </a:lnTo>
                      <a:lnTo>
                        <a:pt x="17" y="0"/>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82" name="Rectangle 740"/>
                <p:cNvSpPr>
                  <a:spLocks noChangeArrowheads="1"/>
                </p:cNvSpPr>
                <p:nvPr/>
              </p:nvSpPr>
              <p:spPr bwMode="auto">
                <a:xfrm>
                  <a:off x="740" y="3070"/>
                  <a:ext cx="17" cy="21"/>
                </a:xfrm>
                <a:prstGeom prst="rect">
                  <a:avLst/>
                </a:prstGeom>
                <a:solidFill>
                  <a:srgbClr val="1F1A17"/>
                </a:solidFill>
                <a:ln w="9525">
                  <a:noFill/>
                  <a:miter lim="800000"/>
                  <a:headEnd/>
                  <a:tailEnd/>
                </a:ln>
              </p:spPr>
              <p:txBody>
                <a:bodyPr>
                  <a:prstTxWarp prst="textNoShape">
                    <a:avLst/>
                  </a:prstTxWarp>
                </a:bodyPr>
                <a:lstStyle/>
                <a:p>
                  <a:endParaRPr lang="en-US" dirty="0"/>
                </a:p>
              </p:txBody>
            </p:sp>
            <p:sp>
              <p:nvSpPr>
                <p:cNvPr id="83" name="Rectangle 741"/>
                <p:cNvSpPr>
                  <a:spLocks noChangeArrowheads="1"/>
                </p:cNvSpPr>
                <p:nvPr/>
              </p:nvSpPr>
              <p:spPr bwMode="auto">
                <a:xfrm>
                  <a:off x="740" y="3025"/>
                  <a:ext cx="14" cy="31"/>
                </a:xfrm>
                <a:prstGeom prst="rect">
                  <a:avLst/>
                </a:prstGeom>
                <a:solidFill>
                  <a:srgbClr val="1F1A17"/>
                </a:solidFill>
                <a:ln w="9525">
                  <a:noFill/>
                  <a:miter lim="800000"/>
                  <a:headEnd/>
                  <a:tailEnd/>
                </a:ln>
              </p:spPr>
              <p:txBody>
                <a:bodyPr>
                  <a:prstTxWarp prst="textNoShape">
                    <a:avLst/>
                  </a:prstTxWarp>
                </a:bodyPr>
                <a:lstStyle/>
                <a:p>
                  <a:endParaRPr lang="en-US" dirty="0"/>
                </a:p>
              </p:txBody>
            </p:sp>
            <p:sp>
              <p:nvSpPr>
                <p:cNvPr id="84" name="Freeform 742"/>
                <p:cNvSpPr>
                  <a:spLocks/>
                </p:cNvSpPr>
                <p:nvPr/>
              </p:nvSpPr>
              <p:spPr bwMode="auto">
                <a:xfrm>
                  <a:off x="736" y="2983"/>
                  <a:ext cx="18" cy="24"/>
                </a:xfrm>
                <a:custGeom>
                  <a:avLst/>
                  <a:gdLst/>
                  <a:ahLst/>
                  <a:cxnLst>
                    <a:cxn ang="0">
                      <a:pos x="0" y="0"/>
                    </a:cxn>
                    <a:cxn ang="0">
                      <a:pos x="0" y="0"/>
                    </a:cxn>
                    <a:cxn ang="0">
                      <a:pos x="4" y="24"/>
                    </a:cxn>
                    <a:cxn ang="0">
                      <a:pos x="18" y="24"/>
                    </a:cxn>
                    <a:cxn ang="0">
                      <a:pos x="18" y="0"/>
                    </a:cxn>
                    <a:cxn ang="0">
                      <a:pos x="0" y="0"/>
                    </a:cxn>
                  </a:cxnLst>
                  <a:rect l="0" t="0" r="r" b="b"/>
                  <a:pathLst>
                    <a:path w="18" h="24">
                      <a:moveTo>
                        <a:pt x="0" y="0"/>
                      </a:moveTo>
                      <a:lnTo>
                        <a:pt x="0" y="0"/>
                      </a:lnTo>
                      <a:lnTo>
                        <a:pt x="4" y="24"/>
                      </a:lnTo>
                      <a:lnTo>
                        <a:pt x="18" y="24"/>
                      </a:lnTo>
                      <a:lnTo>
                        <a:pt x="18" y="0"/>
                      </a:lnTo>
                      <a:lnTo>
                        <a:pt x="0" y="0"/>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85" name="Freeform 743"/>
                <p:cNvSpPr>
                  <a:spLocks/>
                </p:cNvSpPr>
                <p:nvPr/>
              </p:nvSpPr>
              <p:spPr bwMode="auto">
                <a:xfrm>
                  <a:off x="736" y="2976"/>
                  <a:ext cx="18" cy="11"/>
                </a:xfrm>
                <a:custGeom>
                  <a:avLst/>
                  <a:gdLst/>
                  <a:ahLst/>
                  <a:cxnLst>
                    <a:cxn ang="0">
                      <a:pos x="4" y="0"/>
                    </a:cxn>
                    <a:cxn ang="0">
                      <a:pos x="18" y="4"/>
                    </a:cxn>
                    <a:cxn ang="0">
                      <a:pos x="18" y="11"/>
                    </a:cxn>
                    <a:cxn ang="0">
                      <a:pos x="0" y="7"/>
                    </a:cxn>
                    <a:cxn ang="0">
                      <a:pos x="4" y="0"/>
                    </a:cxn>
                  </a:cxnLst>
                  <a:rect l="0" t="0" r="r" b="b"/>
                  <a:pathLst>
                    <a:path w="18" h="11">
                      <a:moveTo>
                        <a:pt x="4" y="0"/>
                      </a:moveTo>
                      <a:lnTo>
                        <a:pt x="18" y="4"/>
                      </a:lnTo>
                      <a:lnTo>
                        <a:pt x="18" y="11"/>
                      </a:lnTo>
                      <a:lnTo>
                        <a:pt x="0" y="7"/>
                      </a:lnTo>
                      <a:lnTo>
                        <a:pt x="4" y="0"/>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86" name="Freeform 744"/>
                <p:cNvSpPr>
                  <a:spLocks/>
                </p:cNvSpPr>
                <p:nvPr/>
              </p:nvSpPr>
              <p:spPr bwMode="auto">
                <a:xfrm>
                  <a:off x="743" y="2948"/>
                  <a:ext cx="18" cy="18"/>
                </a:xfrm>
                <a:custGeom>
                  <a:avLst/>
                  <a:gdLst/>
                  <a:ahLst/>
                  <a:cxnLst>
                    <a:cxn ang="0">
                      <a:pos x="18" y="0"/>
                    </a:cxn>
                    <a:cxn ang="0">
                      <a:pos x="4" y="0"/>
                    </a:cxn>
                    <a:cxn ang="0">
                      <a:pos x="0" y="14"/>
                    </a:cxn>
                    <a:cxn ang="0">
                      <a:pos x="14" y="18"/>
                    </a:cxn>
                    <a:cxn ang="0">
                      <a:pos x="18" y="4"/>
                    </a:cxn>
                    <a:cxn ang="0">
                      <a:pos x="18" y="0"/>
                    </a:cxn>
                  </a:cxnLst>
                  <a:rect l="0" t="0" r="r" b="b"/>
                  <a:pathLst>
                    <a:path w="18" h="18">
                      <a:moveTo>
                        <a:pt x="18" y="0"/>
                      </a:moveTo>
                      <a:lnTo>
                        <a:pt x="4" y="0"/>
                      </a:lnTo>
                      <a:lnTo>
                        <a:pt x="0" y="14"/>
                      </a:lnTo>
                      <a:lnTo>
                        <a:pt x="14" y="18"/>
                      </a:lnTo>
                      <a:lnTo>
                        <a:pt x="18" y="4"/>
                      </a:lnTo>
                      <a:lnTo>
                        <a:pt x="18" y="0"/>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87" name="Freeform 745"/>
                <p:cNvSpPr>
                  <a:spLocks/>
                </p:cNvSpPr>
                <p:nvPr/>
              </p:nvSpPr>
              <p:spPr bwMode="auto">
                <a:xfrm>
                  <a:off x="743" y="2931"/>
                  <a:ext cx="18" cy="21"/>
                </a:xfrm>
                <a:custGeom>
                  <a:avLst/>
                  <a:gdLst/>
                  <a:ahLst/>
                  <a:cxnLst>
                    <a:cxn ang="0">
                      <a:pos x="0" y="3"/>
                    </a:cxn>
                    <a:cxn ang="0">
                      <a:pos x="14" y="0"/>
                    </a:cxn>
                    <a:cxn ang="0">
                      <a:pos x="18" y="17"/>
                    </a:cxn>
                    <a:cxn ang="0">
                      <a:pos x="4" y="21"/>
                    </a:cxn>
                    <a:cxn ang="0">
                      <a:pos x="0" y="3"/>
                    </a:cxn>
                  </a:cxnLst>
                  <a:rect l="0" t="0" r="r" b="b"/>
                  <a:pathLst>
                    <a:path w="18" h="21">
                      <a:moveTo>
                        <a:pt x="0" y="3"/>
                      </a:moveTo>
                      <a:lnTo>
                        <a:pt x="14" y="0"/>
                      </a:lnTo>
                      <a:lnTo>
                        <a:pt x="18" y="17"/>
                      </a:lnTo>
                      <a:lnTo>
                        <a:pt x="4" y="21"/>
                      </a:lnTo>
                      <a:lnTo>
                        <a:pt x="0" y="3"/>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88" name="Freeform 746"/>
                <p:cNvSpPr>
                  <a:spLocks/>
                </p:cNvSpPr>
                <p:nvPr/>
              </p:nvSpPr>
              <p:spPr bwMode="auto">
                <a:xfrm>
                  <a:off x="740" y="2917"/>
                  <a:ext cx="14" cy="3"/>
                </a:xfrm>
                <a:custGeom>
                  <a:avLst/>
                  <a:gdLst/>
                  <a:ahLst/>
                  <a:cxnLst>
                    <a:cxn ang="0">
                      <a:pos x="0" y="0"/>
                    </a:cxn>
                    <a:cxn ang="0">
                      <a:pos x="0" y="3"/>
                    </a:cxn>
                    <a:cxn ang="0">
                      <a:pos x="0" y="3"/>
                    </a:cxn>
                    <a:cxn ang="0">
                      <a:pos x="14" y="0"/>
                    </a:cxn>
                    <a:cxn ang="0">
                      <a:pos x="14" y="0"/>
                    </a:cxn>
                    <a:cxn ang="0">
                      <a:pos x="0" y="0"/>
                    </a:cxn>
                  </a:cxnLst>
                  <a:rect l="0" t="0" r="r" b="b"/>
                  <a:pathLst>
                    <a:path w="14" h="3">
                      <a:moveTo>
                        <a:pt x="0" y="0"/>
                      </a:moveTo>
                      <a:lnTo>
                        <a:pt x="0" y="3"/>
                      </a:lnTo>
                      <a:lnTo>
                        <a:pt x="0" y="3"/>
                      </a:lnTo>
                      <a:lnTo>
                        <a:pt x="14" y="0"/>
                      </a:lnTo>
                      <a:lnTo>
                        <a:pt x="14" y="0"/>
                      </a:lnTo>
                      <a:lnTo>
                        <a:pt x="0" y="0"/>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89" name="Freeform 747"/>
                <p:cNvSpPr>
                  <a:spLocks/>
                </p:cNvSpPr>
                <p:nvPr/>
              </p:nvSpPr>
              <p:spPr bwMode="auto">
                <a:xfrm>
                  <a:off x="736" y="2885"/>
                  <a:ext cx="18" cy="32"/>
                </a:xfrm>
                <a:custGeom>
                  <a:avLst/>
                  <a:gdLst/>
                  <a:ahLst/>
                  <a:cxnLst>
                    <a:cxn ang="0">
                      <a:pos x="0" y="4"/>
                    </a:cxn>
                    <a:cxn ang="0">
                      <a:pos x="18" y="0"/>
                    </a:cxn>
                    <a:cxn ang="0">
                      <a:pos x="18" y="32"/>
                    </a:cxn>
                    <a:cxn ang="0">
                      <a:pos x="4" y="32"/>
                    </a:cxn>
                    <a:cxn ang="0">
                      <a:pos x="0" y="4"/>
                    </a:cxn>
                  </a:cxnLst>
                  <a:rect l="0" t="0" r="r" b="b"/>
                  <a:pathLst>
                    <a:path w="18" h="32">
                      <a:moveTo>
                        <a:pt x="0" y="4"/>
                      </a:moveTo>
                      <a:lnTo>
                        <a:pt x="18" y="0"/>
                      </a:lnTo>
                      <a:lnTo>
                        <a:pt x="18" y="32"/>
                      </a:lnTo>
                      <a:lnTo>
                        <a:pt x="4" y="32"/>
                      </a:lnTo>
                      <a:lnTo>
                        <a:pt x="0" y="4"/>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90" name="Freeform 748"/>
                <p:cNvSpPr>
                  <a:spLocks/>
                </p:cNvSpPr>
                <p:nvPr/>
              </p:nvSpPr>
              <p:spPr bwMode="auto">
                <a:xfrm>
                  <a:off x="736" y="2861"/>
                  <a:ext cx="14" cy="10"/>
                </a:xfrm>
                <a:custGeom>
                  <a:avLst/>
                  <a:gdLst/>
                  <a:ahLst/>
                  <a:cxnLst>
                    <a:cxn ang="0">
                      <a:pos x="14" y="0"/>
                    </a:cxn>
                    <a:cxn ang="0">
                      <a:pos x="0" y="3"/>
                    </a:cxn>
                    <a:cxn ang="0">
                      <a:pos x="0" y="10"/>
                    </a:cxn>
                    <a:cxn ang="0">
                      <a:pos x="14" y="10"/>
                    </a:cxn>
                    <a:cxn ang="0">
                      <a:pos x="14" y="3"/>
                    </a:cxn>
                    <a:cxn ang="0">
                      <a:pos x="14" y="0"/>
                    </a:cxn>
                  </a:cxnLst>
                  <a:rect l="0" t="0" r="r" b="b"/>
                  <a:pathLst>
                    <a:path w="14" h="10">
                      <a:moveTo>
                        <a:pt x="14" y="0"/>
                      </a:moveTo>
                      <a:lnTo>
                        <a:pt x="0" y="3"/>
                      </a:lnTo>
                      <a:lnTo>
                        <a:pt x="0" y="10"/>
                      </a:lnTo>
                      <a:lnTo>
                        <a:pt x="14" y="10"/>
                      </a:lnTo>
                      <a:lnTo>
                        <a:pt x="14" y="3"/>
                      </a:lnTo>
                      <a:lnTo>
                        <a:pt x="14" y="0"/>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91" name="Freeform 749"/>
                <p:cNvSpPr>
                  <a:spLocks/>
                </p:cNvSpPr>
                <p:nvPr/>
              </p:nvSpPr>
              <p:spPr bwMode="auto">
                <a:xfrm>
                  <a:off x="722" y="2847"/>
                  <a:ext cx="28" cy="24"/>
                </a:xfrm>
                <a:custGeom>
                  <a:avLst/>
                  <a:gdLst/>
                  <a:ahLst/>
                  <a:cxnLst>
                    <a:cxn ang="0">
                      <a:pos x="4" y="3"/>
                    </a:cxn>
                    <a:cxn ang="0">
                      <a:pos x="4" y="10"/>
                    </a:cxn>
                    <a:cxn ang="0">
                      <a:pos x="14" y="24"/>
                    </a:cxn>
                    <a:cxn ang="0">
                      <a:pos x="28" y="14"/>
                    </a:cxn>
                    <a:cxn ang="0">
                      <a:pos x="18" y="0"/>
                    </a:cxn>
                    <a:cxn ang="0">
                      <a:pos x="4" y="3"/>
                    </a:cxn>
                    <a:cxn ang="0">
                      <a:pos x="4" y="3"/>
                    </a:cxn>
                    <a:cxn ang="0">
                      <a:pos x="0" y="7"/>
                    </a:cxn>
                    <a:cxn ang="0">
                      <a:pos x="4" y="10"/>
                    </a:cxn>
                    <a:cxn ang="0">
                      <a:pos x="4" y="3"/>
                    </a:cxn>
                  </a:cxnLst>
                  <a:rect l="0" t="0" r="r" b="b"/>
                  <a:pathLst>
                    <a:path w="28" h="24">
                      <a:moveTo>
                        <a:pt x="4" y="3"/>
                      </a:moveTo>
                      <a:lnTo>
                        <a:pt x="4" y="10"/>
                      </a:lnTo>
                      <a:lnTo>
                        <a:pt x="14" y="24"/>
                      </a:lnTo>
                      <a:lnTo>
                        <a:pt x="28" y="14"/>
                      </a:lnTo>
                      <a:lnTo>
                        <a:pt x="18" y="0"/>
                      </a:lnTo>
                      <a:lnTo>
                        <a:pt x="4" y="3"/>
                      </a:lnTo>
                      <a:lnTo>
                        <a:pt x="4" y="3"/>
                      </a:lnTo>
                      <a:lnTo>
                        <a:pt x="0" y="7"/>
                      </a:lnTo>
                      <a:lnTo>
                        <a:pt x="4" y="10"/>
                      </a:lnTo>
                      <a:lnTo>
                        <a:pt x="4" y="3"/>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92" name="Freeform 750"/>
                <p:cNvSpPr>
                  <a:spLocks/>
                </p:cNvSpPr>
                <p:nvPr/>
              </p:nvSpPr>
              <p:spPr bwMode="auto">
                <a:xfrm>
                  <a:off x="726" y="2843"/>
                  <a:ext cx="17" cy="11"/>
                </a:xfrm>
                <a:custGeom>
                  <a:avLst/>
                  <a:gdLst/>
                  <a:ahLst/>
                  <a:cxnLst>
                    <a:cxn ang="0">
                      <a:pos x="0" y="0"/>
                    </a:cxn>
                    <a:cxn ang="0">
                      <a:pos x="17" y="4"/>
                    </a:cxn>
                    <a:cxn ang="0">
                      <a:pos x="14" y="11"/>
                    </a:cxn>
                    <a:cxn ang="0">
                      <a:pos x="0" y="7"/>
                    </a:cxn>
                    <a:cxn ang="0">
                      <a:pos x="0" y="0"/>
                    </a:cxn>
                  </a:cxnLst>
                  <a:rect l="0" t="0" r="r" b="b"/>
                  <a:pathLst>
                    <a:path w="17" h="11">
                      <a:moveTo>
                        <a:pt x="0" y="0"/>
                      </a:moveTo>
                      <a:lnTo>
                        <a:pt x="17" y="4"/>
                      </a:lnTo>
                      <a:lnTo>
                        <a:pt x="14" y="11"/>
                      </a:lnTo>
                      <a:lnTo>
                        <a:pt x="0" y="7"/>
                      </a:lnTo>
                      <a:lnTo>
                        <a:pt x="0" y="0"/>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93" name="Freeform 751"/>
                <p:cNvSpPr>
                  <a:spLocks/>
                </p:cNvSpPr>
                <p:nvPr/>
              </p:nvSpPr>
              <p:spPr bwMode="auto">
                <a:xfrm>
                  <a:off x="729" y="2794"/>
                  <a:ext cx="25" cy="39"/>
                </a:xfrm>
                <a:custGeom>
                  <a:avLst/>
                  <a:gdLst/>
                  <a:ahLst/>
                  <a:cxnLst>
                    <a:cxn ang="0">
                      <a:pos x="11" y="0"/>
                    </a:cxn>
                    <a:cxn ang="0">
                      <a:pos x="7" y="7"/>
                    </a:cxn>
                    <a:cxn ang="0">
                      <a:pos x="0" y="32"/>
                    </a:cxn>
                    <a:cxn ang="0">
                      <a:pos x="14" y="39"/>
                    </a:cxn>
                    <a:cxn ang="0">
                      <a:pos x="25" y="11"/>
                    </a:cxn>
                    <a:cxn ang="0">
                      <a:pos x="11" y="0"/>
                    </a:cxn>
                  </a:cxnLst>
                  <a:rect l="0" t="0" r="r" b="b"/>
                  <a:pathLst>
                    <a:path w="25" h="39">
                      <a:moveTo>
                        <a:pt x="11" y="0"/>
                      </a:moveTo>
                      <a:lnTo>
                        <a:pt x="7" y="7"/>
                      </a:lnTo>
                      <a:lnTo>
                        <a:pt x="0" y="32"/>
                      </a:lnTo>
                      <a:lnTo>
                        <a:pt x="14" y="39"/>
                      </a:lnTo>
                      <a:lnTo>
                        <a:pt x="25" y="11"/>
                      </a:lnTo>
                      <a:lnTo>
                        <a:pt x="11" y="0"/>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94" name="Freeform 860"/>
                <p:cNvSpPr>
                  <a:spLocks/>
                </p:cNvSpPr>
                <p:nvPr/>
              </p:nvSpPr>
              <p:spPr bwMode="auto">
                <a:xfrm>
                  <a:off x="1002" y="2819"/>
                  <a:ext cx="17" cy="7"/>
                </a:xfrm>
                <a:custGeom>
                  <a:avLst/>
                  <a:gdLst/>
                  <a:ahLst/>
                  <a:cxnLst>
                    <a:cxn ang="0">
                      <a:pos x="0" y="3"/>
                    </a:cxn>
                    <a:cxn ang="0">
                      <a:pos x="17" y="7"/>
                    </a:cxn>
                    <a:cxn ang="0">
                      <a:pos x="17" y="3"/>
                    </a:cxn>
                    <a:cxn ang="0">
                      <a:pos x="3" y="0"/>
                    </a:cxn>
                    <a:cxn ang="0">
                      <a:pos x="3" y="3"/>
                    </a:cxn>
                    <a:cxn ang="0">
                      <a:pos x="0" y="3"/>
                    </a:cxn>
                  </a:cxnLst>
                  <a:rect l="0" t="0" r="r" b="b"/>
                  <a:pathLst>
                    <a:path w="17" h="7">
                      <a:moveTo>
                        <a:pt x="0" y="3"/>
                      </a:moveTo>
                      <a:lnTo>
                        <a:pt x="17" y="7"/>
                      </a:lnTo>
                      <a:lnTo>
                        <a:pt x="17" y="3"/>
                      </a:lnTo>
                      <a:lnTo>
                        <a:pt x="3" y="0"/>
                      </a:lnTo>
                      <a:lnTo>
                        <a:pt x="3" y="3"/>
                      </a:lnTo>
                      <a:lnTo>
                        <a:pt x="0" y="3"/>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95" name="Freeform 861"/>
                <p:cNvSpPr>
                  <a:spLocks/>
                </p:cNvSpPr>
                <p:nvPr/>
              </p:nvSpPr>
              <p:spPr bwMode="auto">
                <a:xfrm>
                  <a:off x="1002" y="2822"/>
                  <a:ext cx="17" cy="25"/>
                </a:xfrm>
                <a:custGeom>
                  <a:avLst/>
                  <a:gdLst/>
                  <a:ahLst/>
                  <a:cxnLst>
                    <a:cxn ang="0">
                      <a:pos x="0" y="25"/>
                    </a:cxn>
                    <a:cxn ang="0">
                      <a:pos x="14" y="21"/>
                    </a:cxn>
                    <a:cxn ang="0">
                      <a:pos x="17" y="4"/>
                    </a:cxn>
                    <a:cxn ang="0">
                      <a:pos x="0" y="0"/>
                    </a:cxn>
                    <a:cxn ang="0">
                      <a:pos x="0" y="21"/>
                    </a:cxn>
                    <a:cxn ang="0">
                      <a:pos x="0" y="25"/>
                    </a:cxn>
                  </a:cxnLst>
                  <a:rect l="0" t="0" r="r" b="b"/>
                  <a:pathLst>
                    <a:path w="17" h="25">
                      <a:moveTo>
                        <a:pt x="0" y="25"/>
                      </a:moveTo>
                      <a:lnTo>
                        <a:pt x="14" y="21"/>
                      </a:lnTo>
                      <a:lnTo>
                        <a:pt x="17" y="4"/>
                      </a:lnTo>
                      <a:lnTo>
                        <a:pt x="0" y="0"/>
                      </a:lnTo>
                      <a:lnTo>
                        <a:pt x="0" y="21"/>
                      </a:lnTo>
                      <a:lnTo>
                        <a:pt x="0" y="25"/>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96" name="Freeform 862"/>
                <p:cNvSpPr>
                  <a:spLocks/>
                </p:cNvSpPr>
                <p:nvPr/>
              </p:nvSpPr>
              <p:spPr bwMode="auto">
                <a:xfrm>
                  <a:off x="1002" y="2840"/>
                  <a:ext cx="17" cy="14"/>
                </a:xfrm>
                <a:custGeom>
                  <a:avLst/>
                  <a:gdLst/>
                  <a:ahLst/>
                  <a:cxnLst>
                    <a:cxn ang="0">
                      <a:pos x="17" y="7"/>
                    </a:cxn>
                    <a:cxn ang="0">
                      <a:pos x="3" y="14"/>
                    </a:cxn>
                    <a:cxn ang="0">
                      <a:pos x="0" y="7"/>
                    </a:cxn>
                    <a:cxn ang="0">
                      <a:pos x="14" y="0"/>
                    </a:cxn>
                    <a:cxn ang="0">
                      <a:pos x="17" y="7"/>
                    </a:cxn>
                  </a:cxnLst>
                  <a:rect l="0" t="0" r="r" b="b"/>
                  <a:pathLst>
                    <a:path w="17" h="14">
                      <a:moveTo>
                        <a:pt x="17" y="7"/>
                      </a:moveTo>
                      <a:lnTo>
                        <a:pt x="3" y="14"/>
                      </a:lnTo>
                      <a:lnTo>
                        <a:pt x="0" y="7"/>
                      </a:lnTo>
                      <a:lnTo>
                        <a:pt x="14" y="0"/>
                      </a:lnTo>
                      <a:lnTo>
                        <a:pt x="17" y="7"/>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97" name="Freeform 863"/>
                <p:cNvSpPr>
                  <a:spLocks/>
                </p:cNvSpPr>
                <p:nvPr/>
              </p:nvSpPr>
              <p:spPr bwMode="auto">
                <a:xfrm>
                  <a:off x="1009" y="2864"/>
                  <a:ext cx="17" cy="21"/>
                </a:xfrm>
                <a:custGeom>
                  <a:avLst/>
                  <a:gdLst/>
                  <a:ahLst/>
                  <a:cxnLst>
                    <a:cxn ang="0">
                      <a:pos x="17" y="21"/>
                    </a:cxn>
                    <a:cxn ang="0">
                      <a:pos x="17" y="18"/>
                    </a:cxn>
                    <a:cxn ang="0">
                      <a:pos x="14" y="0"/>
                    </a:cxn>
                    <a:cxn ang="0">
                      <a:pos x="0" y="4"/>
                    </a:cxn>
                    <a:cxn ang="0">
                      <a:pos x="3" y="21"/>
                    </a:cxn>
                    <a:cxn ang="0">
                      <a:pos x="17" y="21"/>
                    </a:cxn>
                  </a:cxnLst>
                  <a:rect l="0" t="0" r="r" b="b"/>
                  <a:pathLst>
                    <a:path w="17" h="21">
                      <a:moveTo>
                        <a:pt x="17" y="21"/>
                      </a:moveTo>
                      <a:lnTo>
                        <a:pt x="17" y="18"/>
                      </a:lnTo>
                      <a:lnTo>
                        <a:pt x="14" y="0"/>
                      </a:lnTo>
                      <a:lnTo>
                        <a:pt x="0" y="4"/>
                      </a:lnTo>
                      <a:lnTo>
                        <a:pt x="3" y="21"/>
                      </a:lnTo>
                      <a:lnTo>
                        <a:pt x="17" y="21"/>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98" name="Freeform 864"/>
                <p:cNvSpPr>
                  <a:spLocks/>
                </p:cNvSpPr>
                <p:nvPr/>
              </p:nvSpPr>
              <p:spPr bwMode="auto">
                <a:xfrm>
                  <a:off x="1009" y="2882"/>
                  <a:ext cx="17" cy="17"/>
                </a:xfrm>
                <a:custGeom>
                  <a:avLst/>
                  <a:gdLst/>
                  <a:ahLst/>
                  <a:cxnLst>
                    <a:cxn ang="0">
                      <a:pos x="14" y="17"/>
                    </a:cxn>
                    <a:cxn ang="0">
                      <a:pos x="0" y="10"/>
                    </a:cxn>
                    <a:cxn ang="0">
                      <a:pos x="3" y="0"/>
                    </a:cxn>
                    <a:cxn ang="0">
                      <a:pos x="17" y="3"/>
                    </a:cxn>
                    <a:cxn ang="0">
                      <a:pos x="14" y="17"/>
                    </a:cxn>
                  </a:cxnLst>
                  <a:rect l="0" t="0" r="r" b="b"/>
                  <a:pathLst>
                    <a:path w="17" h="17">
                      <a:moveTo>
                        <a:pt x="14" y="17"/>
                      </a:moveTo>
                      <a:lnTo>
                        <a:pt x="0" y="10"/>
                      </a:lnTo>
                      <a:lnTo>
                        <a:pt x="3" y="0"/>
                      </a:lnTo>
                      <a:lnTo>
                        <a:pt x="17" y="3"/>
                      </a:lnTo>
                      <a:lnTo>
                        <a:pt x="14" y="17"/>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99" name="Freeform 865"/>
                <p:cNvSpPr>
                  <a:spLocks/>
                </p:cNvSpPr>
                <p:nvPr/>
              </p:nvSpPr>
              <p:spPr bwMode="auto">
                <a:xfrm>
                  <a:off x="998" y="2903"/>
                  <a:ext cx="14" cy="14"/>
                </a:xfrm>
                <a:custGeom>
                  <a:avLst/>
                  <a:gdLst/>
                  <a:ahLst/>
                  <a:cxnLst>
                    <a:cxn ang="0">
                      <a:pos x="11" y="14"/>
                    </a:cxn>
                    <a:cxn ang="0">
                      <a:pos x="11" y="14"/>
                    </a:cxn>
                    <a:cxn ang="0">
                      <a:pos x="14" y="10"/>
                    </a:cxn>
                    <a:cxn ang="0">
                      <a:pos x="4" y="0"/>
                    </a:cxn>
                    <a:cxn ang="0">
                      <a:pos x="0" y="0"/>
                    </a:cxn>
                    <a:cxn ang="0">
                      <a:pos x="11" y="14"/>
                    </a:cxn>
                  </a:cxnLst>
                  <a:rect l="0" t="0" r="r" b="b"/>
                  <a:pathLst>
                    <a:path w="14" h="14">
                      <a:moveTo>
                        <a:pt x="11" y="14"/>
                      </a:moveTo>
                      <a:lnTo>
                        <a:pt x="11" y="14"/>
                      </a:lnTo>
                      <a:lnTo>
                        <a:pt x="14" y="10"/>
                      </a:lnTo>
                      <a:lnTo>
                        <a:pt x="4" y="0"/>
                      </a:lnTo>
                      <a:lnTo>
                        <a:pt x="0" y="0"/>
                      </a:lnTo>
                      <a:lnTo>
                        <a:pt x="11" y="14"/>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100" name="Freeform 866"/>
                <p:cNvSpPr>
                  <a:spLocks/>
                </p:cNvSpPr>
                <p:nvPr/>
              </p:nvSpPr>
              <p:spPr bwMode="auto">
                <a:xfrm>
                  <a:off x="984" y="2903"/>
                  <a:ext cx="25" cy="21"/>
                </a:xfrm>
                <a:custGeom>
                  <a:avLst/>
                  <a:gdLst/>
                  <a:ahLst/>
                  <a:cxnLst>
                    <a:cxn ang="0">
                      <a:pos x="0" y="14"/>
                    </a:cxn>
                    <a:cxn ang="0">
                      <a:pos x="14" y="21"/>
                    </a:cxn>
                    <a:cxn ang="0">
                      <a:pos x="25" y="14"/>
                    </a:cxn>
                    <a:cxn ang="0">
                      <a:pos x="18" y="0"/>
                    </a:cxn>
                    <a:cxn ang="0">
                      <a:pos x="7" y="7"/>
                    </a:cxn>
                    <a:cxn ang="0">
                      <a:pos x="0" y="14"/>
                    </a:cxn>
                    <a:cxn ang="0">
                      <a:pos x="7" y="7"/>
                    </a:cxn>
                    <a:cxn ang="0">
                      <a:pos x="0" y="10"/>
                    </a:cxn>
                    <a:cxn ang="0">
                      <a:pos x="0" y="14"/>
                    </a:cxn>
                  </a:cxnLst>
                  <a:rect l="0" t="0" r="r" b="b"/>
                  <a:pathLst>
                    <a:path w="25" h="21">
                      <a:moveTo>
                        <a:pt x="0" y="14"/>
                      </a:moveTo>
                      <a:lnTo>
                        <a:pt x="14" y="21"/>
                      </a:lnTo>
                      <a:lnTo>
                        <a:pt x="25" y="14"/>
                      </a:lnTo>
                      <a:lnTo>
                        <a:pt x="18" y="0"/>
                      </a:lnTo>
                      <a:lnTo>
                        <a:pt x="7" y="7"/>
                      </a:lnTo>
                      <a:lnTo>
                        <a:pt x="0" y="14"/>
                      </a:lnTo>
                      <a:lnTo>
                        <a:pt x="7" y="7"/>
                      </a:lnTo>
                      <a:lnTo>
                        <a:pt x="0" y="10"/>
                      </a:lnTo>
                      <a:lnTo>
                        <a:pt x="0" y="14"/>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101" name="Freeform 867"/>
                <p:cNvSpPr>
                  <a:spLocks/>
                </p:cNvSpPr>
                <p:nvPr/>
              </p:nvSpPr>
              <p:spPr bwMode="auto">
                <a:xfrm>
                  <a:off x="984" y="2917"/>
                  <a:ext cx="18" cy="14"/>
                </a:xfrm>
                <a:custGeom>
                  <a:avLst/>
                  <a:gdLst/>
                  <a:ahLst/>
                  <a:cxnLst>
                    <a:cxn ang="0">
                      <a:pos x="18" y="14"/>
                    </a:cxn>
                    <a:cxn ang="0">
                      <a:pos x="4" y="14"/>
                    </a:cxn>
                    <a:cxn ang="0">
                      <a:pos x="0" y="0"/>
                    </a:cxn>
                    <a:cxn ang="0">
                      <a:pos x="18" y="0"/>
                    </a:cxn>
                    <a:cxn ang="0">
                      <a:pos x="18" y="14"/>
                    </a:cxn>
                  </a:cxnLst>
                  <a:rect l="0" t="0" r="r" b="b"/>
                  <a:pathLst>
                    <a:path w="18" h="14">
                      <a:moveTo>
                        <a:pt x="18" y="14"/>
                      </a:moveTo>
                      <a:lnTo>
                        <a:pt x="4" y="14"/>
                      </a:lnTo>
                      <a:lnTo>
                        <a:pt x="0" y="0"/>
                      </a:lnTo>
                      <a:lnTo>
                        <a:pt x="18" y="0"/>
                      </a:lnTo>
                      <a:lnTo>
                        <a:pt x="18" y="14"/>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102" name="Freeform 868"/>
                <p:cNvSpPr>
                  <a:spLocks/>
                </p:cNvSpPr>
                <p:nvPr/>
              </p:nvSpPr>
              <p:spPr bwMode="auto">
                <a:xfrm>
                  <a:off x="988" y="2945"/>
                  <a:ext cx="17" cy="31"/>
                </a:xfrm>
                <a:custGeom>
                  <a:avLst/>
                  <a:gdLst/>
                  <a:ahLst/>
                  <a:cxnLst>
                    <a:cxn ang="0">
                      <a:pos x="14" y="31"/>
                    </a:cxn>
                    <a:cxn ang="0">
                      <a:pos x="0" y="31"/>
                    </a:cxn>
                    <a:cxn ang="0">
                      <a:pos x="0" y="0"/>
                    </a:cxn>
                    <a:cxn ang="0">
                      <a:pos x="17" y="3"/>
                    </a:cxn>
                    <a:cxn ang="0">
                      <a:pos x="14" y="31"/>
                    </a:cxn>
                  </a:cxnLst>
                  <a:rect l="0" t="0" r="r" b="b"/>
                  <a:pathLst>
                    <a:path w="17" h="31">
                      <a:moveTo>
                        <a:pt x="14" y="31"/>
                      </a:moveTo>
                      <a:lnTo>
                        <a:pt x="0" y="31"/>
                      </a:lnTo>
                      <a:lnTo>
                        <a:pt x="0" y="0"/>
                      </a:lnTo>
                      <a:lnTo>
                        <a:pt x="17" y="3"/>
                      </a:lnTo>
                      <a:lnTo>
                        <a:pt x="14" y="31"/>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103" name="Freeform 869"/>
                <p:cNvSpPr>
                  <a:spLocks/>
                </p:cNvSpPr>
                <p:nvPr/>
              </p:nvSpPr>
              <p:spPr bwMode="auto">
                <a:xfrm>
                  <a:off x="981" y="2990"/>
                  <a:ext cx="21" cy="35"/>
                </a:xfrm>
                <a:custGeom>
                  <a:avLst/>
                  <a:gdLst/>
                  <a:ahLst/>
                  <a:cxnLst>
                    <a:cxn ang="0">
                      <a:pos x="14" y="35"/>
                    </a:cxn>
                    <a:cxn ang="0">
                      <a:pos x="0" y="31"/>
                    </a:cxn>
                    <a:cxn ang="0">
                      <a:pos x="7" y="0"/>
                    </a:cxn>
                    <a:cxn ang="0">
                      <a:pos x="21" y="4"/>
                    </a:cxn>
                    <a:cxn ang="0">
                      <a:pos x="14" y="35"/>
                    </a:cxn>
                  </a:cxnLst>
                  <a:rect l="0" t="0" r="r" b="b"/>
                  <a:pathLst>
                    <a:path w="21" h="35">
                      <a:moveTo>
                        <a:pt x="14" y="35"/>
                      </a:moveTo>
                      <a:lnTo>
                        <a:pt x="0" y="31"/>
                      </a:lnTo>
                      <a:lnTo>
                        <a:pt x="7" y="0"/>
                      </a:lnTo>
                      <a:lnTo>
                        <a:pt x="21" y="4"/>
                      </a:lnTo>
                      <a:lnTo>
                        <a:pt x="14" y="35"/>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104" name="Freeform 870"/>
                <p:cNvSpPr>
                  <a:spLocks/>
                </p:cNvSpPr>
                <p:nvPr/>
              </p:nvSpPr>
              <p:spPr bwMode="auto">
                <a:xfrm>
                  <a:off x="974" y="3039"/>
                  <a:ext cx="21" cy="31"/>
                </a:xfrm>
                <a:custGeom>
                  <a:avLst/>
                  <a:gdLst/>
                  <a:ahLst/>
                  <a:cxnLst>
                    <a:cxn ang="0">
                      <a:pos x="17" y="31"/>
                    </a:cxn>
                    <a:cxn ang="0">
                      <a:pos x="0" y="28"/>
                    </a:cxn>
                    <a:cxn ang="0">
                      <a:pos x="3" y="0"/>
                    </a:cxn>
                    <a:cxn ang="0">
                      <a:pos x="21" y="0"/>
                    </a:cxn>
                    <a:cxn ang="0">
                      <a:pos x="17" y="31"/>
                    </a:cxn>
                  </a:cxnLst>
                  <a:rect l="0" t="0" r="r" b="b"/>
                  <a:pathLst>
                    <a:path w="21" h="31">
                      <a:moveTo>
                        <a:pt x="17" y="31"/>
                      </a:moveTo>
                      <a:lnTo>
                        <a:pt x="0" y="28"/>
                      </a:lnTo>
                      <a:lnTo>
                        <a:pt x="3" y="0"/>
                      </a:lnTo>
                      <a:lnTo>
                        <a:pt x="21" y="0"/>
                      </a:lnTo>
                      <a:lnTo>
                        <a:pt x="17" y="31"/>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105" name="Freeform 871"/>
                <p:cNvSpPr>
                  <a:spLocks/>
                </p:cNvSpPr>
                <p:nvPr/>
              </p:nvSpPr>
              <p:spPr bwMode="auto">
                <a:xfrm>
                  <a:off x="971" y="3084"/>
                  <a:ext cx="17" cy="18"/>
                </a:xfrm>
                <a:custGeom>
                  <a:avLst/>
                  <a:gdLst/>
                  <a:ahLst/>
                  <a:cxnLst>
                    <a:cxn ang="0">
                      <a:pos x="13" y="18"/>
                    </a:cxn>
                    <a:cxn ang="0">
                      <a:pos x="13" y="18"/>
                    </a:cxn>
                    <a:cxn ang="0">
                      <a:pos x="17" y="0"/>
                    </a:cxn>
                    <a:cxn ang="0">
                      <a:pos x="3" y="0"/>
                    </a:cxn>
                    <a:cxn ang="0">
                      <a:pos x="0" y="14"/>
                    </a:cxn>
                    <a:cxn ang="0">
                      <a:pos x="13" y="18"/>
                    </a:cxn>
                  </a:cxnLst>
                  <a:rect l="0" t="0" r="r" b="b"/>
                  <a:pathLst>
                    <a:path w="17" h="18">
                      <a:moveTo>
                        <a:pt x="13" y="18"/>
                      </a:moveTo>
                      <a:lnTo>
                        <a:pt x="13" y="18"/>
                      </a:lnTo>
                      <a:lnTo>
                        <a:pt x="17" y="0"/>
                      </a:lnTo>
                      <a:lnTo>
                        <a:pt x="3" y="0"/>
                      </a:lnTo>
                      <a:lnTo>
                        <a:pt x="0" y="14"/>
                      </a:lnTo>
                      <a:lnTo>
                        <a:pt x="13" y="18"/>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106" name="Freeform 872"/>
                <p:cNvSpPr>
                  <a:spLocks/>
                </p:cNvSpPr>
                <p:nvPr/>
              </p:nvSpPr>
              <p:spPr bwMode="auto">
                <a:xfrm>
                  <a:off x="967" y="3098"/>
                  <a:ext cx="17" cy="18"/>
                </a:xfrm>
                <a:custGeom>
                  <a:avLst/>
                  <a:gdLst/>
                  <a:ahLst/>
                  <a:cxnLst>
                    <a:cxn ang="0">
                      <a:pos x="17" y="18"/>
                    </a:cxn>
                    <a:cxn ang="0">
                      <a:pos x="0" y="18"/>
                    </a:cxn>
                    <a:cxn ang="0">
                      <a:pos x="4" y="0"/>
                    </a:cxn>
                    <a:cxn ang="0">
                      <a:pos x="17" y="4"/>
                    </a:cxn>
                    <a:cxn ang="0">
                      <a:pos x="17" y="18"/>
                    </a:cxn>
                  </a:cxnLst>
                  <a:rect l="0" t="0" r="r" b="b"/>
                  <a:pathLst>
                    <a:path w="17" h="18">
                      <a:moveTo>
                        <a:pt x="17" y="18"/>
                      </a:moveTo>
                      <a:lnTo>
                        <a:pt x="0" y="18"/>
                      </a:lnTo>
                      <a:lnTo>
                        <a:pt x="4" y="0"/>
                      </a:lnTo>
                      <a:lnTo>
                        <a:pt x="17" y="4"/>
                      </a:lnTo>
                      <a:lnTo>
                        <a:pt x="17" y="18"/>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107" name="Freeform 873"/>
                <p:cNvSpPr>
                  <a:spLocks/>
                </p:cNvSpPr>
                <p:nvPr/>
              </p:nvSpPr>
              <p:spPr bwMode="auto">
                <a:xfrm>
                  <a:off x="964" y="3130"/>
                  <a:ext cx="17" cy="31"/>
                </a:xfrm>
                <a:custGeom>
                  <a:avLst/>
                  <a:gdLst/>
                  <a:ahLst/>
                  <a:cxnLst>
                    <a:cxn ang="0">
                      <a:pos x="13" y="31"/>
                    </a:cxn>
                    <a:cxn ang="0">
                      <a:pos x="0" y="31"/>
                    </a:cxn>
                    <a:cxn ang="0">
                      <a:pos x="3" y="0"/>
                    </a:cxn>
                    <a:cxn ang="0">
                      <a:pos x="17" y="3"/>
                    </a:cxn>
                    <a:cxn ang="0">
                      <a:pos x="13" y="31"/>
                    </a:cxn>
                  </a:cxnLst>
                  <a:rect l="0" t="0" r="r" b="b"/>
                  <a:pathLst>
                    <a:path w="17" h="31">
                      <a:moveTo>
                        <a:pt x="13" y="31"/>
                      </a:moveTo>
                      <a:lnTo>
                        <a:pt x="0" y="31"/>
                      </a:lnTo>
                      <a:lnTo>
                        <a:pt x="3" y="0"/>
                      </a:lnTo>
                      <a:lnTo>
                        <a:pt x="17" y="3"/>
                      </a:lnTo>
                      <a:lnTo>
                        <a:pt x="13" y="31"/>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108" name="Freeform 874"/>
                <p:cNvSpPr>
                  <a:spLocks/>
                </p:cNvSpPr>
                <p:nvPr/>
              </p:nvSpPr>
              <p:spPr bwMode="auto">
                <a:xfrm>
                  <a:off x="957" y="3175"/>
                  <a:ext cx="17" cy="25"/>
                </a:xfrm>
                <a:custGeom>
                  <a:avLst/>
                  <a:gdLst/>
                  <a:ahLst/>
                  <a:cxnLst>
                    <a:cxn ang="0">
                      <a:pos x="17" y="25"/>
                    </a:cxn>
                    <a:cxn ang="0">
                      <a:pos x="17" y="4"/>
                    </a:cxn>
                    <a:cxn ang="0">
                      <a:pos x="3" y="0"/>
                    </a:cxn>
                    <a:cxn ang="0">
                      <a:pos x="0" y="21"/>
                    </a:cxn>
                    <a:cxn ang="0">
                      <a:pos x="17" y="25"/>
                    </a:cxn>
                  </a:cxnLst>
                  <a:rect l="0" t="0" r="r" b="b"/>
                  <a:pathLst>
                    <a:path w="17" h="25">
                      <a:moveTo>
                        <a:pt x="17" y="25"/>
                      </a:moveTo>
                      <a:lnTo>
                        <a:pt x="17" y="4"/>
                      </a:lnTo>
                      <a:lnTo>
                        <a:pt x="3" y="0"/>
                      </a:lnTo>
                      <a:lnTo>
                        <a:pt x="0" y="21"/>
                      </a:lnTo>
                      <a:lnTo>
                        <a:pt x="17" y="25"/>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109" name="Freeform 1013"/>
                <p:cNvSpPr>
                  <a:spLocks/>
                </p:cNvSpPr>
                <p:nvPr/>
              </p:nvSpPr>
              <p:spPr bwMode="auto">
                <a:xfrm>
                  <a:off x="950" y="3116"/>
                  <a:ext cx="34" cy="28"/>
                </a:xfrm>
                <a:custGeom>
                  <a:avLst/>
                  <a:gdLst/>
                  <a:ahLst/>
                  <a:cxnLst>
                    <a:cxn ang="0">
                      <a:pos x="27" y="0"/>
                    </a:cxn>
                    <a:cxn ang="0">
                      <a:pos x="34" y="14"/>
                    </a:cxn>
                    <a:cxn ang="0">
                      <a:pos x="7" y="28"/>
                    </a:cxn>
                    <a:cxn ang="0">
                      <a:pos x="0" y="14"/>
                    </a:cxn>
                    <a:cxn ang="0">
                      <a:pos x="27" y="0"/>
                    </a:cxn>
                  </a:cxnLst>
                  <a:rect l="0" t="0" r="r" b="b"/>
                  <a:pathLst>
                    <a:path w="34" h="28">
                      <a:moveTo>
                        <a:pt x="27" y="0"/>
                      </a:moveTo>
                      <a:lnTo>
                        <a:pt x="34" y="14"/>
                      </a:lnTo>
                      <a:lnTo>
                        <a:pt x="7" y="28"/>
                      </a:lnTo>
                      <a:lnTo>
                        <a:pt x="0" y="14"/>
                      </a:lnTo>
                      <a:lnTo>
                        <a:pt x="27" y="0"/>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110" name="Freeform 1014"/>
                <p:cNvSpPr>
                  <a:spLocks/>
                </p:cNvSpPr>
                <p:nvPr/>
              </p:nvSpPr>
              <p:spPr bwMode="auto">
                <a:xfrm>
                  <a:off x="991" y="3105"/>
                  <a:ext cx="18" cy="18"/>
                </a:xfrm>
                <a:custGeom>
                  <a:avLst/>
                  <a:gdLst/>
                  <a:ahLst/>
                  <a:cxnLst>
                    <a:cxn ang="0">
                      <a:pos x="18" y="14"/>
                    </a:cxn>
                    <a:cxn ang="0">
                      <a:pos x="7" y="0"/>
                    </a:cxn>
                    <a:cxn ang="0">
                      <a:pos x="0" y="4"/>
                    </a:cxn>
                    <a:cxn ang="0">
                      <a:pos x="7" y="18"/>
                    </a:cxn>
                    <a:cxn ang="0">
                      <a:pos x="14" y="14"/>
                    </a:cxn>
                    <a:cxn ang="0">
                      <a:pos x="18" y="14"/>
                    </a:cxn>
                  </a:cxnLst>
                  <a:rect l="0" t="0" r="r" b="b"/>
                  <a:pathLst>
                    <a:path w="18" h="18">
                      <a:moveTo>
                        <a:pt x="18" y="14"/>
                      </a:moveTo>
                      <a:lnTo>
                        <a:pt x="7" y="0"/>
                      </a:lnTo>
                      <a:lnTo>
                        <a:pt x="0" y="4"/>
                      </a:lnTo>
                      <a:lnTo>
                        <a:pt x="7" y="18"/>
                      </a:lnTo>
                      <a:lnTo>
                        <a:pt x="14" y="14"/>
                      </a:lnTo>
                      <a:lnTo>
                        <a:pt x="18" y="14"/>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111" name="Freeform 1015"/>
                <p:cNvSpPr>
                  <a:spLocks/>
                </p:cNvSpPr>
                <p:nvPr/>
              </p:nvSpPr>
              <p:spPr bwMode="auto">
                <a:xfrm>
                  <a:off x="998" y="3095"/>
                  <a:ext cx="28" cy="24"/>
                </a:xfrm>
                <a:custGeom>
                  <a:avLst/>
                  <a:gdLst/>
                  <a:ahLst/>
                  <a:cxnLst>
                    <a:cxn ang="0">
                      <a:pos x="18" y="0"/>
                    </a:cxn>
                    <a:cxn ang="0">
                      <a:pos x="28" y="10"/>
                    </a:cxn>
                    <a:cxn ang="0">
                      <a:pos x="11" y="24"/>
                    </a:cxn>
                    <a:cxn ang="0">
                      <a:pos x="0" y="10"/>
                    </a:cxn>
                    <a:cxn ang="0">
                      <a:pos x="18" y="0"/>
                    </a:cxn>
                  </a:cxnLst>
                  <a:rect l="0" t="0" r="r" b="b"/>
                  <a:pathLst>
                    <a:path w="28" h="24">
                      <a:moveTo>
                        <a:pt x="18" y="0"/>
                      </a:moveTo>
                      <a:lnTo>
                        <a:pt x="28" y="10"/>
                      </a:lnTo>
                      <a:lnTo>
                        <a:pt x="11" y="24"/>
                      </a:lnTo>
                      <a:lnTo>
                        <a:pt x="0" y="10"/>
                      </a:lnTo>
                      <a:lnTo>
                        <a:pt x="18" y="0"/>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112" name="Freeform 1016"/>
                <p:cNvSpPr>
                  <a:spLocks/>
                </p:cNvSpPr>
                <p:nvPr/>
              </p:nvSpPr>
              <p:spPr bwMode="auto">
                <a:xfrm>
                  <a:off x="1030" y="3067"/>
                  <a:ext cx="35" cy="31"/>
                </a:xfrm>
                <a:custGeom>
                  <a:avLst/>
                  <a:gdLst/>
                  <a:ahLst/>
                  <a:cxnLst>
                    <a:cxn ang="0">
                      <a:pos x="28" y="0"/>
                    </a:cxn>
                    <a:cxn ang="0">
                      <a:pos x="35" y="14"/>
                    </a:cxn>
                    <a:cxn ang="0">
                      <a:pos x="7" y="31"/>
                    </a:cxn>
                    <a:cxn ang="0">
                      <a:pos x="0" y="17"/>
                    </a:cxn>
                    <a:cxn ang="0">
                      <a:pos x="28" y="0"/>
                    </a:cxn>
                  </a:cxnLst>
                  <a:rect l="0" t="0" r="r" b="b"/>
                  <a:pathLst>
                    <a:path w="35" h="31">
                      <a:moveTo>
                        <a:pt x="28" y="0"/>
                      </a:moveTo>
                      <a:lnTo>
                        <a:pt x="35" y="14"/>
                      </a:lnTo>
                      <a:lnTo>
                        <a:pt x="7" y="31"/>
                      </a:lnTo>
                      <a:lnTo>
                        <a:pt x="0" y="17"/>
                      </a:lnTo>
                      <a:lnTo>
                        <a:pt x="28" y="0"/>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113" name="Freeform 1017"/>
                <p:cNvSpPr>
                  <a:spLocks/>
                </p:cNvSpPr>
                <p:nvPr/>
              </p:nvSpPr>
              <p:spPr bwMode="auto">
                <a:xfrm>
                  <a:off x="1068" y="3046"/>
                  <a:ext cx="32" cy="28"/>
                </a:xfrm>
                <a:custGeom>
                  <a:avLst/>
                  <a:gdLst/>
                  <a:ahLst/>
                  <a:cxnLst>
                    <a:cxn ang="0">
                      <a:pos x="25" y="0"/>
                    </a:cxn>
                    <a:cxn ang="0">
                      <a:pos x="21" y="0"/>
                    </a:cxn>
                    <a:cxn ang="0">
                      <a:pos x="0" y="14"/>
                    </a:cxn>
                    <a:cxn ang="0">
                      <a:pos x="11" y="28"/>
                    </a:cxn>
                    <a:cxn ang="0">
                      <a:pos x="32" y="14"/>
                    </a:cxn>
                    <a:cxn ang="0">
                      <a:pos x="25" y="0"/>
                    </a:cxn>
                  </a:cxnLst>
                  <a:rect l="0" t="0" r="r" b="b"/>
                  <a:pathLst>
                    <a:path w="32" h="28">
                      <a:moveTo>
                        <a:pt x="25" y="0"/>
                      </a:moveTo>
                      <a:lnTo>
                        <a:pt x="21" y="0"/>
                      </a:lnTo>
                      <a:lnTo>
                        <a:pt x="0" y="14"/>
                      </a:lnTo>
                      <a:lnTo>
                        <a:pt x="11" y="28"/>
                      </a:lnTo>
                      <a:lnTo>
                        <a:pt x="32" y="14"/>
                      </a:lnTo>
                      <a:lnTo>
                        <a:pt x="25" y="0"/>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114" name="Freeform 1018"/>
                <p:cNvSpPr>
                  <a:spLocks/>
                </p:cNvSpPr>
                <p:nvPr/>
              </p:nvSpPr>
              <p:spPr bwMode="auto">
                <a:xfrm>
                  <a:off x="1093" y="3046"/>
                  <a:ext cx="10" cy="14"/>
                </a:xfrm>
                <a:custGeom>
                  <a:avLst/>
                  <a:gdLst/>
                  <a:ahLst/>
                  <a:cxnLst>
                    <a:cxn ang="0">
                      <a:pos x="7" y="0"/>
                    </a:cxn>
                    <a:cxn ang="0">
                      <a:pos x="10" y="14"/>
                    </a:cxn>
                    <a:cxn ang="0">
                      <a:pos x="3" y="14"/>
                    </a:cxn>
                    <a:cxn ang="0">
                      <a:pos x="0" y="0"/>
                    </a:cxn>
                    <a:cxn ang="0">
                      <a:pos x="7" y="0"/>
                    </a:cxn>
                  </a:cxnLst>
                  <a:rect l="0" t="0" r="r" b="b"/>
                  <a:pathLst>
                    <a:path w="10" h="14">
                      <a:moveTo>
                        <a:pt x="7" y="0"/>
                      </a:moveTo>
                      <a:lnTo>
                        <a:pt x="10" y="14"/>
                      </a:lnTo>
                      <a:lnTo>
                        <a:pt x="3" y="14"/>
                      </a:lnTo>
                      <a:lnTo>
                        <a:pt x="0" y="0"/>
                      </a:lnTo>
                      <a:lnTo>
                        <a:pt x="7" y="0"/>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115" name="Freeform 1019"/>
                <p:cNvSpPr>
                  <a:spLocks/>
                </p:cNvSpPr>
                <p:nvPr/>
              </p:nvSpPr>
              <p:spPr bwMode="auto">
                <a:xfrm>
                  <a:off x="1114" y="3035"/>
                  <a:ext cx="21" cy="21"/>
                </a:xfrm>
                <a:custGeom>
                  <a:avLst/>
                  <a:gdLst/>
                  <a:ahLst/>
                  <a:cxnLst>
                    <a:cxn ang="0">
                      <a:pos x="21" y="14"/>
                    </a:cxn>
                    <a:cxn ang="0">
                      <a:pos x="14" y="0"/>
                    </a:cxn>
                    <a:cxn ang="0">
                      <a:pos x="0" y="4"/>
                    </a:cxn>
                    <a:cxn ang="0">
                      <a:pos x="3" y="21"/>
                    </a:cxn>
                    <a:cxn ang="0">
                      <a:pos x="17" y="14"/>
                    </a:cxn>
                    <a:cxn ang="0">
                      <a:pos x="21" y="14"/>
                    </a:cxn>
                  </a:cxnLst>
                  <a:rect l="0" t="0" r="r" b="b"/>
                  <a:pathLst>
                    <a:path w="21" h="21">
                      <a:moveTo>
                        <a:pt x="21" y="14"/>
                      </a:moveTo>
                      <a:lnTo>
                        <a:pt x="14" y="0"/>
                      </a:lnTo>
                      <a:lnTo>
                        <a:pt x="0" y="4"/>
                      </a:lnTo>
                      <a:lnTo>
                        <a:pt x="3" y="21"/>
                      </a:lnTo>
                      <a:lnTo>
                        <a:pt x="17" y="14"/>
                      </a:lnTo>
                      <a:lnTo>
                        <a:pt x="21" y="14"/>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116" name="Freeform 1020"/>
                <p:cNvSpPr>
                  <a:spLocks/>
                </p:cNvSpPr>
                <p:nvPr/>
              </p:nvSpPr>
              <p:spPr bwMode="auto">
                <a:xfrm>
                  <a:off x="1124" y="3028"/>
                  <a:ext cx="21" cy="21"/>
                </a:xfrm>
                <a:custGeom>
                  <a:avLst/>
                  <a:gdLst/>
                  <a:ahLst/>
                  <a:cxnLst>
                    <a:cxn ang="0">
                      <a:pos x="11" y="0"/>
                    </a:cxn>
                    <a:cxn ang="0">
                      <a:pos x="21" y="11"/>
                    </a:cxn>
                    <a:cxn ang="0">
                      <a:pos x="11" y="21"/>
                    </a:cxn>
                    <a:cxn ang="0">
                      <a:pos x="0" y="11"/>
                    </a:cxn>
                    <a:cxn ang="0">
                      <a:pos x="11" y="0"/>
                    </a:cxn>
                  </a:cxnLst>
                  <a:rect l="0" t="0" r="r" b="b"/>
                  <a:pathLst>
                    <a:path w="21" h="21">
                      <a:moveTo>
                        <a:pt x="11" y="0"/>
                      </a:moveTo>
                      <a:lnTo>
                        <a:pt x="21" y="11"/>
                      </a:lnTo>
                      <a:lnTo>
                        <a:pt x="11" y="21"/>
                      </a:lnTo>
                      <a:lnTo>
                        <a:pt x="0" y="11"/>
                      </a:lnTo>
                      <a:lnTo>
                        <a:pt x="11" y="0"/>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117" name="Freeform 1021"/>
                <p:cNvSpPr>
                  <a:spLocks/>
                </p:cNvSpPr>
                <p:nvPr/>
              </p:nvSpPr>
              <p:spPr bwMode="auto">
                <a:xfrm>
                  <a:off x="1149" y="3014"/>
                  <a:ext cx="10" cy="14"/>
                </a:xfrm>
                <a:custGeom>
                  <a:avLst/>
                  <a:gdLst/>
                  <a:ahLst/>
                  <a:cxnLst>
                    <a:cxn ang="0">
                      <a:pos x="0" y="0"/>
                    </a:cxn>
                    <a:cxn ang="0">
                      <a:pos x="0" y="0"/>
                    </a:cxn>
                    <a:cxn ang="0">
                      <a:pos x="0" y="0"/>
                    </a:cxn>
                    <a:cxn ang="0">
                      <a:pos x="10" y="14"/>
                    </a:cxn>
                    <a:cxn ang="0">
                      <a:pos x="10" y="14"/>
                    </a:cxn>
                    <a:cxn ang="0">
                      <a:pos x="0" y="0"/>
                    </a:cxn>
                  </a:cxnLst>
                  <a:rect l="0" t="0" r="r" b="b"/>
                  <a:pathLst>
                    <a:path w="10" h="14">
                      <a:moveTo>
                        <a:pt x="0" y="0"/>
                      </a:moveTo>
                      <a:lnTo>
                        <a:pt x="0" y="0"/>
                      </a:lnTo>
                      <a:lnTo>
                        <a:pt x="0" y="0"/>
                      </a:lnTo>
                      <a:lnTo>
                        <a:pt x="10" y="14"/>
                      </a:lnTo>
                      <a:lnTo>
                        <a:pt x="10" y="14"/>
                      </a:lnTo>
                      <a:lnTo>
                        <a:pt x="0" y="0"/>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118" name="Freeform 1022"/>
                <p:cNvSpPr>
                  <a:spLocks/>
                </p:cNvSpPr>
                <p:nvPr/>
              </p:nvSpPr>
              <p:spPr bwMode="auto">
                <a:xfrm>
                  <a:off x="1149" y="2997"/>
                  <a:ext cx="35" cy="31"/>
                </a:xfrm>
                <a:custGeom>
                  <a:avLst/>
                  <a:gdLst/>
                  <a:ahLst/>
                  <a:cxnLst>
                    <a:cxn ang="0">
                      <a:pos x="24" y="0"/>
                    </a:cxn>
                    <a:cxn ang="0">
                      <a:pos x="35" y="14"/>
                    </a:cxn>
                    <a:cxn ang="0">
                      <a:pos x="10" y="31"/>
                    </a:cxn>
                    <a:cxn ang="0">
                      <a:pos x="0" y="17"/>
                    </a:cxn>
                    <a:cxn ang="0">
                      <a:pos x="24" y="0"/>
                    </a:cxn>
                  </a:cxnLst>
                  <a:rect l="0" t="0" r="r" b="b"/>
                  <a:pathLst>
                    <a:path w="35" h="31">
                      <a:moveTo>
                        <a:pt x="24" y="0"/>
                      </a:moveTo>
                      <a:lnTo>
                        <a:pt x="35" y="14"/>
                      </a:lnTo>
                      <a:lnTo>
                        <a:pt x="10" y="31"/>
                      </a:lnTo>
                      <a:lnTo>
                        <a:pt x="0" y="17"/>
                      </a:lnTo>
                      <a:lnTo>
                        <a:pt x="24" y="0"/>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119" name="Freeform 1023"/>
                <p:cNvSpPr>
                  <a:spLocks/>
                </p:cNvSpPr>
                <p:nvPr/>
              </p:nvSpPr>
              <p:spPr bwMode="auto">
                <a:xfrm>
                  <a:off x="1187" y="2987"/>
                  <a:ext cx="18" cy="17"/>
                </a:xfrm>
                <a:custGeom>
                  <a:avLst/>
                  <a:gdLst/>
                  <a:ahLst/>
                  <a:cxnLst>
                    <a:cxn ang="0">
                      <a:pos x="18" y="10"/>
                    </a:cxn>
                    <a:cxn ang="0">
                      <a:pos x="4" y="0"/>
                    </a:cxn>
                    <a:cxn ang="0">
                      <a:pos x="0" y="3"/>
                    </a:cxn>
                    <a:cxn ang="0">
                      <a:pos x="11" y="17"/>
                    </a:cxn>
                    <a:cxn ang="0">
                      <a:pos x="14" y="14"/>
                    </a:cxn>
                    <a:cxn ang="0">
                      <a:pos x="18" y="10"/>
                    </a:cxn>
                  </a:cxnLst>
                  <a:rect l="0" t="0" r="r" b="b"/>
                  <a:pathLst>
                    <a:path w="18" h="17">
                      <a:moveTo>
                        <a:pt x="18" y="10"/>
                      </a:moveTo>
                      <a:lnTo>
                        <a:pt x="4" y="0"/>
                      </a:lnTo>
                      <a:lnTo>
                        <a:pt x="0" y="3"/>
                      </a:lnTo>
                      <a:lnTo>
                        <a:pt x="11" y="17"/>
                      </a:lnTo>
                      <a:lnTo>
                        <a:pt x="14" y="14"/>
                      </a:lnTo>
                      <a:lnTo>
                        <a:pt x="18" y="10"/>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120" name="Freeform 1024"/>
                <p:cNvSpPr>
                  <a:spLocks/>
                </p:cNvSpPr>
                <p:nvPr/>
              </p:nvSpPr>
              <p:spPr bwMode="auto">
                <a:xfrm>
                  <a:off x="1191" y="2969"/>
                  <a:ext cx="17" cy="28"/>
                </a:xfrm>
                <a:custGeom>
                  <a:avLst/>
                  <a:gdLst/>
                  <a:ahLst/>
                  <a:cxnLst>
                    <a:cxn ang="0">
                      <a:pos x="10" y="0"/>
                    </a:cxn>
                    <a:cxn ang="0">
                      <a:pos x="3" y="4"/>
                    </a:cxn>
                    <a:cxn ang="0">
                      <a:pos x="0" y="21"/>
                    </a:cxn>
                    <a:cxn ang="0">
                      <a:pos x="14" y="28"/>
                    </a:cxn>
                    <a:cxn ang="0">
                      <a:pos x="17" y="11"/>
                    </a:cxn>
                    <a:cxn ang="0">
                      <a:pos x="10" y="0"/>
                    </a:cxn>
                    <a:cxn ang="0">
                      <a:pos x="10" y="0"/>
                    </a:cxn>
                    <a:cxn ang="0">
                      <a:pos x="7" y="0"/>
                    </a:cxn>
                    <a:cxn ang="0">
                      <a:pos x="3" y="4"/>
                    </a:cxn>
                    <a:cxn ang="0">
                      <a:pos x="10" y="0"/>
                    </a:cxn>
                  </a:cxnLst>
                  <a:rect l="0" t="0" r="r" b="b"/>
                  <a:pathLst>
                    <a:path w="17" h="28">
                      <a:moveTo>
                        <a:pt x="10" y="0"/>
                      </a:moveTo>
                      <a:lnTo>
                        <a:pt x="3" y="4"/>
                      </a:lnTo>
                      <a:lnTo>
                        <a:pt x="0" y="21"/>
                      </a:lnTo>
                      <a:lnTo>
                        <a:pt x="14" y="28"/>
                      </a:lnTo>
                      <a:lnTo>
                        <a:pt x="17" y="11"/>
                      </a:lnTo>
                      <a:lnTo>
                        <a:pt x="10" y="0"/>
                      </a:lnTo>
                      <a:lnTo>
                        <a:pt x="10" y="0"/>
                      </a:lnTo>
                      <a:lnTo>
                        <a:pt x="7" y="0"/>
                      </a:lnTo>
                      <a:lnTo>
                        <a:pt x="3" y="4"/>
                      </a:lnTo>
                      <a:lnTo>
                        <a:pt x="10" y="0"/>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121" name="Freeform 1025"/>
                <p:cNvSpPr>
                  <a:spLocks/>
                </p:cNvSpPr>
                <p:nvPr/>
              </p:nvSpPr>
              <p:spPr bwMode="auto">
                <a:xfrm>
                  <a:off x="1201" y="2966"/>
                  <a:ext cx="11" cy="17"/>
                </a:xfrm>
                <a:custGeom>
                  <a:avLst/>
                  <a:gdLst/>
                  <a:ahLst/>
                  <a:cxnLst>
                    <a:cxn ang="0">
                      <a:pos x="7" y="0"/>
                    </a:cxn>
                    <a:cxn ang="0">
                      <a:pos x="11" y="17"/>
                    </a:cxn>
                    <a:cxn ang="0">
                      <a:pos x="4" y="17"/>
                    </a:cxn>
                    <a:cxn ang="0">
                      <a:pos x="0" y="3"/>
                    </a:cxn>
                    <a:cxn ang="0">
                      <a:pos x="7" y="0"/>
                    </a:cxn>
                  </a:cxnLst>
                  <a:rect l="0" t="0" r="r" b="b"/>
                  <a:pathLst>
                    <a:path w="11" h="17">
                      <a:moveTo>
                        <a:pt x="7" y="0"/>
                      </a:moveTo>
                      <a:lnTo>
                        <a:pt x="11" y="17"/>
                      </a:lnTo>
                      <a:lnTo>
                        <a:pt x="4" y="17"/>
                      </a:lnTo>
                      <a:lnTo>
                        <a:pt x="0" y="3"/>
                      </a:lnTo>
                      <a:lnTo>
                        <a:pt x="7" y="0"/>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122" name="Freeform 1026"/>
                <p:cNvSpPr>
                  <a:spLocks/>
                </p:cNvSpPr>
                <p:nvPr/>
              </p:nvSpPr>
              <p:spPr bwMode="auto">
                <a:xfrm>
                  <a:off x="1222" y="2955"/>
                  <a:ext cx="35" cy="21"/>
                </a:xfrm>
                <a:custGeom>
                  <a:avLst/>
                  <a:gdLst/>
                  <a:ahLst/>
                  <a:cxnLst>
                    <a:cxn ang="0">
                      <a:pos x="35" y="0"/>
                    </a:cxn>
                    <a:cxn ang="0">
                      <a:pos x="28" y="0"/>
                    </a:cxn>
                    <a:cxn ang="0">
                      <a:pos x="0" y="7"/>
                    </a:cxn>
                    <a:cxn ang="0">
                      <a:pos x="4" y="21"/>
                    </a:cxn>
                    <a:cxn ang="0">
                      <a:pos x="32" y="14"/>
                    </a:cxn>
                    <a:cxn ang="0">
                      <a:pos x="35" y="0"/>
                    </a:cxn>
                  </a:cxnLst>
                  <a:rect l="0" t="0" r="r" b="b"/>
                  <a:pathLst>
                    <a:path w="35" h="21">
                      <a:moveTo>
                        <a:pt x="35" y="0"/>
                      </a:moveTo>
                      <a:lnTo>
                        <a:pt x="28" y="0"/>
                      </a:lnTo>
                      <a:lnTo>
                        <a:pt x="0" y="7"/>
                      </a:lnTo>
                      <a:lnTo>
                        <a:pt x="4" y="21"/>
                      </a:lnTo>
                      <a:lnTo>
                        <a:pt x="32" y="14"/>
                      </a:lnTo>
                      <a:lnTo>
                        <a:pt x="35" y="0"/>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123" name="Freeform 1151"/>
                <p:cNvSpPr>
                  <a:spLocks/>
                </p:cNvSpPr>
                <p:nvPr/>
              </p:nvSpPr>
              <p:spPr bwMode="auto">
                <a:xfrm>
                  <a:off x="257" y="1904"/>
                  <a:ext cx="1427" cy="2407"/>
                </a:xfrm>
                <a:custGeom>
                  <a:avLst/>
                  <a:gdLst/>
                  <a:ahLst/>
                  <a:cxnLst>
                    <a:cxn ang="0">
                      <a:pos x="168" y="1184"/>
                    </a:cxn>
                    <a:cxn ang="0">
                      <a:pos x="102" y="1002"/>
                    </a:cxn>
                    <a:cxn ang="0">
                      <a:pos x="137" y="855"/>
                    </a:cxn>
                    <a:cxn ang="0">
                      <a:pos x="287" y="751"/>
                    </a:cxn>
                    <a:cxn ang="0">
                      <a:pos x="448" y="709"/>
                    </a:cxn>
                    <a:cxn ang="0">
                      <a:pos x="490" y="723"/>
                    </a:cxn>
                    <a:cxn ang="0">
                      <a:pos x="490" y="758"/>
                    </a:cxn>
                    <a:cxn ang="0">
                      <a:pos x="500" y="810"/>
                    </a:cxn>
                    <a:cxn ang="0">
                      <a:pos x="528" y="873"/>
                    </a:cxn>
                    <a:cxn ang="0">
                      <a:pos x="595" y="978"/>
                    </a:cxn>
                    <a:cxn ang="0">
                      <a:pos x="567" y="1058"/>
                    </a:cxn>
                    <a:cxn ang="0">
                      <a:pos x="546" y="1114"/>
                    </a:cxn>
                    <a:cxn ang="0">
                      <a:pos x="504" y="1170"/>
                    </a:cxn>
                    <a:cxn ang="0">
                      <a:pos x="584" y="1145"/>
                    </a:cxn>
                    <a:cxn ang="0">
                      <a:pos x="577" y="1205"/>
                    </a:cxn>
                    <a:cxn ang="0">
                      <a:pos x="661" y="1069"/>
                    </a:cxn>
                    <a:cxn ang="0">
                      <a:pos x="714" y="985"/>
                    </a:cxn>
                    <a:cxn ang="0">
                      <a:pos x="745" y="918"/>
                    </a:cxn>
                    <a:cxn ang="0">
                      <a:pos x="797" y="873"/>
                    </a:cxn>
                    <a:cxn ang="0">
                      <a:pos x="892" y="835"/>
                    </a:cxn>
                    <a:cxn ang="0">
                      <a:pos x="1007" y="670"/>
                    </a:cxn>
                    <a:cxn ang="0">
                      <a:pos x="1101" y="513"/>
                    </a:cxn>
                    <a:cxn ang="0">
                      <a:pos x="1238" y="286"/>
                    </a:cxn>
                    <a:cxn ang="0">
                      <a:pos x="1273" y="195"/>
                    </a:cxn>
                    <a:cxn ang="0">
                      <a:pos x="1297" y="132"/>
                    </a:cxn>
                    <a:cxn ang="0">
                      <a:pos x="1385" y="3"/>
                    </a:cxn>
                    <a:cxn ang="0">
                      <a:pos x="1385" y="62"/>
                    </a:cxn>
                    <a:cxn ang="0">
                      <a:pos x="1325" y="192"/>
                    </a:cxn>
                    <a:cxn ang="0">
                      <a:pos x="1381" y="146"/>
                    </a:cxn>
                    <a:cxn ang="0">
                      <a:pos x="1427" y="174"/>
                    </a:cxn>
                    <a:cxn ang="0">
                      <a:pos x="1420" y="213"/>
                    </a:cxn>
                    <a:cxn ang="0">
                      <a:pos x="1423" y="258"/>
                    </a:cxn>
                    <a:cxn ang="0">
                      <a:pos x="1413" y="335"/>
                    </a:cxn>
                    <a:cxn ang="0">
                      <a:pos x="1399" y="366"/>
                    </a:cxn>
                    <a:cxn ang="0">
                      <a:pos x="1329" y="422"/>
                    </a:cxn>
                    <a:cxn ang="0">
                      <a:pos x="1276" y="482"/>
                    </a:cxn>
                    <a:cxn ang="0">
                      <a:pos x="1000" y="911"/>
                    </a:cxn>
                    <a:cxn ang="0">
                      <a:pos x="969" y="967"/>
                    </a:cxn>
                    <a:cxn ang="0">
                      <a:pos x="1007" y="1009"/>
                    </a:cxn>
                    <a:cxn ang="0">
                      <a:pos x="965" y="1079"/>
                    </a:cxn>
                    <a:cxn ang="0">
                      <a:pos x="930" y="1128"/>
                    </a:cxn>
                    <a:cxn ang="0">
                      <a:pos x="906" y="1149"/>
                    </a:cxn>
                    <a:cxn ang="0">
                      <a:pos x="731" y="1386"/>
                    </a:cxn>
                    <a:cxn ang="0">
                      <a:pos x="686" y="1509"/>
                    </a:cxn>
                    <a:cxn ang="0">
                      <a:pos x="647" y="1725"/>
                    </a:cxn>
                    <a:cxn ang="0">
                      <a:pos x="668" y="1970"/>
                    </a:cxn>
                    <a:cxn ang="0">
                      <a:pos x="752" y="2284"/>
                    </a:cxn>
                    <a:cxn ang="0">
                      <a:pos x="748" y="2386"/>
                    </a:cxn>
                    <a:cxn ang="0">
                      <a:pos x="259" y="2344"/>
                    </a:cxn>
                    <a:cxn ang="0">
                      <a:pos x="70" y="2211"/>
                    </a:cxn>
                    <a:cxn ang="0">
                      <a:pos x="56" y="2165"/>
                    </a:cxn>
                    <a:cxn ang="0">
                      <a:pos x="0" y="2120"/>
                    </a:cxn>
                    <a:cxn ang="0">
                      <a:pos x="4" y="2043"/>
                    </a:cxn>
                    <a:cxn ang="0">
                      <a:pos x="0" y="1984"/>
                    </a:cxn>
                    <a:cxn ang="0">
                      <a:pos x="32" y="1952"/>
                    </a:cxn>
                    <a:cxn ang="0">
                      <a:pos x="77" y="1732"/>
                    </a:cxn>
                    <a:cxn ang="0">
                      <a:pos x="95" y="1600"/>
                    </a:cxn>
                    <a:cxn ang="0">
                      <a:pos x="182" y="1418"/>
                    </a:cxn>
                    <a:cxn ang="0">
                      <a:pos x="235" y="1331"/>
                    </a:cxn>
                    <a:cxn ang="0">
                      <a:pos x="193" y="1292"/>
                    </a:cxn>
                  </a:cxnLst>
                  <a:rect l="0" t="0" r="r" b="b"/>
                  <a:pathLst>
                    <a:path w="1427" h="2407">
                      <a:moveTo>
                        <a:pt x="193" y="1292"/>
                      </a:moveTo>
                      <a:lnTo>
                        <a:pt x="193" y="1264"/>
                      </a:lnTo>
                      <a:lnTo>
                        <a:pt x="189" y="1236"/>
                      </a:lnTo>
                      <a:lnTo>
                        <a:pt x="179" y="1208"/>
                      </a:lnTo>
                      <a:lnTo>
                        <a:pt x="168" y="1184"/>
                      </a:lnTo>
                      <a:lnTo>
                        <a:pt x="140" y="1135"/>
                      </a:lnTo>
                      <a:lnTo>
                        <a:pt x="119" y="1083"/>
                      </a:lnTo>
                      <a:lnTo>
                        <a:pt x="109" y="1058"/>
                      </a:lnTo>
                      <a:lnTo>
                        <a:pt x="102" y="1030"/>
                      </a:lnTo>
                      <a:lnTo>
                        <a:pt x="102" y="1002"/>
                      </a:lnTo>
                      <a:lnTo>
                        <a:pt x="98" y="974"/>
                      </a:lnTo>
                      <a:lnTo>
                        <a:pt x="112" y="925"/>
                      </a:lnTo>
                      <a:lnTo>
                        <a:pt x="130" y="876"/>
                      </a:lnTo>
                      <a:lnTo>
                        <a:pt x="133" y="866"/>
                      </a:lnTo>
                      <a:lnTo>
                        <a:pt x="137" y="855"/>
                      </a:lnTo>
                      <a:lnTo>
                        <a:pt x="140" y="838"/>
                      </a:lnTo>
                      <a:lnTo>
                        <a:pt x="147" y="821"/>
                      </a:lnTo>
                      <a:lnTo>
                        <a:pt x="196" y="800"/>
                      </a:lnTo>
                      <a:lnTo>
                        <a:pt x="245" y="772"/>
                      </a:lnTo>
                      <a:lnTo>
                        <a:pt x="287" y="751"/>
                      </a:lnTo>
                      <a:lnTo>
                        <a:pt x="329" y="730"/>
                      </a:lnTo>
                      <a:lnTo>
                        <a:pt x="367" y="716"/>
                      </a:lnTo>
                      <a:lnTo>
                        <a:pt x="406" y="705"/>
                      </a:lnTo>
                      <a:lnTo>
                        <a:pt x="427" y="709"/>
                      </a:lnTo>
                      <a:lnTo>
                        <a:pt x="448" y="709"/>
                      </a:lnTo>
                      <a:lnTo>
                        <a:pt x="458" y="712"/>
                      </a:lnTo>
                      <a:lnTo>
                        <a:pt x="469" y="712"/>
                      </a:lnTo>
                      <a:lnTo>
                        <a:pt x="476" y="716"/>
                      </a:lnTo>
                      <a:lnTo>
                        <a:pt x="483" y="723"/>
                      </a:lnTo>
                      <a:lnTo>
                        <a:pt x="490" y="723"/>
                      </a:lnTo>
                      <a:lnTo>
                        <a:pt x="493" y="726"/>
                      </a:lnTo>
                      <a:lnTo>
                        <a:pt x="497" y="733"/>
                      </a:lnTo>
                      <a:lnTo>
                        <a:pt x="500" y="737"/>
                      </a:lnTo>
                      <a:lnTo>
                        <a:pt x="493" y="747"/>
                      </a:lnTo>
                      <a:lnTo>
                        <a:pt x="490" y="758"/>
                      </a:lnTo>
                      <a:lnTo>
                        <a:pt x="490" y="768"/>
                      </a:lnTo>
                      <a:lnTo>
                        <a:pt x="493" y="779"/>
                      </a:lnTo>
                      <a:lnTo>
                        <a:pt x="497" y="789"/>
                      </a:lnTo>
                      <a:lnTo>
                        <a:pt x="500" y="800"/>
                      </a:lnTo>
                      <a:lnTo>
                        <a:pt x="500" y="810"/>
                      </a:lnTo>
                      <a:lnTo>
                        <a:pt x="497" y="821"/>
                      </a:lnTo>
                      <a:lnTo>
                        <a:pt x="500" y="835"/>
                      </a:lnTo>
                      <a:lnTo>
                        <a:pt x="511" y="848"/>
                      </a:lnTo>
                      <a:lnTo>
                        <a:pt x="521" y="859"/>
                      </a:lnTo>
                      <a:lnTo>
                        <a:pt x="528" y="873"/>
                      </a:lnTo>
                      <a:lnTo>
                        <a:pt x="553" y="901"/>
                      </a:lnTo>
                      <a:lnTo>
                        <a:pt x="581" y="929"/>
                      </a:lnTo>
                      <a:lnTo>
                        <a:pt x="588" y="943"/>
                      </a:lnTo>
                      <a:lnTo>
                        <a:pt x="591" y="960"/>
                      </a:lnTo>
                      <a:lnTo>
                        <a:pt x="595" y="978"/>
                      </a:lnTo>
                      <a:lnTo>
                        <a:pt x="591" y="995"/>
                      </a:lnTo>
                      <a:lnTo>
                        <a:pt x="546" y="1020"/>
                      </a:lnTo>
                      <a:lnTo>
                        <a:pt x="549" y="1023"/>
                      </a:lnTo>
                      <a:lnTo>
                        <a:pt x="560" y="1037"/>
                      </a:lnTo>
                      <a:lnTo>
                        <a:pt x="567" y="1058"/>
                      </a:lnTo>
                      <a:lnTo>
                        <a:pt x="574" y="1079"/>
                      </a:lnTo>
                      <a:lnTo>
                        <a:pt x="574" y="1093"/>
                      </a:lnTo>
                      <a:lnTo>
                        <a:pt x="567" y="1100"/>
                      </a:lnTo>
                      <a:lnTo>
                        <a:pt x="563" y="1107"/>
                      </a:lnTo>
                      <a:lnTo>
                        <a:pt x="546" y="1114"/>
                      </a:lnTo>
                      <a:lnTo>
                        <a:pt x="535" y="1117"/>
                      </a:lnTo>
                      <a:lnTo>
                        <a:pt x="528" y="1124"/>
                      </a:lnTo>
                      <a:lnTo>
                        <a:pt x="521" y="1131"/>
                      </a:lnTo>
                      <a:lnTo>
                        <a:pt x="514" y="1149"/>
                      </a:lnTo>
                      <a:lnTo>
                        <a:pt x="504" y="1170"/>
                      </a:lnTo>
                      <a:lnTo>
                        <a:pt x="500" y="1180"/>
                      </a:lnTo>
                      <a:lnTo>
                        <a:pt x="553" y="1135"/>
                      </a:lnTo>
                      <a:lnTo>
                        <a:pt x="577" y="1152"/>
                      </a:lnTo>
                      <a:lnTo>
                        <a:pt x="581" y="1145"/>
                      </a:lnTo>
                      <a:lnTo>
                        <a:pt x="584" y="1145"/>
                      </a:lnTo>
                      <a:lnTo>
                        <a:pt x="584" y="1149"/>
                      </a:lnTo>
                      <a:lnTo>
                        <a:pt x="584" y="1159"/>
                      </a:lnTo>
                      <a:lnTo>
                        <a:pt x="581" y="1177"/>
                      </a:lnTo>
                      <a:lnTo>
                        <a:pt x="577" y="1198"/>
                      </a:lnTo>
                      <a:lnTo>
                        <a:pt x="577" y="1205"/>
                      </a:lnTo>
                      <a:lnTo>
                        <a:pt x="577" y="1205"/>
                      </a:lnTo>
                      <a:lnTo>
                        <a:pt x="581" y="1201"/>
                      </a:lnTo>
                      <a:lnTo>
                        <a:pt x="591" y="1194"/>
                      </a:lnTo>
                      <a:lnTo>
                        <a:pt x="616" y="1149"/>
                      </a:lnTo>
                      <a:lnTo>
                        <a:pt x="661" y="1069"/>
                      </a:lnTo>
                      <a:lnTo>
                        <a:pt x="675" y="1055"/>
                      </a:lnTo>
                      <a:lnTo>
                        <a:pt x="686" y="1044"/>
                      </a:lnTo>
                      <a:lnTo>
                        <a:pt x="693" y="1030"/>
                      </a:lnTo>
                      <a:lnTo>
                        <a:pt x="700" y="1016"/>
                      </a:lnTo>
                      <a:lnTo>
                        <a:pt x="714" y="985"/>
                      </a:lnTo>
                      <a:lnTo>
                        <a:pt x="727" y="957"/>
                      </a:lnTo>
                      <a:lnTo>
                        <a:pt x="724" y="946"/>
                      </a:lnTo>
                      <a:lnTo>
                        <a:pt x="724" y="939"/>
                      </a:lnTo>
                      <a:lnTo>
                        <a:pt x="734" y="929"/>
                      </a:lnTo>
                      <a:lnTo>
                        <a:pt x="745" y="918"/>
                      </a:lnTo>
                      <a:lnTo>
                        <a:pt x="755" y="911"/>
                      </a:lnTo>
                      <a:lnTo>
                        <a:pt x="766" y="904"/>
                      </a:lnTo>
                      <a:lnTo>
                        <a:pt x="780" y="897"/>
                      </a:lnTo>
                      <a:lnTo>
                        <a:pt x="787" y="887"/>
                      </a:lnTo>
                      <a:lnTo>
                        <a:pt x="797" y="873"/>
                      </a:lnTo>
                      <a:lnTo>
                        <a:pt x="801" y="859"/>
                      </a:lnTo>
                      <a:lnTo>
                        <a:pt x="829" y="866"/>
                      </a:lnTo>
                      <a:lnTo>
                        <a:pt x="853" y="873"/>
                      </a:lnTo>
                      <a:lnTo>
                        <a:pt x="874" y="855"/>
                      </a:lnTo>
                      <a:lnTo>
                        <a:pt x="892" y="835"/>
                      </a:lnTo>
                      <a:lnTo>
                        <a:pt x="909" y="814"/>
                      </a:lnTo>
                      <a:lnTo>
                        <a:pt x="927" y="789"/>
                      </a:lnTo>
                      <a:lnTo>
                        <a:pt x="955" y="751"/>
                      </a:lnTo>
                      <a:lnTo>
                        <a:pt x="979" y="712"/>
                      </a:lnTo>
                      <a:lnTo>
                        <a:pt x="1007" y="670"/>
                      </a:lnTo>
                      <a:lnTo>
                        <a:pt x="1035" y="632"/>
                      </a:lnTo>
                      <a:lnTo>
                        <a:pt x="1035" y="621"/>
                      </a:lnTo>
                      <a:lnTo>
                        <a:pt x="1053" y="593"/>
                      </a:lnTo>
                      <a:lnTo>
                        <a:pt x="1070" y="566"/>
                      </a:lnTo>
                      <a:lnTo>
                        <a:pt x="1101" y="513"/>
                      </a:lnTo>
                      <a:lnTo>
                        <a:pt x="1133" y="461"/>
                      </a:lnTo>
                      <a:lnTo>
                        <a:pt x="1164" y="408"/>
                      </a:lnTo>
                      <a:lnTo>
                        <a:pt x="1199" y="359"/>
                      </a:lnTo>
                      <a:lnTo>
                        <a:pt x="1231" y="307"/>
                      </a:lnTo>
                      <a:lnTo>
                        <a:pt x="1238" y="286"/>
                      </a:lnTo>
                      <a:lnTo>
                        <a:pt x="1248" y="265"/>
                      </a:lnTo>
                      <a:lnTo>
                        <a:pt x="1255" y="248"/>
                      </a:lnTo>
                      <a:lnTo>
                        <a:pt x="1259" y="227"/>
                      </a:lnTo>
                      <a:lnTo>
                        <a:pt x="1262" y="209"/>
                      </a:lnTo>
                      <a:lnTo>
                        <a:pt x="1273" y="195"/>
                      </a:lnTo>
                      <a:lnTo>
                        <a:pt x="1276" y="181"/>
                      </a:lnTo>
                      <a:lnTo>
                        <a:pt x="1276" y="167"/>
                      </a:lnTo>
                      <a:lnTo>
                        <a:pt x="1280" y="157"/>
                      </a:lnTo>
                      <a:lnTo>
                        <a:pt x="1290" y="150"/>
                      </a:lnTo>
                      <a:lnTo>
                        <a:pt x="1297" y="132"/>
                      </a:lnTo>
                      <a:lnTo>
                        <a:pt x="1304" y="115"/>
                      </a:lnTo>
                      <a:lnTo>
                        <a:pt x="1322" y="94"/>
                      </a:lnTo>
                      <a:lnTo>
                        <a:pt x="1343" y="48"/>
                      </a:lnTo>
                      <a:lnTo>
                        <a:pt x="1371" y="0"/>
                      </a:lnTo>
                      <a:lnTo>
                        <a:pt x="1385" y="3"/>
                      </a:lnTo>
                      <a:lnTo>
                        <a:pt x="1399" y="10"/>
                      </a:lnTo>
                      <a:lnTo>
                        <a:pt x="1399" y="24"/>
                      </a:lnTo>
                      <a:lnTo>
                        <a:pt x="1395" y="38"/>
                      </a:lnTo>
                      <a:lnTo>
                        <a:pt x="1388" y="48"/>
                      </a:lnTo>
                      <a:lnTo>
                        <a:pt x="1385" y="62"/>
                      </a:lnTo>
                      <a:lnTo>
                        <a:pt x="1367" y="87"/>
                      </a:lnTo>
                      <a:lnTo>
                        <a:pt x="1357" y="115"/>
                      </a:lnTo>
                      <a:lnTo>
                        <a:pt x="1350" y="132"/>
                      </a:lnTo>
                      <a:lnTo>
                        <a:pt x="1346" y="139"/>
                      </a:lnTo>
                      <a:lnTo>
                        <a:pt x="1325" y="192"/>
                      </a:lnTo>
                      <a:lnTo>
                        <a:pt x="1325" y="209"/>
                      </a:lnTo>
                      <a:lnTo>
                        <a:pt x="1336" y="199"/>
                      </a:lnTo>
                      <a:lnTo>
                        <a:pt x="1364" y="164"/>
                      </a:lnTo>
                      <a:lnTo>
                        <a:pt x="1371" y="153"/>
                      </a:lnTo>
                      <a:lnTo>
                        <a:pt x="1381" y="146"/>
                      </a:lnTo>
                      <a:lnTo>
                        <a:pt x="1392" y="143"/>
                      </a:lnTo>
                      <a:lnTo>
                        <a:pt x="1402" y="143"/>
                      </a:lnTo>
                      <a:lnTo>
                        <a:pt x="1413" y="153"/>
                      </a:lnTo>
                      <a:lnTo>
                        <a:pt x="1423" y="167"/>
                      </a:lnTo>
                      <a:lnTo>
                        <a:pt x="1427" y="174"/>
                      </a:lnTo>
                      <a:lnTo>
                        <a:pt x="1427" y="181"/>
                      </a:lnTo>
                      <a:lnTo>
                        <a:pt x="1427" y="188"/>
                      </a:lnTo>
                      <a:lnTo>
                        <a:pt x="1420" y="195"/>
                      </a:lnTo>
                      <a:lnTo>
                        <a:pt x="1420" y="206"/>
                      </a:lnTo>
                      <a:lnTo>
                        <a:pt x="1420" y="213"/>
                      </a:lnTo>
                      <a:lnTo>
                        <a:pt x="1420" y="223"/>
                      </a:lnTo>
                      <a:lnTo>
                        <a:pt x="1423" y="234"/>
                      </a:lnTo>
                      <a:lnTo>
                        <a:pt x="1427" y="241"/>
                      </a:lnTo>
                      <a:lnTo>
                        <a:pt x="1427" y="251"/>
                      </a:lnTo>
                      <a:lnTo>
                        <a:pt x="1423" y="258"/>
                      </a:lnTo>
                      <a:lnTo>
                        <a:pt x="1416" y="269"/>
                      </a:lnTo>
                      <a:lnTo>
                        <a:pt x="1420" y="297"/>
                      </a:lnTo>
                      <a:lnTo>
                        <a:pt x="1423" y="321"/>
                      </a:lnTo>
                      <a:lnTo>
                        <a:pt x="1420" y="328"/>
                      </a:lnTo>
                      <a:lnTo>
                        <a:pt x="1413" y="335"/>
                      </a:lnTo>
                      <a:lnTo>
                        <a:pt x="1406" y="338"/>
                      </a:lnTo>
                      <a:lnTo>
                        <a:pt x="1402" y="345"/>
                      </a:lnTo>
                      <a:lnTo>
                        <a:pt x="1402" y="349"/>
                      </a:lnTo>
                      <a:lnTo>
                        <a:pt x="1402" y="356"/>
                      </a:lnTo>
                      <a:lnTo>
                        <a:pt x="1399" y="366"/>
                      </a:lnTo>
                      <a:lnTo>
                        <a:pt x="1395" y="380"/>
                      </a:lnTo>
                      <a:lnTo>
                        <a:pt x="1371" y="401"/>
                      </a:lnTo>
                      <a:lnTo>
                        <a:pt x="1343" y="422"/>
                      </a:lnTo>
                      <a:lnTo>
                        <a:pt x="1336" y="426"/>
                      </a:lnTo>
                      <a:lnTo>
                        <a:pt x="1329" y="422"/>
                      </a:lnTo>
                      <a:lnTo>
                        <a:pt x="1315" y="429"/>
                      </a:lnTo>
                      <a:lnTo>
                        <a:pt x="1304" y="440"/>
                      </a:lnTo>
                      <a:lnTo>
                        <a:pt x="1294" y="450"/>
                      </a:lnTo>
                      <a:lnTo>
                        <a:pt x="1290" y="464"/>
                      </a:lnTo>
                      <a:lnTo>
                        <a:pt x="1276" y="482"/>
                      </a:lnTo>
                      <a:lnTo>
                        <a:pt x="1266" y="503"/>
                      </a:lnTo>
                      <a:lnTo>
                        <a:pt x="1199" y="604"/>
                      </a:lnTo>
                      <a:lnTo>
                        <a:pt x="1136" y="709"/>
                      </a:lnTo>
                      <a:lnTo>
                        <a:pt x="1074" y="810"/>
                      </a:lnTo>
                      <a:lnTo>
                        <a:pt x="1000" y="911"/>
                      </a:lnTo>
                      <a:lnTo>
                        <a:pt x="993" y="929"/>
                      </a:lnTo>
                      <a:lnTo>
                        <a:pt x="979" y="943"/>
                      </a:lnTo>
                      <a:lnTo>
                        <a:pt x="976" y="950"/>
                      </a:lnTo>
                      <a:lnTo>
                        <a:pt x="969" y="960"/>
                      </a:lnTo>
                      <a:lnTo>
                        <a:pt x="969" y="967"/>
                      </a:lnTo>
                      <a:lnTo>
                        <a:pt x="969" y="978"/>
                      </a:lnTo>
                      <a:lnTo>
                        <a:pt x="986" y="981"/>
                      </a:lnTo>
                      <a:lnTo>
                        <a:pt x="1004" y="985"/>
                      </a:lnTo>
                      <a:lnTo>
                        <a:pt x="1007" y="999"/>
                      </a:lnTo>
                      <a:lnTo>
                        <a:pt x="1007" y="1009"/>
                      </a:lnTo>
                      <a:lnTo>
                        <a:pt x="1007" y="1020"/>
                      </a:lnTo>
                      <a:lnTo>
                        <a:pt x="1004" y="1030"/>
                      </a:lnTo>
                      <a:lnTo>
                        <a:pt x="993" y="1048"/>
                      </a:lnTo>
                      <a:lnTo>
                        <a:pt x="976" y="1062"/>
                      </a:lnTo>
                      <a:lnTo>
                        <a:pt x="965" y="1079"/>
                      </a:lnTo>
                      <a:lnTo>
                        <a:pt x="962" y="1103"/>
                      </a:lnTo>
                      <a:lnTo>
                        <a:pt x="958" y="1114"/>
                      </a:lnTo>
                      <a:lnTo>
                        <a:pt x="951" y="1121"/>
                      </a:lnTo>
                      <a:lnTo>
                        <a:pt x="944" y="1128"/>
                      </a:lnTo>
                      <a:lnTo>
                        <a:pt x="930" y="1128"/>
                      </a:lnTo>
                      <a:lnTo>
                        <a:pt x="923" y="1128"/>
                      </a:lnTo>
                      <a:lnTo>
                        <a:pt x="916" y="1128"/>
                      </a:lnTo>
                      <a:lnTo>
                        <a:pt x="913" y="1131"/>
                      </a:lnTo>
                      <a:lnTo>
                        <a:pt x="909" y="1138"/>
                      </a:lnTo>
                      <a:lnTo>
                        <a:pt x="906" y="1149"/>
                      </a:lnTo>
                      <a:lnTo>
                        <a:pt x="902" y="1159"/>
                      </a:lnTo>
                      <a:lnTo>
                        <a:pt x="860" y="1219"/>
                      </a:lnTo>
                      <a:lnTo>
                        <a:pt x="815" y="1275"/>
                      </a:lnTo>
                      <a:lnTo>
                        <a:pt x="773" y="1327"/>
                      </a:lnTo>
                      <a:lnTo>
                        <a:pt x="731" y="1386"/>
                      </a:lnTo>
                      <a:lnTo>
                        <a:pt x="720" y="1407"/>
                      </a:lnTo>
                      <a:lnTo>
                        <a:pt x="710" y="1425"/>
                      </a:lnTo>
                      <a:lnTo>
                        <a:pt x="703" y="1446"/>
                      </a:lnTo>
                      <a:lnTo>
                        <a:pt x="696" y="1467"/>
                      </a:lnTo>
                      <a:lnTo>
                        <a:pt x="686" y="1509"/>
                      </a:lnTo>
                      <a:lnTo>
                        <a:pt x="672" y="1554"/>
                      </a:lnTo>
                      <a:lnTo>
                        <a:pt x="668" y="1589"/>
                      </a:lnTo>
                      <a:lnTo>
                        <a:pt x="658" y="1624"/>
                      </a:lnTo>
                      <a:lnTo>
                        <a:pt x="654" y="1673"/>
                      </a:lnTo>
                      <a:lnTo>
                        <a:pt x="647" y="1725"/>
                      </a:lnTo>
                      <a:lnTo>
                        <a:pt x="647" y="1778"/>
                      </a:lnTo>
                      <a:lnTo>
                        <a:pt x="651" y="1830"/>
                      </a:lnTo>
                      <a:lnTo>
                        <a:pt x="654" y="1862"/>
                      </a:lnTo>
                      <a:lnTo>
                        <a:pt x="658" y="1896"/>
                      </a:lnTo>
                      <a:lnTo>
                        <a:pt x="668" y="1970"/>
                      </a:lnTo>
                      <a:lnTo>
                        <a:pt x="682" y="2047"/>
                      </a:lnTo>
                      <a:lnTo>
                        <a:pt x="700" y="2120"/>
                      </a:lnTo>
                      <a:lnTo>
                        <a:pt x="724" y="2193"/>
                      </a:lnTo>
                      <a:lnTo>
                        <a:pt x="738" y="2239"/>
                      </a:lnTo>
                      <a:lnTo>
                        <a:pt x="752" y="2284"/>
                      </a:lnTo>
                      <a:lnTo>
                        <a:pt x="755" y="2309"/>
                      </a:lnTo>
                      <a:lnTo>
                        <a:pt x="759" y="2333"/>
                      </a:lnTo>
                      <a:lnTo>
                        <a:pt x="759" y="2358"/>
                      </a:lnTo>
                      <a:lnTo>
                        <a:pt x="755" y="2379"/>
                      </a:lnTo>
                      <a:lnTo>
                        <a:pt x="748" y="2386"/>
                      </a:lnTo>
                      <a:lnTo>
                        <a:pt x="745" y="2393"/>
                      </a:lnTo>
                      <a:lnTo>
                        <a:pt x="745" y="2400"/>
                      </a:lnTo>
                      <a:lnTo>
                        <a:pt x="745" y="2407"/>
                      </a:lnTo>
                      <a:lnTo>
                        <a:pt x="308" y="2386"/>
                      </a:lnTo>
                      <a:lnTo>
                        <a:pt x="259" y="2344"/>
                      </a:lnTo>
                      <a:lnTo>
                        <a:pt x="207" y="2309"/>
                      </a:lnTo>
                      <a:lnTo>
                        <a:pt x="151" y="2274"/>
                      </a:lnTo>
                      <a:lnTo>
                        <a:pt x="98" y="2235"/>
                      </a:lnTo>
                      <a:lnTo>
                        <a:pt x="84" y="2225"/>
                      </a:lnTo>
                      <a:lnTo>
                        <a:pt x="70" y="2211"/>
                      </a:lnTo>
                      <a:lnTo>
                        <a:pt x="60" y="2197"/>
                      </a:lnTo>
                      <a:lnTo>
                        <a:pt x="56" y="2179"/>
                      </a:lnTo>
                      <a:lnTo>
                        <a:pt x="63" y="2176"/>
                      </a:lnTo>
                      <a:lnTo>
                        <a:pt x="67" y="2169"/>
                      </a:lnTo>
                      <a:lnTo>
                        <a:pt x="56" y="2165"/>
                      </a:lnTo>
                      <a:lnTo>
                        <a:pt x="42" y="2162"/>
                      </a:lnTo>
                      <a:lnTo>
                        <a:pt x="21" y="2148"/>
                      </a:lnTo>
                      <a:lnTo>
                        <a:pt x="0" y="2141"/>
                      </a:lnTo>
                      <a:lnTo>
                        <a:pt x="0" y="2131"/>
                      </a:lnTo>
                      <a:lnTo>
                        <a:pt x="0" y="2120"/>
                      </a:lnTo>
                      <a:lnTo>
                        <a:pt x="4" y="2113"/>
                      </a:lnTo>
                      <a:lnTo>
                        <a:pt x="11" y="2103"/>
                      </a:lnTo>
                      <a:lnTo>
                        <a:pt x="14" y="2099"/>
                      </a:lnTo>
                      <a:lnTo>
                        <a:pt x="11" y="2071"/>
                      </a:lnTo>
                      <a:lnTo>
                        <a:pt x="4" y="2043"/>
                      </a:lnTo>
                      <a:lnTo>
                        <a:pt x="0" y="2029"/>
                      </a:lnTo>
                      <a:lnTo>
                        <a:pt x="0" y="2015"/>
                      </a:lnTo>
                      <a:lnTo>
                        <a:pt x="0" y="2001"/>
                      </a:lnTo>
                      <a:lnTo>
                        <a:pt x="4" y="1987"/>
                      </a:lnTo>
                      <a:lnTo>
                        <a:pt x="0" y="1984"/>
                      </a:lnTo>
                      <a:lnTo>
                        <a:pt x="0" y="1977"/>
                      </a:lnTo>
                      <a:lnTo>
                        <a:pt x="14" y="1973"/>
                      </a:lnTo>
                      <a:lnTo>
                        <a:pt x="21" y="1970"/>
                      </a:lnTo>
                      <a:lnTo>
                        <a:pt x="28" y="1959"/>
                      </a:lnTo>
                      <a:lnTo>
                        <a:pt x="32" y="1952"/>
                      </a:lnTo>
                      <a:lnTo>
                        <a:pt x="35" y="1931"/>
                      </a:lnTo>
                      <a:lnTo>
                        <a:pt x="42" y="1910"/>
                      </a:lnTo>
                      <a:lnTo>
                        <a:pt x="53" y="1851"/>
                      </a:lnTo>
                      <a:lnTo>
                        <a:pt x="67" y="1792"/>
                      </a:lnTo>
                      <a:lnTo>
                        <a:pt x="77" y="1732"/>
                      </a:lnTo>
                      <a:lnTo>
                        <a:pt x="81" y="1669"/>
                      </a:lnTo>
                      <a:lnTo>
                        <a:pt x="88" y="1655"/>
                      </a:lnTo>
                      <a:lnTo>
                        <a:pt x="95" y="1638"/>
                      </a:lnTo>
                      <a:lnTo>
                        <a:pt x="98" y="1621"/>
                      </a:lnTo>
                      <a:lnTo>
                        <a:pt x="95" y="1600"/>
                      </a:lnTo>
                      <a:lnTo>
                        <a:pt x="109" y="1561"/>
                      </a:lnTo>
                      <a:lnTo>
                        <a:pt x="119" y="1523"/>
                      </a:lnTo>
                      <a:lnTo>
                        <a:pt x="133" y="1484"/>
                      </a:lnTo>
                      <a:lnTo>
                        <a:pt x="151" y="1449"/>
                      </a:lnTo>
                      <a:lnTo>
                        <a:pt x="182" y="1418"/>
                      </a:lnTo>
                      <a:lnTo>
                        <a:pt x="217" y="1393"/>
                      </a:lnTo>
                      <a:lnTo>
                        <a:pt x="221" y="1386"/>
                      </a:lnTo>
                      <a:lnTo>
                        <a:pt x="228" y="1383"/>
                      </a:lnTo>
                      <a:lnTo>
                        <a:pt x="231" y="1338"/>
                      </a:lnTo>
                      <a:lnTo>
                        <a:pt x="235" y="1331"/>
                      </a:lnTo>
                      <a:lnTo>
                        <a:pt x="231" y="1317"/>
                      </a:lnTo>
                      <a:lnTo>
                        <a:pt x="228" y="1310"/>
                      </a:lnTo>
                      <a:lnTo>
                        <a:pt x="221" y="1303"/>
                      </a:lnTo>
                      <a:lnTo>
                        <a:pt x="210" y="1296"/>
                      </a:lnTo>
                      <a:lnTo>
                        <a:pt x="193" y="1292"/>
                      </a:lnTo>
                      <a:close/>
                    </a:path>
                  </a:pathLst>
                </a:custGeom>
                <a:solidFill>
                  <a:srgbClr val="000000"/>
                </a:solidFill>
                <a:ln w="9525">
                  <a:noFill/>
                  <a:round/>
                  <a:headEnd/>
                  <a:tailEnd/>
                </a:ln>
              </p:spPr>
              <p:txBody>
                <a:bodyPr>
                  <a:prstTxWarp prst="textNoShape">
                    <a:avLst/>
                  </a:prstTxWarp>
                </a:bodyPr>
                <a:lstStyle/>
                <a:p>
                  <a:endParaRPr lang="en-US" dirty="0"/>
                </a:p>
              </p:txBody>
            </p:sp>
            <p:sp>
              <p:nvSpPr>
                <p:cNvPr id="124" name="Freeform 1152"/>
                <p:cNvSpPr>
                  <a:spLocks/>
                </p:cNvSpPr>
                <p:nvPr/>
              </p:nvSpPr>
              <p:spPr bwMode="auto">
                <a:xfrm>
                  <a:off x="499" y="3249"/>
                  <a:ext cx="111" cy="90"/>
                </a:xfrm>
                <a:custGeom>
                  <a:avLst/>
                  <a:gdLst/>
                  <a:ahLst/>
                  <a:cxnLst>
                    <a:cxn ang="0">
                      <a:pos x="7" y="0"/>
                    </a:cxn>
                    <a:cxn ang="0">
                      <a:pos x="0" y="10"/>
                    </a:cxn>
                    <a:cxn ang="0">
                      <a:pos x="0" y="20"/>
                    </a:cxn>
                    <a:cxn ang="0">
                      <a:pos x="3" y="41"/>
                    </a:cxn>
                    <a:cxn ang="0">
                      <a:pos x="10" y="59"/>
                    </a:cxn>
                    <a:cxn ang="0">
                      <a:pos x="24" y="73"/>
                    </a:cxn>
                    <a:cxn ang="0">
                      <a:pos x="42" y="83"/>
                    </a:cxn>
                    <a:cxn ang="0">
                      <a:pos x="73" y="87"/>
                    </a:cxn>
                    <a:cxn ang="0">
                      <a:pos x="105" y="90"/>
                    </a:cxn>
                    <a:cxn ang="0">
                      <a:pos x="108" y="59"/>
                    </a:cxn>
                    <a:cxn ang="0">
                      <a:pos x="111" y="27"/>
                    </a:cxn>
                    <a:cxn ang="0">
                      <a:pos x="94" y="31"/>
                    </a:cxn>
                    <a:cxn ang="0">
                      <a:pos x="73" y="34"/>
                    </a:cxn>
                    <a:cxn ang="0">
                      <a:pos x="63" y="27"/>
                    </a:cxn>
                    <a:cxn ang="0">
                      <a:pos x="45" y="14"/>
                    </a:cxn>
                    <a:cxn ang="0">
                      <a:pos x="35" y="7"/>
                    </a:cxn>
                    <a:cxn ang="0">
                      <a:pos x="24" y="0"/>
                    </a:cxn>
                    <a:cxn ang="0">
                      <a:pos x="14" y="0"/>
                    </a:cxn>
                    <a:cxn ang="0">
                      <a:pos x="7" y="0"/>
                    </a:cxn>
                  </a:cxnLst>
                  <a:rect l="0" t="0" r="r" b="b"/>
                  <a:pathLst>
                    <a:path w="111" h="90">
                      <a:moveTo>
                        <a:pt x="7" y="0"/>
                      </a:moveTo>
                      <a:lnTo>
                        <a:pt x="0" y="10"/>
                      </a:lnTo>
                      <a:lnTo>
                        <a:pt x="0" y="20"/>
                      </a:lnTo>
                      <a:lnTo>
                        <a:pt x="3" y="41"/>
                      </a:lnTo>
                      <a:lnTo>
                        <a:pt x="10" y="59"/>
                      </a:lnTo>
                      <a:lnTo>
                        <a:pt x="24" y="73"/>
                      </a:lnTo>
                      <a:lnTo>
                        <a:pt x="42" y="83"/>
                      </a:lnTo>
                      <a:lnTo>
                        <a:pt x="73" y="87"/>
                      </a:lnTo>
                      <a:lnTo>
                        <a:pt x="105" y="90"/>
                      </a:lnTo>
                      <a:lnTo>
                        <a:pt x="108" y="59"/>
                      </a:lnTo>
                      <a:lnTo>
                        <a:pt x="111" y="27"/>
                      </a:lnTo>
                      <a:lnTo>
                        <a:pt x="94" y="31"/>
                      </a:lnTo>
                      <a:lnTo>
                        <a:pt x="73" y="34"/>
                      </a:lnTo>
                      <a:lnTo>
                        <a:pt x="63" y="27"/>
                      </a:lnTo>
                      <a:lnTo>
                        <a:pt x="45" y="14"/>
                      </a:lnTo>
                      <a:lnTo>
                        <a:pt x="35" y="7"/>
                      </a:lnTo>
                      <a:lnTo>
                        <a:pt x="24" y="0"/>
                      </a:lnTo>
                      <a:lnTo>
                        <a:pt x="14" y="0"/>
                      </a:lnTo>
                      <a:lnTo>
                        <a:pt x="7" y="0"/>
                      </a:lnTo>
                      <a:close/>
                    </a:path>
                  </a:pathLst>
                </a:custGeom>
                <a:solidFill>
                  <a:srgbClr val="547691"/>
                </a:solidFill>
                <a:ln w="9525">
                  <a:noFill/>
                  <a:round/>
                  <a:headEnd/>
                  <a:tailEnd/>
                </a:ln>
              </p:spPr>
              <p:txBody>
                <a:bodyPr>
                  <a:prstTxWarp prst="textNoShape">
                    <a:avLst/>
                  </a:prstTxWarp>
                </a:bodyPr>
                <a:lstStyle/>
                <a:p>
                  <a:endParaRPr lang="en-US" dirty="0"/>
                </a:p>
              </p:txBody>
            </p:sp>
            <p:sp>
              <p:nvSpPr>
                <p:cNvPr id="125" name="Freeform 1153"/>
                <p:cNvSpPr>
                  <a:spLocks/>
                </p:cNvSpPr>
                <p:nvPr/>
              </p:nvSpPr>
              <p:spPr bwMode="auto">
                <a:xfrm>
                  <a:off x="1551" y="1914"/>
                  <a:ext cx="94" cy="189"/>
                </a:xfrm>
                <a:custGeom>
                  <a:avLst/>
                  <a:gdLst/>
                  <a:ahLst/>
                  <a:cxnLst>
                    <a:cxn ang="0">
                      <a:pos x="94" y="11"/>
                    </a:cxn>
                    <a:cxn ang="0">
                      <a:pos x="77" y="63"/>
                    </a:cxn>
                    <a:cxn ang="0">
                      <a:pos x="52" y="112"/>
                    </a:cxn>
                    <a:cxn ang="0">
                      <a:pos x="35" y="150"/>
                    </a:cxn>
                    <a:cxn ang="0">
                      <a:pos x="21" y="189"/>
                    </a:cxn>
                    <a:cxn ang="0">
                      <a:pos x="14" y="185"/>
                    </a:cxn>
                    <a:cxn ang="0">
                      <a:pos x="7" y="182"/>
                    </a:cxn>
                    <a:cxn ang="0">
                      <a:pos x="3" y="178"/>
                    </a:cxn>
                    <a:cxn ang="0">
                      <a:pos x="0" y="168"/>
                    </a:cxn>
                    <a:cxn ang="0">
                      <a:pos x="10" y="140"/>
                    </a:cxn>
                    <a:cxn ang="0">
                      <a:pos x="28" y="105"/>
                    </a:cxn>
                    <a:cxn ang="0">
                      <a:pos x="45" y="73"/>
                    </a:cxn>
                    <a:cxn ang="0">
                      <a:pos x="52" y="52"/>
                    </a:cxn>
                    <a:cxn ang="0">
                      <a:pos x="63" y="28"/>
                    </a:cxn>
                    <a:cxn ang="0">
                      <a:pos x="80" y="0"/>
                    </a:cxn>
                    <a:cxn ang="0">
                      <a:pos x="91" y="4"/>
                    </a:cxn>
                    <a:cxn ang="0">
                      <a:pos x="94" y="11"/>
                    </a:cxn>
                  </a:cxnLst>
                  <a:rect l="0" t="0" r="r" b="b"/>
                  <a:pathLst>
                    <a:path w="94" h="189">
                      <a:moveTo>
                        <a:pt x="94" y="11"/>
                      </a:moveTo>
                      <a:lnTo>
                        <a:pt x="77" y="63"/>
                      </a:lnTo>
                      <a:lnTo>
                        <a:pt x="52" y="112"/>
                      </a:lnTo>
                      <a:lnTo>
                        <a:pt x="35" y="150"/>
                      </a:lnTo>
                      <a:lnTo>
                        <a:pt x="21" y="189"/>
                      </a:lnTo>
                      <a:lnTo>
                        <a:pt x="14" y="185"/>
                      </a:lnTo>
                      <a:lnTo>
                        <a:pt x="7" y="182"/>
                      </a:lnTo>
                      <a:lnTo>
                        <a:pt x="3" y="178"/>
                      </a:lnTo>
                      <a:lnTo>
                        <a:pt x="0" y="168"/>
                      </a:lnTo>
                      <a:lnTo>
                        <a:pt x="10" y="140"/>
                      </a:lnTo>
                      <a:lnTo>
                        <a:pt x="28" y="105"/>
                      </a:lnTo>
                      <a:lnTo>
                        <a:pt x="45" y="73"/>
                      </a:lnTo>
                      <a:lnTo>
                        <a:pt x="52" y="52"/>
                      </a:lnTo>
                      <a:lnTo>
                        <a:pt x="63" y="28"/>
                      </a:lnTo>
                      <a:lnTo>
                        <a:pt x="80" y="0"/>
                      </a:lnTo>
                      <a:lnTo>
                        <a:pt x="91" y="4"/>
                      </a:lnTo>
                      <a:lnTo>
                        <a:pt x="94" y="11"/>
                      </a:lnTo>
                      <a:close/>
                    </a:path>
                  </a:pathLst>
                </a:custGeom>
                <a:solidFill>
                  <a:srgbClr val="E8A98F"/>
                </a:solidFill>
                <a:ln w="9525">
                  <a:noFill/>
                  <a:round/>
                  <a:headEnd/>
                  <a:tailEnd/>
                </a:ln>
              </p:spPr>
              <p:txBody>
                <a:bodyPr>
                  <a:prstTxWarp prst="textNoShape">
                    <a:avLst/>
                  </a:prstTxWarp>
                </a:bodyPr>
                <a:lstStyle/>
                <a:p>
                  <a:endParaRPr lang="en-US" dirty="0"/>
                </a:p>
              </p:txBody>
            </p:sp>
            <p:sp>
              <p:nvSpPr>
                <p:cNvPr id="126" name="Freeform 1154"/>
                <p:cNvSpPr>
                  <a:spLocks/>
                </p:cNvSpPr>
                <p:nvPr/>
              </p:nvSpPr>
              <p:spPr bwMode="auto">
                <a:xfrm>
                  <a:off x="1135" y="2078"/>
                  <a:ext cx="521" cy="797"/>
                </a:xfrm>
                <a:custGeom>
                  <a:avLst/>
                  <a:gdLst/>
                  <a:ahLst/>
                  <a:cxnLst>
                    <a:cxn ang="0">
                      <a:pos x="430" y="39"/>
                    </a:cxn>
                    <a:cxn ang="0">
                      <a:pos x="433" y="49"/>
                    </a:cxn>
                    <a:cxn ang="0">
                      <a:pos x="440" y="53"/>
                    </a:cxn>
                    <a:cxn ang="0">
                      <a:pos x="465" y="32"/>
                    </a:cxn>
                    <a:cxn ang="0">
                      <a:pos x="489" y="7"/>
                    </a:cxn>
                    <a:cxn ang="0">
                      <a:pos x="503" y="14"/>
                    </a:cxn>
                    <a:cxn ang="0">
                      <a:pos x="521" y="25"/>
                    </a:cxn>
                    <a:cxn ang="0">
                      <a:pos x="486" y="60"/>
                    </a:cxn>
                    <a:cxn ang="0">
                      <a:pos x="451" y="95"/>
                    </a:cxn>
                    <a:cxn ang="0">
                      <a:pos x="437" y="98"/>
                    </a:cxn>
                    <a:cxn ang="0">
                      <a:pos x="426" y="102"/>
                    </a:cxn>
                    <a:cxn ang="0">
                      <a:pos x="419" y="116"/>
                    </a:cxn>
                    <a:cxn ang="0">
                      <a:pos x="416" y="133"/>
                    </a:cxn>
                    <a:cxn ang="0">
                      <a:pos x="412" y="147"/>
                    </a:cxn>
                    <a:cxn ang="0">
                      <a:pos x="412" y="161"/>
                    </a:cxn>
                    <a:cxn ang="0">
                      <a:pos x="419" y="168"/>
                    </a:cxn>
                    <a:cxn ang="0">
                      <a:pos x="426" y="171"/>
                    </a:cxn>
                    <a:cxn ang="0">
                      <a:pos x="430" y="178"/>
                    </a:cxn>
                    <a:cxn ang="0">
                      <a:pos x="440" y="175"/>
                    </a:cxn>
                    <a:cxn ang="0">
                      <a:pos x="430" y="199"/>
                    </a:cxn>
                    <a:cxn ang="0">
                      <a:pos x="423" y="224"/>
                    </a:cxn>
                    <a:cxn ang="0">
                      <a:pos x="409" y="252"/>
                    </a:cxn>
                    <a:cxn ang="0">
                      <a:pos x="398" y="280"/>
                    </a:cxn>
                    <a:cxn ang="0">
                      <a:pos x="384" y="308"/>
                    </a:cxn>
                    <a:cxn ang="0">
                      <a:pos x="363" y="332"/>
                    </a:cxn>
                    <a:cxn ang="0">
                      <a:pos x="332" y="388"/>
                    </a:cxn>
                    <a:cxn ang="0">
                      <a:pos x="297" y="440"/>
                    </a:cxn>
                    <a:cxn ang="0">
                      <a:pos x="262" y="496"/>
                    </a:cxn>
                    <a:cxn ang="0">
                      <a:pos x="234" y="552"/>
                    </a:cxn>
                    <a:cxn ang="0">
                      <a:pos x="196" y="605"/>
                    </a:cxn>
                    <a:cxn ang="0">
                      <a:pos x="154" y="657"/>
                    </a:cxn>
                    <a:cxn ang="0">
                      <a:pos x="115" y="713"/>
                    </a:cxn>
                    <a:cxn ang="0">
                      <a:pos x="84" y="769"/>
                    </a:cxn>
                    <a:cxn ang="0">
                      <a:pos x="63" y="797"/>
                    </a:cxn>
                    <a:cxn ang="0">
                      <a:pos x="56" y="793"/>
                    </a:cxn>
                    <a:cxn ang="0">
                      <a:pos x="49" y="793"/>
                    </a:cxn>
                    <a:cxn ang="0">
                      <a:pos x="35" y="783"/>
                    </a:cxn>
                    <a:cxn ang="0">
                      <a:pos x="21" y="772"/>
                    </a:cxn>
                    <a:cxn ang="0">
                      <a:pos x="10" y="762"/>
                    </a:cxn>
                    <a:cxn ang="0">
                      <a:pos x="0" y="748"/>
                    </a:cxn>
                    <a:cxn ang="0">
                      <a:pos x="7" y="727"/>
                    </a:cxn>
                    <a:cxn ang="0">
                      <a:pos x="14" y="709"/>
                    </a:cxn>
                    <a:cxn ang="0">
                      <a:pos x="24" y="695"/>
                    </a:cxn>
                    <a:cxn ang="0">
                      <a:pos x="35" y="678"/>
                    </a:cxn>
                    <a:cxn ang="0">
                      <a:pos x="59" y="647"/>
                    </a:cxn>
                    <a:cxn ang="0">
                      <a:pos x="80" y="615"/>
                    </a:cxn>
                    <a:cxn ang="0">
                      <a:pos x="147" y="507"/>
                    </a:cxn>
                    <a:cxn ang="0">
                      <a:pos x="213" y="398"/>
                    </a:cxn>
                    <a:cxn ang="0">
                      <a:pos x="283" y="290"/>
                    </a:cxn>
                    <a:cxn ang="0">
                      <a:pos x="356" y="185"/>
                    </a:cxn>
                    <a:cxn ang="0">
                      <a:pos x="370" y="161"/>
                    </a:cxn>
                    <a:cxn ang="0">
                      <a:pos x="388" y="136"/>
                    </a:cxn>
                    <a:cxn ang="0">
                      <a:pos x="388" y="130"/>
                    </a:cxn>
                    <a:cxn ang="0">
                      <a:pos x="391" y="123"/>
                    </a:cxn>
                    <a:cxn ang="0">
                      <a:pos x="398" y="70"/>
                    </a:cxn>
                    <a:cxn ang="0">
                      <a:pos x="412" y="21"/>
                    </a:cxn>
                    <a:cxn ang="0">
                      <a:pos x="416" y="11"/>
                    </a:cxn>
                    <a:cxn ang="0">
                      <a:pos x="423" y="0"/>
                    </a:cxn>
                    <a:cxn ang="0">
                      <a:pos x="426" y="14"/>
                    </a:cxn>
                    <a:cxn ang="0">
                      <a:pos x="437" y="28"/>
                    </a:cxn>
                    <a:cxn ang="0">
                      <a:pos x="430" y="39"/>
                    </a:cxn>
                  </a:cxnLst>
                  <a:rect l="0" t="0" r="r" b="b"/>
                  <a:pathLst>
                    <a:path w="521" h="797">
                      <a:moveTo>
                        <a:pt x="430" y="39"/>
                      </a:moveTo>
                      <a:lnTo>
                        <a:pt x="433" y="49"/>
                      </a:lnTo>
                      <a:lnTo>
                        <a:pt x="440" y="53"/>
                      </a:lnTo>
                      <a:lnTo>
                        <a:pt x="465" y="32"/>
                      </a:lnTo>
                      <a:lnTo>
                        <a:pt x="489" y="7"/>
                      </a:lnTo>
                      <a:lnTo>
                        <a:pt x="503" y="14"/>
                      </a:lnTo>
                      <a:lnTo>
                        <a:pt x="521" y="25"/>
                      </a:lnTo>
                      <a:lnTo>
                        <a:pt x="486" y="60"/>
                      </a:lnTo>
                      <a:lnTo>
                        <a:pt x="451" y="95"/>
                      </a:lnTo>
                      <a:lnTo>
                        <a:pt x="437" y="98"/>
                      </a:lnTo>
                      <a:lnTo>
                        <a:pt x="426" y="102"/>
                      </a:lnTo>
                      <a:lnTo>
                        <a:pt x="419" y="116"/>
                      </a:lnTo>
                      <a:lnTo>
                        <a:pt x="416" y="133"/>
                      </a:lnTo>
                      <a:lnTo>
                        <a:pt x="412" y="147"/>
                      </a:lnTo>
                      <a:lnTo>
                        <a:pt x="412" y="161"/>
                      </a:lnTo>
                      <a:lnTo>
                        <a:pt x="419" y="168"/>
                      </a:lnTo>
                      <a:lnTo>
                        <a:pt x="426" y="171"/>
                      </a:lnTo>
                      <a:lnTo>
                        <a:pt x="430" y="178"/>
                      </a:lnTo>
                      <a:lnTo>
                        <a:pt x="440" y="175"/>
                      </a:lnTo>
                      <a:lnTo>
                        <a:pt x="430" y="199"/>
                      </a:lnTo>
                      <a:lnTo>
                        <a:pt x="423" y="224"/>
                      </a:lnTo>
                      <a:lnTo>
                        <a:pt x="409" y="252"/>
                      </a:lnTo>
                      <a:lnTo>
                        <a:pt x="398" y="280"/>
                      </a:lnTo>
                      <a:lnTo>
                        <a:pt x="384" y="308"/>
                      </a:lnTo>
                      <a:lnTo>
                        <a:pt x="363" y="332"/>
                      </a:lnTo>
                      <a:lnTo>
                        <a:pt x="332" y="388"/>
                      </a:lnTo>
                      <a:lnTo>
                        <a:pt x="297" y="440"/>
                      </a:lnTo>
                      <a:lnTo>
                        <a:pt x="262" y="496"/>
                      </a:lnTo>
                      <a:lnTo>
                        <a:pt x="234" y="552"/>
                      </a:lnTo>
                      <a:lnTo>
                        <a:pt x="196" y="605"/>
                      </a:lnTo>
                      <a:lnTo>
                        <a:pt x="154" y="657"/>
                      </a:lnTo>
                      <a:lnTo>
                        <a:pt x="115" y="713"/>
                      </a:lnTo>
                      <a:lnTo>
                        <a:pt x="84" y="769"/>
                      </a:lnTo>
                      <a:lnTo>
                        <a:pt x="63" y="797"/>
                      </a:lnTo>
                      <a:lnTo>
                        <a:pt x="56" y="793"/>
                      </a:lnTo>
                      <a:lnTo>
                        <a:pt x="49" y="793"/>
                      </a:lnTo>
                      <a:lnTo>
                        <a:pt x="35" y="783"/>
                      </a:lnTo>
                      <a:lnTo>
                        <a:pt x="21" y="772"/>
                      </a:lnTo>
                      <a:lnTo>
                        <a:pt x="10" y="762"/>
                      </a:lnTo>
                      <a:lnTo>
                        <a:pt x="0" y="748"/>
                      </a:lnTo>
                      <a:lnTo>
                        <a:pt x="7" y="727"/>
                      </a:lnTo>
                      <a:lnTo>
                        <a:pt x="14" y="709"/>
                      </a:lnTo>
                      <a:lnTo>
                        <a:pt x="24" y="695"/>
                      </a:lnTo>
                      <a:lnTo>
                        <a:pt x="35" y="678"/>
                      </a:lnTo>
                      <a:lnTo>
                        <a:pt x="59" y="647"/>
                      </a:lnTo>
                      <a:lnTo>
                        <a:pt x="80" y="615"/>
                      </a:lnTo>
                      <a:lnTo>
                        <a:pt x="147" y="507"/>
                      </a:lnTo>
                      <a:lnTo>
                        <a:pt x="213" y="398"/>
                      </a:lnTo>
                      <a:lnTo>
                        <a:pt x="283" y="290"/>
                      </a:lnTo>
                      <a:lnTo>
                        <a:pt x="356" y="185"/>
                      </a:lnTo>
                      <a:lnTo>
                        <a:pt x="370" y="161"/>
                      </a:lnTo>
                      <a:lnTo>
                        <a:pt x="388" y="136"/>
                      </a:lnTo>
                      <a:lnTo>
                        <a:pt x="388" y="130"/>
                      </a:lnTo>
                      <a:lnTo>
                        <a:pt x="391" y="123"/>
                      </a:lnTo>
                      <a:lnTo>
                        <a:pt x="398" y="70"/>
                      </a:lnTo>
                      <a:lnTo>
                        <a:pt x="412" y="21"/>
                      </a:lnTo>
                      <a:lnTo>
                        <a:pt x="416" y="11"/>
                      </a:lnTo>
                      <a:lnTo>
                        <a:pt x="423" y="0"/>
                      </a:lnTo>
                      <a:lnTo>
                        <a:pt x="426" y="14"/>
                      </a:lnTo>
                      <a:lnTo>
                        <a:pt x="437" y="28"/>
                      </a:lnTo>
                      <a:lnTo>
                        <a:pt x="430" y="39"/>
                      </a:lnTo>
                      <a:close/>
                    </a:path>
                  </a:pathLst>
                </a:custGeom>
                <a:solidFill>
                  <a:srgbClr val="E8A98F"/>
                </a:solidFill>
                <a:ln w="9525">
                  <a:noFill/>
                  <a:round/>
                  <a:headEnd/>
                  <a:tailEnd/>
                </a:ln>
              </p:spPr>
              <p:txBody>
                <a:bodyPr>
                  <a:prstTxWarp prst="textNoShape">
                    <a:avLst/>
                  </a:prstTxWarp>
                </a:bodyPr>
                <a:lstStyle/>
                <a:p>
                  <a:endParaRPr lang="en-US" dirty="0"/>
                </a:p>
              </p:txBody>
            </p:sp>
            <p:sp>
              <p:nvSpPr>
                <p:cNvPr id="127" name="Freeform 1155"/>
                <p:cNvSpPr>
                  <a:spLocks/>
                </p:cNvSpPr>
                <p:nvPr/>
              </p:nvSpPr>
              <p:spPr bwMode="auto">
                <a:xfrm>
                  <a:off x="1635" y="2057"/>
                  <a:ext cx="28" cy="25"/>
                </a:xfrm>
                <a:custGeom>
                  <a:avLst/>
                  <a:gdLst/>
                  <a:ahLst/>
                  <a:cxnLst>
                    <a:cxn ang="0">
                      <a:pos x="28" y="7"/>
                    </a:cxn>
                    <a:cxn ang="0">
                      <a:pos x="21" y="18"/>
                    </a:cxn>
                    <a:cxn ang="0">
                      <a:pos x="10" y="25"/>
                    </a:cxn>
                    <a:cxn ang="0">
                      <a:pos x="0" y="18"/>
                    </a:cxn>
                    <a:cxn ang="0">
                      <a:pos x="3" y="14"/>
                    </a:cxn>
                    <a:cxn ang="0">
                      <a:pos x="10" y="4"/>
                    </a:cxn>
                    <a:cxn ang="0">
                      <a:pos x="17" y="4"/>
                    </a:cxn>
                    <a:cxn ang="0">
                      <a:pos x="21" y="0"/>
                    </a:cxn>
                    <a:cxn ang="0">
                      <a:pos x="24" y="4"/>
                    </a:cxn>
                    <a:cxn ang="0">
                      <a:pos x="28" y="7"/>
                    </a:cxn>
                  </a:cxnLst>
                  <a:rect l="0" t="0" r="r" b="b"/>
                  <a:pathLst>
                    <a:path w="28" h="25">
                      <a:moveTo>
                        <a:pt x="28" y="7"/>
                      </a:moveTo>
                      <a:lnTo>
                        <a:pt x="21" y="18"/>
                      </a:lnTo>
                      <a:lnTo>
                        <a:pt x="10" y="25"/>
                      </a:lnTo>
                      <a:lnTo>
                        <a:pt x="0" y="18"/>
                      </a:lnTo>
                      <a:lnTo>
                        <a:pt x="3" y="14"/>
                      </a:lnTo>
                      <a:lnTo>
                        <a:pt x="10" y="4"/>
                      </a:lnTo>
                      <a:lnTo>
                        <a:pt x="17" y="4"/>
                      </a:lnTo>
                      <a:lnTo>
                        <a:pt x="21" y="0"/>
                      </a:lnTo>
                      <a:lnTo>
                        <a:pt x="24" y="4"/>
                      </a:lnTo>
                      <a:lnTo>
                        <a:pt x="28" y="7"/>
                      </a:lnTo>
                      <a:close/>
                    </a:path>
                  </a:pathLst>
                </a:custGeom>
                <a:solidFill>
                  <a:srgbClr val="E8A98F"/>
                </a:solidFill>
                <a:ln w="9525">
                  <a:noFill/>
                  <a:round/>
                  <a:headEnd/>
                  <a:tailEnd/>
                </a:ln>
              </p:spPr>
              <p:txBody>
                <a:bodyPr>
                  <a:prstTxWarp prst="textNoShape">
                    <a:avLst/>
                  </a:prstTxWarp>
                </a:bodyPr>
                <a:lstStyle/>
                <a:p>
                  <a:endParaRPr lang="en-US" dirty="0"/>
                </a:p>
              </p:txBody>
            </p:sp>
            <p:sp>
              <p:nvSpPr>
                <p:cNvPr id="128" name="Freeform 1156"/>
                <p:cNvSpPr>
                  <a:spLocks/>
                </p:cNvSpPr>
                <p:nvPr/>
              </p:nvSpPr>
              <p:spPr bwMode="auto">
                <a:xfrm>
                  <a:off x="1656" y="2078"/>
                  <a:ext cx="14" cy="25"/>
                </a:xfrm>
                <a:custGeom>
                  <a:avLst/>
                  <a:gdLst/>
                  <a:ahLst/>
                  <a:cxnLst>
                    <a:cxn ang="0">
                      <a:pos x="10" y="14"/>
                    </a:cxn>
                    <a:cxn ang="0">
                      <a:pos x="0" y="25"/>
                    </a:cxn>
                    <a:cxn ang="0">
                      <a:pos x="7" y="14"/>
                    </a:cxn>
                    <a:cxn ang="0">
                      <a:pos x="10" y="0"/>
                    </a:cxn>
                    <a:cxn ang="0">
                      <a:pos x="14" y="7"/>
                    </a:cxn>
                    <a:cxn ang="0">
                      <a:pos x="10" y="14"/>
                    </a:cxn>
                  </a:cxnLst>
                  <a:rect l="0" t="0" r="r" b="b"/>
                  <a:pathLst>
                    <a:path w="14" h="25">
                      <a:moveTo>
                        <a:pt x="10" y="14"/>
                      </a:moveTo>
                      <a:lnTo>
                        <a:pt x="0" y="25"/>
                      </a:lnTo>
                      <a:lnTo>
                        <a:pt x="7" y="14"/>
                      </a:lnTo>
                      <a:lnTo>
                        <a:pt x="10" y="0"/>
                      </a:lnTo>
                      <a:lnTo>
                        <a:pt x="14" y="7"/>
                      </a:lnTo>
                      <a:lnTo>
                        <a:pt x="10" y="14"/>
                      </a:lnTo>
                      <a:close/>
                    </a:path>
                  </a:pathLst>
                </a:custGeom>
                <a:solidFill>
                  <a:srgbClr val="E8A98F"/>
                </a:solidFill>
                <a:ln w="9525">
                  <a:noFill/>
                  <a:round/>
                  <a:headEnd/>
                  <a:tailEnd/>
                </a:ln>
              </p:spPr>
              <p:txBody>
                <a:bodyPr>
                  <a:prstTxWarp prst="textNoShape">
                    <a:avLst/>
                  </a:prstTxWarp>
                </a:bodyPr>
                <a:lstStyle/>
                <a:p>
                  <a:endParaRPr lang="en-US" dirty="0"/>
                </a:p>
              </p:txBody>
            </p:sp>
            <p:sp>
              <p:nvSpPr>
                <p:cNvPr id="129" name="Freeform 1157"/>
                <p:cNvSpPr>
                  <a:spLocks/>
                </p:cNvSpPr>
                <p:nvPr/>
              </p:nvSpPr>
              <p:spPr bwMode="auto">
                <a:xfrm>
                  <a:off x="1565" y="2124"/>
                  <a:ext cx="105" cy="104"/>
                </a:xfrm>
                <a:custGeom>
                  <a:avLst/>
                  <a:gdLst/>
                  <a:ahLst/>
                  <a:cxnLst>
                    <a:cxn ang="0">
                      <a:pos x="105" y="28"/>
                    </a:cxn>
                    <a:cxn ang="0">
                      <a:pos x="80" y="49"/>
                    </a:cxn>
                    <a:cxn ang="0">
                      <a:pos x="59" y="73"/>
                    </a:cxn>
                    <a:cxn ang="0">
                      <a:pos x="45" y="87"/>
                    </a:cxn>
                    <a:cxn ang="0">
                      <a:pos x="35" y="94"/>
                    </a:cxn>
                    <a:cxn ang="0">
                      <a:pos x="21" y="101"/>
                    </a:cxn>
                    <a:cxn ang="0">
                      <a:pos x="3" y="104"/>
                    </a:cxn>
                    <a:cxn ang="0">
                      <a:pos x="0" y="94"/>
                    </a:cxn>
                    <a:cxn ang="0">
                      <a:pos x="0" y="84"/>
                    </a:cxn>
                    <a:cxn ang="0">
                      <a:pos x="10" y="77"/>
                    </a:cxn>
                    <a:cxn ang="0">
                      <a:pos x="14" y="70"/>
                    </a:cxn>
                    <a:cxn ang="0">
                      <a:pos x="21" y="66"/>
                    </a:cxn>
                    <a:cxn ang="0">
                      <a:pos x="28" y="66"/>
                    </a:cxn>
                    <a:cxn ang="0">
                      <a:pos x="35" y="59"/>
                    </a:cxn>
                    <a:cxn ang="0">
                      <a:pos x="35" y="52"/>
                    </a:cxn>
                    <a:cxn ang="0">
                      <a:pos x="66" y="28"/>
                    </a:cxn>
                    <a:cxn ang="0">
                      <a:pos x="91" y="0"/>
                    </a:cxn>
                    <a:cxn ang="0">
                      <a:pos x="101" y="10"/>
                    </a:cxn>
                    <a:cxn ang="0">
                      <a:pos x="105" y="28"/>
                    </a:cxn>
                  </a:cxnLst>
                  <a:rect l="0" t="0" r="r" b="b"/>
                  <a:pathLst>
                    <a:path w="105" h="104">
                      <a:moveTo>
                        <a:pt x="105" y="28"/>
                      </a:moveTo>
                      <a:lnTo>
                        <a:pt x="80" y="49"/>
                      </a:lnTo>
                      <a:lnTo>
                        <a:pt x="59" y="73"/>
                      </a:lnTo>
                      <a:lnTo>
                        <a:pt x="45" y="87"/>
                      </a:lnTo>
                      <a:lnTo>
                        <a:pt x="35" y="94"/>
                      </a:lnTo>
                      <a:lnTo>
                        <a:pt x="21" y="101"/>
                      </a:lnTo>
                      <a:lnTo>
                        <a:pt x="3" y="104"/>
                      </a:lnTo>
                      <a:lnTo>
                        <a:pt x="0" y="94"/>
                      </a:lnTo>
                      <a:lnTo>
                        <a:pt x="0" y="84"/>
                      </a:lnTo>
                      <a:lnTo>
                        <a:pt x="10" y="77"/>
                      </a:lnTo>
                      <a:lnTo>
                        <a:pt x="14" y="70"/>
                      </a:lnTo>
                      <a:lnTo>
                        <a:pt x="21" y="66"/>
                      </a:lnTo>
                      <a:lnTo>
                        <a:pt x="28" y="66"/>
                      </a:lnTo>
                      <a:lnTo>
                        <a:pt x="35" y="59"/>
                      </a:lnTo>
                      <a:lnTo>
                        <a:pt x="35" y="52"/>
                      </a:lnTo>
                      <a:lnTo>
                        <a:pt x="66" y="28"/>
                      </a:lnTo>
                      <a:lnTo>
                        <a:pt x="91" y="0"/>
                      </a:lnTo>
                      <a:lnTo>
                        <a:pt x="101" y="10"/>
                      </a:lnTo>
                      <a:lnTo>
                        <a:pt x="105" y="28"/>
                      </a:lnTo>
                      <a:close/>
                    </a:path>
                  </a:pathLst>
                </a:custGeom>
                <a:solidFill>
                  <a:srgbClr val="E8A98F"/>
                </a:solidFill>
                <a:ln w="9525">
                  <a:noFill/>
                  <a:round/>
                  <a:headEnd/>
                  <a:tailEnd/>
                </a:ln>
              </p:spPr>
              <p:txBody>
                <a:bodyPr>
                  <a:prstTxWarp prst="textNoShape">
                    <a:avLst/>
                  </a:prstTxWarp>
                </a:bodyPr>
                <a:lstStyle/>
                <a:p>
                  <a:endParaRPr lang="en-US" dirty="0"/>
                </a:p>
              </p:txBody>
            </p:sp>
            <p:sp>
              <p:nvSpPr>
                <p:cNvPr id="130" name="Freeform 1158"/>
                <p:cNvSpPr>
                  <a:spLocks/>
                </p:cNvSpPr>
                <p:nvPr/>
              </p:nvSpPr>
              <p:spPr bwMode="auto">
                <a:xfrm>
                  <a:off x="1593" y="2190"/>
                  <a:ext cx="70" cy="70"/>
                </a:xfrm>
                <a:custGeom>
                  <a:avLst/>
                  <a:gdLst/>
                  <a:ahLst/>
                  <a:cxnLst>
                    <a:cxn ang="0">
                      <a:pos x="70" y="18"/>
                    </a:cxn>
                    <a:cxn ang="0">
                      <a:pos x="66" y="24"/>
                    </a:cxn>
                    <a:cxn ang="0">
                      <a:pos x="66" y="31"/>
                    </a:cxn>
                    <a:cxn ang="0">
                      <a:pos x="63" y="38"/>
                    </a:cxn>
                    <a:cxn ang="0">
                      <a:pos x="56" y="38"/>
                    </a:cxn>
                    <a:cxn ang="0">
                      <a:pos x="45" y="52"/>
                    </a:cxn>
                    <a:cxn ang="0">
                      <a:pos x="31" y="59"/>
                    </a:cxn>
                    <a:cxn ang="0">
                      <a:pos x="17" y="66"/>
                    </a:cxn>
                    <a:cxn ang="0">
                      <a:pos x="0" y="70"/>
                    </a:cxn>
                    <a:cxn ang="0">
                      <a:pos x="0" y="66"/>
                    </a:cxn>
                    <a:cxn ang="0">
                      <a:pos x="0" y="63"/>
                    </a:cxn>
                    <a:cxn ang="0">
                      <a:pos x="0" y="59"/>
                    </a:cxn>
                    <a:cxn ang="0">
                      <a:pos x="3" y="56"/>
                    </a:cxn>
                    <a:cxn ang="0">
                      <a:pos x="10" y="49"/>
                    </a:cxn>
                    <a:cxn ang="0">
                      <a:pos x="14" y="42"/>
                    </a:cxn>
                    <a:cxn ang="0">
                      <a:pos x="38" y="21"/>
                    </a:cxn>
                    <a:cxn ang="0">
                      <a:pos x="63" y="0"/>
                    </a:cxn>
                    <a:cxn ang="0">
                      <a:pos x="70" y="18"/>
                    </a:cxn>
                  </a:cxnLst>
                  <a:rect l="0" t="0" r="r" b="b"/>
                  <a:pathLst>
                    <a:path w="70" h="70">
                      <a:moveTo>
                        <a:pt x="70" y="18"/>
                      </a:moveTo>
                      <a:lnTo>
                        <a:pt x="66" y="24"/>
                      </a:lnTo>
                      <a:lnTo>
                        <a:pt x="66" y="31"/>
                      </a:lnTo>
                      <a:lnTo>
                        <a:pt x="63" y="38"/>
                      </a:lnTo>
                      <a:lnTo>
                        <a:pt x="56" y="38"/>
                      </a:lnTo>
                      <a:lnTo>
                        <a:pt x="45" y="52"/>
                      </a:lnTo>
                      <a:lnTo>
                        <a:pt x="31" y="59"/>
                      </a:lnTo>
                      <a:lnTo>
                        <a:pt x="17" y="66"/>
                      </a:lnTo>
                      <a:lnTo>
                        <a:pt x="0" y="70"/>
                      </a:lnTo>
                      <a:lnTo>
                        <a:pt x="0" y="66"/>
                      </a:lnTo>
                      <a:lnTo>
                        <a:pt x="0" y="63"/>
                      </a:lnTo>
                      <a:lnTo>
                        <a:pt x="0" y="59"/>
                      </a:lnTo>
                      <a:lnTo>
                        <a:pt x="3" y="56"/>
                      </a:lnTo>
                      <a:lnTo>
                        <a:pt x="10" y="49"/>
                      </a:lnTo>
                      <a:lnTo>
                        <a:pt x="14" y="42"/>
                      </a:lnTo>
                      <a:lnTo>
                        <a:pt x="38" y="21"/>
                      </a:lnTo>
                      <a:lnTo>
                        <a:pt x="63" y="0"/>
                      </a:lnTo>
                      <a:lnTo>
                        <a:pt x="70" y="18"/>
                      </a:lnTo>
                      <a:close/>
                    </a:path>
                  </a:pathLst>
                </a:custGeom>
                <a:solidFill>
                  <a:srgbClr val="E8A98F"/>
                </a:solidFill>
                <a:ln w="9525">
                  <a:noFill/>
                  <a:round/>
                  <a:headEnd/>
                  <a:tailEnd/>
                </a:ln>
              </p:spPr>
              <p:txBody>
                <a:bodyPr>
                  <a:prstTxWarp prst="textNoShape">
                    <a:avLst/>
                  </a:prstTxWarp>
                </a:bodyPr>
                <a:lstStyle/>
                <a:p>
                  <a:endParaRPr lang="en-US" dirty="0"/>
                </a:p>
              </p:txBody>
            </p:sp>
            <p:sp>
              <p:nvSpPr>
                <p:cNvPr id="131" name="Freeform 1159"/>
                <p:cNvSpPr>
                  <a:spLocks/>
                </p:cNvSpPr>
                <p:nvPr/>
              </p:nvSpPr>
              <p:spPr bwMode="auto">
                <a:xfrm>
                  <a:off x="1575" y="2260"/>
                  <a:ext cx="67" cy="42"/>
                </a:xfrm>
                <a:custGeom>
                  <a:avLst/>
                  <a:gdLst/>
                  <a:ahLst/>
                  <a:cxnLst>
                    <a:cxn ang="0">
                      <a:pos x="67" y="0"/>
                    </a:cxn>
                    <a:cxn ang="0">
                      <a:pos x="63" y="10"/>
                    </a:cxn>
                    <a:cxn ang="0">
                      <a:pos x="63" y="21"/>
                    </a:cxn>
                    <a:cxn ang="0">
                      <a:pos x="63" y="24"/>
                    </a:cxn>
                    <a:cxn ang="0">
                      <a:pos x="60" y="31"/>
                    </a:cxn>
                    <a:cxn ang="0">
                      <a:pos x="56" y="31"/>
                    </a:cxn>
                    <a:cxn ang="0">
                      <a:pos x="49" y="35"/>
                    </a:cxn>
                    <a:cxn ang="0">
                      <a:pos x="35" y="38"/>
                    </a:cxn>
                    <a:cxn ang="0">
                      <a:pos x="25" y="35"/>
                    </a:cxn>
                    <a:cxn ang="0">
                      <a:pos x="14" y="38"/>
                    </a:cxn>
                    <a:cxn ang="0">
                      <a:pos x="4" y="42"/>
                    </a:cxn>
                    <a:cxn ang="0">
                      <a:pos x="0" y="31"/>
                    </a:cxn>
                    <a:cxn ang="0">
                      <a:pos x="32" y="21"/>
                    </a:cxn>
                    <a:cxn ang="0">
                      <a:pos x="56" y="0"/>
                    </a:cxn>
                    <a:cxn ang="0">
                      <a:pos x="67" y="0"/>
                    </a:cxn>
                  </a:cxnLst>
                  <a:rect l="0" t="0" r="r" b="b"/>
                  <a:pathLst>
                    <a:path w="67" h="42">
                      <a:moveTo>
                        <a:pt x="67" y="0"/>
                      </a:moveTo>
                      <a:lnTo>
                        <a:pt x="63" y="10"/>
                      </a:lnTo>
                      <a:lnTo>
                        <a:pt x="63" y="21"/>
                      </a:lnTo>
                      <a:lnTo>
                        <a:pt x="63" y="24"/>
                      </a:lnTo>
                      <a:lnTo>
                        <a:pt x="60" y="31"/>
                      </a:lnTo>
                      <a:lnTo>
                        <a:pt x="56" y="31"/>
                      </a:lnTo>
                      <a:lnTo>
                        <a:pt x="49" y="35"/>
                      </a:lnTo>
                      <a:lnTo>
                        <a:pt x="35" y="38"/>
                      </a:lnTo>
                      <a:lnTo>
                        <a:pt x="25" y="35"/>
                      </a:lnTo>
                      <a:lnTo>
                        <a:pt x="14" y="38"/>
                      </a:lnTo>
                      <a:lnTo>
                        <a:pt x="4" y="42"/>
                      </a:lnTo>
                      <a:lnTo>
                        <a:pt x="0" y="31"/>
                      </a:lnTo>
                      <a:lnTo>
                        <a:pt x="32" y="21"/>
                      </a:lnTo>
                      <a:lnTo>
                        <a:pt x="56" y="0"/>
                      </a:lnTo>
                      <a:lnTo>
                        <a:pt x="67" y="0"/>
                      </a:lnTo>
                      <a:close/>
                    </a:path>
                  </a:pathLst>
                </a:custGeom>
                <a:solidFill>
                  <a:srgbClr val="E8A98F"/>
                </a:solidFill>
                <a:ln w="9525">
                  <a:noFill/>
                  <a:round/>
                  <a:headEnd/>
                  <a:tailEnd/>
                </a:ln>
              </p:spPr>
              <p:txBody>
                <a:bodyPr>
                  <a:prstTxWarp prst="textNoShape">
                    <a:avLst/>
                  </a:prstTxWarp>
                </a:bodyPr>
                <a:lstStyle/>
                <a:p>
                  <a:endParaRPr lang="en-US" dirty="0"/>
                </a:p>
              </p:txBody>
            </p:sp>
            <p:sp>
              <p:nvSpPr>
                <p:cNvPr id="132" name="Freeform 1160"/>
                <p:cNvSpPr>
                  <a:spLocks/>
                </p:cNvSpPr>
                <p:nvPr/>
              </p:nvSpPr>
              <p:spPr bwMode="auto">
                <a:xfrm>
                  <a:off x="369" y="2630"/>
                  <a:ext cx="364" cy="573"/>
                </a:xfrm>
                <a:custGeom>
                  <a:avLst/>
                  <a:gdLst/>
                  <a:ahLst/>
                  <a:cxnLst>
                    <a:cxn ang="0">
                      <a:pos x="360" y="25"/>
                    </a:cxn>
                    <a:cxn ang="0">
                      <a:pos x="332" y="28"/>
                    </a:cxn>
                    <a:cxn ang="0">
                      <a:pos x="297" y="39"/>
                    </a:cxn>
                    <a:cxn ang="0">
                      <a:pos x="248" y="70"/>
                    </a:cxn>
                    <a:cxn ang="0">
                      <a:pos x="172" y="136"/>
                    </a:cxn>
                    <a:cxn ang="0">
                      <a:pos x="186" y="213"/>
                    </a:cxn>
                    <a:cxn ang="0">
                      <a:pos x="158" y="231"/>
                    </a:cxn>
                    <a:cxn ang="0">
                      <a:pos x="133" y="210"/>
                    </a:cxn>
                    <a:cxn ang="0">
                      <a:pos x="123" y="199"/>
                    </a:cxn>
                    <a:cxn ang="0">
                      <a:pos x="105" y="206"/>
                    </a:cxn>
                    <a:cxn ang="0">
                      <a:pos x="91" y="234"/>
                    </a:cxn>
                    <a:cxn ang="0">
                      <a:pos x="84" y="266"/>
                    </a:cxn>
                    <a:cxn ang="0">
                      <a:pos x="91" y="329"/>
                    </a:cxn>
                    <a:cxn ang="0">
                      <a:pos x="144" y="381"/>
                    </a:cxn>
                    <a:cxn ang="0">
                      <a:pos x="161" y="419"/>
                    </a:cxn>
                    <a:cxn ang="0">
                      <a:pos x="165" y="465"/>
                    </a:cxn>
                    <a:cxn ang="0">
                      <a:pos x="161" y="514"/>
                    </a:cxn>
                    <a:cxn ang="0">
                      <a:pos x="147" y="563"/>
                    </a:cxn>
                    <a:cxn ang="0">
                      <a:pos x="130" y="563"/>
                    </a:cxn>
                    <a:cxn ang="0">
                      <a:pos x="112" y="556"/>
                    </a:cxn>
                    <a:cxn ang="0">
                      <a:pos x="95" y="538"/>
                    </a:cxn>
                    <a:cxn ang="0">
                      <a:pos x="88" y="489"/>
                    </a:cxn>
                    <a:cxn ang="0">
                      <a:pos x="60" y="430"/>
                    </a:cxn>
                    <a:cxn ang="0">
                      <a:pos x="28" y="364"/>
                    </a:cxn>
                    <a:cxn ang="0">
                      <a:pos x="7" y="304"/>
                    </a:cxn>
                    <a:cxn ang="0">
                      <a:pos x="0" y="262"/>
                    </a:cxn>
                    <a:cxn ang="0">
                      <a:pos x="14" y="206"/>
                    </a:cxn>
                    <a:cxn ang="0">
                      <a:pos x="35" y="140"/>
                    </a:cxn>
                    <a:cxn ang="0">
                      <a:pos x="81" y="95"/>
                    </a:cxn>
                    <a:cxn ang="0">
                      <a:pos x="133" y="56"/>
                    </a:cxn>
                    <a:cxn ang="0">
                      <a:pos x="193" y="32"/>
                    </a:cxn>
                    <a:cxn ang="0">
                      <a:pos x="252" y="7"/>
                    </a:cxn>
                    <a:cxn ang="0">
                      <a:pos x="311" y="0"/>
                    </a:cxn>
                    <a:cxn ang="0">
                      <a:pos x="353" y="11"/>
                    </a:cxn>
                  </a:cxnLst>
                  <a:rect l="0" t="0" r="r" b="b"/>
                  <a:pathLst>
                    <a:path w="364" h="573">
                      <a:moveTo>
                        <a:pt x="364" y="18"/>
                      </a:moveTo>
                      <a:lnTo>
                        <a:pt x="360" y="25"/>
                      </a:lnTo>
                      <a:lnTo>
                        <a:pt x="353" y="28"/>
                      </a:lnTo>
                      <a:lnTo>
                        <a:pt x="332" y="28"/>
                      </a:lnTo>
                      <a:lnTo>
                        <a:pt x="315" y="32"/>
                      </a:lnTo>
                      <a:lnTo>
                        <a:pt x="297" y="39"/>
                      </a:lnTo>
                      <a:lnTo>
                        <a:pt x="280" y="49"/>
                      </a:lnTo>
                      <a:lnTo>
                        <a:pt x="248" y="70"/>
                      </a:lnTo>
                      <a:lnTo>
                        <a:pt x="217" y="84"/>
                      </a:lnTo>
                      <a:lnTo>
                        <a:pt x="172" y="136"/>
                      </a:lnTo>
                      <a:lnTo>
                        <a:pt x="179" y="175"/>
                      </a:lnTo>
                      <a:lnTo>
                        <a:pt x="186" y="213"/>
                      </a:lnTo>
                      <a:lnTo>
                        <a:pt x="172" y="224"/>
                      </a:lnTo>
                      <a:lnTo>
                        <a:pt x="158" y="231"/>
                      </a:lnTo>
                      <a:lnTo>
                        <a:pt x="144" y="220"/>
                      </a:lnTo>
                      <a:lnTo>
                        <a:pt x="133" y="210"/>
                      </a:lnTo>
                      <a:lnTo>
                        <a:pt x="126" y="203"/>
                      </a:lnTo>
                      <a:lnTo>
                        <a:pt x="123" y="199"/>
                      </a:lnTo>
                      <a:lnTo>
                        <a:pt x="112" y="199"/>
                      </a:lnTo>
                      <a:lnTo>
                        <a:pt x="105" y="206"/>
                      </a:lnTo>
                      <a:lnTo>
                        <a:pt x="98" y="217"/>
                      </a:lnTo>
                      <a:lnTo>
                        <a:pt x="91" y="234"/>
                      </a:lnTo>
                      <a:lnTo>
                        <a:pt x="88" y="248"/>
                      </a:lnTo>
                      <a:lnTo>
                        <a:pt x="84" y="266"/>
                      </a:lnTo>
                      <a:lnTo>
                        <a:pt x="88" y="297"/>
                      </a:lnTo>
                      <a:lnTo>
                        <a:pt x="91" y="329"/>
                      </a:lnTo>
                      <a:lnTo>
                        <a:pt x="119" y="357"/>
                      </a:lnTo>
                      <a:lnTo>
                        <a:pt x="144" y="381"/>
                      </a:lnTo>
                      <a:lnTo>
                        <a:pt x="154" y="398"/>
                      </a:lnTo>
                      <a:lnTo>
                        <a:pt x="161" y="419"/>
                      </a:lnTo>
                      <a:lnTo>
                        <a:pt x="165" y="440"/>
                      </a:lnTo>
                      <a:lnTo>
                        <a:pt x="165" y="465"/>
                      </a:lnTo>
                      <a:lnTo>
                        <a:pt x="168" y="489"/>
                      </a:lnTo>
                      <a:lnTo>
                        <a:pt x="161" y="514"/>
                      </a:lnTo>
                      <a:lnTo>
                        <a:pt x="154" y="538"/>
                      </a:lnTo>
                      <a:lnTo>
                        <a:pt x="147" y="563"/>
                      </a:lnTo>
                      <a:lnTo>
                        <a:pt x="133" y="573"/>
                      </a:lnTo>
                      <a:lnTo>
                        <a:pt x="130" y="563"/>
                      </a:lnTo>
                      <a:lnTo>
                        <a:pt x="123" y="552"/>
                      </a:lnTo>
                      <a:lnTo>
                        <a:pt x="112" y="556"/>
                      </a:lnTo>
                      <a:lnTo>
                        <a:pt x="102" y="556"/>
                      </a:lnTo>
                      <a:lnTo>
                        <a:pt x="95" y="538"/>
                      </a:lnTo>
                      <a:lnTo>
                        <a:pt x="91" y="521"/>
                      </a:lnTo>
                      <a:lnTo>
                        <a:pt x="88" y="489"/>
                      </a:lnTo>
                      <a:lnTo>
                        <a:pt x="77" y="458"/>
                      </a:lnTo>
                      <a:lnTo>
                        <a:pt x="60" y="430"/>
                      </a:lnTo>
                      <a:lnTo>
                        <a:pt x="42" y="405"/>
                      </a:lnTo>
                      <a:lnTo>
                        <a:pt x="28" y="364"/>
                      </a:lnTo>
                      <a:lnTo>
                        <a:pt x="14" y="325"/>
                      </a:lnTo>
                      <a:lnTo>
                        <a:pt x="7" y="304"/>
                      </a:lnTo>
                      <a:lnTo>
                        <a:pt x="4" y="283"/>
                      </a:lnTo>
                      <a:lnTo>
                        <a:pt x="0" y="262"/>
                      </a:lnTo>
                      <a:lnTo>
                        <a:pt x="4" y="241"/>
                      </a:lnTo>
                      <a:lnTo>
                        <a:pt x="14" y="206"/>
                      </a:lnTo>
                      <a:lnTo>
                        <a:pt x="25" y="171"/>
                      </a:lnTo>
                      <a:lnTo>
                        <a:pt x="35" y="140"/>
                      </a:lnTo>
                      <a:lnTo>
                        <a:pt x="49" y="109"/>
                      </a:lnTo>
                      <a:lnTo>
                        <a:pt x="81" y="95"/>
                      </a:lnTo>
                      <a:lnTo>
                        <a:pt x="109" y="77"/>
                      </a:lnTo>
                      <a:lnTo>
                        <a:pt x="133" y="56"/>
                      </a:lnTo>
                      <a:lnTo>
                        <a:pt x="161" y="42"/>
                      </a:lnTo>
                      <a:lnTo>
                        <a:pt x="193" y="32"/>
                      </a:lnTo>
                      <a:lnTo>
                        <a:pt x="221" y="18"/>
                      </a:lnTo>
                      <a:lnTo>
                        <a:pt x="252" y="7"/>
                      </a:lnTo>
                      <a:lnTo>
                        <a:pt x="280" y="0"/>
                      </a:lnTo>
                      <a:lnTo>
                        <a:pt x="311" y="0"/>
                      </a:lnTo>
                      <a:lnTo>
                        <a:pt x="343" y="4"/>
                      </a:lnTo>
                      <a:lnTo>
                        <a:pt x="353" y="11"/>
                      </a:lnTo>
                      <a:lnTo>
                        <a:pt x="364" y="18"/>
                      </a:lnTo>
                      <a:close/>
                    </a:path>
                  </a:pathLst>
                </a:custGeom>
                <a:solidFill>
                  <a:srgbClr val="DFDFDE"/>
                </a:solidFill>
                <a:ln w="9525">
                  <a:noFill/>
                  <a:round/>
                  <a:headEnd/>
                  <a:tailEnd/>
                </a:ln>
              </p:spPr>
              <p:txBody>
                <a:bodyPr>
                  <a:prstTxWarp prst="textNoShape">
                    <a:avLst/>
                  </a:prstTxWarp>
                </a:bodyPr>
                <a:lstStyle/>
                <a:p>
                  <a:endParaRPr lang="en-US" dirty="0"/>
                </a:p>
              </p:txBody>
            </p:sp>
            <p:sp>
              <p:nvSpPr>
                <p:cNvPr id="133" name="Freeform 1161"/>
                <p:cNvSpPr>
                  <a:spLocks/>
                </p:cNvSpPr>
                <p:nvPr/>
              </p:nvSpPr>
              <p:spPr bwMode="auto">
                <a:xfrm>
                  <a:off x="471" y="2679"/>
                  <a:ext cx="367" cy="584"/>
                </a:xfrm>
                <a:custGeom>
                  <a:avLst/>
                  <a:gdLst/>
                  <a:ahLst/>
                  <a:cxnLst>
                    <a:cxn ang="0">
                      <a:pos x="314" y="119"/>
                    </a:cxn>
                    <a:cxn ang="0">
                      <a:pos x="356" y="210"/>
                    </a:cxn>
                    <a:cxn ang="0">
                      <a:pos x="321" y="231"/>
                    </a:cxn>
                    <a:cxn ang="0">
                      <a:pos x="321" y="252"/>
                    </a:cxn>
                    <a:cxn ang="0">
                      <a:pos x="342" y="283"/>
                    </a:cxn>
                    <a:cxn ang="0">
                      <a:pos x="342" y="311"/>
                    </a:cxn>
                    <a:cxn ang="0">
                      <a:pos x="272" y="360"/>
                    </a:cxn>
                    <a:cxn ang="0">
                      <a:pos x="258" y="356"/>
                    </a:cxn>
                    <a:cxn ang="0">
                      <a:pos x="251" y="349"/>
                    </a:cxn>
                    <a:cxn ang="0">
                      <a:pos x="269" y="381"/>
                    </a:cxn>
                    <a:cxn ang="0">
                      <a:pos x="300" y="395"/>
                    </a:cxn>
                    <a:cxn ang="0">
                      <a:pos x="339" y="370"/>
                    </a:cxn>
                    <a:cxn ang="0">
                      <a:pos x="360" y="395"/>
                    </a:cxn>
                    <a:cxn ang="0">
                      <a:pos x="356" y="426"/>
                    </a:cxn>
                    <a:cxn ang="0">
                      <a:pos x="356" y="458"/>
                    </a:cxn>
                    <a:cxn ang="0">
                      <a:pos x="325" y="486"/>
                    </a:cxn>
                    <a:cxn ang="0">
                      <a:pos x="241" y="468"/>
                    </a:cxn>
                    <a:cxn ang="0">
                      <a:pos x="188" y="468"/>
                    </a:cxn>
                    <a:cxn ang="0">
                      <a:pos x="153" y="531"/>
                    </a:cxn>
                    <a:cxn ang="0">
                      <a:pos x="133" y="573"/>
                    </a:cxn>
                    <a:cxn ang="0">
                      <a:pos x="98" y="584"/>
                    </a:cxn>
                    <a:cxn ang="0">
                      <a:pos x="49" y="549"/>
                    </a:cxn>
                    <a:cxn ang="0">
                      <a:pos x="66" y="500"/>
                    </a:cxn>
                    <a:cxn ang="0">
                      <a:pos x="80" y="395"/>
                    </a:cxn>
                    <a:cxn ang="0">
                      <a:pos x="66" y="342"/>
                    </a:cxn>
                    <a:cxn ang="0">
                      <a:pos x="59" y="311"/>
                    </a:cxn>
                    <a:cxn ang="0">
                      <a:pos x="84" y="255"/>
                    </a:cxn>
                    <a:cxn ang="0">
                      <a:pos x="56" y="252"/>
                    </a:cxn>
                    <a:cxn ang="0">
                      <a:pos x="31" y="252"/>
                    </a:cxn>
                    <a:cxn ang="0">
                      <a:pos x="10" y="252"/>
                    </a:cxn>
                    <a:cxn ang="0">
                      <a:pos x="21" y="276"/>
                    </a:cxn>
                    <a:cxn ang="0">
                      <a:pos x="59" y="280"/>
                    </a:cxn>
                    <a:cxn ang="0">
                      <a:pos x="35" y="290"/>
                    </a:cxn>
                    <a:cxn ang="0">
                      <a:pos x="7" y="273"/>
                    </a:cxn>
                    <a:cxn ang="0">
                      <a:pos x="0" y="224"/>
                    </a:cxn>
                    <a:cxn ang="0">
                      <a:pos x="14" y="171"/>
                    </a:cxn>
                    <a:cxn ang="0">
                      <a:pos x="49" y="199"/>
                    </a:cxn>
                    <a:cxn ang="0">
                      <a:pos x="101" y="182"/>
                    </a:cxn>
                    <a:cxn ang="0">
                      <a:pos x="105" y="164"/>
                    </a:cxn>
                    <a:cxn ang="0">
                      <a:pos x="91" y="133"/>
                    </a:cxn>
                    <a:cxn ang="0">
                      <a:pos x="91" y="91"/>
                    </a:cxn>
                    <a:cxn ang="0">
                      <a:pos x="105" y="66"/>
                    </a:cxn>
                    <a:cxn ang="0">
                      <a:pos x="195" y="11"/>
                    </a:cxn>
                    <a:cxn ang="0">
                      <a:pos x="251" y="4"/>
                    </a:cxn>
                    <a:cxn ang="0">
                      <a:pos x="262" y="7"/>
                    </a:cxn>
                  </a:cxnLst>
                  <a:rect l="0" t="0" r="r" b="b"/>
                  <a:pathLst>
                    <a:path w="367" h="584">
                      <a:moveTo>
                        <a:pt x="265" y="14"/>
                      </a:moveTo>
                      <a:lnTo>
                        <a:pt x="265" y="66"/>
                      </a:lnTo>
                      <a:lnTo>
                        <a:pt x="314" y="119"/>
                      </a:lnTo>
                      <a:lnTo>
                        <a:pt x="363" y="168"/>
                      </a:lnTo>
                      <a:lnTo>
                        <a:pt x="363" y="189"/>
                      </a:lnTo>
                      <a:lnTo>
                        <a:pt x="356" y="210"/>
                      </a:lnTo>
                      <a:lnTo>
                        <a:pt x="339" y="217"/>
                      </a:lnTo>
                      <a:lnTo>
                        <a:pt x="325" y="231"/>
                      </a:lnTo>
                      <a:lnTo>
                        <a:pt x="321" y="231"/>
                      </a:lnTo>
                      <a:lnTo>
                        <a:pt x="318" y="234"/>
                      </a:lnTo>
                      <a:lnTo>
                        <a:pt x="318" y="245"/>
                      </a:lnTo>
                      <a:lnTo>
                        <a:pt x="321" y="252"/>
                      </a:lnTo>
                      <a:lnTo>
                        <a:pt x="328" y="262"/>
                      </a:lnTo>
                      <a:lnTo>
                        <a:pt x="335" y="273"/>
                      </a:lnTo>
                      <a:lnTo>
                        <a:pt x="342" y="283"/>
                      </a:lnTo>
                      <a:lnTo>
                        <a:pt x="346" y="294"/>
                      </a:lnTo>
                      <a:lnTo>
                        <a:pt x="346" y="301"/>
                      </a:lnTo>
                      <a:lnTo>
                        <a:pt x="342" y="311"/>
                      </a:lnTo>
                      <a:lnTo>
                        <a:pt x="304" y="342"/>
                      </a:lnTo>
                      <a:lnTo>
                        <a:pt x="279" y="353"/>
                      </a:lnTo>
                      <a:lnTo>
                        <a:pt x="272" y="360"/>
                      </a:lnTo>
                      <a:lnTo>
                        <a:pt x="269" y="363"/>
                      </a:lnTo>
                      <a:lnTo>
                        <a:pt x="262" y="360"/>
                      </a:lnTo>
                      <a:lnTo>
                        <a:pt x="258" y="356"/>
                      </a:lnTo>
                      <a:lnTo>
                        <a:pt x="255" y="349"/>
                      </a:lnTo>
                      <a:lnTo>
                        <a:pt x="251" y="349"/>
                      </a:lnTo>
                      <a:lnTo>
                        <a:pt x="251" y="349"/>
                      </a:lnTo>
                      <a:lnTo>
                        <a:pt x="251" y="360"/>
                      </a:lnTo>
                      <a:lnTo>
                        <a:pt x="258" y="370"/>
                      </a:lnTo>
                      <a:lnTo>
                        <a:pt x="269" y="381"/>
                      </a:lnTo>
                      <a:lnTo>
                        <a:pt x="279" y="388"/>
                      </a:lnTo>
                      <a:lnTo>
                        <a:pt x="290" y="395"/>
                      </a:lnTo>
                      <a:lnTo>
                        <a:pt x="300" y="395"/>
                      </a:lnTo>
                      <a:lnTo>
                        <a:pt x="314" y="388"/>
                      </a:lnTo>
                      <a:lnTo>
                        <a:pt x="328" y="377"/>
                      </a:lnTo>
                      <a:lnTo>
                        <a:pt x="339" y="370"/>
                      </a:lnTo>
                      <a:lnTo>
                        <a:pt x="353" y="377"/>
                      </a:lnTo>
                      <a:lnTo>
                        <a:pt x="363" y="377"/>
                      </a:lnTo>
                      <a:lnTo>
                        <a:pt x="360" y="395"/>
                      </a:lnTo>
                      <a:lnTo>
                        <a:pt x="356" y="412"/>
                      </a:lnTo>
                      <a:lnTo>
                        <a:pt x="356" y="419"/>
                      </a:lnTo>
                      <a:lnTo>
                        <a:pt x="356" y="426"/>
                      </a:lnTo>
                      <a:lnTo>
                        <a:pt x="360" y="433"/>
                      </a:lnTo>
                      <a:lnTo>
                        <a:pt x="367" y="440"/>
                      </a:lnTo>
                      <a:lnTo>
                        <a:pt x="356" y="458"/>
                      </a:lnTo>
                      <a:lnTo>
                        <a:pt x="346" y="475"/>
                      </a:lnTo>
                      <a:lnTo>
                        <a:pt x="335" y="482"/>
                      </a:lnTo>
                      <a:lnTo>
                        <a:pt x="325" y="486"/>
                      </a:lnTo>
                      <a:lnTo>
                        <a:pt x="297" y="475"/>
                      </a:lnTo>
                      <a:lnTo>
                        <a:pt x="269" y="472"/>
                      </a:lnTo>
                      <a:lnTo>
                        <a:pt x="241" y="468"/>
                      </a:lnTo>
                      <a:lnTo>
                        <a:pt x="213" y="458"/>
                      </a:lnTo>
                      <a:lnTo>
                        <a:pt x="199" y="461"/>
                      </a:lnTo>
                      <a:lnTo>
                        <a:pt x="188" y="468"/>
                      </a:lnTo>
                      <a:lnTo>
                        <a:pt x="181" y="479"/>
                      </a:lnTo>
                      <a:lnTo>
                        <a:pt x="171" y="496"/>
                      </a:lnTo>
                      <a:lnTo>
                        <a:pt x="153" y="531"/>
                      </a:lnTo>
                      <a:lnTo>
                        <a:pt x="136" y="563"/>
                      </a:lnTo>
                      <a:lnTo>
                        <a:pt x="136" y="570"/>
                      </a:lnTo>
                      <a:lnTo>
                        <a:pt x="133" y="573"/>
                      </a:lnTo>
                      <a:lnTo>
                        <a:pt x="126" y="580"/>
                      </a:lnTo>
                      <a:lnTo>
                        <a:pt x="119" y="584"/>
                      </a:lnTo>
                      <a:lnTo>
                        <a:pt x="98" y="584"/>
                      </a:lnTo>
                      <a:lnTo>
                        <a:pt x="80" y="577"/>
                      </a:lnTo>
                      <a:lnTo>
                        <a:pt x="63" y="566"/>
                      </a:lnTo>
                      <a:lnTo>
                        <a:pt x="49" y="549"/>
                      </a:lnTo>
                      <a:lnTo>
                        <a:pt x="52" y="542"/>
                      </a:lnTo>
                      <a:lnTo>
                        <a:pt x="56" y="535"/>
                      </a:lnTo>
                      <a:lnTo>
                        <a:pt x="66" y="500"/>
                      </a:lnTo>
                      <a:lnTo>
                        <a:pt x="77" y="461"/>
                      </a:lnTo>
                      <a:lnTo>
                        <a:pt x="80" y="430"/>
                      </a:lnTo>
                      <a:lnTo>
                        <a:pt x="80" y="395"/>
                      </a:lnTo>
                      <a:lnTo>
                        <a:pt x="80" y="377"/>
                      </a:lnTo>
                      <a:lnTo>
                        <a:pt x="73" y="360"/>
                      </a:lnTo>
                      <a:lnTo>
                        <a:pt x="66" y="342"/>
                      </a:lnTo>
                      <a:lnTo>
                        <a:pt x="59" y="328"/>
                      </a:lnTo>
                      <a:lnTo>
                        <a:pt x="59" y="318"/>
                      </a:lnTo>
                      <a:lnTo>
                        <a:pt x="59" y="311"/>
                      </a:lnTo>
                      <a:lnTo>
                        <a:pt x="73" y="290"/>
                      </a:lnTo>
                      <a:lnTo>
                        <a:pt x="87" y="266"/>
                      </a:lnTo>
                      <a:lnTo>
                        <a:pt x="84" y="255"/>
                      </a:lnTo>
                      <a:lnTo>
                        <a:pt x="77" y="248"/>
                      </a:lnTo>
                      <a:lnTo>
                        <a:pt x="66" y="252"/>
                      </a:lnTo>
                      <a:lnTo>
                        <a:pt x="56" y="252"/>
                      </a:lnTo>
                      <a:lnTo>
                        <a:pt x="45" y="255"/>
                      </a:lnTo>
                      <a:lnTo>
                        <a:pt x="38" y="262"/>
                      </a:lnTo>
                      <a:lnTo>
                        <a:pt x="31" y="252"/>
                      </a:lnTo>
                      <a:lnTo>
                        <a:pt x="24" y="245"/>
                      </a:lnTo>
                      <a:lnTo>
                        <a:pt x="17" y="245"/>
                      </a:lnTo>
                      <a:lnTo>
                        <a:pt x="10" y="252"/>
                      </a:lnTo>
                      <a:lnTo>
                        <a:pt x="14" y="262"/>
                      </a:lnTo>
                      <a:lnTo>
                        <a:pt x="17" y="269"/>
                      </a:lnTo>
                      <a:lnTo>
                        <a:pt x="21" y="276"/>
                      </a:lnTo>
                      <a:lnTo>
                        <a:pt x="28" y="280"/>
                      </a:lnTo>
                      <a:lnTo>
                        <a:pt x="45" y="283"/>
                      </a:lnTo>
                      <a:lnTo>
                        <a:pt x="59" y="280"/>
                      </a:lnTo>
                      <a:lnTo>
                        <a:pt x="52" y="287"/>
                      </a:lnTo>
                      <a:lnTo>
                        <a:pt x="45" y="290"/>
                      </a:lnTo>
                      <a:lnTo>
                        <a:pt x="35" y="290"/>
                      </a:lnTo>
                      <a:lnTo>
                        <a:pt x="24" y="294"/>
                      </a:lnTo>
                      <a:lnTo>
                        <a:pt x="14" y="283"/>
                      </a:lnTo>
                      <a:lnTo>
                        <a:pt x="7" y="273"/>
                      </a:lnTo>
                      <a:lnTo>
                        <a:pt x="0" y="259"/>
                      </a:lnTo>
                      <a:lnTo>
                        <a:pt x="0" y="245"/>
                      </a:lnTo>
                      <a:lnTo>
                        <a:pt x="0" y="224"/>
                      </a:lnTo>
                      <a:lnTo>
                        <a:pt x="3" y="203"/>
                      </a:lnTo>
                      <a:lnTo>
                        <a:pt x="7" y="185"/>
                      </a:lnTo>
                      <a:lnTo>
                        <a:pt x="14" y="171"/>
                      </a:lnTo>
                      <a:lnTo>
                        <a:pt x="28" y="178"/>
                      </a:lnTo>
                      <a:lnTo>
                        <a:pt x="38" y="189"/>
                      </a:lnTo>
                      <a:lnTo>
                        <a:pt x="49" y="199"/>
                      </a:lnTo>
                      <a:lnTo>
                        <a:pt x="56" y="213"/>
                      </a:lnTo>
                      <a:lnTo>
                        <a:pt x="77" y="196"/>
                      </a:lnTo>
                      <a:lnTo>
                        <a:pt x="101" y="182"/>
                      </a:lnTo>
                      <a:lnTo>
                        <a:pt x="105" y="175"/>
                      </a:lnTo>
                      <a:lnTo>
                        <a:pt x="105" y="168"/>
                      </a:lnTo>
                      <a:lnTo>
                        <a:pt x="105" y="164"/>
                      </a:lnTo>
                      <a:lnTo>
                        <a:pt x="105" y="157"/>
                      </a:lnTo>
                      <a:lnTo>
                        <a:pt x="98" y="143"/>
                      </a:lnTo>
                      <a:lnTo>
                        <a:pt x="91" y="133"/>
                      </a:lnTo>
                      <a:lnTo>
                        <a:pt x="91" y="115"/>
                      </a:lnTo>
                      <a:lnTo>
                        <a:pt x="91" y="98"/>
                      </a:lnTo>
                      <a:lnTo>
                        <a:pt x="91" y="91"/>
                      </a:lnTo>
                      <a:lnTo>
                        <a:pt x="94" y="80"/>
                      </a:lnTo>
                      <a:lnTo>
                        <a:pt x="98" y="73"/>
                      </a:lnTo>
                      <a:lnTo>
                        <a:pt x="105" y="66"/>
                      </a:lnTo>
                      <a:lnTo>
                        <a:pt x="136" y="46"/>
                      </a:lnTo>
                      <a:lnTo>
                        <a:pt x="164" y="28"/>
                      </a:lnTo>
                      <a:lnTo>
                        <a:pt x="195" y="11"/>
                      </a:lnTo>
                      <a:lnTo>
                        <a:pt x="230" y="0"/>
                      </a:lnTo>
                      <a:lnTo>
                        <a:pt x="241" y="7"/>
                      </a:lnTo>
                      <a:lnTo>
                        <a:pt x="251" y="4"/>
                      </a:lnTo>
                      <a:lnTo>
                        <a:pt x="255" y="4"/>
                      </a:lnTo>
                      <a:lnTo>
                        <a:pt x="258" y="7"/>
                      </a:lnTo>
                      <a:lnTo>
                        <a:pt x="262" y="7"/>
                      </a:lnTo>
                      <a:lnTo>
                        <a:pt x="265" y="14"/>
                      </a:lnTo>
                      <a:close/>
                    </a:path>
                  </a:pathLst>
                </a:custGeom>
                <a:solidFill>
                  <a:srgbClr val="E8A98F"/>
                </a:solidFill>
                <a:ln w="9525">
                  <a:noFill/>
                  <a:round/>
                  <a:headEnd/>
                  <a:tailEnd/>
                </a:ln>
              </p:spPr>
              <p:txBody>
                <a:bodyPr>
                  <a:prstTxWarp prst="textNoShape">
                    <a:avLst/>
                  </a:prstTxWarp>
                </a:bodyPr>
                <a:lstStyle/>
                <a:p>
                  <a:endParaRPr lang="en-US" dirty="0"/>
                </a:p>
              </p:txBody>
            </p:sp>
            <p:sp>
              <p:nvSpPr>
                <p:cNvPr id="134" name="Freeform 1162"/>
                <p:cNvSpPr>
                  <a:spLocks/>
                </p:cNvSpPr>
                <p:nvPr/>
              </p:nvSpPr>
              <p:spPr bwMode="auto">
                <a:xfrm>
                  <a:off x="1009" y="2784"/>
                  <a:ext cx="231" cy="210"/>
                </a:xfrm>
                <a:custGeom>
                  <a:avLst/>
                  <a:gdLst/>
                  <a:ahLst/>
                  <a:cxnLst>
                    <a:cxn ang="0">
                      <a:pos x="98" y="49"/>
                    </a:cxn>
                    <a:cxn ang="0">
                      <a:pos x="119" y="66"/>
                    </a:cxn>
                    <a:cxn ang="0">
                      <a:pos x="140" y="84"/>
                    </a:cxn>
                    <a:cxn ang="0">
                      <a:pos x="161" y="101"/>
                    </a:cxn>
                    <a:cxn ang="0">
                      <a:pos x="185" y="115"/>
                    </a:cxn>
                    <a:cxn ang="0">
                      <a:pos x="189" y="119"/>
                    </a:cxn>
                    <a:cxn ang="0">
                      <a:pos x="192" y="126"/>
                    </a:cxn>
                    <a:cxn ang="0">
                      <a:pos x="203" y="119"/>
                    </a:cxn>
                    <a:cxn ang="0">
                      <a:pos x="210" y="122"/>
                    </a:cxn>
                    <a:cxn ang="0">
                      <a:pos x="220" y="126"/>
                    </a:cxn>
                    <a:cxn ang="0">
                      <a:pos x="231" y="129"/>
                    </a:cxn>
                    <a:cxn ang="0">
                      <a:pos x="227" y="140"/>
                    </a:cxn>
                    <a:cxn ang="0">
                      <a:pos x="220" y="147"/>
                    </a:cxn>
                    <a:cxn ang="0">
                      <a:pos x="213" y="154"/>
                    </a:cxn>
                    <a:cxn ang="0">
                      <a:pos x="206" y="157"/>
                    </a:cxn>
                    <a:cxn ang="0">
                      <a:pos x="189" y="154"/>
                    </a:cxn>
                    <a:cxn ang="0">
                      <a:pos x="175" y="147"/>
                    </a:cxn>
                    <a:cxn ang="0">
                      <a:pos x="161" y="140"/>
                    </a:cxn>
                    <a:cxn ang="0">
                      <a:pos x="150" y="126"/>
                    </a:cxn>
                    <a:cxn ang="0">
                      <a:pos x="143" y="126"/>
                    </a:cxn>
                    <a:cxn ang="0">
                      <a:pos x="140" y="129"/>
                    </a:cxn>
                    <a:cxn ang="0">
                      <a:pos x="133" y="133"/>
                    </a:cxn>
                    <a:cxn ang="0">
                      <a:pos x="129" y="140"/>
                    </a:cxn>
                    <a:cxn ang="0">
                      <a:pos x="133" y="147"/>
                    </a:cxn>
                    <a:cxn ang="0">
                      <a:pos x="143" y="150"/>
                    </a:cxn>
                    <a:cxn ang="0">
                      <a:pos x="168" y="157"/>
                    </a:cxn>
                    <a:cxn ang="0">
                      <a:pos x="192" y="171"/>
                    </a:cxn>
                    <a:cxn ang="0">
                      <a:pos x="199" y="182"/>
                    </a:cxn>
                    <a:cxn ang="0">
                      <a:pos x="196" y="192"/>
                    </a:cxn>
                    <a:cxn ang="0">
                      <a:pos x="192" y="199"/>
                    </a:cxn>
                    <a:cxn ang="0">
                      <a:pos x="189" y="210"/>
                    </a:cxn>
                    <a:cxn ang="0">
                      <a:pos x="157" y="196"/>
                    </a:cxn>
                    <a:cxn ang="0">
                      <a:pos x="126" y="185"/>
                    </a:cxn>
                    <a:cxn ang="0">
                      <a:pos x="105" y="175"/>
                    </a:cxn>
                    <a:cxn ang="0">
                      <a:pos x="84" y="168"/>
                    </a:cxn>
                    <a:cxn ang="0">
                      <a:pos x="63" y="161"/>
                    </a:cxn>
                    <a:cxn ang="0">
                      <a:pos x="42" y="147"/>
                    </a:cxn>
                    <a:cxn ang="0">
                      <a:pos x="28" y="133"/>
                    </a:cxn>
                    <a:cxn ang="0">
                      <a:pos x="17" y="119"/>
                    </a:cxn>
                    <a:cxn ang="0">
                      <a:pos x="10" y="101"/>
                    </a:cxn>
                    <a:cxn ang="0">
                      <a:pos x="3" y="87"/>
                    </a:cxn>
                    <a:cxn ang="0">
                      <a:pos x="0" y="73"/>
                    </a:cxn>
                    <a:cxn ang="0">
                      <a:pos x="3" y="56"/>
                    </a:cxn>
                    <a:cxn ang="0">
                      <a:pos x="10" y="49"/>
                    </a:cxn>
                    <a:cxn ang="0">
                      <a:pos x="21" y="45"/>
                    </a:cxn>
                    <a:cxn ang="0">
                      <a:pos x="21" y="52"/>
                    </a:cxn>
                    <a:cxn ang="0">
                      <a:pos x="24" y="56"/>
                    </a:cxn>
                    <a:cxn ang="0">
                      <a:pos x="28" y="59"/>
                    </a:cxn>
                    <a:cxn ang="0">
                      <a:pos x="35" y="63"/>
                    </a:cxn>
                    <a:cxn ang="0">
                      <a:pos x="42" y="59"/>
                    </a:cxn>
                    <a:cxn ang="0">
                      <a:pos x="42" y="52"/>
                    </a:cxn>
                    <a:cxn ang="0">
                      <a:pos x="45" y="45"/>
                    </a:cxn>
                    <a:cxn ang="0">
                      <a:pos x="45" y="38"/>
                    </a:cxn>
                    <a:cxn ang="0">
                      <a:pos x="45" y="24"/>
                    </a:cxn>
                    <a:cxn ang="0">
                      <a:pos x="52" y="10"/>
                    </a:cxn>
                    <a:cxn ang="0">
                      <a:pos x="56" y="3"/>
                    </a:cxn>
                    <a:cxn ang="0">
                      <a:pos x="59" y="0"/>
                    </a:cxn>
                    <a:cxn ang="0">
                      <a:pos x="63" y="0"/>
                    </a:cxn>
                    <a:cxn ang="0">
                      <a:pos x="66" y="0"/>
                    </a:cxn>
                    <a:cxn ang="0">
                      <a:pos x="77" y="0"/>
                    </a:cxn>
                    <a:cxn ang="0">
                      <a:pos x="87" y="3"/>
                    </a:cxn>
                    <a:cxn ang="0">
                      <a:pos x="98" y="49"/>
                    </a:cxn>
                  </a:cxnLst>
                  <a:rect l="0" t="0" r="r" b="b"/>
                  <a:pathLst>
                    <a:path w="231" h="210">
                      <a:moveTo>
                        <a:pt x="98" y="49"/>
                      </a:moveTo>
                      <a:lnTo>
                        <a:pt x="119" y="66"/>
                      </a:lnTo>
                      <a:lnTo>
                        <a:pt x="140" y="84"/>
                      </a:lnTo>
                      <a:lnTo>
                        <a:pt x="161" y="101"/>
                      </a:lnTo>
                      <a:lnTo>
                        <a:pt x="185" y="115"/>
                      </a:lnTo>
                      <a:lnTo>
                        <a:pt x="189" y="119"/>
                      </a:lnTo>
                      <a:lnTo>
                        <a:pt x="192" y="126"/>
                      </a:lnTo>
                      <a:lnTo>
                        <a:pt x="203" y="119"/>
                      </a:lnTo>
                      <a:lnTo>
                        <a:pt x="210" y="122"/>
                      </a:lnTo>
                      <a:lnTo>
                        <a:pt x="220" y="126"/>
                      </a:lnTo>
                      <a:lnTo>
                        <a:pt x="231" y="129"/>
                      </a:lnTo>
                      <a:lnTo>
                        <a:pt x="227" y="140"/>
                      </a:lnTo>
                      <a:lnTo>
                        <a:pt x="220" y="147"/>
                      </a:lnTo>
                      <a:lnTo>
                        <a:pt x="213" y="154"/>
                      </a:lnTo>
                      <a:lnTo>
                        <a:pt x="206" y="157"/>
                      </a:lnTo>
                      <a:lnTo>
                        <a:pt x="189" y="154"/>
                      </a:lnTo>
                      <a:lnTo>
                        <a:pt x="175" y="147"/>
                      </a:lnTo>
                      <a:lnTo>
                        <a:pt x="161" y="140"/>
                      </a:lnTo>
                      <a:lnTo>
                        <a:pt x="150" y="126"/>
                      </a:lnTo>
                      <a:lnTo>
                        <a:pt x="143" y="126"/>
                      </a:lnTo>
                      <a:lnTo>
                        <a:pt x="140" y="129"/>
                      </a:lnTo>
                      <a:lnTo>
                        <a:pt x="133" y="133"/>
                      </a:lnTo>
                      <a:lnTo>
                        <a:pt x="129" y="140"/>
                      </a:lnTo>
                      <a:lnTo>
                        <a:pt x="133" y="147"/>
                      </a:lnTo>
                      <a:lnTo>
                        <a:pt x="143" y="150"/>
                      </a:lnTo>
                      <a:lnTo>
                        <a:pt x="168" y="157"/>
                      </a:lnTo>
                      <a:lnTo>
                        <a:pt x="192" y="171"/>
                      </a:lnTo>
                      <a:lnTo>
                        <a:pt x="199" y="182"/>
                      </a:lnTo>
                      <a:lnTo>
                        <a:pt x="196" y="192"/>
                      </a:lnTo>
                      <a:lnTo>
                        <a:pt x="192" y="199"/>
                      </a:lnTo>
                      <a:lnTo>
                        <a:pt x="189" y="210"/>
                      </a:lnTo>
                      <a:lnTo>
                        <a:pt x="157" y="196"/>
                      </a:lnTo>
                      <a:lnTo>
                        <a:pt x="126" y="185"/>
                      </a:lnTo>
                      <a:lnTo>
                        <a:pt x="105" y="175"/>
                      </a:lnTo>
                      <a:lnTo>
                        <a:pt x="84" y="168"/>
                      </a:lnTo>
                      <a:lnTo>
                        <a:pt x="63" y="161"/>
                      </a:lnTo>
                      <a:lnTo>
                        <a:pt x="42" y="147"/>
                      </a:lnTo>
                      <a:lnTo>
                        <a:pt x="28" y="133"/>
                      </a:lnTo>
                      <a:lnTo>
                        <a:pt x="17" y="119"/>
                      </a:lnTo>
                      <a:lnTo>
                        <a:pt x="10" y="101"/>
                      </a:lnTo>
                      <a:lnTo>
                        <a:pt x="3" y="87"/>
                      </a:lnTo>
                      <a:lnTo>
                        <a:pt x="0" y="73"/>
                      </a:lnTo>
                      <a:lnTo>
                        <a:pt x="3" y="56"/>
                      </a:lnTo>
                      <a:lnTo>
                        <a:pt x="10" y="49"/>
                      </a:lnTo>
                      <a:lnTo>
                        <a:pt x="21" y="45"/>
                      </a:lnTo>
                      <a:lnTo>
                        <a:pt x="21" y="52"/>
                      </a:lnTo>
                      <a:lnTo>
                        <a:pt x="24" y="56"/>
                      </a:lnTo>
                      <a:lnTo>
                        <a:pt x="28" y="59"/>
                      </a:lnTo>
                      <a:lnTo>
                        <a:pt x="35" y="63"/>
                      </a:lnTo>
                      <a:lnTo>
                        <a:pt x="42" y="59"/>
                      </a:lnTo>
                      <a:lnTo>
                        <a:pt x="42" y="52"/>
                      </a:lnTo>
                      <a:lnTo>
                        <a:pt x="45" y="45"/>
                      </a:lnTo>
                      <a:lnTo>
                        <a:pt x="45" y="38"/>
                      </a:lnTo>
                      <a:lnTo>
                        <a:pt x="45" y="24"/>
                      </a:lnTo>
                      <a:lnTo>
                        <a:pt x="52" y="10"/>
                      </a:lnTo>
                      <a:lnTo>
                        <a:pt x="56" y="3"/>
                      </a:lnTo>
                      <a:lnTo>
                        <a:pt x="59" y="0"/>
                      </a:lnTo>
                      <a:lnTo>
                        <a:pt x="63" y="0"/>
                      </a:lnTo>
                      <a:lnTo>
                        <a:pt x="66" y="0"/>
                      </a:lnTo>
                      <a:lnTo>
                        <a:pt x="77" y="0"/>
                      </a:lnTo>
                      <a:lnTo>
                        <a:pt x="87" y="3"/>
                      </a:lnTo>
                      <a:lnTo>
                        <a:pt x="98" y="49"/>
                      </a:lnTo>
                      <a:close/>
                    </a:path>
                  </a:pathLst>
                </a:custGeom>
                <a:solidFill>
                  <a:srgbClr val="547691"/>
                </a:solidFill>
                <a:ln w="9525">
                  <a:noFill/>
                  <a:round/>
                  <a:headEnd/>
                  <a:tailEnd/>
                </a:ln>
              </p:spPr>
              <p:txBody>
                <a:bodyPr>
                  <a:prstTxWarp prst="textNoShape">
                    <a:avLst/>
                  </a:prstTxWarp>
                </a:bodyPr>
                <a:lstStyle/>
                <a:p>
                  <a:endParaRPr lang="en-US" dirty="0"/>
                </a:p>
              </p:txBody>
            </p:sp>
            <p:sp>
              <p:nvSpPr>
                <p:cNvPr id="135" name="Freeform 1163"/>
                <p:cNvSpPr>
                  <a:spLocks/>
                </p:cNvSpPr>
                <p:nvPr/>
              </p:nvSpPr>
              <p:spPr bwMode="auto">
                <a:xfrm>
                  <a:off x="492" y="2871"/>
                  <a:ext cx="31" cy="46"/>
                </a:xfrm>
                <a:custGeom>
                  <a:avLst/>
                  <a:gdLst/>
                  <a:ahLst/>
                  <a:cxnLst>
                    <a:cxn ang="0">
                      <a:pos x="31" y="32"/>
                    </a:cxn>
                    <a:cxn ang="0">
                      <a:pos x="31" y="39"/>
                    </a:cxn>
                    <a:cxn ang="0">
                      <a:pos x="28" y="46"/>
                    </a:cxn>
                    <a:cxn ang="0">
                      <a:pos x="14" y="35"/>
                    </a:cxn>
                    <a:cxn ang="0">
                      <a:pos x="0" y="18"/>
                    </a:cxn>
                    <a:cxn ang="0">
                      <a:pos x="0" y="7"/>
                    </a:cxn>
                    <a:cxn ang="0">
                      <a:pos x="7" y="0"/>
                    </a:cxn>
                    <a:cxn ang="0">
                      <a:pos x="10" y="0"/>
                    </a:cxn>
                    <a:cxn ang="0">
                      <a:pos x="17" y="4"/>
                    </a:cxn>
                    <a:cxn ang="0">
                      <a:pos x="21" y="7"/>
                    </a:cxn>
                    <a:cxn ang="0">
                      <a:pos x="21" y="11"/>
                    </a:cxn>
                    <a:cxn ang="0">
                      <a:pos x="24" y="21"/>
                    </a:cxn>
                    <a:cxn ang="0">
                      <a:pos x="31" y="32"/>
                    </a:cxn>
                  </a:cxnLst>
                  <a:rect l="0" t="0" r="r" b="b"/>
                  <a:pathLst>
                    <a:path w="31" h="46">
                      <a:moveTo>
                        <a:pt x="31" y="32"/>
                      </a:moveTo>
                      <a:lnTo>
                        <a:pt x="31" y="39"/>
                      </a:lnTo>
                      <a:lnTo>
                        <a:pt x="28" y="46"/>
                      </a:lnTo>
                      <a:lnTo>
                        <a:pt x="14" y="35"/>
                      </a:lnTo>
                      <a:lnTo>
                        <a:pt x="0" y="18"/>
                      </a:lnTo>
                      <a:lnTo>
                        <a:pt x="0" y="7"/>
                      </a:lnTo>
                      <a:lnTo>
                        <a:pt x="7" y="0"/>
                      </a:lnTo>
                      <a:lnTo>
                        <a:pt x="10" y="0"/>
                      </a:lnTo>
                      <a:lnTo>
                        <a:pt x="17" y="4"/>
                      </a:lnTo>
                      <a:lnTo>
                        <a:pt x="21" y="7"/>
                      </a:lnTo>
                      <a:lnTo>
                        <a:pt x="21" y="11"/>
                      </a:lnTo>
                      <a:lnTo>
                        <a:pt x="24" y="21"/>
                      </a:lnTo>
                      <a:lnTo>
                        <a:pt x="31" y="32"/>
                      </a:lnTo>
                      <a:close/>
                    </a:path>
                  </a:pathLst>
                </a:custGeom>
                <a:solidFill>
                  <a:srgbClr val="000000"/>
                </a:solidFill>
                <a:ln w="9525">
                  <a:noFill/>
                  <a:round/>
                  <a:headEnd/>
                  <a:tailEnd/>
                </a:ln>
              </p:spPr>
              <p:txBody>
                <a:bodyPr>
                  <a:prstTxWarp prst="textNoShape">
                    <a:avLst/>
                  </a:prstTxWarp>
                </a:bodyPr>
                <a:lstStyle/>
                <a:p>
                  <a:endParaRPr lang="en-US" dirty="0"/>
                </a:p>
              </p:txBody>
            </p:sp>
            <p:sp>
              <p:nvSpPr>
                <p:cNvPr id="136" name="Freeform 1164"/>
                <p:cNvSpPr>
                  <a:spLocks/>
                </p:cNvSpPr>
                <p:nvPr/>
              </p:nvSpPr>
              <p:spPr bwMode="auto">
                <a:xfrm>
                  <a:off x="645" y="2903"/>
                  <a:ext cx="497" cy="1387"/>
                </a:xfrm>
                <a:custGeom>
                  <a:avLst/>
                  <a:gdLst/>
                  <a:ahLst/>
                  <a:cxnLst>
                    <a:cxn ang="0">
                      <a:pos x="497" y="94"/>
                    </a:cxn>
                    <a:cxn ang="0">
                      <a:pos x="476" y="178"/>
                    </a:cxn>
                    <a:cxn ang="0">
                      <a:pos x="448" y="220"/>
                    </a:cxn>
                    <a:cxn ang="0">
                      <a:pos x="385" y="293"/>
                    </a:cxn>
                    <a:cxn ang="0">
                      <a:pos x="294" y="429"/>
                    </a:cxn>
                    <a:cxn ang="0">
                      <a:pos x="270" y="489"/>
                    </a:cxn>
                    <a:cxn ang="0">
                      <a:pos x="263" y="524"/>
                    </a:cxn>
                    <a:cxn ang="0">
                      <a:pos x="256" y="566"/>
                    </a:cxn>
                    <a:cxn ang="0">
                      <a:pos x="252" y="639"/>
                    </a:cxn>
                    <a:cxn ang="0">
                      <a:pos x="242" y="744"/>
                    </a:cxn>
                    <a:cxn ang="0">
                      <a:pos x="245" y="859"/>
                    </a:cxn>
                    <a:cxn ang="0">
                      <a:pos x="263" y="960"/>
                    </a:cxn>
                    <a:cxn ang="0">
                      <a:pos x="284" y="1086"/>
                    </a:cxn>
                    <a:cxn ang="0">
                      <a:pos x="305" y="1170"/>
                    </a:cxn>
                    <a:cxn ang="0">
                      <a:pos x="315" y="1219"/>
                    </a:cxn>
                    <a:cxn ang="0">
                      <a:pos x="332" y="1327"/>
                    </a:cxn>
                    <a:cxn ang="0">
                      <a:pos x="322" y="1373"/>
                    </a:cxn>
                    <a:cxn ang="0">
                      <a:pos x="235" y="1373"/>
                    </a:cxn>
                    <a:cxn ang="0">
                      <a:pos x="210" y="1299"/>
                    </a:cxn>
                    <a:cxn ang="0">
                      <a:pos x="203" y="1226"/>
                    </a:cxn>
                    <a:cxn ang="0">
                      <a:pos x="231" y="1219"/>
                    </a:cxn>
                    <a:cxn ang="0">
                      <a:pos x="266" y="1219"/>
                    </a:cxn>
                    <a:cxn ang="0">
                      <a:pos x="280" y="1215"/>
                    </a:cxn>
                    <a:cxn ang="0">
                      <a:pos x="294" y="1201"/>
                    </a:cxn>
                    <a:cxn ang="0">
                      <a:pos x="291" y="1191"/>
                    </a:cxn>
                    <a:cxn ang="0">
                      <a:pos x="270" y="1184"/>
                    </a:cxn>
                    <a:cxn ang="0">
                      <a:pos x="221" y="1139"/>
                    </a:cxn>
                    <a:cxn ang="0">
                      <a:pos x="186" y="1037"/>
                    </a:cxn>
                    <a:cxn ang="0">
                      <a:pos x="158" y="828"/>
                    </a:cxn>
                    <a:cxn ang="0">
                      <a:pos x="147" y="695"/>
                    </a:cxn>
                    <a:cxn ang="0">
                      <a:pos x="133" y="594"/>
                    </a:cxn>
                    <a:cxn ang="0">
                      <a:pos x="109" y="541"/>
                    </a:cxn>
                    <a:cxn ang="0">
                      <a:pos x="74" y="492"/>
                    </a:cxn>
                    <a:cxn ang="0">
                      <a:pos x="25" y="450"/>
                    </a:cxn>
                    <a:cxn ang="0">
                      <a:pos x="42" y="401"/>
                    </a:cxn>
                    <a:cxn ang="0">
                      <a:pos x="53" y="370"/>
                    </a:cxn>
                    <a:cxn ang="0">
                      <a:pos x="53" y="353"/>
                    </a:cxn>
                    <a:cxn ang="0">
                      <a:pos x="25" y="325"/>
                    </a:cxn>
                    <a:cxn ang="0">
                      <a:pos x="4" y="300"/>
                    </a:cxn>
                    <a:cxn ang="0">
                      <a:pos x="4" y="293"/>
                    </a:cxn>
                    <a:cxn ang="0">
                      <a:pos x="77" y="279"/>
                    </a:cxn>
                    <a:cxn ang="0">
                      <a:pos x="109" y="279"/>
                    </a:cxn>
                    <a:cxn ang="0">
                      <a:pos x="147" y="265"/>
                    </a:cxn>
                    <a:cxn ang="0">
                      <a:pos x="189" y="262"/>
                    </a:cxn>
                    <a:cxn ang="0">
                      <a:pos x="210" y="216"/>
                    </a:cxn>
                    <a:cxn ang="0">
                      <a:pos x="210" y="206"/>
                    </a:cxn>
                    <a:cxn ang="0">
                      <a:pos x="245" y="160"/>
                    </a:cxn>
                    <a:cxn ang="0">
                      <a:pos x="280" y="115"/>
                    </a:cxn>
                    <a:cxn ang="0">
                      <a:pos x="343" y="21"/>
                    </a:cxn>
                    <a:cxn ang="0">
                      <a:pos x="367" y="17"/>
                    </a:cxn>
                    <a:cxn ang="0">
                      <a:pos x="423" y="66"/>
                    </a:cxn>
                  </a:cxnLst>
                  <a:rect l="0" t="0" r="r" b="b"/>
                  <a:pathLst>
                    <a:path w="497" h="1387">
                      <a:moveTo>
                        <a:pt x="423" y="66"/>
                      </a:moveTo>
                      <a:lnTo>
                        <a:pt x="462" y="80"/>
                      </a:lnTo>
                      <a:lnTo>
                        <a:pt x="497" y="94"/>
                      </a:lnTo>
                      <a:lnTo>
                        <a:pt x="493" y="129"/>
                      </a:lnTo>
                      <a:lnTo>
                        <a:pt x="483" y="160"/>
                      </a:lnTo>
                      <a:lnTo>
                        <a:pt x="476" y="178"/>
                      </a:lnTo>
                      <a:lnTo>
                        <a:pt x="469" y="192"/>
                      </a:lnTo>
                      <a:lnTo>
                        <a:pt x="458" y="206"/>
                      </a:lnTo>
                      <a:lnTo>
                        <a:pt x="448" y="220"/>
                      </a:lnTo>
                      <a:lnTo>
                        <a:pt x="437" y="230"/>
                      </a:lnTo>
                      <a:lnTo>
                        <a:pt x="423" y="244"/>
                      </a:lnTo>
                      <a:lnTo>
                        <a:pt x="385" y="293"/>
                      </a:lnTo>
                      <a:lnTo>
                        <a:pt x="339" y="342"/>
                      </a:lnTo>
                      <a:lnTo>
                        <a:pt x="315" y="384"/>
                      </a:lnTo>
                      <a:lnTo>
                        <a:pt x="294" y="429"/>
                      </a:lnTo>
                      <a:lnTo>
                        <a:pt x="284" y="450"/>
                      </a:lnTo>
                      <a:lnTo>
                        <a:pt x="273" y="468"/>
                      </a:lnTo>
                      <a:lnTo>
                        <a:pt x="270" y="489"/>
                      </a:lnTo>
                      <a:lnTo>
                        <a:pt x="266" y="506"/>
                      </a:lnTo>
                      <a:lnTo>
                        <a:pt x="266" y="513"/>
                      </a:lnTo>
                      <a:lnTo>
                        <a:pt x="263" y="524"/>
                      </a:lnTo>
                      <a:lnTo>
                        <a:pt x="259" y="534"/>
                      </a:lnTo>
                      <a:lnTo>
                        <a:pt x="256" y="552"/>
                      </a:lnTo>
                      <a:lnTo>
                        <a:pt x="256" y="566"/>
                      </a:lnTo>
                      <a:lnTo>
                        <a:pt x="256" y="580"/>
                      </a:lnTo>
                      <a:lnTo>
                        <a:pt x="252" y="608"/>
                      </a:lnTo>
                      <a:lnTo>
                        <a:pt x="252" y="639"/>
                      </a:lnTo>
                      <a:lnTo>
                        <a:pt x="249" y="667"/>
                      </a:lnTo>
                      <a:lnTo>
                        <a:pt x="245" y="695"/>
                      </a:lnTo>
                      <a:lnTo>
                        <a:pt x="242" y="744"/>
                      </a:lnTo>
                      <a:lnTo>
                        <a:pt x="242" y="796"/>
                      </a:lnTo>
                      <a:lnTo>
                        <a:pt x="242" y="828"/>
                      </a:lnTo>
                      <a:lnTo>
                        <a:pt x="245" y="859"/>
                      </a:lnTo>
                      <a:lnTo>
                        <a:pt x="245" y="887"/>
                      </a:lnTo>
                      <a:lnTo>
                        <a:pt x="256" y="918"/>
                      </a:lnTo>
                      <a:lnTo>
                        <a:pt x="263" y="960"/>
                      </a:lnTo>
                      <a:lnTo>
                        <a:pt x="270" y="1002"/>
                      </a:lnTo>
                      <a:lnTo>
                        <a:pt x="277" y="1044"/>
                      </a:lnTo>
                      <a:lnTo>
                        <a:pt x="284" y="1086"/>
                      </a:lnTo>
                      <a:lnTo>
                        <a:pt x="291" y="1114"/>
                      </a:lnTo>
                      <a:lnTo>
                        <a:pt x="298" y="1142"/>
                      </a:lnTo>
                      <a:lnTo>
                        <a:pt x="305" y="1170"/>
                      </a:lnTo>
                      <a:lnTo>
                        <a:pt x="308" y="1198"/>
                      </a:lnTo>
                      <a:lnTo>
                        <a:pt x="312" y="1208"/>
                      </a:lnTo>
                      <a:lnTo>
                        <a:pt x="315" y="1219"/>
                      </a:lnTo>
                      <a:lnTo>
                        <a:pt x="322" y="1257"/>
                      </a:lnTo>
                      <a:lnTo>
                        <a:pt x="329" y="1292"/>
                      </a:lnTo>
                      <a:lnTo>
                        <a:pt x="332" y="1327"/>
                      </a:lnTo>
                      <a:lnTo>
                        <a:pt x="332" y="1366"/>
                      </a:lnTo>
                      <a:lnTo>
                        <a:pt x="326" y="1366"/>
                      </a:lnTo>
                      <a:lnTo>
                        <a:pt x="322" y="1373"/>
                      </a:lnTo>
                      <a:lnTo>
                        <a:pt x="326" y="1387"/>
                      </a:lnTo>
                      <a:lnTo>
                        <a:pt x="280" y="1380"/>
                      </a:lnTo>
                      <a:lnTo>
                        <a:pt x="235" y="1373"/>
                      </a:lnTo>
                      <a:lnTo>
                        <a:pt x="231" y="1348"/>
                      </a:lnTo>
                      <a:lnTo>
                        <a:pt x="221" y="1320"/>
                      </a:lnTo>
                      <a:lnTo>
                        <a:pt x="210" y="1299"/>
                      </a:lnTo>
                      <a:lnTo>
                        <a:pt x="203" y="1275"/>
                      </a:lnTo>
                      <a:lnTo>
                        <a:pt x="200" y="1250"/>
                      </a:lnTo>
                      <a:lnTo>
                        <a:pt x="203" y="1226"/>
                      </a:lnTo>
                      <a:lnTo>
                        <a:pt x="210" y="1219"/>
                      </a:lnTo>
                      <a:lnTo>
                        <a:pt x="221" y="1219"/>
                      </a:lnTo>
                      <a:lnTo>
                        <a:pt x="231" y="1219"/>
                      </a:lnTo>
                      <a:lnTo>
                        <a:pt x="242" y="1219"/>
                      </a:lnTo>
                      <a:lnTo>
                        <a:pt x="252" y="1219"/>
                      </a:lnTo>
                      <a:lnTo>
                        <a:pt x="266" y="1219"/>
                      </a:lnTo>
                      <a:lnTo>
                        <a:pt x="270" y="1219"/>
                      </a:lnTo>
                      <a:lnTo>
                        <a:pt x="273" y="1219"/>
                      </a:lnTo>
                      <a:lnTo>
                        <a:pt x="280" y="1215"/>
                      </a:lnTo>
                      <a:lnTo>
                        <a:pt x="284" y="1208"/>
                      </a:lnTo>
                      <a:lnTo>
                        <a:pt x="287" y="1208"/>
                      </a:lnTo>
                      <a:lnTo>
                        <a:pt x="294" y="1201"/>
                      </a:lnTo>
                      <a:lnTo>
                        <a:pt x="294" y="1194"/>
                      </a:lnTo>
                      <a:lnTo>
                        <a:pt x="291" y="1191"/>
                      </a:lnTo>
                      <a:lnTo>
                        <a:pt x="291" y="1191"/>
                      </a:lnTo>
                      <a:lnTo>
                        <a:pt x="287" y="1187"/>
                      </a:lnTo>
                      <a:lnTo>
                        <a:pt x="277" y="1187"/>
                      </a:lnTo>
                      <a:lnTo>
                        <a:pt x="270" y="1184"/>
                      </a:lnTo>
                      <a:lnTo>
                        <a:pt x="249" y="1170"/>
                      </a:lnTo>
                      <a:lnTo>
                        <a:pt x="235" y="1156"/>
                      </a:lnTo>
                      <a:lnTo>
                        <a:pt x="221" y="1139"/>
                      </a:lnTo>
                      <a:lnTo>
                        <a:pt x="214" y="1118"/>
                      </a:lnTo>
                      <a:lnTo>
                        <a:pt x="196" y="1079"/>
                      </a:lnTo>
                      <a:lnTo>
                        <a:pt x="186" y="1037"/>
                      </a:lnTo>
                      <a:lnTo>
                        <a:pt x="172" y="967"/>
                      </a:lnTo>
                      <a:lnTo>
                        <a:pt x="161" y="897"/>
                      </a:lnTo>
                      <a:lnTo>
                        <a:pt x="158" y="828"/>
                      </a:lnTo>
                      <a:lnTo>
                        <a:pt x="154" y="758"/>
                      </a:lnTo>
                      <a:lnTo>
                        <a:pt x="147" y="726"/>
                      </a:lnTo>
                      <a:lnTo>
                        <a:pt x="147" y="695"/>
                      </a:lnTo>
                      <a:lnTo>
                        <a:pt x="140" y="656"/>
                      </a:lnTo>
                      <a:lnTo>
                        <a:pt x="137" y="615"/>
                      </a:lnTo>
                      <a:lnTo>
                        <a:pt x="133" y="594"/>
                      </a:lnTo>
                      <a:lnTo>
                        <a:pt x="126" y="576"/>
                      </a:lnTo>
                      <a:lnTo>
                        <a:pt x="119" y="555"/>
                      </a:lnTo>
                      <a:lnTo>
                        <a:pt x="109" y="541"/>
                      </a:lnTo>
                      <a:lnTo>
                        <a:pt x="98" y="524"/>
                      </a:lnTo>
                      <a:lnTo>
                        <a:pt x="88" y="510"/>
                      </a:lnTo>
                      <a:lnTo>
                        <a:pt x="74" y="492"/>
                      </a:lnTo>
                      <a:lnTo>
                        <a:pt x="60" y="478"/>
                      </a:lnTo>
                      <a:lnTo>
                        <a:pt x="42" y="464"/>
                      </a:lnTo>
                      <a:lnTo>
                        <a:pt x="25" y="450"/>
                      </a:lnTo>
                      <a:lnTo>
                        <a:pt x="32" y="433"/>
                      </a:lnTo>
                      <a:lnTo>
                        <a:pt x="35" y="419"/>
                      </a:lnTo>
                      <a:lnTo>
                        <a:pt x="42" y="401"/>
                      </a:lnTo>
                      <a:lnTo>
                        <a:pt x="53" y="391"/>
                      </a:lnTo>
                      <a:lnTo>
                        <a:pt x="53" y="380"/>
                      </a:lnTo>
                      <a:lnTo>
                        <a:pt x="53" y="370"/>
                      </a:lnTo>
                      <a:lnTo>
                        <a:pt x="53" y="363"/>
                      </a:lnTo>
                      <a:lnTo>
                        <a:pt x="49" y="353"/>
                      </a:lnTo>
                      <a:lnTo>
                        <a:pt x="53" y="353"/>
                      </a:lnTo>
                      <a:lnTo>
                        <a:pt x="46" y="346"/>
                      </a:lnTo>
                      <a:lnTo>
                        <a:pt x="39" y="335"/>
                      </a:lnTo>
                      <a:lnTo>
                        <a:pt x="25" y="325"/>
                      </a:lnTo>
                      <a:lnTo>
                        <a:pt x="14" y="314"/>
                      </a:lnTo>
                      <a:lnTo>
                        <a:pt x="7" y="304"/>
                      </a:lnTo>
                      <a:lnTo>
                        <a:pt x="4" y="300"/>
                      </a:lnTo>
                      <a:lnTo>
                        <a:pt x="0" y="297"/>
                      </a:lnTo>
                      <a:lnTo>
                        <a:pt x="4" y="293"/>
                      </a:lnTo>
                      <a:lnTo>
                        <a:pt x="4" y="293"/>
                      </a:lnTo>
                      <a:lnTo>
                        <a:pt x="39" y="283"/>
                      </a:lnTo>
                      <a:lnTo>
                        <a:pt x="63" y="276"/>
                      </a:lnTo>
                      <a:lnTo>
                        <a:pt x="77" y="279"/>
                      </a:lnTo>
                      <a:lnTo>
                        <a:pt x="95" y="283"/>
                      </a:lnTo>
                      <a:lnTo>
                        <a:pt x="102" y="283"/>
                      </a:lnTo>
                      <a:lnTo>
                        <a:pt x="109" y="279"/>
                      </a:lnTo>
                      <a:lnTo>
                        <a:pt x="112" y="276"/>
                      </a:lnTo>
                      <a:lnTo>
                        <a:pt x="119" y="269"/>
                      </a:lnTo>
                      <a:lnTo>
                        <a:pt x="147" y="265"/>
                      </a:lnTo>
                      <a:lnTo>
                        <a:pt x="172" y="258"/>
                      </a:lnTo>
                      <a:lnTo>
                        <a:pt x="175" y="262"/>
                      </a:lnTo>
                      <a:lnTo>
                        <a:pt x="189" y="262"/>
                      </a:lnTo>
                      <a:lnTo>
                        <a:pt x="203" y="251"/>
                      </a:lnTo>
                      <a:lnTo>
                        <a:pt x="210" y="241"/>
                      </a:lnTo>
                      <a:lnTo>
                        <a:pt x="210" y="216"/>
                      </a:lnTo>
                      <a:lnTo>
                        <a:pt x="221" y="195"/>
                      </a:lnTo>
                      <a:lnTo>
                        <a:pt x="203" y="223"/>
                      </a:lnTo>
                      <a:lnTo>
                        <a:pt x="210" y="206"/>
                      </a:lnTo>
                      <a:lnTo>
                        <a:pt x="221" y="192"/>
                      </a:lnTo>
                      <a:lnTo>
                        <a:pt x="235" y="178"/>
                      </a:lnTo>
                      <a:lnTo>
                        <a:pt x="245" y="160"/>
                      </a:lnTo>
                      <a:lnTo>
                        <a:pt x="259" y="146"/>
                      </a:lnTo>
                      <a:lnTo>
                        <a:pt x="270" y="132"/>
                      </a:lnTo>
                      <a:lnTo>
                        <a:pt x="280" y="115"/>
                      </a:lnTo>
                      <a:lnTo>
                        <a:pt x="284" y="98"/>
                      </a:lnTo>
                      <a:lnTo>
                        <a:pt x="312" y="56"/>
                      </a:lnTo>
                      <a:lnTo>
                        <a:pt x="343" y="21"/>
                      </a:lnTo>
                      <a:lnTo>
                        <a:pt x="346" y="7"/>
                      </a:lnTo>
                      <a:lnTo>
                        <a:pt x="353" y="0"/>
                      </a:lnTo>
                      <a:lnTo>
                        <a:pt x="367" y="17"/>
                      </a:lnTo>
                      <a:lnTo>
                        <a:pt x="385" y="35"/>
                      </a:lnTo>
                      <a:lnTo>
                        <a:pt x="406" y="52"/>
                      </a:lnTo>
                      <a:lnTo>
                        <a:pt x="423" y="66"/>
                      </a:lnTo>
                      <a:close/>
                    </a:path>
                  </a:pathLst>
                </a:custGeom>
                <a:solidFill>
                  <a:srgbClr val="547691"/>
                </a:solidFill>
                <a:ln w="9525">
                  <a:noFill/>
                  <a:round/>
                  <a:headEnd/>
                  <a:tailEnd/>
                </a:ln>
              </p:spPr>
              <p:txBody>
                <a:bodyPr>
                  <a:prstTxWarp prst="textNoShape">
                    <a:avLst/>
                  </a:prstTxWarp>
                </a:bodyPr>
                <a:lstStyle/>
                <a:p>
                  <a:endParaRPr lang="en-US" dirty="0"/>
                </a:p>
              </p:txBody>
            </p:sp>
            <p:sp>
              <p:nvSpPr>
                <p:cNvPr id="137" name="Freeform 1165"/>
                <p:cNvSpPr>
                  <a:spLocks/>
                </p:cNvSpPr>
                <p:nvPr/>
              </p:nvSpPr>
              <p:spPr bwMode="auto">
                <a:xfrm>
                  <a:off x="467" y="3088"/>
                  <a:ext cx="7" cy="14"/>
                </a:xfrm>
                <a:custGeom>
                  <a:avLst/>
                  <a:gdLst/>
                  <a:ahLst/>
                  <a:cxnLst>
                    <a:cxn ang="0">
                      <a:pos x="7" y="14"/>
                    </a:cxn>
                    <a:cxn ang="0">
                      <a:pos x="0" y="0"/>
                    </a:cxn>
                    <a:cxn ang="0">
                      <a:pos x="7" y="7"/>
                    </a:cxn>
                    <a:cxn ang="0">
                      <a:pos x="7" y="14"/>
                    </a:cxn>
                  </a:cxnLst>
                  <a:rect l="0" t="0" r="r" b="b"/>
                  <a:pathLst>
                    <a:path w="7" h="14">
                      <a:moveTo>
                        <a:pt x="7" y="14"/>
                      </a:moveTo>
                      <a:lnTo>
                        <a:pt x="0" y="0"/>
                      </a:lnTo>
                      <a:lnTo>
                        <a:pt x="7" y="7"/>
                      </a:lnTo>
                      <a:lnTo>
                        <a:pt x="7" y="14"/>
                      </a:lnTo>
                      <a:close/>
                    </a:path>
                  </a:pathLst>
                </a:custGeom>
                <a:solidFill>
                  <a:srgbClr val="000000"/>
                </a:solidFill>
                <a:ln w="9525">
                  <a:noFill/>
                  <a:round/>
                  <a:headEnd/>
                  <a:tailEnd/>
                </a:ln>
              </p:spPr>
              <p:txBody>
                <a:bodyPr>
                  <a:prstTxWarp prst="textNoShape">
                    <a:avLst/>
                  </a:prstTxWarp>
                </a:bodyPr>
                <a:lstStyle/>
                <a:p>
                  <a:endParaRPr lang="en-US" dirty="0"/>
                </a:p>
              </p:txBody>
            </p:sp>
            <p:sp>
              <p:nvSpPr>
                <p:cNvPr id="138" name="Freeform 1166"/>
                <p:cNvSpPr>
                  <a:spLocks/>
                </p:cNvSpPr>
                <p:nvPr/>
              </p:nvSpPr>
              <p:spPr bwMode="auto">
                <a:xfrm>
                  <a:off x="478" y="3109"/>
                  <a:ext cx="7" cy="7"/>
                </a:xfrm>
                <a:custGeom>
                  <a:avLst/>
                  <a:gdLst/>
                  <a:ahLst/>
                  <a:cxnLst>
                    <a:cxn ang="0">
                      <a:pos x="0" y="0"/>
                    </a:cxn>
                    <a:cxn ang="0">
                      <a:pos x="7" y="7"/>
                    </a:cxn>
                    <a:cxn ang="0">
                      <a:pos x="0" y="0"/>
                    </a:cxn>
                  </a:cxnLst>
                  <a:rect l="0" t="0" r="r" b="b"/>
                  <a:pathLst>
                    <a:path w="7" h="7">
                      <a:moveTo>
                        <a:pt x="0" y="0"/>
                      </a:moveTo>
                      <a:lnTo>
                        <a:pt x="7" y="7"/>
                      </a:lnTo>
                      <a:lnTo>
                        <a:pt x="0" y="0"/>
                      </a:lnTo>
                      <a:close/>
                    </a:path>
                  </a:pathLst>
                </a:custGeom>
                <a:solidFill>
                  <a:srgbClr val="000000"/>
                </a:solidFill>
                <a:ln w="9525">
                  <a:noFill/>
                  <a:round/>
                  <a:headEnd/>
                  <a:tailEnd/>
                </a:ln>
              </p:spPr>
              <p:txBody>
                <a:bodyPr>
                  <a:prstTxWarp prst="textNoShape">
                    <a:avLst/>
                  </a:prstTxWarp>
                </a:bodyPr>
                <a:lstStyle/>
                <a:p>
                  <a:endParaRPr lang="en-US" dirty="0"/>
                </a:p>
              </p:txBody>
            </p:sp>
            <p:sp>
              <p:nvSpPr>
                <p:cNvPr id="139" name="Freeform 1167"/>
                <p:cNvSpPr>
                  <a:spLocks/>
                </p:cNvSpPr>
                <p:nvPr/>
              </p:nvSpPr>
              <p:spPr bwMode="auto">
                <a:xfrm>
                  <a:off x="638" y="3245"/>
                  <a:ext cx="39" cy="38"/>
                </a:xfrm>
                <a:custGeom>
                  <a:avLst/>
                  <a:gdLst/>
                  <a:ahLst/>
                  <a:cxnLst>
                    <a:cxn ang="0">
                      <a:pos x="28" y="14"/>
                    </a:cxn>
                    <a:cxn ang="0">
                      <a:pos x="35" y="14"/>
                    </a:cxn>
                    <a:cxn ang="0">
                      <a:pos x="39" y="21"/>
                    </a:cxn>
                    <a:cxn ang="0">
                      <a:pos x="39" y="24"/>
                    </a:cxn>
                    <a:cxn ang="0">
                      <a:pos x="39" y="31"/>
                    </a:cxn>
                    <a:cxn ang="0">
                      <a:pos x="39" y="38"/>
                    </a:cxn>
                    <a:cxn ang="0">
                      <a:pos x="0" y="0"/>
                    </a:cxn>
                    <a:cxn ang="0">
                      <a:pos x="7" y="0"/>
                    </a:cxn>
                    <a:cxn ang="0">
                      <a:pos x="18" y="0"/>
                    </a:cxn>
                    <a:cxn ang="0">
                      <a:pos x="21" y="4"/>
                    </a:cxn>
                    <a:cxn ang="0">
                      <a:pos x="25" y="4"/>
                    </a:cxn>
                    <a:cxn ang="0">
                      <a:pos x="28" y="7"/>
                    </a:cxn>
                    <a:cxn ang="0">
                      <a:pos x="28" y="14"/>
                    </a:cxn>
                  </a:cxnLst>
                  <a:rect l="0" t="0" r="r" b="b"/>
                  <a:pathLst>
                    <a:path w="39" h="38">
                      <a:moveTo>
                        <a:pt x="28" y="14"/>
                      </a:moveTo>
                      <a:lnTo>
                        <a:pt x="35" y="14"/>
                      </a:lnTo>
                      <a:lnTo>
                        <a:pt x="39" y="21"/>
                      </a:lnTo>
                      <a:lnTo>
                        <a:pt x="39" y="24"/>
                      </a:lnTo>
                      <a:lnTo>
                        <a:pt x="39" y="31"/>
                      </a:lnTo>
                      <a:lnTo>
                        <a:pt x="39" y="38"/>
                      </a:lnTo>
                      <a:lnTo>
                        <a:pt x="0" y="0"/>
                      </a:lnTo>
                      <a:lnTo>
                        <a:pt x="7" y="0"/>
                      </a:lnTo>
                      <a:lnTo>
                        <a:pt x="18" y="0"/>
                      </a:lnTo>
                      <a:lnTo>
                        <a:pt x="21" y="4"/>
                      </a:lnTo>
                      <a:lnTo>
                        <a:pt x="25" y="4"/>
                      </a:lnTo>
                      <a:lnTo>
                        <a:pt x="28" y="7"/>
                      </a:lnTo>
                      <a:lnTo>
                        <a:pt x="28" y="14"/>
                      </a:lnTo>
                      <a:close/>
                    </a:path>
                  </a:pathLst>
                </a:custGeom>
                <a:solidFill>
                  <a:srgbClr val="547691"/>
                </a:solidFill>
                <a:ln w="9525">
                  <a:noFill/>
                  <a:round/>
                  <a:headEnd/>
                  <a:tailEnd/>
                </a:ln>
              </p:spPr>
              <p:txBody>
                <a:bodyPr>
                  <a:prstTxWarp prst="textNoShape">
                    <a:avLst/>
                  </a:prstTxWarp>
                </a:bodyPr>
                <a:lstStyle/>
                <a:p>
                  <a:endParaRPr lang="en-US" dirty="0"/>
                </a:p>
              </p:txBody>
            </p:sp>
            <p:sp>
              <p:nvSpPr>
                <p:cNvPr id="140" name="Freeform 1168"/>
                <p:cNvSpPr>
                  <a:spLocks/>
                </p:cNvSpPr>
                <p:nvPr/>
              </p:nvSpPr>
              <p:spPr bwMode="auto">
                <a:xfrm>
                  <a:off x="635" y="3297"/>
                  <a:ext cx="21" cy="35"/>
                </a:xfrm>
                <a:custGeom>
                  <a:avLst/>
                  <a:gdLst/>
                  <a:ahLst/>
                  <a:cxnLst>
                    <a:cxn ang="0">
                      <a:pos x="21" y="32"/>
                    </a:cxn>
                    <a:cxn ang="0">
                      <a:pos x="10" y="28"/>
                    </a:cxn>
                    <a:cxn ang="0">
                      <a:pos x="3" y="35"/>
                    </a:cxn>
                    <a:cxn ang="0">
                      <a:pos x="0" y="14"/>
                    </a:cxn>
                    <a:cxn ang="0">
                      <a:pos x="10" y="0"/>
                    </a:cxn>
                    <a:cxn ang="0">
                      <a:pos x="17" y="7"/>
                    </a:cxn>
                    <a:cxn ang="0">
                      <a:pos x="21" y="14"/>
                    </a:cxn>
                    <a:cxn ang="0">
                      <a:pos x="21" y="21"/>
                    </a:cxn>
                    <a:cxn ang="0">
                      <a:pos x="21" y="32"/>
                    </a:cxn>
                  </a:cxnLst>
                  <a:rect l="0" t="0" r="r" b="b"/>
                  <a:pathLst>
                    <a:path w="21" h="35">
                      <a:moveTo>
                        <a:pt x="21" y="32"/>
                      </a:moveTo>
                      <a:lnTo>
                        <a:pt x="10" y="28"/>
                      </a:lnTo>
                      <a:lnTo>
                        <a:pt x="3" y="35"/>
                      </a:lnTo>
                      <a:lnTo>
                        <a:pt x="0" y="14"/>
                      </a:lnTo>
                      <a:lnTo>
                        <a:pt x="10" y="0"/>
                      </a:lnTo>
                      <a:lnTo>
                        <a:pt x="17" y="7"/>
                      </a:lnTo>
                      <a:lnTo>
                        <a:pt x="21" y="14"/>
                      </a:lnTo>
                      <a:lnTo>
                        <a:pt x="21" y="21"/>
                      </a:lnTo>
                      <a:lnTo>
                        <a:pt x="21" y="32"/>
                      </a:lnTo>
                      <a:close/>
                    </a:path>
                  </a:pathLst>
                </a:custGeom>
                <a:solidFill>
                  <a:srgbClr val="DE411A"/>
                </a:solidFill>
                <a:ln w="9525">
                  <a:noFill/>
                  <a:round/>
                  <a:headEnd/>
                  <a:tailEnd/>
                </a:ln>
              </p:spPr>
              <p:txBody>
                <a:bodyPr>
                  <a:prstTxWarp prst="textNoShape">
                    <a:avLst/>
                  </a:prstTxWarp>
                </a:bodyPr>
                <a:lstStyle/>
                <a:p>
                  <a:endParaRPr lang="en-US" dirty="0"/>
                </a:p>
              </p:txBody>
            </p:sp>
            <p:sp>
              <p:nvSpPr>
                <p:cNvPr id="141" name="Freeform 1169"/>
                <p:cNvSpPr>
                  <a:spLocks/>
                </p:cNvSpPr>
                <p:nvPr/>
              </p:nvSpPr>
              <p:spPr bwMode="auto">
                <a:xfrm>
                  <a:off x="299" y="3315"/>
                  <a:ext cx="567" cy="982"/>
                </a:xfrm>
                <a:custGeom>
                  <a:avLst/>
                  <a:gdLst/>
                  <a:ahLst/>
                  <a:cxnLst>
                    <a:cxn ang="0">
                      <a:pos x="311" y="42"/>
                    </a:cxn>
                    <a:cxn ang="0">
                      <a:pos x="322" y="31"/>
                    </a:cxn>
                    <a:cxn ang="0">
                      <a:pos x="339" y="52"/>
                    </a:cxn>
                    <a:cxn ang="0">
                      <a:pos x="364" y="126"/>
                    </a:cxn>
                    <a:cxn ang="0">
                      <a:pos x="374" y="223"/>
                    </a:cxn>
                    <a:cxn ang="0">
                      <a:pos x="367" y="321"/>
                    </a:cxn>
                    <a:cxn ang="0">
                      <a:pos x="371" y="409"/>
                    </a:cxn>
                    <a:cxn ang="0">
                      <a:pos x="378" y="576"/>
                    </a:cxn>
                    <a:cxn ang="0">
                      <a:pos x="416" y="678"/>
                    </a:cxn>
                    <a:cxn ang="0">
                      <a:pos x="472" y="768"/>
                    </a:cxn>
                    <a:cxn ang="0">
                      <a:pos x="525" y="821"/>
                    </a:cxn>
                    <a:cxn ang="0">
                      <a:pos x="542" y="884"/>
                    </a:cxn>
                    <a:cxn ang="0">
                      <a:pos x="563" y="954"/>
                    </a:cxn>
                    <a:cxn ang="0">
                      <a:pos x="539" y="961"/>
                    </a:cxn>
                    <a:cxn ang="0">
                      <a:pos x="469" y="957"/>
                    </a:cxn>
                    <a:cxn ang="0">
                      <a:pos x="427" y="971"/>
                    </a:cxn>
                    <a:cxn ang="0">
                      <a:pos x="437" y="954"/>
                    </a:cxn>
                    <a:cxn ang="0">
                      <a:pos x="423" y="982"/>
                    </a:cxn>
                    <a:cxn ang="0">
                      <a:pos x="423" y="975"/>
                    </a:cxn>
                    <a:cxn ang="0">
                      <a:pos x="346" y="898"/>
                    </a:cxn>
                    <a:cxn ang="0">
                      <a:pos x="284" y="793"/>
                    </a:cxn>
                    <a:cxn ang="0">
                      <a:pos x="273" y="754"/>
                    </a:cxn>
                    <a:cxn ang="0">
                      <a:pos x="284" y="706"/>
                    </a:cxn>
                    <a:cxn ang="0">
                      <a:pos x="273" y="639"/>
                    </a:cxn>
                    <a:cxn ang="0">
                      <a:pos x="238" y="618"/>
                    </a:cxn>
                    <a:cxn ang="0">
                      <a:pos x="224" y="597"/>
                    </a:cxn>
                    <a:cxn ang="0">
                      <a:pos x="277" y="349"/>
                    </a:cxn>
                    <a:cxn ang="0">
                      <a:pos x="298" y="192"/>
                    </a:cxn>
                    <a:cxn ang="0">
                      <a:pos x="284" y="140"/>
                    </a:cxn>
                    <a:cxn ang="0">
                      <a:pos x="228" y="105"/>
                    </a:cxn>
                    <a:cxn ang="0">
                      <a:pos x="200" y="105"/>
                    </a:cxn>
                    <a:cxn ang="0">
                      <a:pos x="172" y="105"/>
                    </a:cxn>
                    <a:cxn ang="0">
                      <a:pos x="168" y="126"/>
                    </a:cxn>
                    <a:cxn ang="0">
                      <a:pos x="203" y="129"/>
                    </a:cxn>
                    <a:cxn ang="0">
                      <a:pos x="224" y="126"/>
                    </a:cxn>
                    <a:cxn ang="0">
                      <a:pos x="252" y="143"/>
                    </a:cxn>
                    <a:cxn ang="0">
                      <a:pos x="277" y="206"/>
                    </a:cxn>
                    <a:cxn ang="0">
                      <a:pos x="266" y="314"/>
                    </a:cxn>
                    <a:cxn ang="0">
                      <a:pos x="221" y="503"/>
                    </a:cxn>
                    <a:cxn ang="0">
                      <a:pos x="203" y="625"/>
                    </a:cxn>
                    <a:cxn ang="0">
                      <a:pos x="140" y="646"/>
                    </a:cxn>
                    <a:cxn ang="0">
                      <a:pos x="49" y="632"/>
                    </a:cxn>
                    <a:cxn ang="0">
                      <a:pos x="14" y="611"/>
                    </a:cxn>
                    <a:cxn ang="0">
                      <a:pos x="4" y="552"/>
                    </a:cxn>
                    <a:cxn ang="0">
                      <a:pos x="28" y="454"/>
                    </a:cxn>
                    <a:cxn ang="0">
                      <a:pos x="49" y="360"/>
                    </a:cxn>
                    <a:cxn ang="0">
                      <a:pos x="74" y="237"/>
                    </a:cxn>
                    <a:cxn ang="0">
                      <a:pos x="91" y="136"/>
                    </a:cxn>
                    <a:cxn ang="0">
                      <a:pos x="133" y="42"/>
                    </a:cxn>
                    <a:cxn ang="0">
                      <a:pos x="172" y="7"/>
                    </a:cxn>
                    <a:cxn ang="0">
                      <a:pos x="242" y="35"/>
                    </a:cxn>
                    <a:cxn ang="0">
                      <a:pos x="287" y="42"/>
                    </a:cxn>
                  </a:cxnLst>
                  <a:rect l="0" t="0" r="r" b="b"/>
                  <a:pathLst>
                    <a:path w="567" h="982">
                      <a:moveTo>
                        <a:pt x="305" y="42"/>
                      </a:moveTo>
                      <a:lnTo>
                        <a:pt x="308" y="45"/>
                      </a:lnTo>
                      <a:lnTo>
                        <a:pt x="311" y="42"/>
                      </a:lnTo>
                      <a:lnTo>
                        <a:pt x="318" y="42"/>
                      </a:lnTo>
                      <a:lnTo>
                        <a:pt x="318" y="38"/>
                      </a:lnTo>
                      <a:lnTo>
                        <a:pt x="322" y="31"/>
                      </a:lnTo>
                      <a:lnTo>
                        <a:pt x="332" y="35"/>
                      </a:lnTo>
                      <a:lnTo>
                        <a:pt x="336" y="42"/>
                      </a:lnTo>
                      <a:lnTo>
                        <a:pt x="339" y="52"/>
                      </a:lnTo>
                      <a:lnTo>
                        <a:pt x="346" y="59"/>
                      </a:lnTo>
                      <a:lnTo>
                        <a:pt x="357" y="91"/>
                      </a:lnTo>
                      <a:lnTo>
                        <a:pt x="364" y="126"/>
                      </a:lnTo>
                      <a:lnTo>
                        <a:pt x="371" y="157"/>
                      </a:lnTo>
                      <a:lnTo>
                        <a:pt x="374" y="189"/>
                      </a:lnTo>
                      <a:lnTo>
                        <a:pt x="374" y="223"/>
                      </a:lnTo>
                      <a:lnTo>
                        <a:pt x="374" y="255"/>
                      </a:lnTo>
                      <a:lnTo>
                        <a:pt x="371" y="290"/>
                      </a:lnTo>
                      <a:lnTo>
                        <a:pt x="367" y="321"/>
                      </a:lnTo>
                      <a:lnTo>
                        <a:pt x="367" y="339"/>
                      </a:lnTo>
                      <a:lnTo>
                        <a:pt x="371" y="353"/>
                      </a:lnTo>
                      <a:lnTo>
                        <a:pt x="371" y="409"/>
                      </a:lnTo>
                      <a:lnTo>
                        <a:pt x="374" y="465"/>
                      </a:lnTo>
                      <a:lnTo>
                        <a:pt x="378" y="520"/>
                      </a:lnTo>
                      <a:lnTo>
                        <a:pt x="378" y="576"/>
                      </a:lnTo>
                      <a:lnTo>
                        <a:pt x="388" y="611"/>
                      </a:lnTo>
                      <a:lnTo>
                        <a:pt x="402" y="643"/>
                      </a:lnTo>
                      <a:lnTo>
                        <a:pt x="416" y="678"/>
                      </a:lnTo>
                      <a:lnTo>
                        <a:pt x="430" y="709"/>
                      </a:lnTo>
                      <a:lnTo>
                        <a:pt x="451" y="741"/>
                      </a:lnTo>
                      <a:lnTo>
                        <a:pt x="472" y="768"/>
                      </a:lnTo>
                      <a:lnTo>
                        <a:pt x="493" y="796"/>
                      </a:lnTo>
                      <a:lnTo>
                        <a:pt x="521" y="821"/>
                      </a:lnTo>
                      <a:lnTo>
                        <a:pt x="525" y="821"/>
                      </a:lnTo>
                      <a:lnTo>
                        <a:pt x="528" y="821"/>
                      </a:lnTo>
                      <a:lnTo>
                        <a:pt x="532" y="852"/>
                      </a:lnTo>
                      <a:lnTo>
                        <a:pt x="542" y="884"/>
                      </a:lnTo>
                      <a:lnTo>
                        <a:pt x="553" y="915"/>
                      </a:lnTo>
                      <a:lnTo>
                        <a:pt x="567" y="943"/>
                      </a:lnTo>
                      <a:lnTo>
                        <a:pt x="563" y="954"/>
                      </a:lnTo>
                      <a:lnTo>
                        <a:pt x="556" y="961"/>
                      </a:lnTo>
                      <a:lnTo>
                        <a:pt x="549" y="961"/>
                      </a:lnTo>
                      <a:lnTo>
                        <a:pt x="539" y="961"/>
                      </a:lnTo>
                      <a:lnTo>
                        <a:pt x="518" y="957"/>
                      </a:lnTo>
                      <a:lnTo>
                        <a:pt x="497" y="961"/>
                      </a:lnTo>
                      <a:lnTo>
                        <a:pt x="469" y="957"/>
                      </a:lnTo>
                      <a:lnTo>
                        <a:pt x="437" y="957"/>
                      </a:lnTo>
                      <a:lnTo>
                        <a:pt x="430" y="964"/>
                      </a:lnTo>
                      <a:lnTo>
                        <a:pt x="427" y="971"/>
                      </a:lnTo>
                      <a:lnTo>
                        <a:pt x="430" y="968"/>
                      </a:lnTo>
                      <a:lnTo>
                        <a:pt x="434" y="957"/>
                      </a:lnTo>
                      <a:lnTo>
                        <a:pt x="437" y="954"/>
                      </a:lnTo>
                      <a:lnTo>
                        <a:pt x="430" y="971"/>
                      </a:lnTo>
                      <a:lnTo>
                        <a:pt x="420" y="978"/>
                      </a:lnTo>
                      <a:lnTo>
                        <a:pt x="423" y="982"/>
                      </a:lnTo>
                      <a:lnTo>
                        <a:pt x="423" y="978"/>
                      </a:lnTo>
                      <a:lnTo>
                        <a:pt x="423" y="978"/>
                      </a:lnTo>
                      <a:lnTo>
                        <a:pt x="423" y="975"/>
                      </a:lnTo>
                      <a:lnTo>
                        <a:pt x="420" y="971"/>
                      </a:lnTo>
                      <a:lnTo>
                        <a:pt x="381" y="936"/>
                      </a:lnTo>
                      <a:lnTo>
                        <a:pt x="346" y="898"/>
                      </a:lnTo>
                      <a:lnTo>
                        <a:pt x="318" y="856"/>
                      </a:lnTo>
                      <a:lnTo>
                        <a:pt x="291" y="814"/>
                      </a:lnTo>
                      <a:lnTo>
                        <a:pt x="284" y="793"/>
                      </a:lnTo>
                      <a:lnTo>
                        <a:pt x="277" y="775"/>
                      </a:lnTo>
                      <a:lnTo>
                        <a:pt x="273" y="765"/>
                      </a:lnTo>
                      <a:lnTo>
                        <a:pt x="273" y="754"/>
                      </a:lnTo>
                      <a:lnTo>
                        <a:pt x="280" y="748"/>
                      </a:lnTo>
                      <a:lnTo>
                        <a:pt x="287" y="737"/>
                      </a:lnTo>
                      <a:lnTo>
                        <a:pt x="284" y="706"/>
                      </a:lnTo>
                      <a:lnTo>
                        <a:pt x="284" y="671"/>
                      </a:lnTo>
                      <a:lnTo>
                        <a:pt x="280" y="653"/>
                      </a:lnTo>
                      <a:lnTo>
                        <a:pt x="273" y="639"/>
                      </a:lnTo>
                      <a:lnTo>
                        <a:pt x="263" y="629"/>
                      </a:lnTo>
                      <a:lnTo>
                        <a:pt x="249" y="618"/>
                      </a:lnTo>
                      <a:lnTo>
                        <a:pt x="238" y="618"/>
                      </a:lnTo>
                      <a:lnTo>
                        <a:pt x="235" y="611"/>
                      </a:lnTo>
                      <a:lnTo>
                        <a:pt x="231" y="604"/>
                      </a:lnTo>
                      <a:lnTo>
                        <a:pt x="224" y="597"/>
                      </a:lnTo>
                      <a:lnTo>
                        <a:pt x="238" y="513"/>
                      </a:lnTo>
                      <a:lnTo>
                        <a:pt x="259" y="433"/>
                      </a:lnTo>
                      <a:lnTo>
                        <a:pt x="277" y="349"/>
                      </a:lnTo>
                      <a:lnTo>
                        <a:pt x="291" y="262"/>
                      </a:lnTo>
                      <a:lnTo>
                        <a:pt x="294" y="227"/>
                      </a:lnTo>
                      <a:lnTo>
                        <a:pt x="298" y="192"/>
                      </a:lnTo>
                      <a:lnTo>
                        <a:pt x="298" y="171"/>
                      </a:lnTo>
                      <a:lnTo>
                        <a:pt x="291" y="154"/>
                      </a:lnTo>
                      <a:lnTo>
                        <a:pt x="284" y="140"/>
                      </a:lnTo>
                      <a:lnTo>
                        <a:pt x="266" y="126"/>
                      </a:lnTo>
                      <a:lnTo>
                        <a:pt x="249" y="115"/>
                      </a:lnTo>
                      <a:lnTo>
                        <a:pt x="228" y="105"/>
                      </a:lnTo>
                      <a:lnTo>
                        <a:pt x="217" y="101"/>
                      </a:lnTo>
                      <a:lnTo>
                        <a:pt x="207" y="101"/>
                      </a:lnTo>
                      <a:lnTo>
                        <a:pt x="200" y="105"/>
                      </a:lnTo>
                      <a:lnTo>
                        <a:pt x="189" y="112"/>
                      </a:lnTo>
                      <a:lnTo>
                        <a:pt x="179" y="108"/>
                      </a:lnTo>
                      <a:lnTo>
                        <a:pt x="172" y="105"/>
                      </a:lnTo>
                      <a:lnTo>
                        <a:pt x="168" y="112"/>
                      </a:lnTo>
                      <a:lnTo>
                        <a:pt x="165" y="119"/>
                      </a:lnTo>
                      <a:lnTo>
                        <a:pt x="168" y="126"/>
                      </a:lnTo>
                      <a:lnTo>
                        <a:pt x="172" y="126"/>
                      </a:lnTo>
                      <a:lnTo>
                        <a:pt x="189" y="126"/>
                      </a:lnTo>
                      <a:lnTo>
                        <a:pt x="203" y="129"/>
                      </a:lnTo>
                      <a:lnTo>
                        <a:pt x="210" y="126"/>
                      </a:lnTo>
                      <a:lnTo>
                        <a:pt x="217" y="126"/>
                      </a:lnTo>
                      <a:lnTo>
                        <a:pt x="224" y="126"/>
                      </a:lnTo>
                      <a:lnTo>
                        <a:pt x="228" y="129"/>
                      </a:lnTo>
                      <a:lnTo>
                        <a:pt x="242" y="136"/>
                      </a:lnTo>
                      <a:lnTo>
                        <a:pt x="252" y="143"/>
                      </a:lnTo>
                      <a:lnTo>
                        <a:pt x="263" y="157"/>
                      </a:lnTo>
                      <a:lnTo>
                        <a:pt x="273" y="171"/>
                      </a:lnTo>
                      <a:lnTo>
                        <a:pt x="277" y="206"/>
                      </a:lnTo>
                      <a:lnTo>
                        <a:pt x="277" y="241"/>
                      </a:lnTo>
                      <a:lnTo>
                        <a:pt x="273" y="279"/>
                      </a:lnTo>
                      <a:lnTo>
                        <a:pt x="266" y="314"/>
                      </a:lnTo>
                      <a:lnTo>
                        <a:pt x="252" y="384"/>
                      </a:lnTo>
                      <a:lnTo>
                        <a:pt x="235" y="454"/>
                      </a:lnTo>
                      <a:lnTo>
                        <a:pt x="221" y="503"/>
                      </a:lnTo>
                      <a:lnTo>
                        <a:pt x="210" y="552"/>
                      </a:lnTo>
                      <a:lnTo>
                        <a:pt x="203" y="590"/>
                      </a:lnTo>
                      <a:lnTo>
                        <a:pt x="203" y="625"/>
                      </a:lnTo>
                      <a:lnTo>
                        <a:pt x="193" y="636"/>
                      </a:lnTo>
                      <a:lnTo>
                        <a:pt x="179" y="643"/>
                      </a:lnTo>
                      <a:lnTo>
                        <a:pt x="140" y="646"/>
                      </a:lnTo>
                      <a:lnTo>
                        <a:pt x="102" y="643"/>
                      </a:lnTo>
                      <a:lnTo>
                        <a:pt x="74" y="639"/>
                      </a:lnTo>
                      <a:lnTo>
                        <a:pt x="49" y="632"/>
                      </a:lnTo>
                      <a:lnTo>
                        <a:pt x="35" y="625"/>
                      </a:lnTo>
                      <a:lnTo>
                        <a:pt x="25" y="622"/>
                      </a:lnTo>
                      <a:lnTo>
                        <a:pt x="14" y="611"/>
                      </a:lnTo>
                      <a:lnTo>
                        <a:pt x="4" y="604"/>
                      </a:lnTo>
                      <a:lnTo>
                        <a:pt x="0" y="583"/>
                      </a:lnTo>
                      <a:lnTo>
                        <a:pt x="4" y="552"/>
                      </a:lnTo>
                      <a:lnTo>
                        <a:pt x="11" y="517"/>
                      </a:lnTo>
                      <a:lnTo>
                        <a:pt x="21" y="485"/>
                      </a:lnTo>
                      <a:lnTo>
                        <a:pt x="28" y="454"/>
                      </a:lnTo>
                      <a:lnTo>
                        <a:pt x="39" y="423"/>
                      </a:lnTo>
                      <a:lnTo>
                        <a:pt x="46" y="391"/>
                      </a:lnTo>
                      <a:lnTo>
                        <a:pt x="49" y="360"/>
                      </a:lnTo>
                      <a:lnTo>
                        <a:pt x="60" y="328"/>
                      </a:lnTo>
                      <a:lnTo>
                        <a:pt x="67" y="283"/>
                      </a:lnTo>
                      <a:lnTo>
                        <a:pt x="74" y="237"/>
                      </a:lnTo>
                      <a:lnTo>
                        <a:pt x="77" y="203"/>
                      </a:lnTo>
                      <a:lnTo>
                        <a:pt x="84" y="168"/>
                      </a:lnTo>
                      <a:lnTo>
                        <a:pt x="91" y="136"/>
                      </a:lnTo>
                      <a:lnTo>
                        <a:pt x="102" y="101"/>
                      </a:lnTo>
                      <a:lnTo>
                        <a:pt x="116" y="70"/>
                      </a:lnTo>
                      <a:lnTo>
                        <a:pt x="133" y="42"/>
                      </a:lnTo>
                      <a:lnTo>
                        <a:pt x="147" y="31"/>
                      </a:lnTo>
                      <a:lnTo>
                        <a:pt x="158" y="17"/>
                      </a:lnTo>
                      <a:lnTo>
                        <a:pt x="172" y="7"/>
                      </a:lnTo>
                      <a:lnTo>
                        <a:pt x="189" y="0"/>
                      </a:lnTo>
                      <a:lnTo>
                        <a:pt x="214" y="21"/>
                      </a:lnTo>
                      <a:lnTo>
                        <a:pt x="242" y="35"/>
                      </a:lnTo>
                      <a:lnTo>
                        <a:pt x="256" y="38"/>
                      </a:lnTo>
                      <a:lnTo>
                        <a:pt x="273" y="42"/>
                      </a:lnTo>
                      <a:lnTo>
                        <a:pt x="287" y="42"/>
                      </a:lnTo>
                      <a:lnTo>
                        <a:pt x="305" y="42"/>
                      </a:lnTo>
                      <a:close/>
                    </a:path>
                  </a:pathLst>
                </a:custGeom>
                <a:solidFill>
                  <a:srgbClr val="547691"/>
                </a:solidFill>
                <a:ln w="9525">
                  <a:noFill/>
                  <a:round/>
                  <a:headEnd/>
                  <a:tailEnd/>
                </a:ln>
              </p:spPr>
              <p:txBody>
                <a:bodyPr>
                  <a:prstTxWarp prst="textNoShape">
                    <a:avLst/>
                  </a:prstTxWarp>
                </a:bodyPr>
                <a:lstStyle/>
                <a:p>
                  <a:endParaRPr lang="en-US" dirty="0"/>
                </a:p>
              </p:txBody>
            </p:sp>
            <p:sp>
              <p:nvSpPr>
                <p:cNvPr id="142" name="Freeform 1170"/>
                <p:cNvSpPr>
                  <a:spLocks/>
                </p:cNvSpPr>
                <p:nvPr/>
              </p:nvSpPr>
              <p:spPr bwMode="auto">
                <a:xfrm>
                  <a:off x="663" y="3371"/>
                  <a:ext cx="234" cy="740"/>
                </a:xfrm>
                <a:custGeom>
                  <a:avLst/>
                  <a:gdLst/>
                  <a:ahLst/>
                  <a:cxnLst>
                    <a:cxn ang="0">
                      <a:pos x="14" y="14"/>
                    </a:cxn>
                    <a:cxn ang="0">
                      <a:pos x="24" y="17"/>
                    </a:cxn>
                    <a:cxn ang="0">
                      <a:pos x="35" y="28"/>
                    </a:cxn>
                    <a:cxn ang="0">
                      <a:pos x="42" y="35"/>
                    </a:cxn>
                    <a:cxn ang="0">
                      <a:pos x="49" y="45"/>
                    </a:cxn>
                    <a:cxn ang="0">
                      <a:pos x="63" y="66"/>
                    </a:cxn>
                    <a:cxn ang="0">
                      <a:pos x="80" y="87"/>
                    </a:cxn>
                    <a:cxn ang="0">
                      <a:pos x="91" y="101"/>
                    </a:cxn>
                    <a:cxn ang="0">
                      <a:pos x="98" y="119"/>
                    </a:cxn>
                    <a:cxn ang="0">
                      <a:pos x="101" y="133"/>
                    </a:cxn>
                    <a:cxn ang="0">
                      <a:pos x="105" y="150"/>
                    </a:cxn>
                    <a:cxn ang="0">
                      <a:pos x="108" y="185"/>
                    </a:cxn>
                    <a:cxn ang="0">
                      <a:pos x="115" y="220"/>
                    </a:cxn>
                    <a:cxn ang="0">
                      <a:pos x="115" y="297"/>
                    </a:cxn>
                    <a:cxn ang="0">
                      <a:pos x="122" y="370"/>
                    </a:cxn>
                    <a:cxn ang="0">
                      <a:pos x="129" y="443"/>
                    </a:cxn>
                    <a:cxn ang="0">
                      <a:pos x="143" y="517"/>
                    </a:cxn>
                    <a:cxn ang="0">
                      <a:pos x="147" y="524"/>
                    </a:cxn>
                    <a:cxn ang="0">
                      <a:pos x="154" y="580"/>
                    </a:cxn>
                    <a:cxn ang="0">
                      <a:pos x="168" y="632"/>
                    </a:cxn>
                    <a:cxn ang="0">
                      <a:pos x="178" y="657"/>
                    </a:cxn>
                    <a:cxn ang="0">
                      <a:pos x="192" y="681"/>
                    </a:cxn>
                    <a:cxn ang="0">
                      <a:pos x="210" y="702"/>
                    </a:cxn>
                    <a:cxn ang="0">
                      <a:pos x="234" y="719"/>
                    </a:cxn>
                    <a:cxn ang="0">
                      <a:pos x="231" y="726"/>
                    </a:cxn>
                    <a:cxn ang="0">
                      <a:pos x="224" y="730"/>
                    </a:cxn>
                    <a:cxn ang="0">
                      <a:pos x="217" y="730"/>
                    </a:cxn>
                    <a:cxn ang="0">
                      <a:pos x="210" y="730"/>
                    </a:cxn>
                    <a:cxn ang="0">
                      <a:pos x="164" y="740"/>
                    </a:cxn>
                    <a:cxn ang="0">
                      <a:pos x="129" y="709"/>
                    </a:cxn>
                    <a:cxn ang="0">
                      <a:pos x="101" y="674"/>
                    </a:cxn>
                    <a:cxn ang="0">
                      <a:pos x="73" y="639"/>
                    </a:cxn>
                    <a:cxn ang="0">
                      <a:pos x="56" y="601"/>
                    </a:cxn>
                    <a:cxn ang="0">
                      <a:pos x="49" y="569"/>
                    </a:cxn>
                    <a:cxn ang="0">
                      <a:pos x="35" y="538"/>
                    </a:cxn>
                    <a:cxn ang="0">
                      <a:pos x="28" y="464"/>
                    </a:cxn>
                    <a:cxn ang="0">
                      <a:pos x="24" y="391"/>
                    </a:cxn>
                    <a:cxn ang="0">
                      <a:pos x="21" y="318"/>
                    </a:cxn>
                    <a:cxn ang="0">
                      <a:pos x="17" y="244"/>
                    </a:cxn>
                    <a:cxn ang="0">
                      <a:pos x="24" y="181"/>
                    </a:cxn>
                    <a:cxn ang="0">
                      <a:pos x="24" y="122"/>
                    </a:cxn>
                    <a:cxn ang="0">
                      <a:pos x="21" y="91"/>
                    </a:cxn>
                    <a:cxn ang="0">
                      <a:pos x="14" y="59"/>
                    </a:cxn>
                    <a:cxn ang="0">
                      <a:pos x="7" y="31"/>
                    </a:cxn>
                    <a:cxn ang="0">
                      <a:pos x="0" y="0"/>
                    </a:cxn>
                    <a:cxn ang="0">
                      <a:pos x="7" y="7"/>
                    </a:cxn>
                    <a:cxn ang="0">
                      <a:pos x="14" y="14"/>
                    </a:cxn>
                  </a:cxnLst>
                  <a:rect l="0" t="0" r="r" b="b"/>
                  <a:pathLst>
                    <a:path w="234" h="740">
                      <a:moveTo>
                        <a:pt x="14" y="14"/>
                      </a:moveTo>
                      <a:lnTo>
                        <a:pt x="24" y="17"/>
                      </a:lnTo>
                      <a:lnTo>
                        <a:pt x="35" y="28"/>
                      </a:lnTo>
                      <a:lnTo>
                        <a:pt x="42" y="35"/>
                      </a:lnTo>
                      <a:lnTo>
                        <a:pt x="49" y="45"/>
                      </a:lnTo>
                      <a:lnTo>
                        <a:pt x="63" y="66"/>
                      </a:lnTo>
                      <a:lnTo>
                        <a:pt x="80" y="87"/>
                      </a:lnTo>
                      <a:lnTo>
                        <a:pt x="91" y="101"/>
                      </a:lnTo>
                      <a:lnTo>
                        <a:pt x="98" y="119"/>
                      </a:lnTo>
                      <a:lnTo>
                        <a:pt x="101" y="133"/>
                      </a:lnTo>
                      <a:lnTo>
                        <a:pt x="105" y="150"/>
                      </a:lnTo>
                      <a:lnTo>
                        <a:pt x="108" y="185"/>
                      </a:lnTo>
                      <a:lnTo>
                        <a:pt x="115" y="220"/>
                      </a:lnTo>
                      <a:lnTo>
                        <a:pt x="115" y="297"/>
                      </a:lnTo>
                      <a:lnTo>
                        <a:pt x="122" y="370"/>
                      </a:lnTo>
                      <a:lnTo>
                        <a:pt x="129" y="443"/>
                      </a:lnTo>
                      <a:lnTo>
                        <a:pt x="143" y="517"/>
                      </a:lnTo>
                      <a:lnTo>
                        <a:pt x="147" y="524"/>
                      </a:lnTo>
                      <a:lnTo>
                        <a:pt x="154" y="580"/>
                      </a:lnTo>
                      <a:lnTo>
                        <a:pt x="168" y="632"/>
                      </a:lnTo>
                      <a:lnTo>
                        <a:pt x="178" y="657"/>
                      </a:lnTo>
                      <a:lnTo>
                        <a:pt x="192" y="681"/>
                      </a:lnTo>
                      <a:lnTo>
                        <a:pt x="210" y="702"/>
                      </a:lnTo>
                      <a:lnTo>
                        <a:pt x="234" y="719"/>
                      </a:lnTo>
                      <a:lnTo>
                        <a:pt x="231" y="726"/>
                      </a:lnTo>
                      <a:lnTo>
                        <a:pt x="224" y="730"/>
                      </a:lnTo>
                      <a:lnTo>
                        <a:pt x="217" y="730"/>
                      </a:lnTo>
                      <a:lnTo>
                        <a:pt x="210" y="730"/>
                      </a:lnTo>
                      <a:lnTo>
                        <a:pt x="164" y="740"/>
                      </a:lnTo>
                      <a:lnTo>
                        <a:pt x="129" y="709"/>
                      </a:lnTo>
                      <a:lnTo>
                        <a:pt x="101" y="674"/>
                      </a:lnTo>
                      <a:lnTo>
                        <a:pt x="73" y="639"/>
                      </a:lnTo>
                      <a:lnTo>
                        <a:pt x="56" y="601"/>
                      </a:lnTo>
                      <a:lnTo>
                        <a:pt x="49" y="569"/>
                      </a:lnTo>
                      <a:lnTo>
                        <a:pt x="35" y="538"/>
                      </a:lnTo>
                      <a:lnTo>
                        <a:pt x="28" y="464"/>
                      </a:lnTo>
                      <a:lnTo>
                        <a:pt x="24" y="391"/>
                      </a:lnTo>
                      <a:lnTo>
                        <a:pt x="21" y="318"/>
                      </a:lnTo>
                      <a:lnTo>
                        <a:pt x="17" y="244"/>
                      </a:lnTo>
                      <a:lnTo>
                        <a:pt x="24" y="181"/>
                      </a:lnTo>
                      <a:lnTo>
                        <a:pt x="24" y="122"/>
                      </a:lnTo>
                      <a:lnTo>
                        <a:pt x="21" y="91"/>
                      </a:lnTo>
                      <a:lnTo>
                        <a:pt x="14" y="59"/>
                      </a:lnTo>
                      <a:lnTo>
                        <a:pt x="7" y="31"/>
                      </a:lnTo>
                      <a:lnTo>
                        <a:pt x="0" y="0"/>
                      </a:lnTo>
                      <a:lnTo>
                        <a:pt x="7" y="7"/>
                      </a:lnTo>
                      <a:lnTo>
                        <a:pt x="14" y="14"/>
                      </a:lnTo>
                      <a:close/>
                    </a:path>
                  </a:pathLst>
                </a:custGeom>
                <a:solidFill>
                  <a:srgbClr val="BB2821"/>
                </a:solidFill>
                <a:ln w="9525">
                  <a:noFill/>
                  <a:round/>
                  <a:headEnd/>
                  <a:tailEnd/>
                </a:ln>
              </p:spPr>
              <p:txBody>
                <a:bodyPr>
                  <a:prstTxWarp prst="textNoShape">
                    <a:avLst/>
                  </a:prstTxWarp>
                </a:bodyPr>
                <a:lstStyle/>
                <a:p>
                  <a:endParaRPr lang="en-US" dirty="0"/>
                </a:p>
              </p:txBody>
            </p:sp>
            <p:sp>
              <p:nvSpPr>
                <p:cNvPr id="143" name="Freeform 1171"/>
                <p:cNvSpPr>
                  <a:spLocks/>
                </p:cNvSpPr>
                <p:nvPr/>
              </p:nvSpPr>
              <p:spPr bwMode="auto">
                <a:xfrm>
                  <a:off x="841" y="3465"/>
                  <a:ext cx="1" cy="7"/>
                </a:xfrm>
                <a:custGeom>
                  <a:avLst/>
                  <a:gdLst/>
                  <a:ahLst/>
                  <a:cxnLst>
                    <a:cxn ang="0">
                      <a:pos x="0" y="4"/>
                    </a:cxn>
                    <a:cxn ang="0">
                      <a:pos x="0" y="7"/>
                    </a:cxn>
                    <a:cxn ang="0">
                      <a:pos x="0" y="0"/>
                    </a:cxn>
                    <a:cxn ang="0">
                      <a:pos x="0" y="0"/>
                    </a:cxn>
                    <a:cxn ang="0">
                      <a:pos x="0" y="4"/>
                    </a:cxn>
                  </a:cxnLst>
                  <a:rect l="0" t="0" r="r" b="b"/>
                  <a:pathLst>
                    <a:path h="7">
                      <a:moveTo>
                        <a:pt x="0" y="4"/>
                      </a:moveTo>
                      <a:lnTo>
                        <a:pt x="0" y="7"/>
                      </a:lnTo>
                      <a:lnTo>
                        <a:pt x="0" y="0"/>
                      </a:lnTo>
                      <a:lnTo>
                        <a:pt x="0" y="0"/>
                      </a:lnTo>
                      <a:lnTo>
                        <a:pt x="0" y="4"/>
                      </a:lnTo>
                      <a:close/>
                    </a:path>
                  </a:pathLst>
                </a:custGeom>
                <a:solidFill>
                  <a:srgbClr val="EC921E"/>
                </a:solidFill>
                <a:ln w="9525">
                  <a:noFill/>
                  <a:round/>
                  <a:headEnd/>
                  <a:tailEnd/>
                </a:ln>
              </p:spPr>
              <p:txBody>
                <a:bodyPr>
                  <a:prstTxWarp prst="textNoShape">
                    <a:avLst/>
                  </a:prstTxWarp>
                </a:bodyPr>
                <a:lstStyle/>
                <a:p>
                  <a:endParaRPr lang="en-US" dirty="0"/>
                </a:p>
              </p:txBody>
            </p:sp>
            <p:sp>
              <p:nvSpPr>
                <p:cNvPr id="144" name="Freeform 1172"/>
                <p:cNvSpPr>
                  <a:spLocks/>
                </p:cNvSpPr>
                <p:nvPr/>
              </p:nvSpPr>
              <p:spPr bwMode="auto">
                <a:xfrm>
                  <a:off x="268" y="3919"/>
                  <a:ext cx="290" cy="137"/>
                </a:xfrm>
                <a:custGeom>
                  <a:avLst/>
                  <a:gdLst/>
                  <a:ahLst/>
                  <a:cxnLst>
                    <a:cxn ang="0">
                      <a:pos x="101" y="49"/>
                    </a:cxn>
                    <a:cxn ang="0">
                      <a:pos x="119" y="56"/>
                    </a:cxn>
                    <a:cxn ang="0">
                      <a:pos x="140" y="60"/>
                    </a:cxn>
                    <a:cxn ang="0">
                      <a:pos x="161" y="60"/>
                    </a:cxn>
                    <a:cxn ang="0">
                      <a:pos x="182" y="60"/>
                    </a:cxn>
                    <a:cxn ang="0">
                      <a:pos x="224" y="53"/>
                    </a:cxn>
                    <a:cxn ang="0">
                      <a:pos x="262" y="42"/>
                    </a:cxn>
                    <a:cxn ang="0">
                      <a:pos x="269" y="42"/>
                    </a:cxn>
                    <a:cxn ang="0">
                      <a:pos x="276" y="42"/>
                    </a:cxn>
                    <a:cxn ang="0">
                      <a:pos x="280" y="46"/>
                    </a:cxn>
                    <a:cxn ang="0">
                      <a:pos x="283" y="49"/>
                    </a:cxn>
                    <a:cxn ang="0">
                      <a:pos x="283" y="70"/>
                    </a:cxn>
                    <a:cxn ang="0">
                      <a:pos x="283" y="88"/>
                    </a:cxn>
                    <a:cxn ang="0">
                      <a:pos x="287" y="105"/>
                    </a:cxn>
                    <a:cxn ang="0">
                      <a:pos x="290" y="123"/>
                    </a:cxn>
                    <a:cxn ang="0">
                      <a:pos x="280" y="133"/>
                    </a:cxn>
                    <a:cxn ang="0">
                      <a:pos x="245" y="133"/>
                    </a:cxn>
                    <a:cxn ang="0">
                      <a:pos x="206" y="137"/>
                    </a:cxn>
                    <a:cxn ang="0">
                      <a:pos x="171" y="137"/>
                    </a:cxn>
                    <a:cxn ang="0">
                      <a:pos x="133" y="130"/>
                    </a:cxn>
                    <a:cxn ang="0">
                      <a:pos x="101" y="130"/>
                    </a:cxn>
                    <a:cxn ang="0">
                      <a:pos x="66" y="126"/>
                    </a:cxn>
                    <a:cxn ang="0">
                      <a:pos x="63" y="133"/>
                    </a:cxn>
                    <a:cxn ang="0">
                      <a:pos x="56" y="133"/>
                    </a:cxn>
                    <a:cxn ang="0">
                      <a:pos x="52" y="133"/>
                    </a:cxn>
                    <a:cxn ang="0">
                      <a:pos x="45" y="130"/>
                    </a:cxn>
                    <a:cxn ang="0">
                      <a:pos x="28" y="123"/>
                    </a:cxn>
                    <a:cxn ang="0">
                      <a:pos x="21" y="109"/>
                    </a:cxn>
                    <a:cxn ang="0">
                      <a:pos x="14" y="105"/>
                    </a:cxn>
                    <a:cxn ang="0">
                      <a:pos x="7" y="116"/>
                    </a:cxn>
                    <a:cxn ang="0">
                      <a:pos x="7" y="105"/>
                    </a:cxn>
                    <a:cxn ang="0">
                      <a:pos x="10" y="102"/>
                    </a:cxn>
                    <a:cxn ang="0">
                      <a:pos x="17" y="95"/>
                    </a:cxn>
                    <a:cxn ang="0">
                      <a:pos x="24" y="91"/>
                    </a:cxn>
                    <a:cxn ang="0">
                      <a:pos x="31" y="88"/>
                    </a:cxn>
                    <a:cxn ang="0">
                      <a:pos x="35" y="84"/>
                    </a:cxn>
                    <a:cxn ang="0">
                      <a:pos x="31" y="77"/>
                    </a:cxn>
                    <a:cxn ang="0">
                      <a:pos x="21" y="70"/>
                    </a:cxn>
                    <a:cxn ang="0">
                      <a:pos x="7" y="39"/>
                    </a:cxn>
                    <a:cxn ang="0">
                      <a:pos x="0" y="0"/>
                    </a:cxn>
                    <a:cxn ang="0">
                      <a:pos x="21" y="18"/>
                    </a:cxn>
                    <a:cxn ang="0">
                      <a:pos x="45" y="32"/>
                    </a:cxn>
                    <a:cxn ang="0">
                      <a:pos x="73" y="42"/>
                    </a:cxn>
                    <a:cxn ang="0">
                      <a:pos x="101" y="49"/>
                    </a:cxn>
                  </a:cxnLst>
                  <a:rect l="0" t="0" r="r" b="b"/>
                  <a:pathLst>
                    <a:path w="290" h="137">
                      <a:moveTo>
                        <a:pt x="101" y="49"/>
                      </a:moveTo>
                      <a:lnTo>
                        <a:pt x="119" y="56"/>
                      </a:lnTo>
                      <a:lnTo>
                        <a:pt x="140" y="60"/>
                      </a:lnTo>
                      <a:lnTo>
                        <a:pt x="161" y="60"/>
                      </a:lnTo>
                      <a:lnTo>
                        <a:pt x="182" y="60"/>
                      </a:lnTo>
                      <a:lnTo>
                        <a:pt x="224" y="53"/>
                      </a:lnTo>
                      <a:lnTo>
                        <a:pt x="262" y="42"/>
                      </a:lnTo>
                      <a:lnTo>
                        <a:pt x="269" y="42"/>
                      </a:lnTo>
                      <a:lnTo>
                        <a:pt x="276" y="42"/>
                      </a:lnTo>
                      <a:lnTo>
                        <a:pt x="280" y="46"/>
                      </a:lnTo>
                      <a:lnTo>
                        <a:pt x="283" y="49"/>
                      </a:lnTo>
                      <a:lnTo>
                        <a:pt x="283" y="70"/>
                      </a:lnTo>
                      <a:lnTo>
                        <a:pt x="283" y="88"/>
                      </a:lnTo>
                      <a:lnTo>
                        <a:pt x="287" y="105"/>
                      </a:lnTo>
                      <a:lnTo>
                        <a:pt x="290" y="123"/>
                      </a:lnTo>
                      <a:lnTo>
                        <a:pt x="280" y="133"/>
                      </a:lnTo>
                      <a:lnTo>
                        <a:pt x="245" y="133"/>
                      </a:lnTo>
                      <a:lnTo>
                        <a:pt x="206" y="137"/>
                      </a:lnTo>
                      <a:lnTo>
                        <a:pt x="171" y="137"/>
                      </a:lnTo>
                      <a:lnTo>
                        <a:pt x="133" y="130"/>
                      </a:lnTo>
                      <a:lnTo>
                        <a:pt x="101" y="130"/>
                      </a:lnTo>
                      <a:lnTo>
                        <a:pt x="66" y="126"/>
                      </a:lnTo>
                      <a:lnTo>
                        <a:pt x="63" y="133"/>
                      </a:lnTo>
                      <a:lnTo>
                        <a:pt x="56" y="133"/>
                      </a:lnTo>
                      <a:lnTo>
                        <a:pt x="52" y="133"/>
                      </a:lnTo>
                      <a:lnTo>
                        <a:pt x="45" y="130"/>
                      </a:lnTo>
                      <a:lnTo>
                        <a:pt x="28" y="123"/>
                      </a:lnTo>
                      <a:lnTo>
                        <a:pt x="21" y="109"/>
                      </a:lnTo>
                      <a:lnTo>
                        <a:pt x="14" y="105"/>
                      </a:lnTo>
                      <a:lnTo>
                        <a:pt x="7" y="116"/>
                      </a:lnTo>
                      <a:lnTo>
                        <a:pt x="7" y="105"/>
                      </a:lnTo>
                      <a:lnTo>
                        <a:pt x="10" y="102"/>
                      </a:lnTo>
                      <a:lnTo>
                        <a:pt x="17" y="95"/>
                      </a:lnTo>
                      <a:lnTo>
                        <a:pt x="24" y="91"/>
                      </a:lnTo>
                      <a:lnTo>
                        <a:pt x="31" y="88"/>
                      </a:lnTo>
                      <a:lnTo>
                        <a:pt x="35" y="84"/>
                      </a:lnTo>
                      <a:lnTo>
                        <a:pt x="31" y="77"/>
                      </a:lnTo>
                      <a:lnTo>
                        <a:pt x="21" y="70"/>
                      </a:lnTo>
                      <a:lnTo>
                        <a:pt x="7" y="39"/>
                      </a:lnTo>
                      <a:lnTo>
                        <a:pt x="0" y="0"/>
                      </a:lnTo>
                      <a:lnTo>
                        <a:pt x="21" y="18"/>
                      </a:lnTo>
                      <a:lnTo>
                        <a:pt x="45" y="32"/>
                      </a:lnTo>
                      <a:lnTo>
                        <a:pt x="73" y="42"/>
                      </a:lnTo>
                      <a:lnTo>
                        <a:pt x="101" y="49"/>
                      </a:lnTo>
                      <a:close/>
                    </a:path>
                  </a:pathLst>
                </a:custGeom>
                <a:solidFill>
                  <a:srgbClr val="547691"/>
                </a:solidFill>
                <a:ln w="9525">
                  <a:noFill/>
                  <a:round/>
                  <a:headEnd/>
                  <a:tailEnd/>
                </a:ln>
              </p:spPr>
              <p:txBody>
                <a:bodyPr>
                  <a:prstTxWarp prst="textNoShape">
                    <a:avLst/>
                  </a:prstTxWarp>
                </a:bodyPr>
                <a:lstStyle/>
                <a:p>
                  <a:endParaRPr lang="en-US" dirty="0"/>
                </a:p>
              </p:txBody>
            </p:sp>
            <p:sp>
              <p:nvSpPr>
                <p:cNvPr id="145" name="Freeform 1173"/>
                <p:cNvSpPr>
                  <a:spLocks/>
                </p:cNvSpPr>
                <p:nvPr/>
              </p:nvSpPr>
              <p:spPr bwMode="auto">
                <a:xfrm>
                  <a:off x="352" y="4073"/>
                  <a:ext cx="346" cy="220"/>
                </a:xfrm>
                <a:custGeom>
                  <a:avLst/>
                  <a:gdLst/>
                  <a:ahLst/>
                  <a:cxnLst>
                    <a:cxn ang="0">
                      <a:pos x="171" y="0"/>
                    </a:cxn>
                    <a:cxn ang="0">
                      <a:pos x="196" y="31"/>
                    </a:cxn>
                    <a:cxn ang="0">
                      <a:pos x="213" y="66"/>
                    </a:cxn>
                    <a:cxn ang="0">
                      <a:pos x="234" y="84"/>
                    </a:cxn>
                    <a:cxn ang="0">
                      <a:pos x="252" y="112"/>
                    </a:cxn>
                    <a:cxn ang="0">
                      <a:pos x="272" y="140"/>
                    </a:cxn>
                    <a:cxn ang="0">
                      <a:pos x="297" y="168"/>
                    </a:cxn>
                    <a:cxn ang="0">
                      <a:pos x="321" y="192"/>
                    </a:cxn>
                    <a:cxn ang="0">
                      <a:pos x="346" y="220"/>
                    </a:cxn>
                    <a:cxn ang="0">
                      <a:pos x="252" y="220"/>
                    </a:cxn>
                    <a:cxn ang="0">
                      <a:pos x="252" y="217"/>
                    </a:cxn>
                    <a:cxn ang="0">
                      <a:pos x="248" y="213"/>
                    </a:cxn>
                    <a:cxn ang="0">
                      <a:pos x="241" y="213"/>
                    </a:cxn>
                    <a:cxn ang="0">
                      <a:pos x="234" y="210"/>
                    </a:cxn>
                    <a:cxn ang="0">
                      <a:pos x="199" y="182"/>
                    </a:cxn>
                    <a:cxn ang="0">
                      <a:pos x="164" y="154"/>
                    </a:cxn>
                    <a:cxn ang="0">
                      <a:pos x="126" y="126"/>
                    </a:cxn>
                    <a:cxn ang="0">
                      <a:pos x="87" y="101"/>
                    </a:cxn>
                    <a:cxn ang="0">
                      <a:pos x="59" y="80"/>
                    </a:cxn>
                    <a:cxn ang="0">
                      <a:pos x="35" y="63"/>
                    </a:cxn>
                    <a:cxn ang="0">
                      <a:pos x="24" y="52"/>
                    </a:cxn>
                    <a:cxn ang="0">
                      <a:pos x="14" y="38"/>
                    </a:cxn>
                    <a:cxn ang="0">
                      <a:pos x="3" y="28"/>
                    </a:cxn>
                    <a:cxn ang="0">
                      <a:pos x="0" y="14"/>
                    </a:cxn>
                    <a:cxn ang="0">
                      <a:pos x="10" y="0"/>
                    </a:cxn>
                    <a:cxn ang="0">
                      <a:pos x="49" y="3"/>
                    </a:cxn>
                    <a:cxn ang="0">
                      <a:pos x="91" y="3"/>
                    </a:cxn>
                    <a:cxn ang="0">
                      <a:pos x="129" y="0"/>
                    </a:cxn>
                    <a:cxn ang="0">
                      <a:pos x="171" y="0"/>
                    </a:cxn>
                  </a:cxnLst>
                  <a:rect l="0" t="0" r="r" b="b"/>
                  <a:pathLst>
                    <a:path w="346" h="220">
                      <a:moveTo>
                        <a:pt x="171" y="0"/>
                      </a:moveTo>
                      <a:lnTo>
                        <a:pt x="196" y="31"/>
                      </a:lnTo>
                      <a:lnTo>
                        <a:pt x="213" y="66"/>
                      </a:lnTo>
                      <a:lnTo>
                        <a:pt x="234" y="84"/>
                      </a:lnTo>
                      <a:lnTo>
                        <a:pt x="252" y="112"/>
                      </a:lnTo>
                      <a:lnTo>
                        <a:pt x="272" y="140"/>
                      </a:lnTo>
                      <a:lnTo>
                        <a:pt x="297" y="168"/>
                      </a:lnTo>
                      <a:lnTo>
                        <a:pt x="321" y="192"/>
                      </a:lnTo>
                      <a:lnTo>
                        <a:pt x="346" y="220"/>
                      </a:lnTo>
                      <a:lnTo>
                        <a:pt x="252" y="220"/>
                      </a:lnTo>
                      <a:lnTo>
                        <a:pt x="252" y="217"/>
                      </a:lnTo>
                      <a:lnTo>
                        <a:pt x="248" y="213"/>
                      </a:lnTo>
                      <a:lnTo>
                        <a:pt x="241" y="213"/>
                      </a:lnTo>
                      <a:lnTo>
                        <a:pt x="234" y="210"/>
                      </a:lnTo>
                      <a:lnTo>
                        <a:pt x="199" y="182"/>
                      </a:lnTo>
                      <a:lnTo>
                        <a:pt x="164" y="154"/>
                      </a:lnTo>
                      <a:lnTo>
                        <a:pt x="126" y="126"/>
                      </a:lnTo>
                      <a:lnTo>
                        <a:pt x="87" y="101"/>
                      </a:lnTo>
                      <a:lnTo>
                        <a:pt x="59" y="80"/>
                      </a:lnTo>
                      <a:lnTo>
                        <a:pt x="35" y="63"/>
                      </a:lnTo>
                      <a:lnTo>
                        <a:pt x="24" y="52"/>
                      </a:lnTo>
                      <a:lnTo>
                        <a:pt x="14" y="38"/>
                      </a:lnTo>
                      <a:lnTo>
                        <a:pt x="3" y="28"/>
                      </a:lnTo>
                      <a:lnTo>
                        <a:pt x="0" y="14"/>
                      </a:lnTo>
                      <a:lnTo>
                        <a:pt x="10" y="0"/>
                      </a:lnTo>
                      <a:lnTo>
                        <a:pt x="49" y="3"/>
                      </a:lnTo>
                      <a:lnTo>
                        <a:pt x="91" y="3"/>
                      </a:lnTo>
                      <a:lnTo>
                        <a:pt x="129" y="0"/>
                      </a:lnTo>
                      <a:lnTo>
                        <a:pt x="171" y="0"/>
                      </a:lnTo>
                      <a:close/>
                    </a:path>
                  </a:pathLst>
                </a:custGeom>
                <a:solidFill>
                  <a:srgbClr val="E8A98F"/>
                </a:solidFill>
                <a:ln w="9525">
                  <a:noFill/>
                  <a:round/>
                  <a:headEnd/>
                  <a:tailEnd/>
                </a:ln>
              </p:spPr>
              <p:txBody>
                <a:bodyPr>
                  <a:prstTxWarp prst="textNoShape">
                    <a:avLst/>
                  </a:prstTxWarp>
                </a:bodyPr>
                <a:lstStyle/>
                <a:p>
                  <a:endParaRPr lang="en-US" dirty="0"/>
                </a:p>
              </p:txBody>
            </p:sp>
            <p:sp>
              <p:nvSpPr>
                <p:cNvPr id="146" name="Freeform 1174"/>
                <p:cNvSpPr>
                  <a:spLocks/>
                </p:cNvSpPr>
                <p:nvPr/>
              </p:nvSpPr>
              <p:spPr bwMode="auto">
                <a:xfrm>
                  <a:off x="597" y="2725"/>
                  <a:ext cx="199" cy="489"/>
                </a:xfrm>
                <a:custGeom>
                  <a:avLst/>
                  <a:gdLst/>
                  <a:ahLst/>
                  <a:cxnLst>
                    <a:cxn ang="0">
                      <a:pos x="167" y="111"/>
                    </a:cxn>
                    <a:cxn ang="0">
                      <a:pos x="185" y="125"/>
                    </a:cxn>
                    <a:cxn ang="0">
                      <a:pos x="195" y="125"/>
                    </a:cxn>
                    <a:cxn ang="0">
                      <a:pos x="195" y="129"/>
                    </a:cxn>
                    <a:cxn ang="0">
                      <a:pos x="174" y="153"/>
                    </a:cxn>
                    <a:cxn ang="0">
                      <a:pos x="150" y="195"/>
                    </a:cxn>
                    <a:cxn ang="0">
                      <a:pos x="136" y="209"/>
                    </a:cxn>
                    <a:cxn ang="0">
                      <a:pos x="125" y="248"/>
                    </a:cxn>
                    <a:cxn ang="0">
                      <a:pos x="122" y="321"/>
                    </a:cxn>
                    <a:cxn ang="0">
                      <a:pos x="104" y="377"/>
                    </a:cxn>
                    <a:cxn ang="0">
                      <a:pos x="101" y="370"/>
                    </a:cxn>
                    <a:cxn ang="0">
                      <a:pos x="97" y="377"/>
                    </a:cxn>
                    <a:cxn ang="0">
                      <a:pos x="122" y="398"/>
                    </a:cxn>
                    <a:cxn ang="0">
                      <a:pos x="118" y="408"/>
                    </a:cxn>
                    <a:cxn ang="0">
                      <a:pos x="108" y="419"/>
                    </a:cxn>
                    <a:cxn ang="0">
                      <a:pos x="90" y="429"/>
                    </a:cxn>
                    <a:cxn ang="0">
                      <a:pos x="0" y="489"/>
                    </a:cxn>
                    <a:cxn ang="0">
                      <a:pos x="10" y="408"/>
                    </a:cxn>
                    <a:cxn ang="0">
                      <a:pos x="3" y="412"/>
                    </a:cxn>
                    <a:cxn ang="0">
                      <a:pos x="13" y="366"/>
                    </a:cxn>
                    <a:cxn ang="0">
                      <a:pos x="20" y="328"/>
                    </a:cxn>
                    <a:cxn ang="0">
                      <a:pos x="27" y="314"/>
                    </a:cxn>
                    <a:cxn ang="0">
                      <a:pos x="55" y="314"/>
                    </a:cxn>
                    <a:cxn ang="0">
                      <a:pos x="45" y="255"/>
                    </a:cxn>
                    <a:cxn ang="0">
                      <a:pos x="34" y="248"/>
                    </a:cxn>
                    <a:cxn ang="0">
                      <a:pos x="20" y="227"/>
                    </a:cxn>
                    <a:cxn ang="0">
                      <a:pos x="3" y="174"/>
                    </a:cxn>
                    <a:cxn ang="0">
                      <a:pos x="3" y="111"/>
                    </a:cxn>
                    <a:cxn ang="0">
                      <a:pos x="17" y="41"/>
                    </a:cxn>
                    <a:cxn ang="0">
                      <a:pos x="31" y="20"/>
                    </a:cxn>
                    <a:cxn ang="0">
                      <a:pos x="55" y="0"/>
                    </a:cxn>
                    <a:cxn ang="0">
                      <a:pos x="108" y="17"/>
                    </a:cxn>
                    <a:cxn ang="0">
                      <a:pos x="125" y="24"/>
                    </a:cxn>
                    <a:cxn ang="0">
                      <a:pos x="129" y="34"/>
                    </a:cxn>
                    <a:cxn ang="0">
                      <a:pos x="122" y="52"/>
                    </a:cxn>
                    <a:cxn ang="0">
                      <a:pos x="90" y="73"/>
                    </a:cxn>
                    <a:cxn ang="0">
                      <a:pos x="87" y="80"/>
                    </a:cxn>
                    <a:cxn ang="0">
                      <a:pos x="90" y="87"/>
                    </a:cxn>
                    <a:cxn ang="0">
                      <a:pos x="104" y="90"/>
                    </a:cxn>
                    <a:cxn ang="0">
                      <a:pos x="125" y="87"/>
                    </a:cxn>
                    <a:cxn ang="0">
                      <a:pos x="146" y="76"/>
                    </a:cxn>
                  </a:cxnLst>
                  <a:rect l="0" t="0" r="r" b="b"/>
                  <a:pathLst>
                    <a:path w="199" h="489">
                      <a:moveTo>
                        <a:pt x="146" y="76"/>
                      </a:moveTo>
                      <a:lnTo>
                        <a:pt x="167" y="111"/>
                      </a:lnTo>
                      <a:lnTo>
                        <a:pt x="178" y="125"/>
                      </a:lnTo>
                      <a:lnTo>
                        <a:pt x="185" y="125"/>
                      </a:lnTo>
                      <a:lnTo>
                        <a:pt x="192" y="122"/>
                      </a:lnTo>
                      <a:lnTo>
                        <a:pt x="195" y="125"/>
                      </a:lnTo>
                      <a:lnTo>
                        <a:pt x="199" y="125"/>
                      </a:lnTo>
                      <a:lnTo>
                        <a:pt x="195" y="129"/>
                      </a:lnTo>
                      <a:lnTo>
                        <a:pt x="188" y="132"/>
                      </a:lnTo>
                      <a:lnTo>
                        <a:pt x="174" y="153"/>
                      </a:lnTo>
                      <a:lnTo>
                        <a:pt x="160" y="174"/>
                      </a:lnTo>
                      <a:lnTo>
                        <a:pt x="150" y="195"/>
                      </a:lnTo>
                      <a:lnTo>
                        <a:pt x="146" y="206"/>
                      </a:lnTo>
                      <a:lnTo>
                        <a:pt x="136" y="209"/>
                      </a:lnTo>
                      <a:lnTo>
                        <a:pt x="122" y="227"/>
                      </a:lnTo>
                      <a:lnTo>
                        <a:pt x="125" y="248"/>
                      </a:lnTo>
                      <a:lnTo>
                        <a:pt x="125" y="276"/>
                      </a:lnTo>
                      <a:lnTo>
                        <a:pt x="122" y="321"/>
                      </a:lnTo>
                      <a:lnTo>
                        <a:pt x="125" y="352"/>
                      </a:lnTo>
                      <a:lnTo>
                        <a:pt x="104" y="377"/>
                      </a:lnTo>
                      <a:lnTo>
                        <a:pt x="104" y="373"/>
                      </a:lnTo>
                      <a:lnTo>
                        <a:pt x="101" y="370"/>
                      </a:lnTo>
                      <a:lnTo>
                        <a:pt x="101" y="370"/>
                      </a:lnTo>
                      <a:lnTo>
                        <a:pt x="97" y="377"/>
                      </a:lnTo>
                      <a:lnTo>
                        <a:pt x="108" y="387"/>
                      </a:lnTo>
                      <a:lnTo>
                        <a:pt x="122" y="398"/>
                      </a:lnTo>
                      <a:lnTo>
                        <a:pt x="122" y="405"/>
                      </a:lnTo>
                      <a:lnTo>
                        <a:pt x="118" y="408"/>
                      </a:lnTo>
                      <a:lnTo>
                        <a:pt x="115" y="415"/>
                      </a:lnTo>
                      <a:lnTo>
                        <a:pt x="108" y="419"/>
                      </a:lnTo>
                      <a:lnTo>
                        <a:pt x="94" y="426"/>
                      </a:lnTo>
                      <a:lnTo>
                        <a:pt x="90" y="429"/>
                      </a:lnTo>
                      <a:lnTo>
                        <a:pt x="52" y="454"/>
                      </a:lnTo>
                      <a:lnTo>
                        <a:pt x="0" y="489"/>
                      </a:lnTo>
                      <a:lnTo>
                        <a:pt x="10" y="408"/>
                      </a:lnTo>
                      <a:lnTo>
                        <a:pt x="10" y="408"/>
                      </a:lnTo>
                      <a:lnTo>
                        <a:pt x="7" y="412"/>
                      </a:lnTo>
                      <a:lnTo>
                        <a:pt x="3" y="412"/>
                      </a:lnTo>
                      <a:lnTo>
                        <a:pt x="7" y="394"/>
                      </a:lnTo>
                      <a:lnTo>
                        <a:pt x="13" y="366"/>
                      </a:lnTo>
                      <a:lnTo>
                        <a:pt x="17" y="338"/>
                      </a:lnTo>
                      <a:lnTo>
                        <a:pt x="20" y="328"/>
                      </a:lnTo>
                      <a:lnTo>
                        <a:pt x="24" y="321"/>
                      </a:lnTo>
                      <a:lnTo>
                        <a:pt x="27" y="314"/>
                      </a:lnTo>
                      <a:lnTo>
                        <a:pt x="34" y="314"/>
                      </a:lnTo>
                      <a:lnTo>
                        <a:pt x="55" y="314"/>
                      </a:lnTo>
                      <a:lnTo>
                        <a:pt x="69" y="310"/>
                      </a:lnTo>
                      <a:lnTo>
                        <a:pt x="45" y="255"/>
                      </a:lnTo>
                      <a:lnTo>
                        <a:pt x="41" y="251"/>
                      </a:lnTo>
                      <a:lnTo>
                        <a:pt x="34" y="248"/>
                      </a:lnTo>
                      <a:lnTo>
                        <a:pt x="27" y="241"/>
                      </a:lnTo>
                      <a:lnTo>
                        <a:pt x="20" y="227"/>
                      </a:lnTo>
                      <a:lnTo>
                        <a:pt x="10" y="192"/>
                      </a:lnTo>
                      <a:lnTo>
                        <a:pt x="3" y="174"/>
                      </a:lnTo>
                      <a:lnTo>
                        <a:pt x="3" y="150"/>
                      </a:lnTo>
                      <a:lnTo>
                        <a:pt x="3" y="111"/>
                      </a:lnTo>
                      <a:lnTo>
                        <a:pt x="10" y="73"/>
                      </a:lnTo>
                      <a:lnTo>
                        <a:pt x="17" y="41"/>
                      </a:lnTo>
                      <a:lnTo>
                        <a:pt x="20" y="34"/>
                      </a:lnTo>
                      <a:lnTo>
                        <a:pt x="31" y="20"/>
                      </a:lnTo>
                      <a:lnTo>
                        <a:pt x="45" y="7"/>
                      </a:lnTo>
                      <a:lnTo>
                        <a:pt x="55" y="0"/>
                      </a:lnTo>
                      <a:lnTo>
                        <a:pt x="87" y="7"/>
                      </a:lnTo>
                      <a:lnTo>
                        <a:pt x="108" y="17"/>
                      </a:lnTo>
                      <a:lnTo>
                        <a:pt x="115" y="17"/>
                      </a:lnTo>
                      <a:lnTo>
                        <a:pt x="125" y="24"/>
                      </a:lnTo>
                      <a:lnTo>
                        <a:pt x="129" y="31"/>
                      </a:lnTo>
                      <a:lnTo>
                        <a:pt x="129" y="34"/>
                      </a:lnTo>
                      <a:lnTo>
                        <a:pt x="129" y="41"/>
                      </a:lnTo>
                      <a:lnTo>
                        <a:pt x="122" y="52"/>
                      </a:lnTo>
                      <a:lnTo>
                        <a:pt x="104" y="62"/>
                      </a:lnTo>
                      <a:lnTo>
                        <a:pt x="90" y="73"/>
                      </a:lnTo>
                      <a:lnTo>
                        <a:pt x="87" y="76"/>
                      </a:lnTo>
                      <a:lnTo>
                        <a:pt x="87" y="80"/>
                      </a:lnTo>
                      <a:lnTo>
                        <a:pt x="87" y="83"/>
                      </a:lnTo>
                      <a:lnTo>
                        <a:pt x="90" y="87"/>
                      </a:lnTo>
                      <a:lnTo>
                        <a:pt x="97" y="90"/>
                      </a:lnTo>
                      <a:lnTo>
                        <a:pt x="104" y="90"/>
                      </a:lnTo>
                      <a:lnTo>
                        <a:pt x="115" y="90"/>
                      </a:lnTo>
                      <a:lnTo>
                        <a:pt x="125" y="87"/>
                      </a:lnTo>
                      <a:lnTo>
                        <a:pt x="139" y="80"/>
                      </a:lnTo>
                      <a:lnTo>
                        <a:pt x="146" y="76"/>
                      </a:lnTo>
                      <a:close/>
                    </a:path>
                  </a:pathLst>
                </a:custGeom>
                <a:solidFill>
                  <a:srgbClr val="E89680"/>
                </a:solidFill>
                <a:ln w="9525">
                  <a:noFill/>
                  <a:round/>
                  <a:headEnd/>
                  <a:tailEnd/>
                </a:ln>
              </p:spPr>
              <p:txBody>
                <a:bodyPr>
                  <a:prstTxWarp prst="textNoShape">
                    <a:avLst/>
                  </a:prstTxWarp>
                </a:bodyPr>
                <a:lstStyle/>
                <a:p>
                  <a:endParaRPr lang="en-US" dirty="0"/>
                </a:p>
              </p:txBody>
            </p:sp>
            <p:sp>
              <p:nvSpPr>
                <p:cNvPr id="147" name="Freeform 1175"/>
                <p:cNvSpPr>
                  <a:spLocks/>
                </p:cNvSpPr>
                <p:nvPr/>
              </p:nvSpPr>
              <p:spPr bwMode="auto">
                <a:xfrm>
                  <a:off x="586" y="2707"/>
                  <a:ext cx="220" cy="542"/>
                </a:xfrm>
                <a:custGeom>
                  <a:avLst/>
                  <a:gdLst/>
                  <a:ahLst/>
                  <a:cxnLst>
                    <a:cxn ang="0">
                      <a:pos x="185" y="122"/>
                    </a:cxn>
                    <a:cxn ang="0">
                      <a:pos x="203" y="140"/>
                    </a:cxn>
                    <a:cxn ang="0">
                      <a:pos x="217" y="140"/>
                    </a:cxn>
                    <a:cxn ang="0">
                      <a:pos x="217" y="143"/>
                    </a:cxn>
                    <a:cxn ang="0">
                      <a:pos x="192" y="171"/>
                    </a:cxn>
                    <a:cxn ang="0">
                      <a:pos x="168" y="217"/>
                    </a:cxn>
                    <a:cxn ang="0">
                      <a:pos x="150" y="234"/>
                    </a:cxn>
                    <a:cxn ang="0">
                      <a:pos x="140" y="276"/>
                    </a:cxn>
                    <a:cxn ang="0">
                      <a:pos x="136" y="328"/>
                    </a:cxn>
                    <a:cxn ang="0">
                      <a:pos x="140" y="381"/>
                    </a:cxn>
                    <a:cxn ang="0">
                      <a:pos x="115" y="416"/>
                    </a:cxn>
                    <a:cxn ang="0">
                      <a:pos x="150" y="465"/>
                    </a:cxn>
                    <a:cxn ang="0">
                      <a:pos x="133" y="437"/>
                    </a:cxn>
                    <a:cxn ang="0">
                      <a:pos x="129" y="451"/>
                    </a:cxn>
                    <a:cxn ang="0">
                      <a:pos x="119" y="461"/>
                    </a:cxn>
                    <a:cxn ang="0">
                      <a:pos x="98" y="472"/>
                    </a:cxn>
                    <a:cxn ang="0">
                      <a:pos x="0" y="542"/>
                    </a:cxn>
                    <a:cxn ang="0">
                      <a:pos x="11" y="454"/>
                    </a:cxn>
                    <a:cxn ang="0">
                      <a:pos x="7" y="454"/>
                    </a:cxn>
                    <a:cxn ang="0">
                      <a:pos x="14" y="405"/>
                    </a:cxn>
                    <a:cxn ang="0">
                      <a:pos x="24" y="363"/>
                    </a:cxn>
                    <a:cxn ang="0">
                      <a:pos x="31" y="349"/>
                    </a:cxn>
                    <a:cxn ang="0">
                      <a:pos x="63" y="346"/>
                    </a:cxn>
                    <a:cxn ang="0">
                      <a:pos x="52" y="280"/>
                    </a:cxn>
                    <a:cxn ang="0">
                      <a:pos x="38" y="276"/>
                    </a:cxn>
                    <a:cxn ang="0">
                      <a:pos x="24" y="252"/>
                    </a:cxn>
                    <a:cxn ang="0">
                      <a:pos x="4" y="192"/>
                    </a:cxn>
                    <a:cxn ang="0">
                      <a:pos x="4" y="126"/>
                    </a:cxn>
                    <a:cxn ang="0">
                      <a:pos x="18" y="49"/>
                    </a:cxn>
                    <a:cxn ang="0">
                      <a:pos x="35" y="25"/>
                    </a:cxn>
                    <a:cxn ang="0">
                      <a:pos x="63" y="0"/>
                    </a:cxn>
                    <a:cxn ang="0">
                      <a:pos x="119" y="21"/>
                    </a:cxn>
                    <a:cxn ang="0">
                      <a:pos x="140" y="32"/>
                    </a:cxn>
                    <a:cxn ang="0">
                      <a:pos x="143" y="42"/>
                    </a:cxn>
                    <a:cxn ang="0">
                      <a:pos x="136" y="59"/>
                    </a:cxn>
                    <a:cxn ang="0">
                      <a:pos x="101" y="80"/>
                    </a:cxn>
                    <a:cxn ang="0">
                      <a:pos x="98" y="87"/>
                    </a:cxn>
                    <a:cxn ang="0">
                      <a:pos x="101" y="98"/>
                    </a:cxn>
                    <a:cxn ang="0">
                      <a:pos x="119" y="101"/>
                    </a:cxn>
                    <a:cxn ang="0">
                      <a:pos x="136" y="98"/>
                    </a:cxn>
                    <a:cxn ang="0">
                      <a:pos x="164" y="87"/>
                    </a:cxn>
                  </a:cxnLst>
                  <a:rect l="0" t="0" r="r" b="b"/>
                  <a:pathLst>
                    <a:path w="220" h="542">
                      <a:moveTo>
                        <a:pt x="164" y="87"/>
                      </a:moveTo>
                      <a:lnTo>
                        <a:pt x="185" y="122"/>
                      </a:lnTo>
                      <a:lnTo>
                        <a:pt x="196" y="140"/>
                      </a:lnTo>
                      <a:lnTo>
                        <a:pt x="203" y="140"/>
                      </a:lnTo>
                      <a:lnTo>
                        <a:pt x="213" y="136"/>
                      </a:lnTo>
                      <a:lnTo>
                        <a:pt x="217" y="140"/>
                      </a:lnTo>
                      <a:lnTo>
                        <a:pt x="220" y="140"/>
                      </a:lnTo>
                      <a:lnTo>
                        <a:pt x="217" y="143"/>
                      </a:lnTo>
                      <a:lnTo>
                        <a:pt x="210" y="150"/>
                      </a:lnTo>
                      <a:lnTo>
                        <a:pt x="192" y="171"/>
                      </a:lnTo>
                      <a:lnTo>
                        <a:pt x="178" y="196"/>
                      </a:lnTo>
                      <a:lnTo>
                        <a:pt x="168" y="217"/>
                      </a:lnTo>
                      <a:lnTo>
                        <a:pt x="164" y="227"/>
                      </a:lnTo>
                      <a:lnTo>
                        <a:pt x="150" y="234"/>
                      </a:lnTo>
                      <a:lnTo>
                        <a:pt x="136" y="252"/>
                      </a:lnTo>
                      <a:lnTo>
                        <a:pt x="140" y="276"/>
                      </a:lnTo>
                      <a:lnTo>
                        <a:pt x="140" y="304"/>
                      </a:lnTo>
                      <a:lnTo>
                        <a:pt x="136" y="328"/>
                      </a:lnTo>
                      <a:lnTo>
                        <a:pt x="136" y="356"/>
                      </a:lnTo>
                      <a:lnTo>
                        <a:pt x="140" y="381"/>
                      </a:lnTo>
                      <a:lnTo>
                        <a:pt x="140" y="391"/>
                      </a:lnTo>
                      <a:lnTo>
                        <a:pt x="115" y="416"/>
                      </a:lnTo>
                      <a:lnTo>
                        <a:pt x="133" y="433"/>
                      </a:lnTo>
                      <a:lnTo>
                        <a:pt x="150" y="465"/>
                      </a:lnTo>
                      <a:lnTo>
                        <a:pt x="136" y="451"/>
                      </a:lnTo>
                      <a:lnTo>
                        <a:pt x="133" y="437"/>
                      </a:lnTo>
                      <a:lnTo>
                        <a:pt x="133" y="444"/>
                      </a:lnTo>
                      <a:lnTo>
                        <a:pt x="129" y="451"/>
                      </a:lnTo>
                      <a:lnTo>
                        <a:pt x="126" y="454"/>
                      </a:lnTo>
                      <a:lnTo>
                        <a:pt x="119" y="461"/>
                      </a:lnTo>
                      <a:lnTo>
                        <a:pt x="105" y="468"/>
                      </a:lnTo>
                      <a:lnTo>
                        <a:pt x="98" y="472"/>
                      </a:lnTo>
                      <a:lnTo>
                        <a:pt x="18" y="451"/>
                      </a:lnTo>
                      <a:lnTo>
                        <a:pt x="0" y="542"/>
                      </a:lnTo>
                      <a:lnTo>
                        <a:pt x="14" y="451"/>
                      </a:lnTo>
                      <a:lnTo>
                        <a:pt x="11" y="454"/>
                      </a:lnTo>
                      <a:lnTo>
                        <a:pt x="7" y="458"/>
                      </a:lnTo>
                      <a:lnTo>
                        <a:pt x="7" y="454"/>
                      </a:lnTo>
                      <a:lnTo>
                        <a:pt x="11" y="433"/>
                      </a:lnTo>
                      <a:lnTo>
                        <a:pt x="14" y="405"/>
                      </a:lnTo>
                      <a:lnTo>
                        <a:pt x="21" y="374"/>
                      </a:lnTo>
                      <a:lnTo>
                        <a:pt x="24" y="363"/>
                      </a:lnTo>
                      <a:lnTo>
                        <a:pt x="28" y="353"/>
                      </a:lnTo>
                      <a:lnTo>
                        <a:pt x="31" y="349"/>
                      </a:lnTo>
                      <a:lnTo>
                        <a:pt x="38" y="349"/>
                      </a:lnTo>
                      <a:lnTo>
                        <a:pt x="63" y="346"/>
                      </a:lnTo>
                      <a:lnTo>
                        <a:pt x="77" y="342"/>
                      </a:lnTo>
                      <a:lnTo>
                        <a:pt x="52" y="280"/>
                      </a:lnTo>
                      <a:lnTo>
                        <a:pt x="49" y="280"/>
                      </a:lnTo>
                      <a:lnTo>
                        <a:pt x="38" y="276"/>
                      </a:lnTo>
                      <a:lnTo>
                        <a:pt x="31" y="266"/>
                      </a:lnTo>
                      <a:lnTo>
                        <a:pt x="24" y="252"/>
                      </a:lnTo>
                      <a:lnTo>
                        <a:pt x="14" y="213"/>
                      </a:lnTo>
                      <a:lnTo>
                        <a:pt x="4" y="192"/>
                      </a:lnTo>
                      <a:lnTo>
                        <a:pt x="4" y="164"/>
                      </a:lnTo>
                      <a:lnTo>
                        <a:pt x="4" y="126"/>
                      </a:lnTo>
                      <a:lnTo>
                        <a:pt x="11" y="80"/>
                      </a:lnTo>
                      <a:lnTo>
                        <a:pt x="18" y="49"/>
                      </a:lnTo>
                      <a:lnTo>
                        <a:pt x="24" y="42"/>
                      </a:lnTo>
                      <a:lnTo>
                        <a:pt x="35" y="25"/>
                      </a:lnTo>
                      <a:lnTo>
                        <a:pt x="49" y="7"/>
                      </a:lnTo>
                      <a:lnTo>
                        <a:pt x="63" y="0"/>
                      </a:lnTo>
                      <a:lnTo>
                        <a:pt x="98" y="11"/>
                      </a:lnTo>
                      <a:lnTo>
                        <a:pt x="119" y="21"/>
                      </a:lnTo>
                      <a:lnTo>
                        <a:pt x="126" y="21"/>
                      </a:lnTo>
                      <a:lnTo>
                        <a:pt x="140" y="32"/>
                      </a:lnTo>
                      <a:lnTo>
                        <a:pt x="143" y="35"/>
                      </a:lnTo>
                      <a:lnTo>
                        <a:pt x="143" y="42"/>
                      </a:lnTo>
                      <a:lnTo>
                        <a:pt x="143" y="49"/>
                      </a:lnTo>
                      <a:lnTo>
                        <a:pt x="136" y="59"/>
                      </a:lnTo>
                      <a:lnTo>
                        <a:pt x="115" y="73"/>
                      </a:lnTo>
                      <a:lnTo>
                        <a:pt x="101" y="80"/>
                      </a:lnTo>
                      <a:lnTo>
                        <a:pt x="98" y="84"/>
                      </a:lnTo>
                      <a:lnTo>
                        <a:pt x="98" y="87"/>
                      </a:lnTo>
                      <a:lnTo>
                        <a:pt x="98" y="91"/>
                      </a:lnTo>
                      <a:lnTo>
                        <a:pt x="101" y="98"/>
                      </a:lnTo>
                      <a:lnTo>
                        <a:pt x="108" y="101"/>
                      </a:lnTo>
                      <a:lnTo>
                        <a:pt x="119" y="101"/>
                      </a:lnTo>
                      <a:lnTo>
                        <a:pt x="126" y="101"/>
                      </a:lnTo>
                      <a:lnTo>
                        <a:pt x="136" y="98"/>
                      </a:lnTo>
                      <a:lnTo>
                        <a:pt x="157" y="91"/>
                      </a:lnTo>
                      <a:lnTo>
                        <a:pt x="164" y="87"/>
                      </a:lnTo>
                      <a:close/>
                    </a:path>
                  </a:pathLst>
                </a:custGeom>
                <a:solidFill>
                  <a:srgbClr val="E89680"/>
                </a:solidFill>
                <a:ln w="9525">
                  <a:noFill/>
                  <a:round/>
                  <a:headEnd/>
                  <a:tailEnd/>
                </a:ln>
              </p:spPr>
              <p:txBody>
                <a:bodyPr>
                  <a:prstTxWarp prst="textNoShape">
                    <a:avLst/>
                  </a:prstTxWarp>
                </a:bodyPr>
                <a:lstStyle/>
                <a:p>
                  <a:endParaRPr lang="en-US" dirty="0"/>
                </a:p>
              </p:txBody>
            </p:sp>
            <p:sp>
              <p:nvSpPr>
                <p:cNvPr id="148" name="Freeform 1176"/>
                <p:cNvSpPr>
                  <a:spLocks/>
                </p:cNvSpPr>
                <p:nvPr/>
              </p:nvSpPr>
              <p:spPr bwMode="auto">
                <a:xfrm>
                  <a:off x="635" y="2763"/>
                  <a:ext cx="77" cy="38"/>
                </a:xfrm>
                <a:custGeom>
                  <a:avLst/>
                  <a:gdLst/>
                  <a:ahLst/>
                  <a:cxnLst>
                    <a:cxn ang="0">
                      <a:pos x="77" y="31"/>
                    </a:cxn>
                    <a:cxn ang="0">
                      <a:pos x="66" y="38"/>
                    </a:cxn>
                    <a:cxn ang="0">
                      <a:pos x="52" y="38"/>
                    </a:cxn>
                    <a:cxn ang="0">
                      <a:pos x="38" y="31"/>
                    </a:cxn>
                    <a:cxn ang="0">
                      <a:pos x="24" y="28"/>
                    </a:cxn>
                    <a:cxn ang="0">
                      <a:pos x="14" y="28"/>
                    </a:cxn>
                    <a:cxn ang="0">
                      <a:pos x="0" y="35"/>
                    </a:cxn>
                    <a:cxn ang="0">
                      <a:pos x="0" y="24"/>
                    </a:cxn>
                    <a:cxn ang="0">
                      <a:pos x="7" y="21"/>
                    </a:cxn>
                    <a:cxn ang="0">
                      <a:pos x="14" y="17"/>
                    </a:cxn>
                    <a:cxn ang="0">
                      <a:pos x="21" y="14"/>
                    </a:cxn>
                    <a:cxn ang="0">
                      <a:pos x="35" y="10"/>
                    </a:cxn>
                    <a:cxn ang="0">
                      <a:pos x="56" y="3"/>
                    </a:cxn>
                    <a:cxn ang="0">
                      <a:pos x="63" y="0"/>
                    </a:cxn>
                    <a:cxn ang="0">
                      <a:pos x="70" y="3"/>
                    </a:cxn>
                    <a:cxn ang="0">
                      <a:pos x="77" y="7"/>
                    </a:cxn>
                    <a:cxn ang="0">
                      <a:pos x="77" y="21"/>
                    </a:cxn>
                    <a:cxn ang="0">
                      <a:pos x="77" y="31"/>
                    </a:cxn>
                  </a:cxnLst>
                  <a:rect l="0" t="0" r="r" b="b"/>
                  <a:pathLst>
                    <a:path w="77" h="38">
                      <a:moveTo>
                        <a:pt x="77" y="31"/>
                      </a:moveTo>
                      <a:lnTo>
                        <a:pt x="66" y="38"/>
                      </a:lnTo>
                      <a:lnTo>
                        <a:pt x="52" y="38"/>
                      </a:lnTo>
                      <a:lnTo>
                        <a:pt x="38" y="31"/>
                      </a:lnTo>
                      <a:lnTo>
                        <a:pt x="24" y="28"/>
                      </a:lnTo>
                      <a:lnTo>
                        <a:pt x="14" y="28"/>
                      </a:lnTo>
                      <a:lnTo>
                        <a:pt x="0" y="35"/>
                      </a:lnTo>
                      <a:lnTo>
                        <a:pt x="0" y="24"/>
                      </a:lnTo>
                      <a:lnTo>
                        <a:pt x="7" y="21"/>
                      </a:lnTo>
                      <a:lnTo>
                        <a:pt x="14" y="17"/>
                      </a:lnTo>
                      <a:lnTo>
                        <a:pt x="21" y="14"/>
                      </a:lnTo>
                      <a:lnTo>
                        <a:pt x="35" y="10"/>
                      </a:lnTo>
                      <a:lnTo>
                        <a:pt x="56" y="3"/>
                      </a:lnTo>
                      <a:lnTo>
                        <a:pt x="63" y="0"/>
                      </a:lnTo>
                      <a:lnTo>
                        <a:pt x="70" y="3"/>
                      </a:lnTo>
                      <a:lnTo>
                        <a:pt x="77" y="7"/>
                      </a:lnTo>
                      <a:lnTo>
                        <a:pt x="77" y="21"/>
                      </a:lnTo>
                      <a:lnTo>
                        <a:pt x="77" y="31"/>
                      </a:lnTo>
                      <a:close/>
                    </a:path>
                  </a:pathLst>
                </a:custGeom>
                <a:solidFill>
                  <a:srgbClr val="000000"/>
                </a:solidFill>
                <a:ln w="9525">
                  <a:noFill/>
                  <a:round/>
                  <a:headEnd/>
                  <a:tailEnd/>
                </a:ln>
              </p:spPr>
              <p:txBody>
                <a:bodyPr>
                  <a:prstTxWarp prst="textNoShape">
                    <a:avLst/>
                  </a:prstTxWarp>
                </a:bodyPr>
                <a:lstStyle/>
                <a:p>
                  <a:endParaRPr lang="en-US" dirty="0"/>
                </a:p>
              </p:txBody>
            </p:sp>
            <p:sp>
              <p:nvSpPr>
                <p:cNvPr id="149" name="Freeform 1177"/>
                <p:cNvSpPr>
                  <a:spLocks/>
                </p:cNvSpPr>
                <p:nvPr/>
              </p:nvSpPr>
              <p:spPr bwMode="auto">
                <a:xfrm>
                  <a:off x="334" y="3469"/>
                  <a:ext cx="210" cy="485"/>
                </a:xfrm>
                <a:custGeom>
                  <a:avLst/>
                  <a:gdLst/>
                  <a:ahLst/>
                  <a:cxnLst>
                    <a:cxn ang="0">
                      <a:pos x="67" y="38"/>
                    </a:cxn>
                    <a:cxn ang="0">
                      <a:pos x="91" y="45"/>
                    </a:cxn>
                    <a:cxn ang="0">
                      <a:pos x="95" y="59"/>
                    </a:cxn>
                    <a:cxn ang="0">
                      <a:pos x="81" y="83"/>
                    </a:cxn>
                    <a:cxn ang="0">
                      <a:pos x="63" y="94"/>
                    </a:cxn>
                    <a:cxn ang="0">
                      <a:pos x="53" y="97"/>
                    </a:cxn>
                    <a:cxn ang="0">
                      <a:pos x="46" y="108"/>
                    </a:cxn>
                    <a:cxn ang="0">
                      <a:pos x="60" y="125"/>
                    </a:cxn>
                    <a:cxn ang="0">
                      <a:pos x="70" y="132"/>
                    </a:cxn>
                    <a:cxn ang="0">
                      <a:pos x="63" y="160"/>
                    </a:cxn>
                    <a:cxn ang="0">
                      <a:pos x="53" y="171"/>
                    </a:cxn>
                    <a:cxn ang="0">
                      <a:pos x="39" y="220"/>
                    </a:cxn>
                    <a:cxn ang="0">
                      <a:pos x="35" y="234"/>
                    </a:cxn>
                    <a:cxn ang="0">
                      <a:pos x="39" y="272"/>
                    </a:cxn>
                    <a:cxn ang="0">
                      <a:pos x="35" y="297"/>
                    </a:cxn>
                    <a:cxn ang="0">
                      <a:pos x="18" y="311"/>
                    </a:cxn>
                    <a:cxn ang="0">
                      <a:pos x="4" y="325"/>
                    </a:cxn>
                    <a:cxn ang="0">
                      <a:pos x="0" y="342"/>
                    </a:cxn>
                    <a:cxn ang="0">
                      <a:pos x="14" y="380"/>
                    </a:cxn>
                    <a:cxn ang="0">
                      <a:pos x="25" y="398"/>
                    </a:cxn>
                    <a:cxn ang="0">
                      <a:pos x="56" y="415"/>
                    </a:cxn>
                    <a:cxn ang="0">
                      <a:pos x="56" y="422"/>
                    </a:cxn>
                    <a:cxn ang="0">
                      <a:pos x="14" y="422"/>
                    </a:cxn>
                    <a:cxn ang="0">
                      <a:pos x="0" y="429"/>
                    </a:cxn>
                    <a:cxn ang="0">
                      <a:pos x="0" y="440"/>
                    </a:cxn>
                    <a:cxn ang="0">
                      <a:pos x="32" y="475"/>
                    </a:cxn>
                    <a:cxn ang="0">
                      <a:pos x="49" y="485"/>
                    </a:cxn>
                    <a:cxn ang="0">
                      <a:pos x="74" y="478"/>
                    </a:cxn>
                    <a:cxn ang="0">
                      <a:pos x="102" y="461"/>
                    </a:cxn>
                    <a:cxn ang="0">
                      <a:pos x="123" y="443"/>
                    </a:cxn>
                    <a:cxn ang="0">
                      <a:pos x="130" y="433"/>
                    </a:cxn>
                    <a:cxn ang="0">
                      <a:pos x="154" y="373"/>
                    </a:cxn>
                    <a:cxn ang="0">
                      <a:pos x="175" y="311"/>
                    </a:cxn>
                    <a:cxn ang="0">
                      <a:pos x="196" y="265"/>
                    </a:cxn>
                    <a:cxn ang="0">
                      <a:pos x="203" y="237"/>
                    </a:cxn>
                    <a:cxn ang="0">
                      <a:pos x="200" y="206"/>
                    </a:cxn>
                    <a:cxn ang="0">
                      <a:pos x="189" y="185"/>
                    </a:cxn>
                    <a:cxn ang="0">
                      <a:pos x="168" y="178"/>
                    </a:cxn>
                    <a:cxn ang="0">
                      <a:pos x="154" y="178"/>
                    </a:cxn>
                    <a:cxn ang="0">
                      <a:pos x="133" y="202"/>
                    </a:cxn>
                    <a:cxn ang="0">
                      <a:pos x="109" y="227"/>
                    </a:cxn>
                    <a:cxn ang="0">
                      <a:pos x="98" y="227"/>
                    </a:cxn>
                    <a:cxn ang="0">
                      <a:pos x="102" y="199"/>
                    </a:cxn>
                    <a:cxn ang="0">
                      <a:pos x="116" y="171"/>
                    </a:cxn>
                    <a:cxn ang="0">
                      <a:pos x="133" y="157"/>
                    </a:cxn>
                    <a:cxn ang="0">
                      <a:pos x="165" y="146"/>
                    </a:cxn>
                    <a:cxn ang="0">
                      <a:pos x="200" y="129"/>
                    </a:cxn>
                    <a:cxn ang="0">
                      <a:pos x="210" y="94"/>
                    </a:cxn>
                    <a:cxn ang="0">
                      <a:pos x="200" y="56"/>
                    </a:cxn>
                    <a:cxn ang="0">
                      <a:pos x="179" y="28"/>
                    </a:cxn>
                    <a:cxn ang="0">
                      <a:pos x="165" y="14"/>
                    </a:cxn>
                    <a:cxn ang="0">
                      <a:pos x="133" y="21"/>
                    </a:cxn>
                    <a:cxn ang="0">
                      <a:pos x="109" y="14"/>
                    </a:cxn>
                    <a:cxn ang="0">
                      <a:pos x="84" y="0"/>
                    </a:cxn>
                    <a:cxn ang="0">
                      <a:pos x="67" y="14"/>
                    </a:cxn>
                  </a:cxnLst>
                  <a:rect l="0" t="0" r="r" b="b"/>
                  <a:pathLst>
                    <a:path w="210" h="485">
                      <a:moveTo>
                        <a:pt x="60" y="35"/>
                      </a:moveTo>
                      <a:lnTo>
                        <a:pt x="67" y="38"/>
                      </a:lnTo>
                      <a:lnTo>
                        <a:pt x="84" y="42"/>
                      </a:lnTo>
                      <a:lnTo>
                        <a:pt x="91" y="45"/>
                      </a:lnTo>
                      <a:lnTo>
                        <a:pt x="95" y="52"/>
                      </a:lnTo>
                      <a:lnTo>
                        <a:pt x="95" y="59"/>
                      </a:lnTo>
                      <a:lnTo>
                        <a:pt x="91" y="73"/>
                      </a:lnTo>
                      <a:lnTo>
                        <a:pt x="81" y="83"/>
                      </a:lnTo>
                      <a:lnTo>
                        <a:pt x="74" y="90"/>
                      </a:lnTo>
                      <a:lnTo>
                        <a:pt x="63" y="94"/>
                      </a:lnTo>
                      <a:lnTo>
                        <a:pt x="56" y="97"/>
                      </a:lnTo>
                      <a:lnTo>
                        <a:pt x="53" y="97"/>
                      </a:lnTo>
                      <a:lnTo>
                        <a:pt x="49" y="101"/>
                      </a:lnTo>
                      <a:lnTo>
                        <a:pt x="46" y="108"/>
                      </a:lnTo>
                      <a:lnTo>
                        <a:pt x="49" y="115"/>
                      </a:lnTo>
                      <a:lnTo>
                        <a:pt x="60" y="125"/>
                      </a:lnTo>
                      <a:lnTo>
                        <a:pt x="67" y="129"/>
                      </a:lnTo>
                      <a:lnTo>
                        <a:pt x="70" y="132"/>
                      </a:lnTo>
                      <a:lnTo>
                        <a:pt x="67" y="146"/>
                      </a:lnTo>
                      <a:lnTo>
                        <a:pt x="63" y="160"/>
                      </a:lnTo>
                      <a:lnTo>
                        <a:pt x="56" y="164"/>
                      </a:lnTo>
                      <a:lnTo>
                        <a:pt x="53" y="171"/>
                      </a:lnTo>
                      <a:lnTo>
                        <a:pt x="46" y="195"/>
                      </a:lnTo>
                      <a:lnTo>
                        <a:pt x="39" y="220"/>
                      </a:lnTo>
                      <a:lnTo>
                        <a:pt x="35" y="227"/>
                      </a:lnTo>
                      <a:lnTo>
                        <a:pt x="35" y="234"/>
                      </a:lnTo>
                      <a:lnTo>
                        <a:pt x="39" y="251"/>
                      </a:lnTo>
                      <a:lnTo>
                        <a:pt x="39" y="272"/>
                      </a:lnTo>
                      <a:lnTo>
                        <a:pt x="39" y="286"/>
                      </a:lnTo>
                      <a:lnTo>
                        <a:pt x="35" y="297"/>
                      </a:lnTo>
                      <a:lnTo>
                        <a:pt x="28" y="304"/>
                      </a:lnTo>
                      <a:lnTo>
                        <a:pt x="18" y="311"/>
                      </a:lnTo>
                      <a:lnTo>
                        <a:pt x="7" y="321"/>
                      </a:lnTo>
                      <a:lnTo>
                        <a:pt x="4" y="325"/>
                      </a:lnTo>
                      <a:lnTo>
                        <a:pt x="0" y="331"/>
                      </a:lnTo>
                      <a:lnTo>
                        <a:pt x="0" y="342"/>
                      </a:lnTo>
                      <a:lnTo>
                        <a:pt x="7" y="356"/>
                      </a:lnTo>
                      <a:lnTo>
                        <a:pt x="14" y="380"/>
                      </a:lnTo>
                      <a:lnTo>
                        <a:pt x="21" y="391"/>
                      </a:lnTo>
                      <a:lnTo>
                        <a:pt x="25" y="398"/>
                      </a:lnTo>
                      <a:lnTo>
                        <a:pt x="32" y="405"/>
                      </a:lnTo>
                      <a:lnTo>
                        <a:pt x="56" y="415"/>
                      </a:lnTo>
                      <a:lnTo>
                        <a:pt x="67" y="422"/>
                      </a:lnTo>
                      <a:lnTo>
                        <a:pt x="56" y="422"/>
                      </a:lnTo>
                      <a:lnTo>
                        <a:pt x="28" y="422"/>
                      </a:lnTo>
                      <a:lnTo>
                        <a:pt x="14" y="422"/>
                      </a:lnTo>
                      <a:lnTo>
                        <a:pt x="4" y="429"/>
                      </a:lnTo>
                      <a:lnTo>
                        <a:pt x="0" y="429"/>
                      </a:lnTo>
                      <a:lnTo>
                        <a:pt x="0" y="433"/>
                      </a:lnTo>
                      <a:lnTo>
                        <a:pt x="0" y="440"/>
                      </a:lnTo>
                      <a:lnTo>
                        <a:pt x="4" y="443"/>
                      </a:lnTo>
                      <a:lnTo>
                        <a:pt x="32" y="475"/>
                      </a:lnTo>
                      <a:lnTo>
                        <a:pt x="46" y="485"/>
                      </a:lnTo>
                      <a:lnTo>
                        <a:pt x="49" y="485"/>
                      </a:lnTo>
                      <a:lnTo>
                        <a:pt x="60" y="485"/>
                      </a:lnTo>
                      <a:lnTo>
                        <a:pt x="74" y="478"/>
                      </a:lnTo>
                      <a:lnTo>
                        <a:pt x="84" y="471"/>
                      </a:lnTo>
                      <a:lnTo>
                        <a:pt x="102" y="461"/>
                      </a:lnTo>
                      <a:lnTo>
                        <a:pt x="116" y="450"/>
                      </a:lnTo>
                      <a:lnTo>
                        <a:pt x="123" y="443"/>
                      </a:lnTo>
                      <a:lnTo>
                        <a:pt x="126" y="440"/>
                      </a:lnTo>
                      <a:lnTo>
                        <a:pt x="130" y="433"/>
                      </a:lnTo>
                      <a:lnTo>
                        <a:pt x="133" y="422"/>
                      </a:lnTo>
                      <a:lnTo>
                        <a:pt x="154" y="373"/>
                      </a:lnTo>
                      <a:lnTo>
                        <a:pt x="168" y="331"/>
                      </a:lnTo>
                      <a:lnTo>
                        <a:pt x="175" y="311"/>
                      </a:lnTo>
                      <a:lnTo>
                        <a:pt x="189" y="283"/>
                      </a:lnTo>
                      <a:lnTo>
                        <a:pt x="196" y="265"/>
                      </a:lnTo>
                      <a:lnTo>
                        <a:pt x="200" y="251"/>
                      </a:lnTo>
                      <a:lnTo>
                        <a:pt x="203" y="237"/>
                      </a:lnTo>
                      <a:lnTo>
                        <a:pt x="203" y="220"/>
                      </a:lnTo>
                      <a:lnTo>
                        <a:pt x="200" y="206"/>
                      </a:lnTo>
                      <a:lnTo>
                        <a:pt x="196" y="195"/>
                      </a:lnTo>
                      <a:lnTo>
                        <a:pt x="189" y="185"/>
                      </a:lnTo>
                      <a:lnTo>
                        <a:pt x="179" y="181"/>
                      </a:lnTo>
                      <a:lnTo>
                        <a:pt x="168" y="178"/>
                      </a:lnTo>
                      <a:lnTo>
                        <a:pt x="161" y="174"/>
                      </a:lnTo>
                      <a:lnTo>
                        <a:pt x="154" y="178"/>
                      </a:lnTo>
                      <a:lnTo>
                        <a:pt x="147" y="185"/>
                      </a:lnTo>
                      <a:lnTo>
                        <a:pt x="133" y="202"/>
                      </a:lnTo>
                      <a:lnTo>
                        <a:pt x="116" y="220"/>
                      </a:lnTo>
                      <a:lnTo>
                        <a:pt x="109" y="227"/>
                      </a:lnTo>
                      <a:lnTo>
                        <a:pt x="102" y="230"/>
                      </a:lnTo>
                      <a:lnTo>
                        <a:pt x="98" y="227"/>
                      </a:lnTo>
                      <a:lnTo>
                        <a:pt x="98" y="220"/>
                      </a:lnTo>
                      <a:lnTo>
                        <a:pt x="102" y="199"/>
                      </a:lnTo>
                      <a:lnTo>
                        <a:pt x="112" y="178"/>
                      </a:lnTo>
                      <a:lnTo>
                        <a:pt x="116" y="171"/>
                      </a:lnTo>
                      <a:lnTo>
                        <a:pt x="123" y="164"/>
                      </a:lnTo>
                      <a:lnTo>
                        <a:pt x="133" y="157"/>
                      </a:lnTo>
                      <a:lnTo>
                        <a:pt x="144" y="153"/>
                      </a:lnTo>
                      <a:lnTo>
                        <a:pt x="165" y="146"/>
                      </a:lnTo>
                      <a:lnTo>
                        <a:pt x="186" y="136"/>
                      </a:lnTo>
                      <a:lnTo>
                        <a:pt x="200" y="129"/>
                      </a:lnTo>
                      <a:lnTo>
                        <a:pt x="203" y="125"/>
                      </a:lnTo>
                      <a:lnTo>
                        <a:pt x="210" y="94"/>
                      </a:lnTo>
                      <a:lnTo>
                        <a:pt x="203" y="63"/>
                      </a:lnTo>
                      <a:lnTo>
                        <a:pt x="200" y="56"/>
                      </a:lnTo>
                      <a:lnTo>
                        <a:pt x="186" y="38"/>
                      </a:lnTo>
                      <a:lnTo>
                        <a:pt x="179" y="28"/>
                      </a:lnTo>
                      <a:lnTo>
                        <a:pt x="172" y="21"/>
                      </a:lnTo>
                      <a:lnTo>
                        <a:pt x="165" y="14"/>
                      </a:lnTo>
                      <a:lnTo>
                        <a:pt x="161" y="14"/>
                      </a:lnTo>
                      <a:lnTo>
                        <a:pt x="133" y="21"/>
                      </a:lnTo>
                      <a:lnTo>
                        <a:pt x="116" y="24"/>
                      </a:lnTo>
                      <a:lnTo>
                        <a:pt x="109" y="14"/>
                      </a:lnTo>
                      <a:lnTo>
                        <a:pt x="95" y="3"/>
                      </a:lnTo>
                      <a:lnTo>
                        <a:pt x="84" y="0"/>
                      </a:lnTo>
                      <a:lnTo>
                        <a:pt x="77" y="3"/>
                      </a:lnTo>
                      <a:lnTo>
                        <a:pt x="67" y="14"/>
                      </a:lnTo>
                      <a:lnTo>
                        <a:pt x="60" y="35"/>
                      </a:lnTo>
                      <a:close/>
                    </a:path>
                  </a:pathLst>
                </a:custGeom>
                <a:solidFill>
                  <a:srgbClr val="5A80A0"/>
                </a:solidFill>
                <a:ln w="9525">
                  <a:noFill/>
                  <a:round/>
                  <a:headEnd/>
                  <a:tailEnd/>
                </a:ln>
              </p:spPr>
              <p:txBody>
                <a:bodyPr>
                  <a:prstTxWarp prst="textNoShape">
                    <a:avLst/>
                  </a:prstTxWarp>
                </a:bodyPr>
                <a:lstStyle/>
                <a:p>
                  <a:endParaRPr lang="en-US" dirty="0"/>
                </a:p>
              </p:txBody>
            </p:sp>
            <p:sp>
              <p:nvSpPr>
                <p:cNvPr id="150" name="Freeform 1178"/>
                <p:cNvSpPr>
                  <a:spLocks/>
                </p:cNvSpPr>
                <p:nvPr/>
              </p:nvSpPr>
              <p:spPr bwMode="auto">
                <a:xfrm>
                  <a:off x="457" y="3378"/>
                  <a:ext cx="342" cy="873"/>
                </a:xfrm>
                <a:custGeom>
                  <a:avLst/>
                  <a:gdLst/>
                  <a:ahLst/>
                  <a:cxnLst>
                    <a:cxn ang="0">
                      <a:pos x="188" y="84"/>
                    </a:cxn>
                    <a:cxn ang="0">
                      <a:pos x="195" y="154"/>
                    </a:cxn>
                    <a:cxn ang="0">
                      <a:pos x="195" y="255"/>
                    </a:cxn>
                    <a:cxn ang="0">
                      <a:pos x="188" y="349"/>
                    </a:cxn>
                    <a:cxn ang="0">
                      <a:pos x="202" y="443"/>
                    </a:cxn>
                    <a:cxn ang="0">
                      <a:pos x="220" y="555"/>
                    </a:cxn>
                    <a:cxn ang="0">
                      <a:pos x="241" y="622"/>
                    </a:cxn>
                    <a:cxn ang="0">
                      <a:pos x="286" y="685"/>
                    </a:cxn>
                    <a:cxn ang="0">
                      <a:pos x="321" y="730"/>
                    </a:cxn>
                    <a:cxn ang="0">
                      <a:pos x="339" y="768"/>
                    </a:cxn>
                    <a:cxn ang="0">
                      <a:pos x="342" y="803"/>
                    </a:cxn>
                    <a:cxn ang="0">
                      <a:pos x="339" y="835"/>
                    </a:cxn>
                    <a:cxn ang="0">
                      <a:pos x="328" y="859"/>
                    </a:cxn>
                    <a:cxn ang="0">
                      <a:pos x="307" y="870"/>
                    </a:cxn>
                    <a:cxn ang="0">
                      <a:pos x="290" y="873"/>
                    </a:cxn>
                    <a:cxn ang="0">
                      <a:pos x="276" y="856"/>
                    </a:cxn>
                    <a:cxn ang="0">
                      <a:pos x="234" y="803"/>
                    </a:cxn>
                    <a:cxn ang="0">
                      <a:pos x="178" y="751"/>
                    </a:cxn>
                    <a:cxn ang="0">
                      <a:pos x="171" y="726"/>
                    </a:cxn>
                    <a:cxn ang="0">
                      <a:pos x="178" y="712"/>
                    </a:cxn>
                    <a:cxn ang="0">
                      <a:pos x="171" y="643"/>
                    </a:cxn>
                    <a:cxn ang="0">
                      <a:pos x="153" y="587"/>
                    </a:cxn>
                    <a:cxn ang="0">
                      <a:pos x="133" y="555"/>
                    </a:cxn>
                    <a:cxn ang="0">
                      <a:pos x="108" y="524"/>
                    </a:cxn>
                    <a:cxn ang="0">
                      <a:pos x="101" y="506"/>
                    </a:cxn>
                    <a:cxn ang="0">
                      <a:pos x="119" y="471"/>
                    </a:cxn>
                    <a:cxn ang="0">
                      <a:pos x="140" y="412"/>
                    </a:cxn>
                    <a:cxn ang="0">
                      <a:pos x="150" y="353"/>
                    </a:cxn>
                    <a:cxn ang="0">
                      <a:pos x="157" y="227"/>
                    </a:cxn>
                    <a:cxn ang="0">
                      <a:pos x="164" y="101"/>
                    </a:cxn>
                    <a:cxn ang="0">
                      <a:pos x="153" y="56"/>
                    </a:cxn>
                    <a:cxn ang="0">
                      <a:pos x="140" y="38"/>
                    </a:cxn>
                    <a:cxn ang="0">
                      <a:pos x="84" y="21"/>
                    </a:cxn>
                    <a:cxn ang="0">
                      <a:pos x="28" y="10"/>
                    </a:cxn>
                    <a:cxn ang="0">
                      <a:pos x="7" y="14"/>
                    </a:cxn>
                    <a:cxn ang="0">
                      <a:pos x="0" y="24"/>
                    </a:cxn>
                    <a:cxn ang="0">
                      <a:pos x="7" y="24"/>
                    </a:cxn>
                    <a:cxn ang="0">
                      <a:pos x="42" y="14"/>
                    </a:cxn>
                    <a:cxn ang="0">
                      <a:pos x="87" y="0"/>
                    </a:cxn>
                    <a:cxn ang="0">
                      <a:pos x="119" y="3"/>
                    </a:cxn>
                    <a:cxn ang="0">
                      <a:pos x="150" y="17"/>
                    </a:cxn>
                    <a:cxn ang="0">
                      <a:pos x="178" y="49"/>
                    </a:cxn>
                  </a:cxnLst>
                  <a:rect l="0" t="0" r="r" b="b"/>
                  <a:pathLst>
                    <a:path w="342" h="873">
                      <a:moveTo>
                        <a:pt x="185" y="73"/>
                      </a:moveTo>
                      <a:lnTo>
                        <a:pt x="188" y="84"/>
                      </a:lnTo>
                      <a:lnTo>
                        <a:pt x="192" y="112"/>
                      </a:lnTo>
                      <a:lnTo>
                        <a:pt x="195" y="154"/>
                      </a:lnTo>
                      <a:lnTo>
                        <a:pt x="199" y="202"/>
                      </a:lnTo>
                      <a:lnTo>
                        <a:pt x="195" y="255"/>
                      </a:lnTo>
                      <a:lnTo>
                        <a:pt x="192" y="304"/>
                      </a:lnTo>
                      <a:lnTo>
                        <a:pt x="188" y="349"/>
                      </a:lnTo>
                      <a:lnTo>
                        <a:pt x="192" y="391"/>
                      </a:lnTo>
                      <a:lnTo>
                        <a:pt x="202" y="443"/>
                      </a:lnTo>
                      <a:lnTo>
                        <a:pt x="213" y="517"/>
                      </a:lnTo>
                      <a:lnTo>
                        <a:pt x="220" y="555"/>
                      </a:lnTo>
                      <a:lnTo>
                        <a:pt x="230" y="590"/>
                      </a:lnTo>
                      <a:lnTo>
                        <a:pt x="241" y="622"/>
                      </a:lnTo>
                      <a:lnTo>
                        <a:pt x="258" y="650"/>
                      </a:lnTo>
                      <a:lnTo>
                        <a:pt x="286" y="685"/>
                      </a:lnTo>
                      <a:lnTo>
                        <a:pt x="307" y="709"/>
                      </a:lnTo>
                      <a:lnTo>
                        <a:pt x="321" y="730"/>
                      </a:lnTo>
                      <a:lnTo>
                        <a:pt x="332" y="754"/>
                      </a:lnTo>
                      <a:lnTo>
                        <a:pt x="339" y="768"/>
                      </a:lnTo>
                      <a:lnTo>
                        <a:pt x="342" y="782"/>
                      </a:lnTo>
                      <a:lnTo>
                        <a:pt x="342" y="803"/>
                      </a:lnTo>
                      <a:lnTo>
                        <a:pt x="342" y="821"/>
                      </a:lnTo>
                      <a:lnTo>
                        <a:pt x="339" y="835"/>
                      </a:lnTo>
                      <a:lnTo>
                        <a:pt x="335" y="849"/>
                      </a:lnTo>
                      <a:lnTo>
                        <a:pt x="328" y="859"/>
                      </a:lnTo>
                      <a:lnTo>
                        <a:pt x="321" y="863"/>
                      </a:lnTo>
                      <a:lnTo>
                        <a:pt x="307" y="870"/>
                      </a:lnTo>
                      <a:lnTo>
                        <a:pt x="297" y="873"/>
                      </a:lnTo>
                      <a:lnTo>
                        <a:pt x="290" y="873"/>
                      </a:lnTo>
                      <a:lnTo>
                        <a:pt x="283" y="866"/>
                      </a:lnTo>
                      <a:lnTo>
                        <a:pt x="276" y="856"/>
                      </a:lnTo>
                      <a:lnTo>
                        <a:pt x="262" y="842"/>
                      </a:lnTo>
                      <a:lnTo>
                        <a:pt x="234" y="803"/>
                      </a:lnTo>
                      <a:lnTo>
                        <a:pt x="202" y="775"/>
                      </a:lnTo>
                      <a:lnTo>
                        <a:pt x="178" y="751"/>
                      </a:lnTo>
                      <a:lnTo>
                        <a:pt x="167" y="733"/>
                      </a:lnTo>
                      <a:lnTo>
                        <a:pt x="171" y="726"/>
                      </a:lnTo>
                      <a:lnTo>
                        <a:pt x="174" y="723"/>
                      </a:lnTo>
                      <a:lnTo>
                        <a:pt x="178" y="712"/>
                      </a:lnTo>
                      <a:lnTo>
                        <a:pt x="174" y="685"/>
                      </a:lnTo>
                      <a:lnTo>
                        <a:pt x="171" y="643"/>
                      </a:lnTo>
                      <a:lnTo>
                        <a:pt x="164" y="611"/>
                      </a:lnTo>
                      <a:lnTo>
                        <a:pt x="153" y="587"/>
                      </a:lnTo>
                      <a:lnTo>
                        <a:pt x="147" y="573"/>
                      </a:lnTo>
                      <a:lnTo>
                        <a:pt x="133" y="555"/>
                      </a:lnTo>
                      <a:lnTo>
                        <a:pt x="115" y="534"/>
                      </a:lnTo>
                      <a:lnTo>
                        <a:pt x="108" y="524"/>
                      </a:lnTo>
                      <a:lnTo>
                        <a:pt x="105" y="513"/>
                      </a:lnTo>
                      <a:lnTo>
                        <a:pt x="101" y="506"/>
                      </a:lnTo>
                      <a:lnTo>
                        <a:pt x="105" y="496"/>
                      </a:lnTo>
                      <a:lnTo>
                        <a:pt x="119" y="471"/>
                      </a:lnTo>
                      <a:lnTo>
                        <a:pt x="133" y="436"/>
                      </a:lnTo>
                      <a:lnTo>
                        <a:pt x="140" y="412"/>
                      </a:lnTo>
                      <a:lnTo>
                        <a:pt x="147" y="384"/>
                      </a:lnTo>
                      <a:lnTo>
                        <a:pt x="150" y="353"/>
                      </a:lnTo>
                      <a:lnTo>
                        <a:pt x="150" y="314"/>
                      </a:lnTo>
                      <a:lnTo>
                        <a:pt x="157" y="227"/>
                      </a:lnTo>
                      <a:lnTo>
                        <a:pt x="164" y="140"/>
                      </a:lnTo>
                      <a:lnTo>
                        <a:pt x="164" y="101"/>
                      </a:lnTo>
                      <a:lnTo>
                        <a:pt x="157" y="66"/>
                      </a:lnTo>
                      <a:lnTo>
                        <a:pt x="153" y="56"/>
                      </a:lnTo>
                      <a:lnTo>
                        <a:pt x="147" y="45"/>
                      </a:lnTo>
                      <a:lnTo>
                        <a:pt x="140" y="38"/>
                      </a:lnTo>
                      <a:lnTo>
                        <a:pt x="129" y="35"/>
                      </a:lnTo>
                      <a:lnTo>
                        <a:pt x="84" y="21"/>
                      </a:lnTo>
                      <a:lnTo>
                        <a:pt x="45" y="10"/>
                      </a:lnTo>
                      <a:lnTo>
                        <a:pt x="28" y="10"/>
                      </a:lnTo>
                      <a:lnTo>
                        <a:pt x="14" y="10"/>
                      </a:lnTo>
                      <a:lnTo>
                        <a:pt x="7" y="14"/>
                      </a:lnTo>
                      <a:lnTo>
                        <a:pt x="0" y="21"/>
                      </a:lnTo>
                      <a:lnTo>
                        <a:pt x="0" y="24"/>
                      </a:lnTo>
                      <a:lnTo>
                        <a:pt x="3" y="28"/>
                      </a:lnTo>
                      <a:lnTo>
                        <a:pt x="7" y="24"/>
                      </a:lnTo>
                      <a:lnTo>
                        <a:pt x="17" y="21"/>
                      </a:lnTo>
                      <a:lnTo>
                        <a:pt x="42" y="14"/>
                      </a:lnTo>
                      <a:lnTo>
                        <a:pt x="70" y="3"/>
                      </a:lnTo>
                      <a:lnTo>
                        <a:pt x="87" y="0"/>
                      </a:lnTo>
                      <a:lnTo>
                        <a:pt x="105" y="0"/>
                      </a:lnTo>
                      <a:lnTo>
                        <a:pt x="119" y="3"/>
                      </a:lnTo>
                      <a:lnTo>
                        <a:pt x="136" y="7"/>
                      </a:lnTo>
                      <a:lnTo>
                        <a:pt x="150" y="17"/>
                      </a:lnTo>
                      <a:lnTo>
                        <a:pt x="164" y="31"/>
                      </a:lnTo>
                      <a:lnTo>
                        <a:pt x="178" y="49"/>
                      </a:lnTo>
                      <a:lnTo>
                        <a:pt x="185" y="73"/>
                      </a:lnTo>
                      <a:close/>
                    </a:path>
                  </a:pathLst>
                </a:custGeom>
                <a:solidFill>
                  <a:srgbClr val="5A80A0"/>
                </a:solidFill>
                <a:ln w="9525">
                  <a:noFill/>
                  <a:round/>
                  <a:headEnd/>
                  <a:tailEnd/>
                </a:ln>
              </p:spPr>
              <p:txBody>
                <a:bodyPr>
                  <a:prstTxWarp prst="textNoShape">
                    <a:avLst/>
                  </a:prstTxWarp>
                </a:bodyPr>
                <a:lstStyle/>
                <a:p>
                  <a:endParaRPr lang="en-US" dirty="0"/>
                </a:p>
              </p:txBody>
            </p:sp>
            <p:sp>
              <p:nvSpPr>
                <p:cNvPr id="151" name="Freeform 1179"/>
                <p:cNvSpPr>
                  <a:spLocks/>
                </p:cNvSpPr>
                <p:nvPr/>
              </p:nvSpPr>
              <p:spPr bwMode="auto">
                <a:xfrm>
                  <a:off x="705" y="3444"/>
                  <a:ext cx="161" cy="643"/>
                </a:xfrm>
                <a:custGeom>
                  <a:avLst/>
                  <a:gdLst/>
                  <a:ahLst/>
                  <a:cxnLst>
                    <a:cxn ang="0">
                      <a:pos x="0" y="0"/>
                    </a:cxn>
                    <a:cxn ang="0">
                      <a:pos x="7" y="4"/>
                    </a:cxn>
                    <a:cxn ang="0">
                      <a:pos x="24" y="18"/>
                    </a:cxn>
                    <a:cxn ang="0">
                      <a:pos x="35" y="28"/>
                    </a:cxn>
                    <a:cxn ang="0">
                      <a:pos x="42" y="39"/>
                    </a:cxn>
                    <a:cxn ang="0">
                      <a:pos x="49" y="53"/>
                    </a:cxn>
                    <a:cxn ang="0">
                      <a:pos x="49" y="70"/>
                    </a:cxn>
                    <a:cxn ang="0">
                      <a:pos x="52" y="143"/>
                    </a:cxn>
                    <a:cxn ang="0">
                      <a:pos x="63" y="269"/>
                    </a:cxn>
                    <a:cxn ang="0">
                      <a:pos x="77" y="388"/>
                    </a:cxn>
                    <a:cxn ang="0">
                      <a:pos x="87" y="454"/>
                    </a:cxn>
                    <a:cxn ang="0">
                      <a:pos x="98" y="489"/>
                    </a:cxn>
                    <a:cxn ang="0">
                      <a:pos x="105" y="535"/>
                    </a:cxn>
                    <a:cxn ang="0">
                      <a:pos x="112" y="559"/>
                    </a:cxn>
                    <a:cxn ang="0">
                      <a:pos x="119" y="584"/>
                    </a:cxn>
                    <a:cxn ang="0">
                      <a:pos x="129" y="601"/>
                    </a:cxn>
                    <a:cxn ang="0">
                      <a:pos x="143" y="619"/>
                    </a:cxn>
                    <a:cxn ang="0">
                      <a:pos x="157" y="629"/>
                    </a:cxn>
                    <a:cxn ang="0">
                      <a:pos x="161" y="636"/>
                    </a:cxn>
                    <a:cxn ang="0">
                      <a:pos x="157" y="639"/>
                    </a:cxn>
                    <a:cxn ang="0">
                      <a:pos x="150" y="643"/>
                    </a:cxn>
                    <a:cxn ang="0">
                      <a:pos x="140" y="643"/>
                    </a:cxn>
                    <a:cxn ang="0">
                      <a:pos x="126" y="639"/>
                    </a:cxn>
                    <a:cxn ang="0">
                      <a:pos x="119" y="632"/>
                    </a:cxn>
                    <a:cxn ang="0">
                      <a:pos x="112" y="629"/>
                    </a:cxn>
                    <a:cxn ang="0">
                      <a:pos x="87" y="598"/>
                    </a:cxn>
                    <a:cxn ang="0">
                      <a:pos x="70" y="566"/>
                    </a:cxn>
                    <a:cxn ang="0">
                      <a:pos x="66" y="556"/>
                    </a:cxn>
                    <a:cxn ang="0">
                      <a:pos x="66" y="542"/>
                    </a:cxn>
                    <a:cxn ang="0">
                      <a:pos x="66" y="521"/>
                    </a:cxn>
                    <a:cxn ang="0">
                      <a:pos x="63" y="475"/>
                    </a:cxn>
                    <a:cxn ang="0">
                      <a:pos x="56" y="447"/>
                    </a:cxn>
                    <a:cxn ang="0">
                      <a:pos x="49" y="426"/>
                    </a:cxn>
                    <a:cxn ang="0">
                      <a:pos x="38" y="409"/>
                    </a:cxn>
                    <a:cxn ang="0">
                      <a:pos x="28" y="398"/>
                    </a:cxn>
                    <a:cxn ang="0">
                      <a:pos x="21" y="384"/>
                    </a:cxn>
                    <a:cxn ang="0">
                      <a:pos x="14" y="367"/>
                    </a:cxn>
                    <a:cxn ang="0">
                      <a:pos x="14" y="346"/>
                    </a:cxn>
                    <a:cxn ang="0">
                      <a:pos x="17" y="322"/>
                    </a:cxn>
                    <a:cxn ang="0">
                      <a:pos x="24" y="294"/>
                    </a:cxn>
                    <a:cxn ang="0">
                      <a:pos x="28" y="269"/>
                    </a:cxn>
                    <a:cxn ang="0">
                      <a:pos x="28" y="252"/>
                    </a:cxn>
                    <a:cxn ang="0">
                      <a:pos x="24" y="234"/>
                    </a:cxn>
                    <a:cxn ang="0">
                      <a:pos x="21" y="206"/>
                    </a:cxn>
                    <a:cxn ang="0">
                      <a:pos x="17" y="171"/>
                    </a:cxn>
                    <a:cxn ang="0">
                      <a:pos x="17" y="133"/>
                    </a:cxn>
                    <a:cxn ang="0">
                      <a:pos x="17" y="101"/>
                    </a:cxn>
                    <a:cxn ang="0">
                      <a:pos x="14" y="60"/>
                    </a:cxn>
                    <a:cxn ang="0">
                      <a:pos x="0" y="0"/>
                    </a:cxn>
                  </a:cxnLst>
                  <a:rect l="0" t="0" r="r" b="b"/>
                  <a:pathLst>
                    <a:path w="161" h="643">
                      <a:moveTo>
                        <a:pt x="0" y="0"/>
                      </a:moveTo>
                      <a:lnTo>
                        <a:pt x="7" y="4"/>
                      </a:lnTo>
                      <a:lnTo>
                        <a:pt x="24" y="18"/>
                      </a:lnTo>
                      <a:lnTo>
                        <a:pt x="35" y="28"/>
                      </a:lnTo>
                      <a:lnTo>
                        <a:pt x="42" y="39"/>
                      </a:lnTo>
                      <a:lnTo>
                        <a:pt x="49" y="53"/>
                      </a:lnTo>
                      <a:lnTo>
                        <a:pt x="49" y="70"/>
                      </a:lnTo>
                      <a:lnTo>
                        <a:pt x="52" y="143"/>
                      </a:lnTo>
                      <a:lnTo>
                        <a:pt x="63" y="269"/>
                      </a:lnTo>
                      <a:lnTo>
                        <a:pt x="77" y="388"/>
                      </a:lnTo>
                      <a:lnTo>
                        <a:pt x="87" y="454"/>
                      </a:lnTo>
                      <a:lnTo>
                        <a:pt x="98" y="489"/>
                      </a:lnTo>
                      <a:lnTo>
                        <a:pt x="105" y="535"/>
                      </a:lnTo>
                      <a:lnTo>
                        <a:pt x="112" y="559"/>
                      </a:lnTo>
                      <a:lnTo>
                        <a:pt x="119" y="584"/>
                      </a:lnTo>
                      <a:lnTo>
                        <a:pt x="129" y="601"/>
                      </a:lnTo>
                      <a:lnTo>
                        <a:pt x="143" y="619"/>
                      </a:lnTo>
                      <a:lnTo>
                        <a:pt x="157" y="629"/>
                      </a:lnTo>
                      <a:lnTo>
                        <a:pt x="161" y="636"/>
                      </a:lnTo>
                      <a:lnTo>
                        <a:pt x="157" y="639"/>
                      </a:lnTo>
                      <a:lnTo>
                        <a:pt x="150" y="643"/>
                      </a:lnTo>
                      <a:lnTo>
                        <a:pt x="140" y="643"/>
                      </a:lnTo>
                      <a:lnTo>
                        <a:pt x="126" y="639"/>
                      </a:lnTo>
                      <a:lnTo>
                        <a:pt x="119" y="632"/>
                      </a:lnTo>
                      <a:lnTo>
                        <a:pt x="112" y="629"/>
                      </a:lnTo>
                      <a:lnTo>
                        <a:pt x="87" y="598"/>
                      </a:lnTo>
                      <a:lnTo>
                        <a:pt x="70" y="566"/>
                      </a:lnTo>
                      <a:lnTo>
                        <a:pt x="66" y="556"/>
                      </a:lnTo>
                      <a:lnTo>
                        <a:pt x="66" y="542"/>
                      </a:lnTo>
                      <a:lnTo>
                        <a:pt x="66" y="521"/>
                      </a:lnTo>
                      <a:lnTo>
                        <a:pt x="63" y="475"/>
                      </a:lnTo>
                      <a:lnTo>
                        <a:pt x="56" y="447"/>
                      </a:lnTo>
                      <a:lnTo>
                        <a:pt x="49" y="426"/>
                      </a:lnTo>
                      <a:lnTo>
                        <a:pt x="38" y="409"/>
                      </a:lnTo>
                      <a:lnTo>
                        <a:pt x="28" y="398"/>
                      </a:lnTo>
                      <a:lnTo>
                        <a:pt x="21" y="384"/>
                      </a:lnTo>
                      <a:lnTo>
                        <a:pt x="14" y="367"/>
                      </a:lnTo>
                      <a:lnTo>
                        <a:pt x="14" y="346"/>
                      </a:lnTo>
                      <a:lnTo>
                        <a:pt x="17" y="322"/>
                      </a:lnTo>
                      <a:lnTo>
                        <a:pt x="24" y="294"/>
                      </a:lnTo>
                      <a:lnTo>
                        <a:pt x="28" y="269"/>
                      </a:lnTo>
                      <a:lnTo>
                        <a:pt x="28" y="252"/>
                      </a:lnTo>
                      <a:lnTo>
                        <a:pt x="24" y="234"/>
                      </a:lnTo>
                      <a:lnTo>
                        <a:pt x="21" y="206"/>
                      </a:lnTo>
                      <a:lnTo>
                        <a:pt x="17" y="171"/>
                      </a:lnTo>
                      <a:lnTo>
                        <a:pt x="17" y="133"/>
                      </a:lnTo>
                      <a:lnTo>
                        <a:pt x="17" y="101"/>
                      </a:lnTo>
                      <a:lnTo>
                        <a:pt x="14" y="60"/>
                      </a:lnTo>
                      <a:lnTo>
                        <a:pt x="0" y="0"/>
                      </a:lnTo>
                      <a:close/>
                    </a:path>
                  </a:pathLst>
                </a:custGeom>
                <a:solidFill>
                  <a:srgbClr val="E14270"/>
                </a:solidFill>
                <a:ln w="9525">
                  <a:noFill/>
                  <a:round/>
                  <a:headEnd/>
                  <a:tailEnd/>
                </a:ln>
              </p:spPr>
              <p:txBody>
                <a:bodyPr>
                  <a:prstTxWarp prst="textNoShape">
                    <a:avLst/>
                  </a:prstTxWarp>
                </a:bodyPr>
                <a:lstStyle/>
                <a:p>
                  <a:endParaRPr lang="en-US" dirty="0"/>
                </a:p>
              </p:txBody>
            </p:sp>
            <p:sp>
              <p:nvSpPr>
                <p:cNvPr id="152" name="Freeform 1180"/>
                <p:cNvSpPr>
                  <a:spLocks/>
                </p:cNvSpPr>
                <p:nvPr/>
              </p:nvSpPr>
              <p:spPr bwMode="auto">
                <a:xfrm>
                  <a:off x="715" y="2948"/>
                  <a:ext cx="406" cy="1321"/>
                </a:xfrm>
                <a:custGeom>
                  <a:avLst/>
                  <a:gdLst/>
                  <a:ahLst/>
                  <a:cxnLst>
                    <a:cxn ang="0">
                      <a:pos x="294" y="11"/>
                    </a:cxn>
                    <a:cxn ang="0">
                      <a:pos x="353" y="49"/>
                    </a:cxn>
                    <a:cxn ang="0">
                      <a:pos x="388" y="63"/>
                    </a:cxn>
                    <a:cxn ang="0">
                      <a:pos x="402" y="63"/>
                    </a:cxn>
                    <a:cxn ang="0">
                      <a:pos x="406" y="70"/>
                    </a:cxn>
                    <a:cxn ang="0">
                      <a:pos x="399" y="91"/>
                    </a:cxn>
                    <a:cxn ang="0">
                      <a:pos x="353" y="133"/>
                    </a:cxn>
                    <a:cxn ang="0">
                      <a:pos x="283" y="199"/>
                    </a:cxn>
                    <a:cxn ang="0">
                      <a:pos x="231" y="273"/>
                    </a:cxn>
                    <a:cxn ang="0">
                      <a:pos x="200" y="335"/>
                    </a:cxn>
                    <a:cxn ang="0">
                      <a:pos x="179" y="374"/>
                    </a:cxn>
                    <a:cxn ang="0">
                      <a:pos x="168" y="402"/>
                    </a:cxn>
                    <a:cxn ang="0">
                      <a:pos x="168" y="454"/>
                    </a:cxn>
                    <a:cxn ang="0">
                      <a:pos x="179" y="535"/>
                    </a:cxn>
                    <a:cxn ang="0">
                      <a:pos x="168" y="584"/>
                    </a:cxn>
                    <a:cxn ang="0">
                      <a:pos x="154" y="653"/>
                    </a:cxn>
                    <a:cxn ang="0">
                      <a:pos x="158" y="755"/>
                    </a:cxn>
                    <a:cxn ang="0">
                      <a:pos x="175" y="926"/>
                    </a:cxn>
                    <a:cxn ang="0">
                      <a:pos x="193" y="1024"/>
                    </a:cxn>
                    <a:cxn ang="0">
                      <a:pos x="217" y="1094"/>
                    </a:cxn>
                    <a:cxn ang="0">
                      <a:pos x="238" y="1174"/>
                    </a:cxn>
                    <a:cxn ang="0">
                      <a:pos x="238" y="1230"/>
                    </a:cxn>
                    <a:cxn ang="0">
                      <a:pos x="231" y="1296"/>
                    </a:cxn>
                    <a:cxn ang="0">
                      <a:pos x="224" y="1317"/>
                    </a:cxn>
                    <a:cxn ang="0">
                      <a:pos x="217" y="1321"/>
                    </a:cxn>
                    <a:cxn ang="0">
                      <a:pos x="196" y="1296"/>
                    </a:cxn>
                    <a:cxn ang="0">
                      <a:pos x="172" y="1275"/>
                    </a:cxn>
                    <a:cxn ang="0">
                      <a:pos x="168" y="1258"/>
                    </a:cxn>
                    <a:cxn ang="0">
                      <a:pos x="189" y="1237"/>
                    </a:cxn>
                    <a:cxn ang="0">
                      <a:pos x="210" y="1226"/>
                    </a:cxn>
                    <a:cxn ang="0">
                      <a:pos x="221" y="1216"/>
                    </a:cxn>
                    <a:cxn ang="0">
                      <a:pos x="228" y="1167"/>
                    </a:cxn>
                    <a:cxn ang="0">
                      <a:pos x="175" y="1087"/>
                    </a:cxn>
                    <a:cxn ang="0">
                      <a:pos x="151" y="982"/>
                    </a:cxn>
                    <a:cxn ang="0">
                      <a:pos x="126" y="863"/>
                    </a:cxn>
                    <a:cxn ang="0">
                      <a:pos x="126" y="786"/>
                    </a:cxn>
                    <a:cxn ang="0">
                      <a:pos x="119" y="681"/>
                    </a:cxn>
                    <a:cxn ang="0">
                      <a:pos x="105" y="604"/>
                    </a:cxn>
                    <a:cxn ang="0">
                      <a:pos x="91" y="559"/>
                    </a:cxn>
                    <a:cxn ang="0">
                      <a:pos x="60" y="493"/>
                    </a:cxn>
                    <a:cxn ang="0">
                      <a:pos x="7" y="409"/>
                    </a:cxn>
                    <a:cxn ang="0">
                      <a:pos x="0" y="377"/>
                    </a:cxn>
                    <a:cxn ang="0">
                      <a:pos x="11" y="367"/>
                    </a:cxn>
                    <a:cxn ang="0">
                      <a:pos x="28" y="360"/>
                    </a:cxn>
                    <a:cxn ang="0">
                      <a:pos x="112" y="356"/>
                    </a:cxn>
                    <a:cxn ang="0">
                      <a:pos x="140" y="349"/>
                    </a:cxn>
                    <a:cxn ang="0">
                      <a:pos x="161" y="328"/>
                    </a:cxn>
                    <a:cxn ang="0">
                      <a:pos x="182" y="269"/>
                    </a:cxn>
                    <a:cxn ang="0">
                      <a:pos x="193" y="178"/>
                    </a:cxn>
                    <a:cxn ang="0">
                      <a:pos x="200" y="119"/>
                    </a:cxn>
                    <a:cxn ang="0">
                      <a:pos x="217" y="66"/>
                    </a:cxn>
                    <a:cxn ang="0">
                      <a:pos x="242" y="25"/>
                    </a:cxn>
                    <a:cxn ang="0">
                      <a:pos x="280" y="0"/>
                    </a:cxn>
                  </a:cxnLst>
                  <a:rect l="0" t="0" r="r" b="b"/>
                  <a:pathLst>
                    <a:path w="406" h="1321">
                      <a:moveTo>
                        <a:pt x="280" y="0"/>
                      </a:moveTo>
                      <a:lnTo>
                        <a:pt x="294" y="11"/>
                      </a:lnTo>
                      <a:lnTo>
                        <a:pt x="332" y="35"/>
                      </a:lnTo>
                      <a:lnTo>
                        <a:pt x="353" y="49"/>
                      </a:lnTo>
                      <a:lnTo>
                        <a:pt x="371" y="59"/>
                      </a:lnTo>
                      <a:lnTo>
                        <a:pt x="388" y="63"/>
                      </a:lnTo>
                      <a:lnTo>
                        <a:pt x="399" y="66"/>
                      </a:lnTo>
                      <a:lnTo>
                        <a:pt x="402" y="63"/>
                      </a:lnTo>
                      <a:lnTo>
                        <a:pt x="406" y="66"/>
                      </a:lnTo>
                      <a:lnTo>
                        <a:pt x="406" y="70"/>
                      </a:lnTo>
                      <a:lnTo>
                        <a:pt x="406" y="73"/>
                      </a:lnTo>
                      <a:lnTo>
                        <a:pt x="399" y="91"/>
                      </a:lnTo>
                      <a:lnTo>
                        <a:pt x="388" y="105"/>
                      </a:lnTo>
                      <a:lnTo>
                        <a:pt x="353" y="133"/>
                      </a:lnTo>
                      <a:lnTo>
                        <a:pt x="311" y="171"/>
                      </a:lnTo>
                      <a:lnTo>
                        <a:pt x="283" y="199"/>
                      </a:lnTo>
                      <a:lnTo>
                        <a:pt x="256" y="234"/>
                      </a:lnTo>
                      <a:lnTo>
                        <a:pt x="231" y="273"/>
                      </a:lnTo>
                      <a:lnTo>
                        <a:pt x="214" y="308"/>
                      </a:lnTo>
                      <a:lnTo>
                        <a:pt x="200" y="335"/>
                      </a:lnTo>
                      <a:lnTo>
                        <a:pt x="186" y="360"/>
                      </a:lnTo>
                      <a:lnTo>
                        <a:pt x="179" y="374"/>
                      </a:lnTo>
                      <a:lnTo>
                        <a:pt x="172" y="388"/>
                      </a:lnTo>
                      <a:lnTo>
                        <a:pt x="168" y="402"/>
                      </a:lnTo>
                      <a:lnTo>
                        <a:pt x="165" y="416"/>
                      </a:lnTo>
                      <a:lnTo>
                        <a:pt x="168" y="454"/>
                      </a:lnTo>
                      <a:lnTo>
                        <a:pt x="175" y="496"/>
                      </a:lnTo>
                      <a:lnTo>
                        <a:pt x="179" y="535"/>
                      </a:lnTo>
                      <a:lnTo>
                        <a:pt x="175" y="563"/>
                      </a:lnTo>
                      <a:lnTo>
                        <a:pt x="168" y="584"/>
                      </a:lnTo>
                      <a:lnTo>
                        <a:pt x="161" y="618"/>
                      </a:lnTo>
                      <a:lnTo>
                        <a:pt x="154" y="653"/>
                      </a:lnTo>
                      <a:lnTo>
                        <a:pt x="154" y="688"/>
                      </a:lnTo>
                      <a:lnTo>
                        <a:pt x="158" y="755"/>
                      </a:lnTo>
                      <a:lnTo>
                        <a:pt x="168" y="866"/>
                      </a:lnTo>
                      <a:lnTo>
                        <a:pt x="175" y="926"/>
                      </a:lnTo>
                      <a:lnTo>
                        <a:pt x="186" y="982"/>
                      </a:lnTo>
                      <a:lnTo>
                        <a:pt x="193" y="1024"/>
                      </a:lnTo>
                      <a:lnTo>
                        <a:pt x="200" y="1052"/>
                      </a:lnTo>
                      <a:lnTo>
                        <a:pt x="217" y="1094"/>
                      </a:lnTo>
                      <a:lnTo>
                        <a:pt x="228" y="1135"/>
                      </a:lnTo>
                      <a:lnTo>
                        <a:pt x="238" y="1174"/>
                      </a:lnTo>
                      <a:lnTo>
                        <a:pt x="238" y="1198"/>
                      </a:lnTo>
                      <a:lnTo>
                        <a:pt x="238" y="1230"/>
                      </a:lnTo>
                      <a:lnTo>
                        <a:pt x="235" y="1275"/>
                      </a:lnTo>
                      <a:lnTo>
                        <a:pt x="231" y="1296"/>
                      </a:lnTo>
                      <a:lnTo>
                        <a:pt x="228" y="1314"/>
                      </a:lnTo>
                      <a:lnTo>
                        <a:pt x="224" y="1317"/>
                      </a:lnTo>
                      <a:lnTo>
                        <a:pt x="221" y="1321"/>
                      </a:lnTo>
                      <a:lnTo>
                        <a:pt x="217" y="1321"/>
                      </a:lnTo>
                      <a:lnTo>
                        <a:pt x="214" y="1317"/>
                      </a:lnTo>
                      <a:lnTo>
                        <a:pt x="196" y="1296"/>
                      </a:lnTo>
                      <a:lnTo>
                        <a:pt x="179" y="1282"/>
                      </a:lnTo>
                      <a:lnTo>
                        <a:pt x="172" y="1275"/>
                      </a:lnTo>
                      <a:lnTo>
                        <a:pt x="168" y="1268"/>
                      </a:lnTo>
                      <a:lnTo>
                        <a:pt x="168" y="1258"/>
                      </a:lnTo>
                      <a:lnTo>
                        <a:pt x="175" y="1251"/>
                      </a:lnTo>
                      <a:lnTo>
                        <a:pt x="189" y="1237"/>
                      </a:lnTo>
                      <a:lnTo>
                        <a:pt x="207" y="1230"/>
                      </a:lnTo>
                      <a:lnTo>
                        <a:pt x="210" y="1226"/>
                      </a:lnTo>
                      <a:lnTo>
                        <a:pt x="217" y="1223"/>
                      </a:lnTo>
                      <a:lnTo>
                        <a:pt x="221" y="1216"/>
                      </a:lnTo>
                      <a:lnTo>
                        <a:pt x="221" y="1205"/>
                      </a:lnTo>
                      <a:lnTo>
                        <a:pt x="228" y="1167"/>
                      </a:lnTo>
                      <a:lnTo>
                        <a:pt x="228" y="1149"/>
                      </a:lnTo>
                      <a:lnTo>
                        <a:pt x="175" y="1087"/>
                      </a:lnTo>
                      <a:lnTo>
                        <a:pt x="168" y="1055"/>
                      </a:lnTo>
                      <a:lnTo>
                        <a:pt x="151" y="982"/>
                      </a:lnTo>
                      <a:lnTo>
                        <a:pt x="133" y="905"/>
                      </a:lnTo>
                      <a:lnTo>
                        <a:pt x="126" y="863"/>
                      </a:lnTo>
                      <a:lnTo>
                        <a:pt x="126" y="842"/>
                      </a:lnTo>
                      <a:lnTo>
                        <a:pt x="126" y="786"/>
                      </a:lnTo>
                      <a:lnTo>
                        <a:pt x="126" y="734"/>
                      </a:lnTo>
                      <a:lnTo>
                        <a:pt x="119" y="681"/>
                      </a:lnTo>
                      <a:lnTo>
                        <a:pt x="112" y="636"/>
                      </a:lnTo>
                      <a:lnTo>
                        <a:pt x="105" y="604"/>
                      </a:lnTo>
                      <a:lnTo>
                        <a:pt x="98" y="584"/>
                      </a:lnTo>
                      <a:lnTo>
                        <a:pt x="91" y="559"/>
                      </a:lnTo>
                      <a:lnTo>
                        <a:pt x="81" y="528"/>
                      </a:lnTo>
                      <a:lnTo>
                        <a:pt x="60" y="493"/>
                      </a:lnTo>
                      <a:lnTo>
                        <a:pt x="32" y="447"/>
                      </a:lnTo>
                      <a:lnTo>
                        <a:pt x="7" y="409"/>
                      </a:lnTo>
                      <a:lnTo>
                        <a:pt x="0" y="391"/>
                      </a:lnTo>
                      <a:lnTo>
                        <a:pt x="0" y="377"/>
                      </a:lnTo>
                      <a:lnTo>
                        <a:pt x="4" y="370"/>
                      </a:lnTo>
                      <a:lnTo>
                        <a:pt x="11" y="367"/>
                      </a:lnTo>
                      <a:lnTo>
                        <a:pt x="18" y="363"/>
                      </a:lnTo>
                      <a:lnTo>
                        <a:pt x="28" y="360"/>
                      </a:lnTo>
                      <a:lnTo>
                        <a:pt x="77" y="356"/>
                      </a:lnTo>
                      <a:lnTo>
                        <a:pt x="112" y="356"/>
                      </a:lnTo>
                      <a:lnTo>
                        <a:pt x="130" y="353"/>
                      </a:lnTo>
                      <a:lnTo>
                        <a:pt x="140" y="349"/>
                      </a:lnTo>
                      <a:lnTo>
                        <a:pt x="151" y="342"/>
                      </a:lnTo>
                      <a:lnTo>
                        <a:pt x="161" y="328"/>
                      </a:lnTo>
                      <a:lnTo>
                        <a:pt x="175" y="301"/>
                      </a:lnTo>
                      <a:lnTo>
                        <a:pt x="182" y="269"/>
                      </a:lnTo>
                      <a:lnTo>
                        <a:pt x="189" y="234"/>
                      </a:lnTo>
                      <a:lnTo>
                        <a:pt x="193" y="178"/>
                      </a:lnTo>
                      <a:lnTo>
                        <a:pt x="196" y="147"/>
                      </a:lnTo>
                      <a:lnTo>
                        <a:pt x="200" y="119"/>
                      </a:lnTo>
                      <a:lnTo>
                        <a:pt x="207" y="91"/>
                      </a:lnTo>
                      <a:lnTo>
                        <a:pt x="217" y="66"/>
                      </a:lnTo>
                      <a:lnTo>
                        <a:pt x="228" y="46"/>
                      </a:lnTo>
                      <a:lnTo>
                        <a:pt x="242" y="25"/>
                      </a:lnTo>
                      <a:lnTo>
                        <a:pt x="259" y="11"/>
                      </a:lnTo>
                      <a:lnTo>
                        <a:pt x="280" y="0"/>
                      </a:lnTo>
                      <a:close/>
                    </a:path>
                  </a:pathLst>
                </a:custGeom>
                <a:solidFill>
                  <a:srgbClr val="5A80A0"/>
                </a:solidFill>
                <a:ln w="9525">
                  <a:noFill/>
                  <a:round/>
                  <a:headEnd/>
                  <a:tailEnd/>
                </a:ln>
              </p:spPr>
              <p:txBody>
                <a:bodyPr>
                  <a:prstTxWarp prst="textNoShape">
                    <a:avLst/>
                  </a:prstTxWarp>
                </a:bodyPr>
                <a:lstStyle/>
                <a:p>
                  <a:endParaRPr lang="en-US" dirty="0"/>
                </a:p>
              </p:txBody>
            </p:sp>
            <p:sp>
              <p:nvSpPr>
                <p:cNvPr id="153" name="Freeform 1181"/>
                <p:cNvSpPr>
                  <a:spLocks/>
                </p:cNvSpPr>
                <p:nvPr/>
              </p:nvSpPr>
              <p:spPr bwMode="auto">
                <a:xfrm>
                  <a:off x="1173" y="2246"/>
                  <a:ext cx="360" cy="566"/>
                </a:xfrm>
                <a:custGeom>
                  <a:avLst/>
                  <a:gdLst/>
                  <a:ahLst/>
                  <a:cxnLst>
                    <a:cxn ang="0">
                      <a:pos x="0" y="566"/>
                    </a:cxn>
                    <a:cxn ang="0">
                      <a:pos x="4" y="548"/>
                    </a:cxn>
                    <a:cxn ang="0">
                      <a:pos x="11" y="534"/>
                    </a:cxn>
                    <a:cxn ang="0">
                      <a:pos x="18" y="517"/>
                    </a:cxn>
                    <a:cxn ang="0">
                      <a:pos x="28" y="503"/>
                    </a:cxn>
                    <a:cxn ang="0">
                      <a:pos x="53" y="465"/>
                    </a:cxn>
                    <a:cxn ang="0">
                      <a:pos x="77" y="426"/>
                    </a:cxn>
                    <a:cxn ang="0">
                      <a:pos x="84" y="416"/>
                    </a:cxn>
                    <a:cxn ang="0">
                      <a:pos x="95" y="405"/>
                    </a:cxn>
                    <a:cxn ang="0">
                      <a:pos x="112" y="381"/>
                    </a:cxn>
                    <a:cxn ang="0">
                      <a:pos x="137" y="332"/>
                    </a:cxn>
                    <a:cxn ang="0">
                      <a:pos x="161" y="276"/>
                    </a:cxn>
                    <a:cxn ang="0">
                      <a:pos x="178" y="237"/>
                    </a:cxn>
                    <a:cxn ang="0">
                      <a:pos x="185" y="220"/>
                    </a:cxn>
                    <a:cxn ang="0">
                      <a:pos x="196" y="206"/>
                    </a:cxn>
                    <a:cxn ang="0">
                      <a:pos x="206" y="189"/>
                    </a:cxn>
                    <a:cxn ang="0">
                      <a:pos x="220" y="175"/>
                    </a:cxn>
                    <a:cxn ang="0">
                      <a:pos x="248" y="143"/>
                    </a:cxn>
                    <a:cxn ang="0">
                      <a:pos x="273" y="112"/>
                    </a:cxn>
                    <a:cxn ang="0">
                      <a:pos x="290" y="80"/>
                    </a:cxn>
                    <a:cxn ang="0">
                      <a:pos x="308" y="56"/>
                    </a:cxn>
                    <a:cxn ang="0">
                      <a:pos x="325" y="31"/>
                    </a:cxn>
                    <a:cxn ang="0">
                      <a:pos x="343" y="10"/>
                    </a:cxn>
                    <a:cxn ang="0">
                      <a:pos x="350" y="3"/>
                    </a:cxn>
                    <a:cxn ang="0">
                      <a:pos x="353" y="0"/>
                    </a:cxn>
                    <a:cxn ang="0">
                      <a:pos x="360" y="0"/>
                    </a:cxn>
                    <a:cxn ang="0">
                      <a:pos x="360" y="3"/>
                    </a:cxn>
                    <a:cxn ang="0">
                      <a:pos x="360" y="24"/>
                    </a:cxn>
                    <a:cxn ang="0">
                      <a:pos x="350" y="59"/>
                    </a:cxn>
                    <a:cxn ang="0">
                      <a:pos x="336" y="94"/>
                    </a:cxn>
                    <a:cxn ang="0">
                      <a:pos x="322" y="126"/>
                    </a:cxn>
                    <a:cxn ang="0">
                      <a:pos x="290" y="171"/>
                    </a:cxn>
                    <a:cxn ang="0">
                      <a:pos x="241" y="237"/>
                    </a:cxn>
                    <a:cxn ang="0">
                      <a:pos x="196" y="297"/>
                    </a:cxn>
                    <a:cxn ang="0">
                      <a:pos x="171" y="332"/>
                    </a:cxn>
                    <a:cxn ang="0">
                      <a:pos x="147" y="374"/>
                    </a:cxn>
                    <a:cxn ang="0">
                      <a:pos x="119" y="426"/>
                    </a:cxn>
                    <a:cxn ang="0">
                      <a:pos x="109" y="447"/>
                    </a:cxn>
                    <a:cxn ang="0">
                      <a:pos x="91" y="472"/>
                    </a:cxn>
                    <a:cxn ang="0">
                      <a:pos x="67" y="503"/>
                    </a:cxn>
                    <a:cxn ang="0">
                      <a:pos x="46" y="534"/>
                    </a:cxn>
                    <a:cxn ang="0">
                      <a:pos x="35" y="548"/>
                    </a:cxn>
                    <a:cxn ang="0">
                      <a:pos x="28" y="559"/>
                    </a:cxn>
                    <a:cxn ang="0">
                      <a:pos x="21" y="562"/>
                    </a:cxn>
                    <a:cxn ang="0">
                      <a:pos x="14" y="566"/>
                    </a:cxn>
                    <a:cxn ang="0">
                      <a:pos x="4" y="566"/>
                    </a:cxn>
                    <a:cxn ang="0">
                      <a:pos x="0" y="566"/>
                    </a:cxn>
                  </a:cxnLst>
                  <a:rect l="0" t="0" r="r" b="b"/>
                  <a:pathLst>
                    <a:path w="360" h="566">
                      <a:moveTo>
                        <a:pt x="0" y="566"/>
                      </a:moveTo>
                      <a:lnTo>
                        <a:pt x="4" y="548"/>
                      </a:lnTo>
                      <a:lnTo>
                        <a:pt x="11" y="534"/>
                      </a:lnTo>
                      <a:lnTo>
                        <a:pt x="18" y="517"/>
                      </a:lnTo>
                      <a:lnTo>
                        <a:pt x="28" y="503"/>
                      </a:lnTo>
                      <a:lnTo>
                        <a:pt x="53" y="465"/>
                      </a:lnTo>
                      <a:lnTo>
                        <a:pt x="77" y="426"/>
                      </a:lnTo>
                      <a:lnTo>
                        <a:pt x="84" y="416"/>
                      </a:lnTo>
                      <a:lnTo>
                        <a:pt x="95" y="405"/>
                      </a:lnTo>
                      <a:lnTo>
                        <a:pt x="112" y="381"/>
                      </a:lnTo>
                      <a:lnTo>
                        <a:pt x="137" y="332"/>
                      </a:lnTo>
                      <a:lnTo>
                        <a:pt x="161" y="276"/>
                      </a:lnTo>
                      <a:lnTo>
                        <a:pt x="178" y="237"/>
                      </a:lnTo>
                      <a:lnTo>
                        <a:pt x="185" y="220"/>
                      </a:lnTo>
                      <a:lnTo>
                        <a:pt x="196" y="206"/>
                      </a:lnTo>
                      <a:lnTo>
                        <a:pt x="206" y="189"/>
                      </a:lnTo>
                      <a:lnTo>
                        <a:pt x="220" y="175"/>
                      </a:lnTo>
                      <a:lnTo>
                        <a:pt x="248" y="143"/>
                      </a:lnTo>
                      <a:lnTo>
                        <a:pt x="273" y="112"/>
                      </a:lnTo>
                      <a:lnTo>
                        <a:pt x="290" y="80"/>
                      </a:lnTo>
                      <a:lnTo>
                        <a:pt x="308" y="56"/>
                      </a:lnTo>
                      <a:lnTo>
                        <a:pt x="325" y="31"/>
                      </a:lnTo>
                      <a:lnTo>
                        <a:pt x="343" y="10"/>
                      </a:lnTo>
                      <a:lnTo>
                        <a:pt x="350" y="3"/>
                      </a:lnTo>
                      <a:lnTo>
                        <a:pt x="353" y="0"/>
                      </a:lnTo>
                      <a:lnTo>
                        <a:pt x="360" y="0"/>
                      </a:lnTo>
                      <a:lnTo>
                        <a:pt x="360" y="3"/>
                      </a:lnTo>
                      <a:lnTo>
                        <a:pt x="360" y="24"/>
                      </a:lnTo>
                      <a:lnTo>
                        <a:pt x="350" y="59"/>
                      </a:lnTo>
                      <a:lnTo>
                        <a:pt x="336" y="94"/>
                      </a:lnTo>
                      <a:lnTo>
                        <a:pt x="322" y="126"/>
                      </a:lnTo>
                      <a:lnTo>
                        <a:pt x="290" y="171"/>
                      </a:lnTo>
                      <a:lnTo>
                        <a:pt x="241" y="237"/>
                      </a:lnTo>
                      <a:lnTo>
                        <a:pt x="196" y="297"/>
                      </a:lnTo>
                      <a:lnTo>
                        <a:pt x="171" y="332"/>
                      </a:lnTo>
                      <a:lnTo>
                        <a:pt x="147" y="374"/>
                      </a:lnTo>
                      <a:lnTo>
                        <a:pt x="119" y="426"/>
                      </a:lnTo>
                      <a:lnTo>
                        <a:pt x="109" y="447"/>
                      </a:lnTo>
                      <a:lnTo>
                        <a:pt x="91" y="472"/>
                      </a:lnTo>
                      <a:lnTo>
                        <a:pt x="67" y="503"/>
                      </a:lnTo>
                      <a:lnTo>
                        <a:pt x="46" y="534"/>
                      </a:lnTo>
                      <a:lnTo>
                        <a:pt x="35" y="548"/>
                      </a:lnTo>
                      <a:lnTo>
                        <a:pt x="28" y="559"/>
                      </a:lnTo>
                      <a:lnTo>
                        <a:pt x="21" y="562"/>
                      </a:lnTo>
                      <a:lnTo>
                        <a:pt x="14" y="566"/>
                      </a:lnTo>
                      <a:lnTo>
                        <a:pt x="4" y="566"/>
                      </a:lnTo>
                      <a:lnTo>
                        <a:pt x="0" y="566"/>
                      </a:lnTo>
                      <a:close/>
                    </a:path>
                  </a:pathLst>
                </a:custGeom>
                <a:solidFill>
                  <a:srgbClr val="E89680"/>
                </a:solidFill>
                <a:ln w="9525">
                  <a:noFill/>
                  <a:round/>
                  <a:headEnd/>
                  <a:tailEnd/>
                </a:ln>
              </p:spPr>
              <p:txBody>
                <a:bodyPr>
                  <a:prstTxWarp prst="textNoShape">
                    <a:avLst/>
                  </a:prstTxWarp>
                </a:bodyPr>
                <a:lstStyle/>
                <a:p>
                  <a:endParaRPr lang="en-US" dirty="0"/>
                </a:p>
              </p:txBody>
            </p:sp>
          </p:grpSp>
          <p:sp>
            <p:nvSpPr>
              <p:cNvPr id="79" name="Line 1192"/>
              <p:cNvSpPr>
                <a:spLocks noChangeShapeType="1"/>
              </p:cNvSpPr>
              <p:nvPr/>
            </p:nvSpPr>
            <p:spPr bwMode="auto">
              <a:xfrm flipV="1">
                <a:off x="864" y="1296"/>
                <a:ext cx="1164" cy="2016"/>
              </a:xfrm>
              <a:prstGeom prst="line">
                <a:avLst/>
              </a:prstGeom>
              <a:noFill/>
              <a:ln w="38100">
                <a:solidFill>
                  <a:srgbClr val="FF0000"/>
                </a:solidFill>
                <a:prstDash val="sysDot"/>
                <a:round/>
                <a:headEnd/>
                <a:tailEnd/>
              </a:ln>
              <a:effectLst/>
            </p:spPr>
            <p:txBody>
              <a:bodyPr wrap="none" anchor="ctr">
                <a:prstTxWarp prst="textNoShape">
                  <a:avLst/>
                </a:prstTxWarp>
              </a:bodyPr>
              <a:lstStyle/>
              <a:p>
                <a:endParaRPr lang="en-US" dirty="0"/>
              </a:p>
            </p:txBody>
          </p:sp>
        </p:grpSp>
      </p:grpSp>
      <p:sp>
        <p:nvSpPr>
          <p:cNvPr id="154" name="TextBox 153"/>
          <p:cNvSpPr txBox="1"/>
          <p:nvPr/>
        </p:nvSpPr>
        <p:spPr>
          <a:xfrm>
            <a:off x="3475556" y="4548712"/>
            <a:ext cx="340771" cy="230832"/>
          </a:xfrm>
          <a:prstGeom prst="rect">
            <a:avLst/>
          </a:prstGeom>
          <a:noFill/>
        </p:spPr>
        <p:txBody>
          <a:bodyPr wrap="none" rtlCol="0">
            <a:spAutoFit/>
          </a:bodyPr>
          <a:lstStyle/>
          <a:p>
            <a:r>
              <a:rPr lang="en-US" sz="900" dirty="0" smtClean="0"/>
              <a:t>60°</a:t>
            </a:r>
            <a:endParaRPr lang="en-US" sz="900" dirty="0"/>
          </a:p>
        </p:txBody>
      </p:sp>
      <p:sp>
        <p:nvSpPr>
          <p:cNvPr id="155" name="TextBox 154"/>
          <p:cNvSpPr txBox="1"/>
          <p:nvPr/>
        </p:nvSpPr>
        <p:spPr>
          <a:xfrm>
            <a:off x="524933" y="1295400"/>
            <a:ext cx="8542867" cy="2846933"/>
          </a:xfrm>
          <a:prstGeom prst="rect">
            <a:avLst/>
          </a:prstGeom>
          <a:noFill/>
        </p:spPr>
        <p:txBody>
          <a:bodyPr wrap="square" rtlCol="0">
            <a:spAutoFit/>
          </a:bodyPr>
          <a:lstStyle/>
          <a:p>
            <a:pPr marL="271463" indent="-271463">
              <a:spcAft>
                <a:spcPts val="600"/>
              </a:spcAft>
              <a:buClr>
                <a:srgbClr val="FF0000"/>
              </a:buClr>
              <a:buFont typeface="Wingdings" charset="2"/>
              <a:buChar char="q"/>
            </a:pPr>
            <a:r>
              <a:rPr lang="en-US" dirty="0" smtClean="0"/>
              <a:t>The vertical plan of execution has to be positioned at 150mt. from the Pilot</a:t>
            </a:r>
          </a:p>
          <a:p>
            <a:pPr marL="271463" indent="-271463">
              <a:spcAft>
                <a:spcPts val="600"/>
              </a:spcAft>
              <a:buClr>
                <a:srgbClr val="FF0000"/>
              </a:buClr>
              <a:buFont typeface="Wingdings" charset="2"/>
              <a:buChar char="q"/>
            </a:pPr>
            <a:r>
              <a:rPr lang="en-US" dirty="0" smtClean="0"/>
              <a:t>The lateral space is limited to 60° for F3A and 70° for F3M </a:t>
            </a:r>
          </a:p>
          <a:p>
            <a:pPr marL="271463" indent="-271463">
              <a:spcAft>
                <a:spcPts val="600"/>
              </a:spcAft>
              <a:buClr>
                <a:srgbClr val="FF0000"/>
              </a:buClr>
              <a:buFont typeface="Wingdings" charset="2"/>
              <a:buChar char="q"/>
            </a:pPr>
            <a:r>
              <a:rPr lang="en-US" dirty="0" smtClean="0"/>
              <a:t>The vertical space is limited to 60° on the Judges vertical</a:t>
            </a:r>
          </a:p>
          <a:p>
            <a:pPr marL="271463" indent="-271463">
              <a:spcAft>
                <a:spcPts val="600"/>
              </a:spcAft>
              <a:buClr>
                <a:srgbClr val="FF0000"/>
              </a:buClr>
              <a:buFont typeface="Wingdings" charset="2"/>
              <a:buChar char="q"/>
            </a:pPr>
            <a:r>
              <a:rPr lang="en-US" dirty="0" smtClean="0"/>
              <a:t>The ‘Y’ axis is used for “Cross-Box” maneuvers and is orthogonal to the ‘X’ axis</a:t>
            </a:r>
          </a:p>
          <a:p>
            <a:pPr marL="271463" indent="-271463">
              <a:spcAft>
                <a:spcPts val="600"/>
              </a:spcAft>
              <a:buClr>
                <a:srgbClr val="FF0000"/>
              </a:buClr>
              <a:buFont typeface="Wingdings" charset="2"/>
              <a:buChar char="q"/>
            </a:pPr>
            <a:r>
              <a:rPr lang="en-US" dirty="0" smtClean="0"/>
              <a:t>Exit from the Box is penalized for each maneuver</a:t>
            </a:r>
          </a:p>
          <a:p>
            <a:pPr marL="271463" indent="-271463">
              <a:spcAft>
                <a:spcPts val="600"/>
              </a:spcAft>
              <a:buClr>
                <a:srgbClr val="FF0000"/>
              </a:buClr>
              <a:buFont typeface="Wingdings" charset="2"/>
              <a:buChar char="q"/>
            </a:pPr>
            <a:r>
              <a:rPr lang="en-US" dirty="0" smtClean="0"/>
              <a:t>The whole sequence has to be centered on the Box center</a:t>
            </a:r>
          </a:p>
          <a:p>
            <a:pPr marL="271463" indent="-271463">
              <a:spcAft>
                <a:spcPts val="600"/>
              </a:spcAft>
              <a:buClr>
                <a:srgbClr val="FF0000"/>
              </a:buClr>
              <a:buFont typeface="Wingdings" charset="2"/>
              <a:buChar char="q"/>
            </a:pPr>
            <a:r>
              <a:rPr lang="en-US" dirty="0" smtClean="0"/>
              <a:t>The safety line is at 20mt. from the Pilot</a:t>
            </a:r>
          </a:p>
          <a:p>
            <a:pPr>
              <a:spcAft>
                <a:spcPts val="600"/>
              </a:spcAft>
              <a:buClr>
                <a:srgbClr val="FF0000"/>
              </a:buClr>
            </a:pPr>
            <a:endParaRPr lang="en-US" dirty="0"/>
          </a:p>
        </p:txBody>
      </p:sp>
      <p:sp>
        <p:nvSpPr>
          <p:cNvPr id="156" name="TextBox 155"/>
          <p:cNvSpPr txBox="1"/>
          <p:nvPr/>
        </p:nvSpPr>
        <p:spPr>
          <a:xfrm>
            <a:off x="6159984" y="5889555"/>
            <a:ext cx="2039015" cy="246221"/>
          </a:xfrm>
          <a:prstGeom prst="rect">
            <a:avLst/>
          </a:prstGeom>
          <a:noFill/>
        </p:spPr>
        <p:txBody>
          <a:bodyPr wrap="none" rtlCol="0">
            <a:spAutoFit/>
          </a:bodyPr>
          <a:lstStyle/>
          <a:p>
            <a:r>
              <a:rPr lang="en-US" sz="1000" dirty="0" smtClean="0">
                <a:solidFill>
                  <a:srgbClr val="FFFFFF"/>
                </a:solidFill>
              </a:rPr>
              <a:t>Linea di </a:t>
            </a:r>
            <a:r>
              <a:rPr lang="en-US" sz="1000" dirty="0" err="1" smtClean="0">
                <a:solidFill>
                  <a:srgbClr val="FFFFFF"/>
                </a:solidFill>
              </a:rPr>
              <a:t>Sicurezza</a:t>
            </a:r>
            <a:r>
              <a:rPr lang="en-US" sz="1000" dirty="0" smtClean="0">
                <a:solidFill>
                  <a:srgbClr val="FFFFFF"/>
                </a:solidFill>
              </a:rPr>
              <a:t>:  20 </a:t>
            </a:r>
            <a:r>
              <a:rPr lang="en-US" sz="1000" dirty="0" err="1" smtClean="0">
                <a:solidFill>
                  <a:srgbClr val="FFFFFF"/>
                </a:solidFill>
              </a:rPr>
              <a:t>mt.</a:t>
            </a:r>
            <a:r>
              <a:rPr lang="en-US" sz="1000" dirty="0" smtClean="0">
                <a:solidFill>
                  <a:srgbClr val="FFFFFF"/>
                </a:solidFill>
              </a:rPr>
              <a:t> </a:t>
            </a:r>
            <a:r>
              <a:rPr lang="en-US" sz="1000" dirty="0" err="1" smtClean="0">
                <a:solidFill>
                  <a:srgbClr val="FFFFFF"/>
                </a:solidFill>
              </a:rPr>
              <a:t>dal</a:t>
            </a:r>
            <a:r>
              <a:rPr lang="en-US" sz="1000" dirty="0" smtClean="0">
                <a:solidFill>
                  <a:srgbClr val="FFFFFF"/>
                </a:solidFill>
              </a:rPr>
              <a:t> </a:t>
            </a:r>
            <a:r>
              <a:rPr lang="en-US" sz="1000" dirty="0" err="1" smtClean="0">
                <a:solidFill>
                  <a:srgbClr val="FFFFFF"/>
                </a:solidFill>
              </a:rPr>
              <a:t>Pilota</a:t>
            </a:r>
            <a:endParaRPr lang="en-US" sz="1000" dirty="0">
              <a:solidFill>
                <a:srgbClr val="FFFFFF"/>
              </a:solidFill>
            </a:endParaRPr>
          </a:p>
        </p:txBody>
      </p:sp>
      <p:cxnSp>
        <p:nvCxnSpPr>
          <p:cNvPr id="157" name="Straight Connector 156"/>
          <p:cNvCxnSpPr/>
          <p:nvPr/>
        </p:nvCxnSpPr>
        <p:spPr>
          <a:xfrm>
            <a:off x="320963" y="5545093"/>
            <a:ext cx="8686800" cy="1588"/>
          </a:xfrm>
          <a:prstGeom prst="line">
            <a:avLst/>
          </a:prstGeom>
          <a:ln>
            <a:solidFill>
              <a:schemeClr val="bg1"/>
            </a:solidFill>
            <a:headEnd type="stealth"/>
            <a:tailEnd type="stealth"/>
          </a:ln>
          <a:effectLst/>
        </p:spPr>
        <p:style>
          <a:lnRef idx="2">
            <a:schemeClr val="accent1"/>
          </a:lnRef>
          <a:fillRef idx="0">
            <a:schemeClr val="accent1"/>
          </a:fillRef>
          <a:effectRef idx="1">
            <a:schemeClr val="accent1"/>
          </a:effectRef>
          <a:fontRef idx="minor">
            <a:schemeClr val="tx1"/>
          </a:fontRef>
        </p:style>
      </p:cxnSp>
      <p:sp>
        <p:nvSpPr>
          <p:cNvPr id="158" name="TextBox 157"/>
          <p:cNvSpPr txBox="1"/>
          <p:nvPr/>
        </p:nvSpPr>
        <p:spPr>
          <a:xfrm>
            <a:off x="4951509" y="5497262"/>
            <a:ext cx="1471314" cy="307777"/>
          </a:xfrm>
          <a:prstGeom prst="rect">
            <a:avLst/>
          </a:prstGeom>
          <a:noFill/>
        </p:spPr>
        <p:txBody>
          <a:bodyPr wrap="none" rtlCol="0">
            <a:spAutoFit/>
          </a:bodyPr>
          <a:lstStyle/>
          <a:p>
            <a:r>
              <a:rPr lang="en-US" sz="1400" dirty="0" err="1" smtClean="0">
                <a:solidFill>
                  <a:srgbClr val="FF0000"/>
                </a:solidFill>
              </a:rPr>
              <a:t>Asse</a:t>
            </a:r>
            <a:r>
              <a:rPr lang="en-US" sz="1400" dirty="0" smtClean="0">
                <a:solidFill>
                  <a:srgbClr val="FF0000"/>
                </a:solidFill>
              </a:rPr>
              <a:t> ‘X’ a 150 </a:t>
            </a:r>
            <a:r>
              <a:rPr lang="en-US" sz="1400" dirty="0" err="1" smtClean="0">
                <a:solidFill>
                  <a:srgbClr val="FF0000"/>
                </a:solidFill>
              </a:rPr>
              <a:t>mt.</a:t>
            </a:r>
            <a:endParaRPr lang="en-US" sz="1400" dirty="0">
              <a:solidFill>
                <a:srgbClr val="FF0000"/>
              </a:solidFill>
            </a:endParaRPr>
          </a:p>
        </p:txBody>
      </p:sp>
      <p:cxnSp>
        <p:nvCxnSpPr>
          <p:cNvPr id="159" name="Straight Connector 158"/>
          <p:cNvCxnSpPr/>
          <p:nvPr/>
        </p:nvCxnSpPr>
        <p:spPr>
          <a:xfrm rot="16200000" flipH="1">
            <a:off x="7636677" y="5606962"/>
            <a:ext cx="1371600" cy="914400"/>
          </a:xfrm>
          <a:prstGeom prst="line">
            <a:avLst/>
          </a:prstGeom>
          <a:ln>
            <a:solidFill>
              <a:schemeClr val="bg1"/>
            </a:solidFill>
            <a:headEnd type="stealth"/>
            <a:tailEnd type="stealth"/>
          </a:ln>
          <a:effectLst/>
        </p:spPr>
        <p:style>
          <a:lnRef idx="2">
            <a:schemeClr val="accent1"/>
          </a:lnRef>
          <a:fillRef idx="0">
            <a:schemeClr val="accent1"/>
          </a:fillRef>
          <a:effectRef idx="1">
            <a:schemeClr val="accent1"/>
          </a:effectRef>
          <a:fontRef idx="minor">
            <a:schemeClr val="tx1"/>
          </a:fontRef>
        </p:style>
      </p:cxnSp>
      <p:sp>
        <p:nvSpPr>
          <p:cNvPr id="160" name="TextBox 159"/>
          <p:cNvSpPr txBox="1"/>
          <p:nvPr/>
        </p:nvSpPr>
        <p:spPr>
          <a:xfrm>
            <a:off x="7841970" y="6299262"/>
            <a:ext cx="735986" cy="307777"/>
          </a:xfrm>
          <a:prstGeom prst="rect">
            <a:avLst/>
          </a:prstGeom>
          <a:noFill/>
        </p:spPr>
        <p:txBody>
          <a:bodyPr wrap="none" rtlCol="0">
            <a:spAutoFit/>
          </a:bodyPr>
          <a:lstStyle/>
          <a:p>
            <a:r>
              <a:rPr lang="en-US" sz="1400" dirty="0" err="1" smtClean="0">
                <a:solidFill>
                  <a:srgbClr val="FF0000"/>
                </a:solidFill>
              </a:rPr>
              <a:t>Asse</a:t>
            </a:r>
            <a:r>
              <a:rPr lang="en-US" sz="1400" dirty="0" smtClean="0">
                <a:solidFill>
                  <a:srgbClr val="FF0000"/>
                </a:solidFill>
              </a:rPr>
              <a:t> ‘Y’</a:t>
            </a:r>
            <a:endParaRPr lang="en-US" sz="1400" dirty="0">
              <a:solidFill>
                <a:srgbClr val="FF0000"/>
              </a:solidFill>
            </a:endParaRPr>
          </a:p>
        </p:txBody>
      </p:sp>
      <p:sp>
        <p:nvSpPr>
          <p:cNvPr id="161" name="Rectangle 2"/>
          <p:cNvSpPr>
            <a:spLocks noGrp="1" noChangeArrowheads="1"/>
          </p:cNvSpPr>
          <p:nvPr>
            <p:ph type="title"/>
          </p:nvPr>
        </p:nvSpPr>
        <p:spPr>
          <a:xfrm>
            <a:off x="2438400" y="-76200"/>
            <a:ext cx="6477000" cy="1219200"/>
          </a:xfrm>
        </p:spPr>
        <p:txBody>
          <a:bodyPr lIns="92075" tIns="46038" rIns="92075" bIns="46038" anchor="ctr"/>
          <a:lstStyle/>
          <a:p>
            <a:pPr algn="r">
              <a:defRPr/>
            </a:pPr>
            <a:r>
              <a:rPr lang="en-US" sz="4400" b="1" dirty="0" smtClean="0"/>
              <a:t>Box F3A – F3M</a:t>
            </a:r>
            <a:endParaRPr lang="en-US" sz="44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9096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001000" y="6492875"/>
            <a:ext cx="762000" cy="365125"/>
          </a:xfrm>
        </p:spPr>
        <p:txBody>
          <a:bodyPr/>
          <a:lstStyle/>
          <a:p>
            <a:pPr>
              <a:defRPr/>
            </a:pPr>
            <a:r>
              <a:rPr lang="en-US" dirty="0" smtClean="0"/>
              <a:t>J-</a:t>
            </a:r>
            <a:fld id="{A0EC684D-4F47-4BFF-86C6-0232A970A245}" type="slidenum">
              <a:rPr lang="en-US" smtClean="0"/>
              <a:pPr>
                <a:defRPr/>
              </a:pPr>
              <a:t>50</a:t>
            </a:fld>
            <a:endParaRPr lang="en-US" dirty="0"/>
          </a:p>
        </p:txBody>
      </p:sp>
      <p:sp>
        <p:nvSpPr>
          <p:cNvPr id="68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9"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graphicFrame>
        <p:nvGraphicFramePr>
          <p:cNvPr id="3" name="Object 2"/>
          <p:cNvGraphicFramePr>
            <a:graphicFrameLocks noChangeAspect="1"/>
          </p:cNvGraphicFramePr>
          <p:nvPr>
            <p:extLst>
              <p:ext uri="{D42A27DB-BD31-4B8C-83A1-F6EECF244321}">
                <p14:modId xmlns:p14="http://schemas.microsoft.com/office/powerpoint/2010/main" val="2040797677"/>
              </p:ext>
            </p:extLst>
          </p:nvPr>
        </p:nvGraphicFramePr>
        <p:xfrm>
          <a:off x="1981200" y="2265051"/>
          <a:ext cx="5808991" cy="4211949"/>
        </p:xfrm>
        <a:graphic>
          <a:graphicData uri="http://schemas.openxmlformats.org/presentationml/2006/ole">
            <mc:AlternateContent xmlns:mc="http://schemas.openxmlformats.org/markup-compatibility/2006">
              <mc:Choice xmlns:v="urn:schemas-microsoft-com:vml" Requires="v">
                <p:oleObj spid="_x0000_s201853" name="Visio" r:id="rId3" imgW="3741120" imgH="2712468" progId="Visio.Drawing.11">
                  <p:embed/>
                </p:oleObj>
              </mc:Choice>
              <mc:Fallback>
                <p:oleObj name="Visio" r:id="rId3" imgW="3741120" imgH="2712468" progId="Visio.Drawing.11">
                  <p:embed/>
                  <p:pic>
                    <p:nvPicPr>
                      <p:cNvPr id="0" name=""/>
                      <p:cNvPicPr/>
                      <p:nvPr/>
                    </p:nvPicPr>
                    <p:blipFill>
                      <a:blip r:embed="rId4"/>
                      <a:stretch>
                        <a:fillRect/>
                      </a:stretch>
                    </p:blipFill>
                    <p:spPr>
                      <a:xfrm>
                        <a:off x="1981200" y="2265051"/>
                        <a:ext cx="5808991" cy="4211949"/>
                      </a:xfrm>
                      <a:prstGeom prst="rect">
                        <a:avLst/>
                      </a:prstGeom>
                    </p:spPr>
                  </p:pic>
                </p:oleObj>
              </mc:Fallback>
            </mc:AlternateContent>
          </a:graphicData>
        </a:graphic>
      </p:graphicFrame>
      <p:sp>
        <p:nvSpPr>
          <p:cNvPr id="8" name="Rectangle 13"/>
          <p:cNvSpPr>
            <a:spLocks noChangeArrowheads="1"/>
          </p:cNvSpPr>
          <p:nvPr/>
        </p:nvSpPr>
        <p:spPr bwMode="auto">
          <a:xfrm>
            <a:off x="2675467" y="1"/>
            <a:ext cx="6248400" cy="9906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latin typeface="Arial"/>
                <a:cs typeface="Arial"/>
              </a:rPr>
              <a:t>Break in the Sequence</a:t>
            </a:r>
            <a:endParaRPr lang="en-US" sz="4400" b="1" dirty="0">
              <a:solidFill>
                <a:schemeClr val="tx2"/>
              </a:solidFill>
              <a:latin typeface="Arial"/>
              <a:cs typeface="Arial"/>
            </a:endParaRPr>
          </a:p>
        </p:txBody>
      </p:sp>
      <p:sp>
        <p:nvSpPr>
          <p:cNvPr id="10" name="Rectangle 19"/>
          <p:cNvSpPr>
            <a:spLocks noChangeArrowheads="1"/>
          </p:cNvSpPr>
          <p:nvPr/>
        </p:nvSpPr>
        <p:spPr bwMode="auto">
          <a:xfrm>
            <a:off x="533400" y="1295400"/>
            <a:ext cx="8458200" cy="830997"/>
          </a:xfrm>
          <a:prstGeom prst="rect">
            <a:avLst/>
          </a:prstGeom>
          <a:noFill/>
          <a:ln w="12700">
            <a:noFill/>
            <a:miter lim="800000"/>
            <a:headEnd/>
            <a:tailEnd/>
          </a:ln>
        </p:spPr>
        <p:txBody>
          <a:bodyPr wrap="square" anchor="ctr">
            <a:spAutoFit/>
          </a:bodyPr>
          <a:lstStyle/>
          <a:p>
            <a:pPr eaLnBrk="0" hangingPunct="0"/>
            <a:r>
              <a:rPr lang="en-US" sz="2400" dirty="0" smtClean="0"/>
              <a:t>Zero on first and second wrong maneuvers + Break penalty on re-entry</a:t>
            </a:r>
            <a:endParaRPr lang="en-US" sz="2400" dirty="0"/>
          </a:p>
        </p:txBody>
      </p:sp>
    </p:spTree>
    <p:extLst>
      <p:ext uri="{BB962C8B-B14F-4D97-AF65-F5344CB8AC3E}">
        <p14:creationId xmlns:p14="http://schemas.microsoft.com/office/powerpoint/2010/main" val="4183431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AC - Part Loop Reference Guide.jpg"/>
          <p:cNvPicPr>
            <a:picLocks noChangeAspect="1"/>
          </p:cNvPicPr>
          <p:nvPr/>
        </p:nvPicPr>
        <p:blipFill>
          <a:blip r:embed="rId2" cstate="print"/>
          <a:srcRect l="1961" t="2222" r="1961"/>
          <a:stretch>
            <a:fillRect/>
          </a:stretch>
        </p:blipFill>
        <p:spPr>
          <a:xfrm>
            <a:off x="0" y="0"/>
            <a:ext cx="7297880" cy="6553200"/>
          </a:xfrm>
          <a:prstGeom prst="rect">
            <a:avLst/>
          </a:prstGeom>
        </p:spPr>
      </p:pic>
      <p:sp>
        <p:nvSpPr>
          <p:cNvPr id="2" name="Slide Number Placeholder 1"/>
          <p:cNvSpPr>
            <a:spLocks noGrp="1"/>
          </p:cNvSpPr>
          <p:nvPr>
            <p:ph type="sldNum" sz="quarter" idx="4294967295"/>
          </p:nvPr>
        </p:nvSpPr>
        <p:spPr>
          <a:xfrm>
            <a:off x="8001000" y="6492875"/>
            <a:ext cx="762000" cy="365125"/>
          </a:xfrm>
        </p:spPr>
        <p:txBody>
          <a:bodyPr/>
          <a:lstStyle/>
          <a:p>
            <a:pPr>
              <a:defRPr/>
            </a:pPr>
            <a:r>
              <a:rPr lang="en-US" smtClean="0"/>
              <a:t>J-</a:t>
            </a:r>
            <a:fld id="{5524F3B0-0893-4A65-A0A8-49B214F96C6D}" type="slidenum">
              <a:rPr lang="en-US" smtClean="0"/>
              <a:pPr>
                <a:defRPr/>
              </a:pPr>
              <a:t>51</a:t>
            </a:fld>
            <a:endParaRPr lang="en-US"/>
          </a:p>
        </p:txBody>
      </p:sp>
      <p:sp>
        <p:nvSpPr>
          <p:cNvPr id="3" name="Date Placeholder 2"/>
          <p:cNvSpPr>
            <a:spLocks noGrp="1"/>
          </p:cNvSpPr>
          <p:nvPr>
            <p:ph type="dt" sz="half" idx="2"/>
          </p:nvPr>
        </p:nvSpPr>
        <p:spPr>
          <a:xfrm>
            <a:off x="533400" y="6477000"/>
            <a:ext cx="304800" cy="304800"/>
          </a:xfrm>
          <a:prstGeom prst="rect">
            <a:avLst/>
          </a:prstGeom>
        </p:spPr>
        <p:txBody>
          <a:bodyPr/>
          <a:lstStyle/>
          <a:p>
            <a:pPr>
              <a:defRPr/>
            </a:pPr>
            <a:r>
              <a:rPr lang="en-US" dirty="0" smtClean="0"/>
              <a:t>2015</a:t>
            </a:r>
            <a:endParaRPr lang="en-US" dirty="0"/>
          </a:p>
        </p:txBody>
      </p:sp>
      <p:sp>
        <p:nvSpPr>
          <p:cNvPr id="6" name="Rectangle 13"/>
          <p:cNvSpPr>
            <a:spLocks noChangeArrowheads="1"/>
          </p:cNvSpPr>
          <p:nvPr/>
        </p:nvSpPr>
        <p:spPr bwMode="auto">
          <a:xfrm>
            <a:off x="7323667" y="-8467"/>
            <a:ext cx="1591733" cy="11430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latin typeface="Arial"/>
                <a:cs typeface="Arial"/>
              </a:rPr>
              <a:t>Radii</a:t>
            </a:r>
            <a:endParaRPr lang="en-US" sz="4400" b="1" dirty="0">
              <a:solidFill>
                <a:schemeClr val="tx2"/>
              </a:solidFill>
              <a:latin typeface="Arial"/>
              <a:cs typeface="Arial"/>
            </a:endParaRPr>
          </a:p>
        </p:txBody>
      </p:sp>
    </p:spTree>
    <p:extLst>
      <p:ext uri="{BB962C8B-B14F-4D97-AF65-F5344CB8AC3E}">
        <p14:creationId xmlns:p14="http://schemas.microsoft.com/office/powerpoint/2010/main" val="485926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1027"/>
          <p:cNvSpPr>
            <a:spLocks noGrp="1" noChangeArrowheads="1"/>
          </p:cNvSpPr>
          <p:nvPr>
            <p:ph type="subTitle" idx="4294967295"/>
          </p:nvPr>
        </p:nvSpPr>
        <p:spPr>
          <a:xfrm>
            <a:off x="914400" y="1905000"/>
            <a:ext cx="7391400" cy="2667000"/>
          </a:xfrm>
        </p:spPr>
        <p:txBody>
          <a:bodyPr lIns="91440" rIns="91440"/>
          <a:lstStyle/>
          <a:p>
            <a:pPr marR="0" algn="ctr">
              <a:buFont typeface="Monotype Sorts"/>
              <a:buNone/>
            </a:pPr>
            <a:endParaRPr lang="en-US" sz="4400" b="1" dirty="0" smtClean="0">
              <a:solidFill>
                <a:schemeClr val="tx2"/>
              </a:solidFill>
              <a:effectLst>
                <a:outerShdw blurRad="38100" dist="38100" dir="2700000" algn="tl">
                  <a:schemeClr val="accent4"/>
                </a:outerShdw>
              </a:effectLst>
              <a:latin typeface="Arial" panose="020B0604020202020204" pitchFamily="34" charset="0"/>
              <a:cs typeface="Arial" panose="020B0604020202020204" pitchFamily="34" charset="0"/>
            </a:endParaRPr>
          </a:p>
          <a:p>
            <a:pPr marR="0" algn="ctr">
              <a:buFont typeface="Monotype Sorts"/>
              <a:buNone/>
            </a:pPr>
            <a:r>
              <a:rPr lang="en-US" sz="4400" b="1" dirty="0" smtClean="0">
                <a:solidFill>
                  <a:schemeClr val="tx2"/>
                </a:solidFill>
                <a:effectLst>
                  <a:outerShdw blurRad="38100" dist="38100" dir="2700000" algn="tl">
                    <a:schemeClr val="accent4"/>
                  </a:outerShdw>
                </a:effectLst>
                <a:latin typeface="Arial" panose="020B0604020202020204" pitchFamily="34" charset="0"/>
                <a:cs typeface="Arial" panose="020B0604020202020204" pitchFamily="34" charset="0"/>
              </a:rPr>
              <a:t>Specific Judging Criteria</a:t>
            </a:r>
            <a:r>
              <a:rPr lang="en-US" sz="4400" b="1" dirty="0">
                <a:solidFill>
                  <a:schemeClr val="tx2"/>
                </a:solidFill>
                <a:effectLst>
                  <a:outerShdw blurRad="38100" dist="38100" dir="2700000" algn="tl">
                    <a:schemeClr val="accent4"/>
                  </a:outerShdw>
                </a:effectLst>
                <a:latin typeface="Arial" panose="020B0604020202020204" pitchFamily="34" charset="0"/>
                <a:cs typeface="Arial" panose="020B0604020202020204" pitchFamily="34" charset="0"/>
              </a:rPr>
              <a:t> </a:t>
            </a:r>
            <a:r>
              <a:rPr lang="en-US" sz="4400" b="1" dirty="0" smtClean="0">
                <a:solidFill>
                  <a:schemeClr val="tx2"/>
                </a:solidFill>
                <a:effectLst>
                  <a:outerShdw blurRad="38100" dist="38100" dir="2700000" algn="tl">
                    <a:schemeClr val="accent4"/>
                  </a:outerShdw>
                </a:effectLst>
                <a:latin typeface="Arial" panose="020B0604020202020204" pitchFamily="34" charset="0"/>
                <a:cs typeface="Arial" panose="020B0604020202020204" pitchFamily="34" charset="0"/>
              </a:rPr>
              <a:t>by Aresti Family</a:t>
            </a:r>
          </a:p>
        </p:txBody>
      </p:sp>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52</a:t>
            </a:fld>
            <a:endParaRPr lang="en-US" dirty="0">
              <a:latin typeface="Arial" panose="020B0604020202020204" pitchFamily="34" charset="0"/>
              <a:cs typeface="Arial" panose="020B0604020202020204" pitchFamily="34" charset="0"/>
            </a:endParaRPr>
          </a:p>
        </p:txBody>
      </p:sp>
      <p:sp>
        <p:nvSpPr>
          <p:cNvPr id="8"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cs typeface="Arial" panose="020B0604020202020204" pitchFamily="34" charset="0"/>
              </a:rPr>
              <a:t>2015</a:t>
            </a:r>
            <a:endParaRPr kumimoji="0" lang="en-US" sz="1200" b="1" i="0" u="none" strike="noStrike" kern="1200" cap="none" spc="0" normalizeH="0" baseline="0" noProof="0" dirty="0">
              <a:ln>
                <a:noFill/>
              </a:ln>
              <a:solidFill>
                <a:schemeClr val="tx2">
                  <a:shade val="90000"/>
                </a:schemeClr>
              </a:solidFill>
              <a:effectLst/>
              <a:uLnTx/>
              <a:uFillTx/>
              <a:cs typeface="Arial" panose="020B0604020202020204" pitchFamily="34" charset="0"/>
            </a:endParaRPr>
          </a:p>
        </p:txBody>
      </p:sp>
      <p:sp>
        <p:nvSpPr>
          <p:cNvPr id="9"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sp>
        <p:nvSpPr>
          <p:cNvPr id="11" name="Rectangle 2"/>
          <p:cNvSpPr>
            <a:spLocks noGrp="1" noChangeArrowheads="1"/>
          </p:cNvSpPr>
          <p:nvPr>
            <p:ph type="title"/>
          </p:nvPr>
        </p:nvSpPr>
        <p:spPr>
          <a:xfrm>
            <a:off x="3429000" y="-76200"/>
            <a:ext cx="5486400" cy="1219200"/>
          </a:xfrm>
        </p:spPr>
        <p:txBody>
          <a:bodyPr lIns="92075" tIns="46038" rIns="92075" bIns="46038" anchor="ctr"/>
          <a:lstStyle/>
          <a:p>
            <a:pPr algn="r">
              <a:defRPr/>
            </a:pPr>
            <a:r>
              <a:rPr lang="en-US" sz="4400" b="1" dirty="0" smtClean="0"/>
              <a:t>Seminar</a:t>
            </a:r>
            <a:r>
              <a:rPr lang="en-US" sz="4400" b="1" dirty="0" smtClean="0">
                <a:latin typeface="Arial" panose="020B0604020202020204" pitchFamily="34" charset="0"/>
                <a:cs typeface="Arial" panose="020B0604020202020204" pitchFamily="34" charset="0"/>
              </a:rPr>
              <a:t> Outline</a:t>
            </a:r>
          </a:p>
        </p:txBody>
      </p:sp>
    </p:spTree>
    <p:extLst>
      <p:ext uri="{BB962C8B-B14F-4D97-AF65-F5344CB8AC3E}">
        <p14:creationId xmlns:p14="http://schemas.microsoft.com/office/powerpoint/2010/main" val="143927853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2"/>
          <p:cNvSpPr>
            <a:spLocks noGrp="1"/>
          </p:cNvSpPr>
          <p:nvPr>
            <p:ph type="sldNum" sz="quarter" idx="4294967295"/>
          </p:nvPr>
        </p:nvSpPr>
        <p:spPr>
          <a:xfrm>
            <a:off x="8001000" y="6492875"/>
            <a:ext cx="762000" cy="365125"/>
          </a:xfrm>
        </p:spPr>
        <p:txBody>
          <a:bodyPr/>
          <a:lstStyle/>
          <a:p>
            <a:pPr>
              <a:defRPr/>
            </a:pPr>
            <a:r>
              <a:rPr lang="en-US"/>
              <a:t>J-</a:t>
            </a:r>
            <a:fld id="{9F46AF4A-B3AD-4123-8501-41E419F63499}" type="slidenum">
              <a:rPr lang="en-US"/>
              <a:pPr>
                <a:defRPr/>
              </a:pPr>
              <a:t>53</a:t>
            </a:fld>
            <a:endParaRPr lang="en-US"/>
          </a:p>
        </p:txBody>
      </p:sp>
      <p:sp>
        <p:nvSpPr>
          <p:cNvPr id="32774" name="TextBox 5"/>
          <p:cNvSpPr txBox="1">
            <a:spLocks noChangeArrowheads="1"/>
          </p:cNvSpPr>
          <p:nvPr/>
        </p:nvSpPr>
        <p:spPr bwMode="auto">
          <a:xfrm>
            <a:off x="533400" y="1295400"/>
            <a:ext cx="6448300" cy="4708981"/>
          </a:xfrm>
          <a:prstGeom prst="rect">
            <a:avLst/>
          </a:prstGeom>
          <a:noFill/>
          <a:ln w="9525">
            <a:noFill/>
            <a:miter lim="800000"/>
            <a:headEnd/>
            <a:tailEnd/>
          </a:ln>
        </p:spPr>
        <p:txBody>
          <a:bodyPr wrap="square">
            <a:spAutoFit/>
          </a:bodyPr>
          <a:lstStyle/>
          <a:p>
            <a:pPr marL="342900" indent="-342900">
              <a:buClr>
                <a:srgbClr val="FF0000"/>
              </a:buClr>
              <a:buFont typeface="Wingdings" charset="2"/>
              <a:buChar char="q"/>
            </a:pPr>
            <a:r>
              <a:rPr lang="en-US" sz="2000" dirty="0"/>
              <a:t>  Family 1 – Lines &amp; </a:t>
            </a:r>
            <a:r>
              <a:rPr lang="en-US" sz="2000" dirty="0" smtClean="0"/>
              <a:t>Angles</a:t>
            </a:r>
          </a:p>
          <a:p>
            <a:pPr>
              <a:buClr>
                <a:srgbClr val="FF0000"/>
              </a:buClr>
            </a:pPr>
            <a:endParaRPr lang="en-US" sz="2000" dirty="0"/>
          </a:p>
          <a:p>
            <a:pPr marL="342900" indent="-342900">
              <a:buClr>
                <a:srgbClr val="FF0000"/>
              </a:buClr>
              <a:buFont typeface="Wingdings" charset="2"/>
              <a:buChar char="q"/>
            </a:pPr>
            <a:r>
              <a:rPr lang="en-US" sz="2000" dirty="0"/>
              <a:t>  Family 2 – Turns &amp; Rolling </a:t>
            </a:r>
            <a:r>
              <a:rPr lang="en-US" sz="2000" dirty="0" smtClean="0"/>
              <a:t>Turns</a:t>
            </a:r>
          </a:p>
          <a:p>
            <a:pPr>
              <a:buClr>
                <a:srgbClr val="FF0000"/>
              </a:buClr>
            </a:pPr>
            <a:endParaRPr lang="en-US" sz="2000" dirty="0"/>
          </a:p>
          <a:p>
            <a:pPr marL="342900" indent="-342900">
              <a:buClr>
                <a:srgbClr val="FF0000"/>
              </a:buClr>
              <a:buFont typeface="Wingdings" charset="2"/>
              <a:buChar char="q"/>
            </a:pPr>
            <a:r>
              <a:rPr lang="en-US" sz="2000" dirty="0"/>
              <a:t>  Family 3 – Combinations of </a:t>
            </a:r>
            <a:r>
              <a:rPr lang="en-US" sz="2000" dirty="0" smtClean="0"/>
              <a:t>Lines</a:t>
            </a:r>
          </a:p>
          <a:p>
            <a:pPr>
              <a:buClr>
                <a:srgbClr val="FF0000"/>
              </a:buClr>
            </a:pPr>
            <a:endParaRPr lang="en-US" sz="2000" dirty="0"/>
          </a:p>
          <a:p>
            <a:pPr marL="342900" indent="-342900">
              <a:buClr>
                <a:srgbClr val="FF0000"/>
              </a:buClr>
              <a:buFont typeface="Wingdings" charset="2"/>
              <a:buChar char="q"/>
            </a:pPr>
            <a:r>
              <a:rPr lang="en-US" sz="2000" dirty="0"/>
              <a:t>  Family 5 – </a:t>
            </a:r>
            <a:r>
              <a:rPr lang="en-US" sz="2000" dirty="0" smtClean="0"/>
              <a:t>Stall Turns – Hammerheads</a:t>
            </a:r>
          </a:p>
          <a:p>
            <a:pPr>
              <a:buClr>
                <a:srgbClr val="FF0000"/>
              </a:buClr>
            </a:pPr>
            <a:endParaRPr lang="en-US" sz="2000" dirty="0"/>
          </a:p>
          <a:p>
            <a:pPr marL="342900" indent="-342900">
              <a:buClr>
                <a:srgbClr val="FF0000"/>
              </a:buClr>
              <a:buFont typeface="Wingdings" charset="2"/>
              <a:buChar char="q"/>
            </a:pPr>
            <a:r>
              <a:rPr lang="en-US" sz="2000" dirty="0"/>
              <a:t>  Family 6 – Tail </a:t>
            </a:r>
            <a:r>
              <a:rPr lang="en-US" sz="2000" dirty="0" smtClean="0"/>
              <a:t>Slides</a:t>
            </a:r>
          </a:p>
          <a:p>
            <a:pPr>
              <a:buClr>
                <a:srgbClr val="FF0000"/>
              </a:buClr>
            </a:pPr>
            <a:endParaRPr lang="en-US" sz="2000" dirty="0"/>
          </a:p>
          <a:p>
            <a:pPr marL="342900" indent="-342900">
              <a:buClr>
                <a:srgbClr val="FF0000"/>
              </a:buClr>
              <a:buFont typeface="Wingdings" charset="2"/>
              <a:buChar char="q"/>
            </a:pPr>
            <a:r>
              <a:rPr lang="en-US" sz="2000" dirty="0"/>
              <a:t>  Family 7 – </a:t>
            </a:r>
            <a:r>
              <a:rPr lang="en-US" sz="2000" dirty="0" smtClean="0"/>
              <a:t>Loops</a:t>
            </a:r>
          </a:p>
          <a:p>
            <a:pPr>
              <a:buClr>
                <a:srgbClr val="FF0000"/>
              </a:buClr>
            </a:pPr>
            <a:endParaRPr lang="en-US" sz="2000" dirty="0"/>
          </a:p>
          <a:p>
            <a:pPr marL="342900" indent="-342900">
              <a:buClr>
                <a:srgbClr val="FF0000"/>
              </a:buClr>
              <a:buFont typeface="Wingdings" charset="2"/>
              <a:buChar char="q"/>
            </a:pPr>
            <a:r>
              <a:rPr lang="en-US" sz="2000" dirty="0"/>
              <a:t>  Family 8 – Combinations of Lines, Loops, &amp; </a:t>
            </a:r>
            <a:r>
              <a:rPr lang="en-US" sz="2000" dirty="0" smtClean="0"/>
              <a:t>Rolls</a:t>
            </a:r>
          </a:p>
          <a:p>
            <a:pPr>
              <a:buClr>
                <a:srgbClr val="FF0000"/>
              </a:buClr>
            </a:pPr>
            <a:endParaRPr lang="en-US" sz="2000" dirty="0"/>
          </a:p>
          <a:p>
            <a:pPr marL="342900" indent="-342900">
              <a:buClr>
                <a:srgbClr val="FF0000"/>
              </a:buClr>
              <a:buFont typeface="Wingdings" charset="2"/>
              <a:buChar char="q"/>
            </a:pPr>
            <a:r>
              <a:rPr lang="en-US" sz="2000" dirty="0"/>
              <a:t>  Family 9 – Rotational Elements</a:t>
            </a:r>
          </a:p>
        </p:txBody>
      </p:sp>
      <p:sp>
        <p:nvSpPr>
          <p:cNvPr id="7"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13"/>
          <p:cNvSpPr>
            <a:spLocks noChangeArrowheads="1"/>
          </p:cNvSpPr>
          <p:nvPr/>
        </p:nvSpPr>
        <p:spPr bwMode="auto">
          <a:xfrm>
            <a:off x="2844800" y="0"/>
            <a:ext cx="6070600"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latin typeface="Arial"/>
                <a:cs typeface="Arial"/>
              </a:rPr>
              <a:t>Aresti Families 1-9</a:t>
            </a:r>
            <a:endParaRPr lang="en-US" sz="4400" b="1" dirty="0">
              <a:solidFill>
                <a:schemeClr val="tx2"/>
              </a:solidFill>
              <a:latin typeface="Arial"/>
              <a:cs typeface="Arial"/>
            </a:endParaRPr>
          </a:p>
        </p:txBody>
      </p:sp>
    </p:spTree>
    <p:extLst>
      <p:ext uri="{BB962C8B-B14F-4D97-AF65-F5344CB8AC3E}">
        <p14:creationId xmlns:p14="http://schemas.microsoft.com/office/powerpoint/2010/main" val="4039137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Slide Number Placeholder 2"/>
          <p:cNvSpPr>
            <a:spLocks noGrp="1"/>
          </p:cNvSpPr>
          <p:nvPr>
            <p:ph type="sldNum" sz="quarter" idx="4294967295"/>
          </p:nvPr>
        </p:nvSpPr>
        <p:spPr>
          <a:xfrm>
            <a:off x="8001000" y="6492875"/>
            <a:ext cx="762000" cy="365125"/>
          </a:xfrm>
        </p:spPr>
        <p:txBody>
          <a:bodyPr/>
          <a:lstStyle/>
          <a:p>
            <a:pPr>
              <a:defRPr/>
            </a:pPr>
            <a:r>
              <a:rPr lang="en-US"/>
              <a:t>J-</a:t>
            </a:r>
            <a:fld id="{311CA1DC-81AF-47F2-8DDC-4C3A75ECCBA9}" type="slidenum">
              <a:rPr lang="en-US"/>
              <a:pPr>
                <a:defRPr/>
              </a:pPr>
              <a:t>54</a:t>
            </a:fld>
            <a:endParaRPr lang="en-US"/>
          </a:p>
        </p:txBody>
      </p:sp>
      <p:graphicFrame>
        <p:nvGraphicFramePr>
          <p:cNvPr id="1026" name="Object 3"/>
          <p:cNvGraphicFramePr>
            <a:graphicFrameLocks noChangeAspect="1"/>
          </p:cNvGraphicFramePr>
          <p:nvPr/>
        </p:nvGraphicFramePr>
        <p:xfrm>
          <a:off x="3124200" y="4495800"/>
          <a:ext cx="1025525" cy="838200"/>
        </p:xfrm>
        <a:graphic>
          <a:graphicData uri="http://schemas.openxmlformats.org/presentationml/2006/ole">
            <mc:AlternateContent xmlns:mc="http://schemas.openxmlformats.org/markup-compatibility/2006">
              <mc:Choice xmlns:v="urn:schemas-microsoft-com:vml" Requires="v">
                <p:oleObj spid="_x0000_s299486" name="VISIO" r:id="rId4" imgW="1027176" imgH="838200" progId="">
                  <p:embed/>
                </p:oleObj>
              </mc:Choice>
              <mc:Fallback>
                <p:oleObj name="VISIO" r:id="rId4" imgW="1027176" imgH="838200" progId="">
                  <p:embed/>
                  <p:pic>
                    <p:nvPicPr>
                      <p:cNvPr id="0" name="Picture 4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495800"/>
                        <a:ext cx="10255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4"/>
          <p:cNvGraphicFramePr>
            <a:graphicFrameLocks noChangeAspect="1"/>
          </p:cNvGraphicFramePr>
          <p:nvPr/>
        </p:nvGraphicFramePr>
        <p:xfrm>
          <a:off x="1066800" y="2971800"/>
          <a:ext cx="1198563" cy="404813"/>
        </p:xfrm>
        <a:graphic>
          <a:graphicData uri="http://schemas.openxmlformats.org/presentationml/2006/ole">
            <mc:AlternateContent xmlns:mc="http://schemas.openxmlformats.org/markup-compatibility/2006">
              <mc:Choice xmlns:v="urn:schemas-microsoft-com:vml" Requires="v">
                <p:oleObj spid="_x0000_s299487" name="VISIO" r:id="rId6" imgW="1200912" imgH="405384" progId="">
                  <p:embed/>
                </p:oleObj>
              </mc:Choice>
              <mc:Fallback>
                <p:oleObj name="VISIO" r:id="rId6" imgW="1200912" imgH="405384" progId="">
                  <p:embed/>
                  <p:pic>
                    <p:nvPicPr>
                      <p:cNvPr id="0" name="Picture 4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2971800"/>
                        <a:ext cx="1198563"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5"/>
          <p:cNvGraphicFramePr>
            <a:graphicFrameLocks noChangeAspect="1"/>
          </p:cNvGraphicFramePr>
          <p:nvPr/>
        </p:nvGraphicFramePr>
        <p:xfrm>
          <a:off x="3124200" y="2743200"/>
          <a:ext cx="1204913" cy="890588"/>
        </p:xfrm>
        <a:graphic>
          <a:graphicData uri="http://schemas.openxmlformats.org/presentationml/2006/ole">
            <mc:AlternateContent xmlns:mc="http://schemas.openxmlformats.org/markup-compatibility/2006">
              <mc:Choice xmlns:v="urn:schemas-microsoft-com:vml" Requires="v">
                <p:oleObj spid="_x0000_s299488" name="VISIO" r:id="rId8" imgW="1207008" imgH="890016" progId="">
                  <p:embed/>
                </p:oleObj>
              </mc:Choice>
              <mc:Fallback>
                <p:oleObj name="VISIO" r:id="rId8" imgW="1207008" imgH="890016" progId="">
                  <p:embed/>
                  <p:pic>
                    <p:nvPicPr>
                      <p:cNvPr id="0" name="Picture 46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2743200"/>
                        <a:ext cx="1204913"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6"/>
          <p:cNvGraphicFramePr>
            <a:graphicFrameLocks noChangeAspect="1"/>
          </p:cNvGraphicFramePr>
          <p:nvPr/>
        </p:nvGraphicFramePr>
        <p:xfrm>
          <a:off x="5257800" y="2819400"/>
          <a:ext cx="844550" cy="890588"/>
        </p:xfrm>
        <a:graphic>
          <a:graphicData uri="http://schemas.openxmlformats.org/presentationml/2006/ole">
            <mc:AlternateContent xmlns:mc="http://schemas.openxmlformats.org/markup-compatibility/2006">
              <mc:Choice xmlns:v="urn:schemas-microsoft-com:vml" Requires="v">
                <p:oleObj spid="_x0000_s299489" name="VISIO" r:id="rId10" imgW="844296" imgH="890016" progId="">
                  <p:embed/>
                </p:oleObj>
              </mc:Choice>
              <mc:Fallback>
                <p:oleObj name="VISIO" r:id="rId10" imgW="844296" imgH="890016" progId="">
                  <p:embed/>
                  <p:pic>
                    <p:nvPicPr>
                      <p:cNvPr id="0" name="Picture 46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2819400"/>
                        <a:ext cx="844550"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7"/>
          <p:cNvGraphicFramePr>
            <a:graphicFrameLocks noChangeAspect="1"/>
          </p:cNvGraphicFramePr>
          <p:nvPr/>
        </p:nvGraphicFramePr>
        <p:xfrm>
          <a:off x="1295400" y="4419600"/>
          <a:ext cx="844550" cy="890588"/>
        </p:xfrm>
        <a:graphic>
          <a:graphicData uri="http://schemas.openxmlformats.org/presentationml/2006/ole">
            <mc:AlternateContent xmlns:mc="http://schemas.openxmlformats.org/markup-compatibility/2006">
              <mc:Choice xmlns:v="urn:schemas-microsoft-com:vml" Requires="v">
                <p:oleObj spid="_x0000_s299490" name="VISIO" r:id="rId12" imgW="844296" imgH="890016" progId="">
                  <p:embed/>
                </p:oleObj>
              </mc:Choice>
              <mc:Fallback>
                <p:oleObj name="VISIO" r:id="rId12" imgW="844296" imgH="890016" progId="">
                  <p:embed/>
                  <p:pic>
                    <p:nvPicPr>
                      <p:cNvPr id="0" name="Picture 47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5400" y="4419600"/>
                        <a:ext cx="844550"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1" name="Object 8"/>
          <p:cNvGraphicFramePr>
            <a:graphicFrameLocks noChangeAspect="1"/>
          </p:cNvGraphicFramePr>
          <p:nvPr/>
        </p:nvGraphicFramePr>
        <p:xfrm>
          <a:off x="5105400" y="4419600"/>
          <a:ext cx="1025525" cy="890588"/>
        </p:xfrm>
        <a:graphic>
          <a:graphicData uri="http://schemas.openxmlformats.org/presentationml/2006/ole">
            <mc:AlternateContent xmlns:mc="http://schemas.openxmlformats.org/markup-compatibility/2006">
              <mc:Choice xmlns:v="urn:schemas-microsoft-com:vml" Requires="v">
                <p:oleObj spid="_x0000_s299491" name="VISIO" r:id="rId14" imgW="1027176" imgH="890016" progId="">
                  <p:embed/>
                </p:oleObj>
              </mc:Choice>
              <mc:Fallback>
                <p:oleObj name="VISIO" r:id="rId14" imgW="1027176" imgH="890016" progId="">
                  <p:embed/>
                  <p:pic>
                    <p:nvPicPr>
                      <p:cNvPr id="0" name="Picture 47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05400" y="4419600"/>
                        <a:ext cx="10255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2" name="Object 9"/>
          <p:cNvGraphicFramePr>
            <a:graphicFrameLocks noChangeAspect="1"/>
          </p:cNvGraphicFramePr>
          <p:nvPr/>
        </p:nvGraphicFramePr>
        <p:xfrm>
          <a:off x="7010400" y="4419600"/>
          <a:ext cx="1204913" cy="890588"/>
        </p:xfrm>
        <a:graphic>
          <a:graphicData uri="http://schemas.openxmlformats.org/presentationml/2006/ole">
            <mc:AlternateContent xmlns:mc="http://schemas.openxmlformats.org/markup-compatibility/2006">
              <mc:Choice xmlns:v="urn:schemas-microsoft-com:vml" Requires="v">
                <p:oleObj spid="_x0000_s299492" name="VISIO" r:id="rId16" imgW="1207008" imgH="890016" progId="">
                  <p:embed/>
                </p:oleObj>
              </mc:Choice>
              <mc:Fallback>
                <p:oleObj name="VISIO" r:id="rId16" imgW="1207008" imgH="890016" progId="">
                  <p:embed/>
                  <p:pic>
                    <p:nvPicPr>
                      <p:cNvPr id="0" name="Picture 47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10400" y="4419600"/>
                        <a:ext cx="1204913"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3" name="Object 12"/>
          <p:cNvGraphicFramePr>
            <a:graphicFrameLocks noChangeAspect="1"/>
          </p:cNvGraphicFramePr>
          <p:nvPr/>
        </p:nvGraphicFramePr>
        <p:xfrm>
          <a:off x="7162800" y="2819400"/>
          <a:ext cx="844550" cy="890588"/>
        </p:xfrm>
        <a:graphic>
          <a:graphicData uri="http://schemas.openxmlformats.org/presentationml/2006/ole">
            <mc:AlternateContent xmlns:mc="http://schemas.openxmlformats.org/markup-compatibility/2006">
              <mc:Choice xmlns:v="urn:schemas-microsoft-com:vml" Requires="v">
                <p:oleObj spid="_x0000_s299493" name="Visio" r:id="rId18" imgW="1056175" imgH="1114217" progId="">
                  <p:embed/>
                </p:oleObj>
              </mc:Choice>
              <mc:Fallback>
                <p:oleObj name="Visio" r:id="rId18" imgW="1056175" imgH="1114217" progId="">
                  <p:embed/>
                  <p:pic>
                    <p:nvPicPr>
                      <p:cNvPr id="0" name="Picture 47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62800" y="2819400"/>
                        <a:ext cx="844550"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16" name="Rectangle 2"/>
          <p:cNvSpPr>
            <a:spLocks noChangeArrowheads="1"/>
          </p:cNvSpPr>
          <p:nvPr/>
        </p:nvSpPr>
        <p:spPr bwMode="auto">
          <a:xfrm>
            <a:off x="3352800" y="-8467"/>
            <a:ext cx="5562600"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Lines and Angles</a:t>
            </a:r>
            <a:endParaRPr lang="en-US" sz="4400" b="1" dirty="0">
              <a:solidFill>
                <a:schemeClr val="tx2"/>
              </a:solidFill>
            </a:endParaRPr>
          </a:p>
        </p:txBody>
      </p:sp>
      <p:sp>
        <p:nvSpPr>
          <p:cNvPr id="13" name="Rectangle 12"/>
          <p:cNvSpPr>
            <a:spLocks noChangeArrowheads="1"/>
          </p:cNvSpPr>
          <p:nvPr/>
        </p:nvSpPr>
        <p:spPr bwMode="auto">
          <a:xfrm>
            <a:off x="7550923"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a:solidFill>
                  <a:srgbClr val="000000"/>
                </a:solidFill>
              </a:rPr>
              <a:t>1</a:t>
            </a:r>
            <a:endParaRPr lang="en-US" sz="2000" b="0" dirty="0">
              <a:solidFill>
                <a:srgbClr val="000000"/>
              </a:solidFill>
            </a:endParaRPr>
          </a:p>
        </p:txBody>
      </p:sp>
    </p:spTree>
    <p:extLst>
      <p:ext uri="{BB962C8B-B14F-4D97-AF65-F5344CB8AC3E}">
        <p14:creationId xmlns:p14="http://schemas.microsoft.com/office/powerpoint/2010/main" val="545778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4294967295"/>
          </p:nvPr>
        </p:nvSpPr>
        <p:spPr>
          <a:xfrm>
            <a:off x="8001000" y="6492875"/>
            <a:ext cx="762000" cy="365125"/>
          </a:xfrm>
        </p:spPr>
        <p:txBody>
          <a:bodyPr/>
          <a:lstStyle/>
          <a:p>
            <a:pPr>
              <a:defRPr/>
            </a:pPr>
            <a:r>
              <a:rPr lang="en-US"/>
              <a:t>J-</a:t>
            </a:r>
            <a:fld id="{E826DA5F-9B6F-4F08-B0E4-05C6D3044EB2}" type="slidenum">
              <a:rPr lang="en-US"/>
              <a:pPr>
                <a:defRPr/>
              </a:pPr>
              <a:t>55</a:t>
            </a:fld>
            <a:endParaRPr lang="en-US"/>
          </a:p>
        </p:txBody>
      </p:sp>
      <p:pic>
        <p:nvPicPr>
          <p:cNvPr id="33797" name="Picture 7" descr="C:\IMAC\SCAT 2001\Flightpath4.bmp"/>
          <p:cNvPicPr>
            <a:picLocks noChangeAspect="1" noChangeArrowheads="1"/>
          </p:cNvPicPr>
          <p:nvPr/>
        </p:nvPicPr>
        <p:blipFill>
          <a:blip r:embed="rId3" cstate="print">
            <a:clrChange>
              <a:clrFrom>
                <a:srgbClr val="F0F0F0"/>
              </a:clrFrom>
              <a:clrTo>
                <a:srgbClr val="F0F0F0">
                  <a:alpha val="0"/>
                </a:srgbClr>
              </a:clrTo>
            </a:clrChange>
          </a:blip>
          <a:srcRect/>
          <a:stretch>
            <a:fillRect/>
          </a:stretch>
        </p:blipFill>
        <p:spPr bwMode="auto">
          <a:xfrm>
            <a:off x="533400" y="2343150"/>
            <a:ext cx="2955925" cy="3981450"/>
          </a:xfrm>
          <a:prstGeom prst="rect">
            <a:avLst/>
          </a:prstGeom>
          <a:noFill/>
          <a:ln w="9525">
            <a:noFill/>
            <a:miter lim="800000"/>
            <a:headEnd/>
            <a:tailEnd/>
          </a:ln>
        </p:spPr>
      </p:pic>
      <p:sp>
        <p:nvSpPr>
          <p:cNvPr id="153603" name="Rectangle 3"/>
          <p:cNvSpPr>
            <a:spLocks noChangeArrowheads="1"/>
          </p:cNvSpPr>
          <p:nvPr/>
        </p:nvSpPr>
        <p:spPr bwMode="auto">
          <a:xfrm>
            <a:off x="3657600" y="2419350"/>
            <a:ext cx="5410200" cy="3478517"/>
          </a:xfrm>
          <a:prstGeom prst="rect">
            <a:avLst/>
          </a:prstGeom>
          <a:noFill/>
          <a:ln w="9525">
            <a:noFill/>
            <a:miter lim="800000"/>
            <a:headEnd/>
            <a:tailEnd/>
          </a:ln>
        </p:spPr>
        <p:txBody>
          <a:bodyPr wrap="square" lIns="92075" tIns="46038" rIns="92075" bIns="46038">
            <a:spAutoFit/>
          </a:bodyPr>
          <a:lstStyle/>
          <a:p>
            <a:pPr eaLnBrk="0" hangingPunct="0"/>
            <a:r>
              <a:rPr lang="en-US" sz="2000" b="0" dirty="0"/>
              <a:t>0 points </a:t>
            </a:r>
            <a:r>
              <a:rPr lang="en-US" sz="2000" b="0" dirty="0" smtClean="0"/>
              <a:t>– centered = equal segments </a:t>
            </a:r>
            <a:r>
              <a:rPr lang="en-US" sz="2000" b="0" dirty="0" err="1" smtClean="0"/>
              <a:t>lenght</a:t>
            </a:r>
            <a:endParaRPr lang="en-US" sz="2000" b="0" dirty="0"/>
          </a:p>
          <a:p>
            <a:pPr eaLnBrk="0" hangingPunct="0"/>
            <a:endParaRPr lang="en-US" sz="2000" b="0" dirty="0"/>
          </a:p>
          <a:p>
            <a:pPr eaLnBrk="0" hangingPunct="0"/>
            <a:r>
              <a:rPr lang="en-US" sz="2000" b="0" dirty="0"/>
              <a:t>1 point - visible variation</a:t>
            </a:r>
          </a:p>
          <a:p>
            <a:pPr eaLnBrk="0" hangingPunct="0"/>
            <a:endParaRPr lang="en-US" sz="2000" b="0" dirty="0"/>
          </a:p>
          <a:p>
            <a:pPr eaLnBrk="0" hangingPunct="0"/>
            <a:r>
              <a:rPr lang="en-US" sz="2000" b="0" dirty="0"/>
              <a:t>2 points - 2:1 variation</a:t>
            </a:r>
          </a:p>
          <a:p>
            <a:pPr eaLnBrk="0" hangingPunct="0"/>
            <a:endParaRPr lang="en-US" sz="2000" b="0" dirty="0"/>
          </a:p>
          <a:p>
            <a:pPr eaLnBrk="0" hangingPunct="0"/>
            <a:r>
              <a:rPr lang="en-US" sz="2000" b="0" dirty="0"/>
              <a:t>3 points - greater than 2:1 </a:t>
            </a:r>
            <a:r>
              <a:rPr lang="en-US" sz="2000" b="0" dirty="0" smtClean="0"/>
              <a:t>variation</a:t>
            </a:r>
          </a:p>
          <a:p>
            <a:pPr eaLnBrk="0" hangingPunct="0"/>
            <a:endParaRPr lang="en-US" sz="2000" b="0" dirty="0"/>
          </a:p>
          <a:p>
            <a:pPr eaLnBrk="0" hangingPunct="0"/>
            <a:r>
              <a:rPr lang="en-US" sz="2000" b="0" dirty="0"/>
              <a:t>4 points – no </a:t>
            </a:r>
            <a:r>
              <a:rPr lang="en-US" sz="2000" dirty="0" smtClean="0"/>
              <a:t>segment</a:t>
            </a:r>
            <a:r>
              <a:rPr lang="en-US" sz="2000" b="0" dirty="0" smtClean="0"/>
              <a:t> </a:t>
            </a:r>
            <a:r>
              <a:rPr lang="en-US" sz="2000" b="0" dirty="0"/>
              <a:t>before </a:t>
            </a:r>
            <a:r>
              <a:rPr lang="en-US" sz="2000" dirty="0">
                <a:solidFill>
                  <a:srgbClr val="FF0000"/>
                </a:solidFill>
              </a:rPr>
              <a:t>OR</a:t>
            </a:r>
            <a:r>
              <a:rPr lang="en-US" sz="2000" b="0" dirty="0"/>
              <a:t> </a:t>
            </a:r>
            <a:r>
              <a:rPr lang="en-US" sz="2000" b="0" dirty="0" smtClean="0"/>
              <a:t>after roll</a:t>
            </a:r>
          </a:p>
          <a:p>
            <a:pPr eaLnBrk="0" hangingPunct="0"/>
            <a:endParaRPr lang="en-US" sz="2000" b="0" dirty="0"/>
          </a:p>
          <a:p>
            <a:pPr eaLnBrk="0" hangingPunct="0"/>
            <a:r>
              <a:rPr lang="en-US" sz="2000" b="0" dirty="0" smtClean="0"/>
              <a:t> 2 points – no </a:t>
            </a:r>
            <a:r>
              <a:rPr lang="en-US" sz="2000" dirty="0" smtClean="0"/>
              <a:t>segment</a:t>
            </a:r>
            <a:r>
              <a:rPr lang="en-US" sz="2000" b="0" dirty="0" smtClean="0"/>
              <a:t> </a:t>
            </a:r>
            <a:r>
              <a:rPr lang="en-US" sz="2000" b="0" dirty="0"/>
              <a:t>before </a:t>
            </a:r>
            <a:r>
              <a:rPr lang="en-US" sz="2000" dirty="0">
                <a:solidFill>
                  <a:srgbClr val="FF0000"/>
                </a:solidFill>
              </a:rPr>
              <a:t>AND</a:t>
            </a:r>
            <a:r>
              <a:rPr lang="en-US" sz="2000" b="0" dirty="0"/>
              <a:t> after </a:t>
            </a:r>
            <a:r>
              <a:rPr lang="en-US" sz="2000" b="0" dirty="0" smtClean="0"/>
              <a:t>roll</a:t>
            </a:r>
          </a:p>
        </p:txBody>
      </p:sp>
      <p:sp>
        <p:nvSpPr>
          <p:cNvPr id="10"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11" name="Rectangle 2"/>
          <p:cNvSpPr>
            <a:spLocks noChangeArrowheads="1"/>
          </p:cNvSpPr>
          <p:nvPr/>
        </p:nvSpPr>
        <p:spPr bwMode="auto">
          <a:xfrm>
            <a:off x="3437467" y="0"/>
            <a:ext cx="5486400"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Lines and Angles</a:t>
            </a:r>
            <a:endParaRPr lang="en-US" sz="4400" b="1" dirty="0">
              <a:solidFill>
                <a:schemeClr val="tx2"/>
              </a:solidFill>
            </a:endParaRPr>
          </a:p>
        </p:txBody>
      </p:sp>
      <p:sp>
        <p:nvSpPr>
          <p:cNvPr id="8" name="Rectangle 7"/>
          <p:cNvSpPr>
            <a:spLocks noChangeArrowheads="1"/>
          </p:cNvSpPr>
          <p:nvPr/>
        </p:nvSpPr>
        <p:spPr bwMode="auto">
          <a:xfrm>
            <a:off x="7543800"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a:solidFill>
                  <a:srgbClr val="000000"/>
                </a:solidFill>
              </a:rPr>
              <a:t>1</a:t>
            </a:r>
            <a:endParaRPr lang="en-US" sz="2000" b="0" dirty="0">
              <a:solidFill>
                <a:srgbClr val="000000"/>
              </a:solidFill>
            </a:endParaRPr>
          </a:p>
        </p:txBody>
      </p:sp>
      <p:sp>
        <p:nvSpPr>
          <p:cNvPr id="9" name="Rectangle 19"/>
          <p:cNvSpPr>
            <a:spLocks noChangeArrowheads="1"/>
          </p:cNvSpPr>
          <p:nvPr/>
        </p:nvSpPr>
        <p:spPr bwMode="auto">
          <a:xfrm>
            <a:off x="533400" y="1295400"/>
            <a:ext cx="8458200" cy="830997"/>
          </a:xfrm>
          <a:prstGeom prst="rect">
            <a:avLst/>
          </a:prstGeom>
          <a:noFill/>
          <a:ln w="12700">
            <a:noFill/>
            <a:miter lim="800000"/>
            <a:headEnd/>
            <a:tailEnd/>
          </a:ln>
        </p:spPr>
        <p:txBody>
          <a:bodyPr wrap="square" anchor="ctr">
            <a:spAutoFit/>
          </a:bodyPr>
          <a:lstStyle/>
          <a:p>
            <a:pPr eaLnBrk="0" hangingPunct="0"/>
            <a:r>
              <a:rPr lang="en-US" sz="2400" dirty="0" smtClean="0"/>
              <a:t>Deductions for segment length before and after roll execution.</a:t>
            </a:r>
            <a:endParaRPr lang="en-US" sz="2400" dirty="0"/>
          </a:p>
        </p:txBody>
      </p:sp>
    </p:spTree>
    <p:extLst>
      <p:ext uri="{BB962C8B-B14F-4D97-AF65-F5344CB8AC3E}">
        <p14:creationId xmlns:p14="http://schemas.microsoft.com/office/powerpoint/2010/main" val="1441670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a:spLocks noGrp="1"/>
          </p:cNvSpPr>
          <p:nvPr>
            <p:ph type="sldNum" sz="quarter" idx="4294967295"/>
          </p:nvPr>
        </p:nvSpPr>
        <p:spPr>
          <a:xfrm>
            <a:off x="8001000" y="6492875"/>
            <a:ext cx="762000" cy="365125"/>
          </a:xfrm>
        </p:spPr>
        <p:txBody>
          <a:bodyPr/>
          <a:lstStyle/>
          <a:p>
            <a:pPr>
              <a:defRPr/>
            </a:pPr>
            <a:r>
              <a:rPr lang="en-US"/>
              <a:t>J-</a:t>
            </a:r>
            <a:fld id="{5177BCC8-0C12-443B-9969-6E17ADEB8BFE}" type="slidenum">
              <a:rPr lang="en-US"/>
              <a:pPr>
                <a:defRPr/>
              </a:pPr>
              <a:t>56</a:t>
            </a:fld>
            <a:endParaRPr lang="en-US"/>
          </a:p>
        </p:txBody>
      </p:sp>
      <p:sp>
        <p:nvSpPr>
          <p:cNvPr id="159746" name="Rectangle 2"/>
          <p:cNvSpPr>
            <a:spLocks noChangeArrowheads="1"/>
          </p:cNvSpPr>
          <p:nvPr/>
        </p:nvSpPr>
        <p:spPr bwMode="auto">
          <a:xfrm>
            <a:off x="609600" y="3962400"/>
            <a:ext cx="7483475" cy="1939925"/>
          </a:xfrm>
          <a:prstGeom prst="rect">
            <a:avLst/>
          </a:prstGeom>
          <a:noFill/>
          <a:ln w="9525">
            <a:noFill/>
            <a:miter lim="800000"/>
            <a:headEnd/>
            <a:tailEnd/>
          </a:ln>
        </p:spPr>
        <p:txBody>
          <a:bodyPr lIns="92075" tIns="46038" rIns="92075" bIns="46038">
            <a:spAutoFit/>
          </a:bodyPr>
          <a:lstStyle/>
          <a:p>
            <a:pPr marL="342900" indent="-342900" eaLnBrk="0" hangingPunct="0">
              <a:lnSpc>
                <a:spcPct val="150000"/>
              </a:lnSpc>
              <a:buClr>
                <a:srgbClr val="FF0000"/>
              </a:buClr>
              <a:buSzPct val="100000"/>
              <a:buFont typeface="Wingdings" charset="2"/>
              <a:buChar char="q"/>
            </a:pPr>
            <a:r>
              <a:rPr lang="en-US" sz="2000" b="0" dirty="0"/>
              <a:t> Radii need </a:t>
            </a:r>
            <a:r>
              <a:rPr lang="en-US" sz="2000" u="sng" dirty="0">
                <a:solidFill>
                  <a:srgbClr val="FF0000"/>
                </a:solidFill>
              </a:rPr>
              <a:t>NOT </a:t>
            </a:r>
            <a:r>
              <a:rPr lang="en-US" sz="2000" b="0" dirty="0"/>
              <a:t> be equal  -- </a:t>
            </a:r>
            <a:r>
              <a:rPr lang="en-US" sz="2000" dirty="0">
                <a:solidFill>
                  <a:srgbClr val="FF0000"/>
                </a:solidFill>
              </a:rPr>
              <a:t>NO</a:t>
            </a:r>
            <a:r>
              <a:rPr lang="en-US" sz="2000" b="0" dirty="0"/>
              <a:t> downgrade if not equal.</a:t>
            </a:r>
          </a:p>
          <a:p>
            <a:pPr marL="342900" indent="-342900" eaLnBrk="0" hangingPunct="0">
              <a:lnSpc>
                <a:spcPct val="150000"/>
              </a:lnSpc>
              <a:buClr>
                <a:srgbClr val="FF0000"/>
              </a:buClr>
              <a:buSzPct val="100000"/>
              <a:buFont typeface="Wingdings" charset="2"/>
              <a:buChar char="q"/>
            </a:pPr>
            <a:r>
              <a:rPr lang="en-US" sz="2000" b="0" dirty="0"/>
              <a:t> Lines </a:t>
            </a:r>
            <a:r>
              <a:rPr lang="en-US" sz="2000" dirty="0" smtClean="0"/>
              <a:t>not on</a:t>
            </a:r>
            <a:r>
              <a:rPr lang="en-US" sz="2000" b="0" dirty="0" smtClean="0"/>
              <a:t> </a:t>
            </a:r>
            <a:r>
              <a:rPr lang="en-US" sz="2000" b="0" dirty="0"/>
              <a:t>flight path, - ½ point per 5°.</a:t>
            </a:r>
          </a:p>
          <a:p>
            <a:pPr marL="342900" indent="-342900" eaLnBrk="0" hangingPunct="0">
              <a:lnSpc>
                <a:spcPct val="150000"/>
              </a:lnSpc>
              <a:buClr>
                <a:srgbClr val="FF0000"/>
              </a:buClr>
              <a:buSzPct val="100000"/>
              <a:buFont typeface="Wingdings" charset="2"/>
              <a:buChar char="q"/>
            </a:pPr>
            <a:r>
              <a:rPr lang="en-US" sz="2000" b="0" dirty="0"/>
              <a:t> If present, rolls must be </a:t>
            </a:r>
            <a:r>
              <a:rPr lang="en-US" sz="2000" b="0" dirty="0" smtClean="0"/>
              <a:t>centered: -1 </a:t>
            </a:r>
            <a:r>
              <a:rPr lang="en-US" sz="2000" b="0" dirty="0"/>
              <a:t>to  </a:t>
            </a:r>
            <a:r>
              <a:rPr lang="en-US" sz="2000" b="0" dirty="0" smtClean="0"/>
              <a:t>-4 pts.</a:t>
            </a:r>
            <a:endParaRPr lang="en-US" sz="2000" b="0" dirty="0"/>
          </a:p>
          <a:p>
            <a:pPr marL="342900" indent="-342900" eaLnBrk="0" hangingPunct="0">
              <a:lnSpc>
                <a:spcPct val="150000"/>
              </a:lnSpc>
              <a:buClr>
                <a:srgbClr val="FF0000"/>
              </a:buClr>
              <a:buSzPct val="100000"/>
              <a:buFont typeface="Wingdings" charset="2"/>
              <a:buChar char="q"/>
            </a:pPr>
            <a:r>
              <a:rPr lang="en-US" sz="2000" b="0" dirty="0"/>
              <a:t> Exit altitude may be higher or lower than entry altitude.</a:t>
            </a:r>
          </a:p>
        </p:txBody>
      </p:sp>
      <p:sp>
        <p:nvSpPr>
          <p:cNvPr id="2057" name="Text Box 7"/>
          <p:cNvSpPr txBox="1">
            <a:spLocks noChangeArrowheads="1"/>
          </p:cNvSpPr>
          <p:nvPr/>
        </p:nvSpPr>
        <p:spPr bwMode="auto">
          <a:xfrm>
            <a:off x="5867400" y="3352800"/>
            <a:ext cx="2057400" cy="457200"/>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2400" b="0"/>
              <a:t>a &lt;&gt; b &lt;&gt; c</a:t>
            </a:r>
          </a:p>
        </p:txBody>
      </p:sp>
      <p:graphicFrame>
        <p:nvGraphicFramePr>
          <p:cNvPr id="2050" name="Object 8"/>
          <p:cNvGraphicFramePr>
            <a:graphicFrameLocks noChangeAspect="1"/>
          </p:cNvGraphicFramePr>
          <p:nvPr>
            <p:extLst>
              <p:ext uri="{D42A27DB-BD31-4B8C-83A1-F6EECF244321}">
                <p14:modId xmlns:p14="http://schemas.microsoft.com/office/powerpoint/2010/main" val="3579364055"/>
              </p:ext>
            </p:extLst>
          </p:nvPr>
        </p:nvGraphicFramePr>
        <p:xfrm>
          <a:off x="4495800" y="1143000"/>
          <a:ext cx="2578100" cy="3810000"/>
        </p:xfrm>
        <a:graphic>
          <a:graphicData uri="http://schemas.openxmlformats.org/presentationml/2006/ole">
            <mc:AlternateContent xmlns:mc="http://schemas.openxmlformats.org/markup-compatibility/2006">
              <mc:Choice xmlns:v="urn:schemas-microsoft-com:vml" Requires="v">
                <p:oleObj spid="_x0000_s20684" name="Visio" r:id="rId4" imgW="2389239" imgH="3530098" progId="">
                  <p:embed/>
                </p:oleObj>
              </mc:Choice>
              <mc:Fallback>
                <p:oleObj name="Visio" r:id="rId4" imgW="2389239" imgH="3530098" progId="">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143000"/>
                        <a:ext cx="2578100" cy="381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12" name="Rectangle 2"/>
          <p:cNvSpPr>
            <a:spLocks noChangeArrowheads="1"/>
          </p:cNvSpPr>
          <p:nvPr/>
        </p:nvSpPr>
        <p:spPr bwMode="auto">
          <a:xfrm>
            <a:off x="2895600" y="0"/>
            <a:ext cx="6019800"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Lines and Angles</a:t>
            </a:r>
            <a:endParaRPr lang="en-US" sz="4400" b="1" dirty="0">
              <a:solidFill>
                <a:schemeClr val="tx2"/>
              </a:solidFill>
            </a:endParaRPr>
          </a:p>
        </p:txBody>
      </p:sp>
      <p:sp>
        <p:nvSpPr>
          <p:cNvPr id="9" name="Rectangle 8"/>
          <p:cNvSpPr>
            <a:spLocks noChangeArrowheads="1"/>
          </p:cNvSpPr>
          <p:nvPr/>
        </p:nvSpPr>
        <p:spPr bwMode="auto">
          <a:xfrm>
            <a:off x="7567856"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a:solidFill>
                  <a:srgbClr val="000000"/>
                </a:solidFill>
              </a:rPr>
              <a:t>1</a:t>
            </a:r>
            <a:endParaRPr lang="en-US" sz="2000" b="0" dirty="0">
              <a:solidFill>
                <a:srgbClr val="000000"/>
              </a:solidFill>
            </a:endParaRPr>
          </a:p>
        </p:txBody>
      </p:sp>
      <p:sp>
        <p:nvSpPr>
          <p:cNvPr id="10" name="Rectangle 19"/>
          <p:cNvSpPr>
            <a:spLocks noChangeArrowheads="1"/>
          </p:cNvSpPr>
          <p:nvPr/>
        </p:nvSpPr>
        <p:spPr bwMode="auto">
          <a:xfrm>
            <a:off x="541867" y="1295400"/>
            <a:ext cx="8458200" cy="461665"/>
          </a:xfrm>
          <a:prstGeom prst="rect">
            <a:avLst/>
          </a:prstGeom>
          <a:noFill/>
          <a:ln w="12700">
            <a:noFill/>
            <a:miter lim="800000"/>
            <a:headEnd/>
            <a:tailEnd/>
          </a:ln>
        </p:spPr>
        <p:txBody>
          <a:bodyPr wrap="square" anchor="ctr">
            <a:spAutoFit/>
          </a:bodyPr>
          <a:lstStyle/>
          <a:p>
            <a:pPr eaLnBrk="0" hangingPunct="0"/>
            <a:r>
              <a:rPr lang="en-US" sz="2400" dirty="0" smtClean="0"/>
              <a:t>Radii size and line length. </a:t>
            </a:r>
            <a:endParaRPr lang="en-US" sz="2400" dirty="0"/>
          </a:p>
        </p:txBody>
      </p:sp>
    </p:spTree>
    <p:extLst>
      <p:ext uri="{BB962C8B-B14F-4D97-AF65-F5344CB8AC3E}">
        <p14:creationId xmlns:p14="http://schemas.microsoft.com/office/powerpoint/2010/main" val="1755228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4294967295"/>
          </p:nvPr>
        </p:nvSpPr>
        <p:spPr>
          <a:xfrm>
            <a:off x="8001000" y="6492875"/>
            <a:ext cx="762000" cy="365125"/>
          </a:xfrm>
        </p:spPr>
        <p:txBody>
          <a:bodyPr/>
          <a:lstStyle/>
          <a:p>
            <a:pPr>
              <a:defRPr/>
            </a:pPr>
            <a:r>
              <a:rPr lang="en-US"/>
              <a:t>J-</a:t>
            </a:r>
            <a:fld id="{302FA60C-49E8-4A67-9C87-BFA7068C6173}" type="slidenum">
              <a:rPr lang="en-US"/>
              <a:pPr>
                <a:defRPr/>
              </a:pPr>
              <a:t>57</a:t>
            </a:fld>
            <a:endParaRPr lang="en-US"/>
          </a:p>
        </p:txBody>
      </p:sp>
      <p:sp>
        <p:nvSpPr>
          <p:cNvPr id="155651" name="Rectangle 3"/>
          <p:cNvSpPr>
            <a:spLocks noChangeArrowheads="1"/>
          </p:cNvSpPr>
          <p:nvPr/>
        </p:nvSpPr>
        <p:spPr bwMode="auto">
          <a:xfrm>
            <a:off x="533400" y="2133600"/>
            <a:ext cx="8077200" cy="4032515"/>
          </a:xfrm>
          <a:prstGeom prst="rect">
            <a:avLst/>
          </a:prstGeom>
          <a:noFill/>
          <a:ln w="9525">
            <a:noFill/>
            <a:miter lim="800000"/>
            <a:headEnd/>
            <a:tailEnd/>
          </a:ln>
        </p:spPr>
        <p:txBody>
          <a:bodyPr wrap="square" lIns="92075" tIns="46038" rIns="92075" bIns="46038">
            <a:spAutoFit/>
          </a:bodyPr>
          <a:lstStyle/>
          <a:p>
            <a:pPr marL="342900" indent="-342900" eaLnBrk="0" hangingPunct="0">
              <a:lnSpc>
                <a:spcPct val="140000"/>
              </a:lnSpc>
              <a:buClr>
                <a:srgbClr val="FF0000"/>
              </a:buClr>
              <a:buSzPct val="100000"/>
              <a:buFont typeface="Wingdings" charset="2"/>
              <a:buChar char="q"/>
            </a:pPr>
            <a:r>
              <a:rPr lang="en-US" sz="2000" b="0" dirty="0" smtClean="0"/>
              <a:t>Track/Flight Path </a:t>
            </a:r>
            <a:r>
              <a:rPr lang="en-US" sz="2000" b="0" dirty="0"/>
              <a:t>deviation .</a:t>
            </a:r>
          </a:p>
          <a:p>
            <a:pPr marL="342900" indent="-342900" eaLnBrk="0" hangingPunct="0">
              <a:lnSpc>
                <a:spcPct val="140000"/>
              </a:lnSpc>
              <a:buClr>
                <a:srgbClr val="FF0000"/>
              </a:buClr>
              <a:buSzPct val="100000"/>
              <a:buFont typeface="Wingdings" charset="2"/>
              <a:buChar char="q"/>
            </a:pPr>
            <a:r>
              <a:rPr lang="en-US" sz="2000" b="0" dirty="0" smtClean="0"/>
              <a:t>Roll </a:t>
            </a:r>
            <a:r>
              <a:rPr lang="en-US" sz="2000" b="0" dirty="0"/>
              <a:t>elements centered.</a:t>
            </a:r>
          </a:p>
          <a:p>
            <a:pPr marL="342900" indent="-342900" eaLnBrk="0" hangingPunct="0">
              <a:lnSpc>
                <a:spcPct val="140000"/>
              </a:lnSpc>
              <a:buClr>
                <a:srgbClr val="FF0000"/>
              </a:buClr>
              <a:buSzPct val="100000"/>
              <a:buFont typeface="Wingdings" charset="2"/>
              <a:buChar char="q"/>
            </a:pPr>
            <a:r>
              <a:rPr lang="en-US" sz="2000" b="0" dirty="0" smtClean="0"/>
              <a:t>Distinct </a:t>
            </a:r>
            <a:r>
              <a:rPr lang="en-US" sz="2000" b="0" dirty="0"/>
              <a:t>horizontal lines between </a:t>
            </a:r>
            <a:r>
              <a:rPr lang="en-US" sz="2000" b="0" dirty="0" smtClean="0"/>
              <a:t>figures </a:t>
            </a:r>
            <a:r>
              <a:rPr lang="en-US" sz="2000" b="0" dirty="0" smtClean="0">
                <a:solidFill>
                  <a:srgbClr val="FF0000"/>
                </a:solidFill>
              </a:rPr>
              <a:t> </a:t>
            </a:r>
            <a:r>
              <a:rPr lang="en-US" sz="2000" b="0" dirty="0" smtClean="0"/>
              <a:t>of one fuselage length or more.</a:t>
            </a:r>
            <a:endParaRPr lang="en-US" sz="2000" b="0" dirty="0"/>
          </a:p>
          <a:p>
            <a:pPr marL="342900" indent="-342900" eaLnBrk="0" hangingPunct="0">
              <a:lnSpc>
                <a:spcPct val="140000"/>
              </a:lnSpc>
              <a:buClr>
                <a:srgbClr val="FF0000"/>
              </a:buClr>
              <a:buSzPct val="100000"/>
              <a:buFont typeface="Wingdings" charset="2"/>
              <a:buChar char="q"/>
            </a:pPr>
            <a:r>
              <a:rPr lang="en-US" sz="2000" b="0" dirty="0" smtClean="0"/>
              <a:t>Figure </a:t>
            </a:r>
            <a:r>
              <a:rPr lang="en-US" sz="2000" b="0" dirty="0"/>
              <a:t>part loops do </a:t>
            </a:r>
            <a:r>
              <a:rPr lang="en-US" sz="2000" dirty="0">
                <a:solidFill>
                  <a:srgbClr val="FF0000"/>
                </a:solidFill>
              </a:rPr>
              <a:t>NOT</a:t>
            </a:r>
            <a:r>
              <a:rPr lang="en-US" sz="2000" b="0" dirty="0"/>
              <a:t> have to be same radius.</a:t>
            </a:r>
          </a:p>
          <a:p>
            <a:pPr marL="342900" indent="-342900" eaLnBrk="0" hangingPunct="0">
              <a:lnSpc>
                <a:spcPct val="140000"/>
              </a:lnSpc>
              <a:buClr>
                <a:srgbClr val="FF0000"/>
              </a:buClr>
              <a:buSzPct val="100000"/>
              <a:buFont typeface="Wingdings" charset="2"/>
              <a:buChar char="q"/>
            </a:pPr>
            <a:r>
              <a:rPr lang="en-US" sz="2000" b="0" dirty="0" smtClean="0"/>
              <a:t>Cumulative </a:t>
            </a:r>
            <a:r>
              <a:rPr lang="en-US" sz="2000" b="0" dirty="0"/>
              <a:t>grading criteria of each component.</a:t>
            </a:r>
          </a:p>
          <a:p>
            <a:pPr marL="342900" indent="-342900" eaLnBrk="0" hangingPunct="0">
              <a:lnSpc>
                <a:spcPct val="140000"/>
              </a:lnSpc>
              <a:buClr>
                <a:srgbClr val="FF0000"/>
              </a:buClr>
              <a:buSzPct val="100000"/>
              <a:buFont typeface="Wingdings" charset="2"/>
              <a:buChar char="q"/>
            </a:pPr>
            <a:r>
              <a:rPr lang="en-US" sz="2000" b="0" dirty="0" smtClean="0"/>
              <a:t>Any </a:t>
            </a:r>
            <a:r>
              <a:rPr lang="en-US" sz="2000" b="0" dirty="0"/>
              <a:t>deviation </a:t>
            </a:r>
            <a:r>
              <a:rPr lang="en-US" sz="2000" b="0" dirty="0" smtClean="0"/>
              <a:t>of more than 90</a:t>
            </a:r>
            <a:r>
              <a:rPr lang="en-US" sz="2000" b="0" dirty="0"/>
              <a:t>° </a:t>
            </a:r>
            <a:r>
              <a:rPr lang="en-US" sz="2000" b="0" dirty="0" smtClean="0"/>
              <a:t>will </a:t>
            </a:r>
            <a:r>
              <a:rPr lang="en-US" sz="2000" b="0" dirty="0"/>
              <a:t>result in a zero</a:t>
            </a:r>
            <a:r>
              <a:rPr lang="en-US" sz="2000" b="0" dirty="0" smtClean="0"/>
              <a:t>.</a:t>
            </a:r>
          </a:p>
          <a:p>
            <a:pPr marL="342900" indent="-342900" eaLnBrk="0" hangingPunct="0">
              <a:lnSpc>
                <a:spcPct val="140000"/>
              </a:lnSpc>
              <a:buClr>
                <a:srgbClr val="FF0000"/>
              </a:buClr>
              <a:buSzPct val="100000"/>
              <a:buFont typeface="Wingdings" charset="2"/>
              <a:buChar char="q"/>
            </a:pPr>
            <a:r>
              <a:rPr lang="en-US" sz="2000" dirty="0"/>
              <a:t>Length of lines is </a:t>
            </a:r>
            <a:r>
              <a:rPr lang="en-US" sz="2000" dirty="0">
                <a:solidFill>
                  <a:srgbClr val="FF0000"/>
                </a:solidFill>
              </a:rPr>
              <a:t>NOT</a:t>
            </a:r>
            <a:r>
              <a:rPr lang="en-US" sz="2000" dirty="0"/>
              <a:t> a grading criterion.</a:t>
            </a:r>
          </a:p>
          <a:p>
            <a:pPr marL="342900" indent="-342900" eaLnBrk="0" hangingPunct="0">
              <a:lnSpc>
                <a:spcPct val="140000"/>
              </a:lnSpc>
              <a:buClr>
                <a:srgbClr val="FF0000"/>
              </a:buClr>
              <a:buSzPct val="100000"/>
              <a:buFont typeface="Wingdings" charset="2"/>
              <a:buChar char="q"/>
            </a:pPr>
            <a:r>
              <a:rPr lang="en-US" sz="2000" dirty="0"/>
              <a:t>Size of loops and part loops is </a:t>
            </a:r>
            <a:r>
              <a:rPr lang="en-US" sz="2000" dirty="0">
                <a:solidFill>
                  <a:srgbClr val="FF0000"/>
                </a:solidFill>
              </a:rPr>
              <a:t>NOT</a:t>
            </a:r>
            <a:r>
              <a:rPr lang="en-US" sz="2000" dirty="0"/>
              <a:t> a grading criterion</a:t>
            </a:r>
            <a:r>
              <a:rPr lang="en-US" sz="2400" dirty="0"/>
              <a:t>. </a:t>
            </a:r>
            <a:endParaRPr lang="en-US" sz="2000" dirty="0"/>
          </a:p>
        </p:txBody>
      </p:sp>
      <p:sp>
        <p:nvSpPr>
          <p:cNvPr id="8"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10" name="Rectangle 2"/>
          <p:cNvSpPr>
            <a:spLocks noChangeArrowheads="1"/>
          </p:cNvSpPr>
          <p:nvPr/>
        </p:nvSpPr>
        <p:spPr bwMode="auto">
          <a:xfrm>
            <a:off x="3589867" y="0"/>
            <a:ext cx="5334000" cy="973667"/>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Lines and Angles</a:t>
            </a:r>
            <a:endParaRPr lang="en-US" sz="4400" b="1" dirty="0">
              <a:solidFill>
                <a:schemeClr val="tx2"/>
              </a:solidFill>
            </a:endParaRPr>
          </a:p>
        </p:txBody>
      </p:sp>
      <p:sp>
        <p:nvSpPr>
          <p:cNvPr id="7" name="Rectangle 6"/>
          <p:cNvSpPr>
            <a:spLocks noChangeArrowheads="1"/>
          </p:cNvSpPr>
          <p:nvPr/>
        </p:nvSpPr>
        <p:spPr bwMode="auto">
          <a:xfrm>
            <a:off x="7543800"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a:solidFill>
                  <a:srgbClr val="000000"/>
                </a:solidFill>
              </a:rPr>
              <a:t>1</a:t>
            </a:r>
            <a:endParaRPr lang="en-US" sz="2000" b="0" dirty="0">
              <a:solidFill>
                <a:srgbClr val="000000"/>
              </a:solidFill>
            </a:endParaRPr>
          </a:p>
        </p:txBody>
      </p:sp>
      <p:sp>
        <p:nvSpPr>
          <p:cNvPr id="9" name="Rectangle 19"/>
          <p:cNvSpPr>
            <a:spLocks noChangeArrowheads="1"/>
          </p:cNvSpPr>
          <p:nvPr/>
        </p:nvSpPr>
        <p:spPr bwMode="auto">
          <a:xfrm>
            <a:off x="541867" y="1295400"/>
            <a:ext cx="8458200" cy="461665"/>
          </a:xfrm>
          <a:prstGeom prst="rect">
            <a:avLst/>
          </a:prstGeom>
          <a:noFill/>
          <a:ln w="12700">
            <a:noFill/>
            <a:miter lim="800000"/>
            <a:headEnd/>
            <a:tailEnd/>
          </a:ln>
        </p:spPr>
        <p:txBody>
          <a:bodyPr wrap="square" anchor="ctr">
            <a:spAutoFit/>
          </a:bodyPr>
          <a:lstStyle/>
          <a:p>
            <a:pPr eaLnBrk="0" hangingPunct="0"/>
            <a:r>
              <a:rPr lang="en-US" sz="2400" dirty="0" smtClean="0"/>
              <a:t>Attention Focus. </a:t>
            </a:r>
            <a:endParaRPr lang="en-US" sz="2400" dirty="0"/>
          </a:p>
        </p:txBody>
      </p:sp>
    </p:spTree>
    <p:extLst>
      <p:ext uri="{BB962C8B-B14F-4D97-AF65-F5344CB8AC3E}">
        <p14:creationId xmlns:p14="http://schemas.microsoft.com/office/powerpoint/2010/main" val="2410365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Slide Number Placeholder 2"/>
          <p:cNvSpPr>
            <a:spLocks noGrp="1"/>
          </p:cNvSpPr>
          <p:nvPr>
            <p:ph type="sldNum" sz="quarter" idx="4294967295"/>
          </p:nvPr>
        </p:nvSpPr>
        <p:spPr>
          <a:xfrm>
            <a:off x="8001000" y="6492875"/>
            <a:ext cx="762000" cy="365125"/>
          </a:xfrm>
        </p:spPr>
        <p:txBody>
          <a:bodyPr/>
          <a:lstStyle/>
          <a:p>
            <a:pPr>
              <a:defRPr/>
            </a:pPr>
            <a:r>
              <a:rPr lang="en-US"/>
              <a:t>J-</a:t>
            </a:r>
            <a:fld id="{8E991B96-3542-4DF1-BD74-7F026010C554}" type="slidenum">
              <a:rPr lang="en-US"/>
              <a:pPr>
                <a:defRPr/>
              </a:pPr>
              <a:t>58</a:t>
            </a:fld>
            <a:endParaRPr lang="en-US"/>
          </a:p>
        </p:txBody>
      </p:sp>
      <p:graphicFrame>
        <p:nvGraphicFramePr>
          <p:cNvPr id="3074" name="Object 2"/>
          <p:cNvGraphicFramePr>
            <a:graphicFrameLocks noChangeAspect="1"/>
          </p:cNvGraphicFramePr>
          <p:nvPr/>
        </p:nvGraphicFramePr>
        <p:xfrm>
          <a:off x="914400" y="2895600"/>
          <a:ext cx="844550" cy="760413"/>
        </p:xfrm>
        <a:graphic>
          <a:graphicData uri="http://schemas.openxmlformats.org/presentationml/2006/ole">
            <mc:AlternateContent xmlns:mc="http://schemas.openxmlformats.org/markup-compatibility/2006">
              <mc:Choice xmlns:v="urn:schemas-microsoft-com:vml" Requires="v">
                <p:oleObj spid="_x0000_s300518" name="VISIO" r:id="rId4" imgW="844296" imgH="762000" progId="">
                  <p:embed/>
                </p:oleObj>
              </mc:Choice>
              <mc:Fallback>
                <p:oleObj name="VISIO" r:id="rId4" imgW="844296" imgH="762000" progId="">
                  <p:embed/>
                  <p:pic>
                    <p:nvPicPr>
                      <p:cNvPr id="0" name="Picture 4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895600"/>
                        <a:ext cx="844550" cy="76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2971800" y="2895600"/>
          <a:ext cx="1025525" cy="642938"/>
        </p:xfrm>
        <a:graphic>
          <a:graphicData uri="http://schemas.openxmlformats.org/presentationml/2006/ole">
            <mc:AlternateContent xmlns:mc="http://schemas.openxmlformats.org/markup-compatibility/2006">
              <mc:Choice xmlns:v="urn:schemas-microsoft-com:vml" Requires="v">
                <p:oleObj spid="_x0000_s300519" name="VISIO" r:id="rId6" imgW="1023763" imgH="640991" progId="">
                  <p:embed/>
                </p:oleObj>
              </mc:Choice>
              <mc:Fallback>
                <p:oleObj name="VISIO" r:id="rId6" imgW="1023763" imgH="640991" progId="">
                  <p:embed/>
                  <p:pic>
                    <p:nvPicPr>
                      <p:cNvPr id="0" name="Picture 4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2895600"/>
                        <a:ext cx="1025525"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5029200" y="3048000"/>
          <a:ext cx="1025525" cy="587375"/>
        </p:xfrm>
        <a:graphic>
          <a:graphicData uri="http://schemas.openxmlformats.org/presentationml/2006/ole">
            <mc:AlternateContent xmlns:mc="http://schemas.openxmlformats.org/markup-compatibility/2006">
              <mc:Choice xmlns:v="urn:schemas-microsoft-com:vml" Requires="v">
                <p:oleObj spid="_x0000_s300520" name="VISIO" r:id="rId8" imgW="1023763" imgH="586310" progId="">
                  <p:embed/>
                </p:oleObj>
              </mc:Choice>
              <mc:Fallback>
                <p:oleObj name="VISIO" r:id="rId8" imgW="1023763" imgH="586310" progId="">
                  <p:embed/>
                  <p:pic>
                    <p:nvPicPr>
                      <p:cNvPr id="0" name="Picture 46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00" y="3048000"/>
                        <a:ext cx="102552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5"/>
          <p:cNvGraphicFramePr>
            <a:graphicFrameLocks noChangeAspect="1"/>
          </p:cNvGraphicFramePr>
          <p:nvPr/>
        </p:nvGraphicFramePr>
        <p:xfrm>
          <a:off x="7162800" y="2971800"/>
          <a:ext cx="1198563" cy="573088"/>
        </p:xfrm>
        <a:graphic>
          <a:graphicData uri="http://schemas.openxmlformats.org/presentationml/2006/ole">
            <mc:AlternateContent xmlns:mc="http://schemas.openxmlformats.org/markup-compatibility/2006">
              <mc:Choice xmlns:v="urn:schemas-microsoft-com:vml" Requires="v">
                <p:oleObj spid="_x0000_s300521" name="VISIO" r:id="rId10" imgW="1200912" imgH="573024" progId="">
                  <p:embed/>
                </p:oleObj>
              </mc:Choice>
              <mc:Fallback>
                <p:oleObj name="VISIO" r:id="rId10" imgW="1200912" imgH="573024" progId="">
                  <p:embed/>
                  <p:pic>
                    <p:nvPicPr>
                      <p:cNvPr id="0" name="Picture 46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62800" y="2971800"/>
                        <a:ext cx="1198563"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838200" y="4419600"/>
          <a:ext cx="1000125" cy="754063"/>
        </p:xfrm>
        <a:graphic>
          <a:graphicData uri="http://schemas.openxmlformats.org/presentationml/2006/ole">
            <mc:AlternateContent xmlns:mc="http://schemas.openxmlformats.org/markup-compatibility/2006">
              <mc:Choice xmlns:v="urn:schemas-microsoft-com:vml" Requires="v">
                <p:oleObj spid="_x0000_s300522" name="VISIO" r:id="rId12" imgW="999744" imgH="752856" progId="">
                  <p:embed/>
                </p:oleObj>
              </mc:Choice>
              <mc:Fallback>
                <p:oleObj name="VISIO" r:id="rId12" imgW="999744" imgH="752856" progId="">
                  <p:embed/>
                  <p:pic>
                    <p:nvPicPr>
                      <p:cNvPr id="0" name="Picture 46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8200" y="4419600"/>
                        <a:ext cx="1000125"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7"/>
          <p:cNvGraphicFramePr>
            <a:graphicFrameLocks noChangeAspect="1"/>
          </p:cNvGraphicFramePr>
          <p:nvPr/>
        </p:nvGraphicFramePr>
        <p:xfrm>
          <a:off x="2743200" y="4419600"/>
          <a:ext cx="1108075" cy="690563"/>
        </p:xfrm>
        <a:graphic>
          <a:graphicData uri="http://schemas.openxmlformats.org/presentationml/2006/ole">
            <mc:AlternateContent xmlns:mc="http://schemas.openxmlformats.org/markup-compatibility/2006">
              <mc:Choice xmlns:v="urn:schemas-microsoft-com:vml" Requires="v">
                <p:oleObj spid="_x0000_s300523" name="VISIO" r:id="rId14" imgW="1109472" imgH="691896" progId="">
                  <p:embed/>
                </p:oleObj>
              </mc:Choice>
              <mc:Fallback>
                <p:oleObj name="VISIO" r:id="rId14" imgW="1109472" imgH="691896" progId="">
                  <p:embed/>
                  <p:pic>
                    <p:nvPicPr>
                      <p:cNvPr id="0" name="Picture 46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43200" y="4419600"/>
                        <a:ext cx="1108075"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8"/>
          <p:cNvGraphicFramePr>
            <a:graphicFrameLocks noChangeAspect="1"/>
          </p:cNvGraphicFramePr>
          <p:nvPr/>
        </p:nvGraphicFramePr>
        <p:xfrm>
          <a:off x="4724400" y="4419600"/>
          <a:ext cx="1593850" cy="623888"/>
        </p:xfrm>
        <a:graphic>
          <a:graphicData uri="http://schemas.openxmlformats.org/presentationml/2006/ole">
            <mc:AlternateContent xmlns:mc="http://schemas.openxmlformats.org/markup-compatibility/2006">
              <mc:Choice xmlns:v="urn:schemas-microsoft-com:vml" Requires="v">
                <p:oleObj spid="_x0000_s300524" name="VISIO" r:id="rId16" imgW="1594104" imgH="624840" progId="">
                  <p:embed/>
                </p:oleObj>
              </mc:Choice>
              <mc:Fallback>
                <p:oleObj name="VISIO" r:id="rId16" imgW="1594104" imgH="624840" progId="">
                  <p:embed/>
                  <p:pic>
                    <p:nvPicPr>
                      <p:cNvPr id="0" name="Picture 46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24400" y="4419600"/>
                        <a:ext cx="159385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1" name="Object 9"/>
          <p:cNvGraphicFramePr>
            <a:graphicFrameLocks noChangeAspect="1"/>
          </p:cNvGraphicFramePr>
          <p:nvPr/>
        </p:nvGraphicFramePr>
        <p:xfrm>
          <a:off x="7239000" y="4343400"/>
          <a:ext cx="1198563" cy="790575"/>
        </p:xfrm>
        <a:graphic>
          <a:graphicData uri="http://schemas.openxmlformats.org/presentationml/2006/ole">
            <mc:AlternateContent xmlns:mc="http://schemas.openxmlformats.org/markup-compatibility/2006">
              <mc:Choice xmlns:v="urn:schemas-microsoft-com:vml" Requires="v">
                <p:oleObj spid="_x0000_s300525" name="VISIO" r:id="rId18" imgW="1200912" imgH="789432" progId="">
                  <p:embed/>
                </p:oleObj>
              </mc:Choice>
              <mc:Fallback>
                <p:oleObj name="VISIO" r:id="rId18" imgW="1200912" imgH="789432" progId="">
                  <p:embed/>
                  <p:pic>
                    <p:nvPicPr>
                      <p:cNvPr id="0" name="Picture 46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39000" y="4343400"/>
                        <a:ext cx="1198563"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16" name="Rectangle 2"/>
          <p:cNvSpPr>
            <a:spLocks noChangeArrowheads="1"/>
          </p:cNvSpPr>
          <p:nvPr/>
        </p:nvSpPr>
        <p:spPr bwMode="auto">
          <a:xfrm>
            <a:off x="2590800" y="-16933"/>
            <a:ext cx="6324600"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Turns &amp; Rolling Turns</a:t>
            </a:r>
            <a:endParaRPr lang="en-US" sz="4400" b="1" dirty="0">
              <a:solidFill>
                <a:schemeClr val="tx2"/>
              </a:solidFill>
            </a:endParaRPr>
          </a:p>
        </p:txBody>
      </p:sp>
      <p:sp>
        <p:nvSpPr>
          <p:cNvPr id="14" name="Rectangle 13"/>
          <p:cNvSpPr>
            <a:spLocks noChangeArrowheads="1"/>
          </p:cNvSpPr>
          <p:nvPr/>
        </p:nvSpPr>
        <p:spPr bwMode="auto">
          <a:xfrm>
            <a:off x="7543800" y="922867"/>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a:solidFill>
                  <a:srgbClr val="000000"/>
                </a:solidFill>
              </a:rPr>
              <a:t>2</a:t>
            </a:r>
            <a:endParaRPr lang="en-US" sz="2000" b="0" dirty="0">
              <a:solidFill>
                <a:srgbClr val="000000"/>
              </a:solidFill>
            </a:endParaRPr>
          </a:p>
        </p:txBody>
      </p:sp>
    </p:spTree>
    <p:extLst>
      <p:ext uri="{BB962C8B-B14F-4D97-AF65-F5344CB8AC3E}">
        <p14:creationId xmlns:p14="http://schemas.microsoft.com/office/powerpoint/2010/main" val="198979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3"/>
          <p:cNvSpPr>
            <a:spLocks noGrp="1"/>
          </p:cNvSpPr>
          <p:nvPr>
            <p:ph type="sldNum" sz="quarter" idx="4294967295"/>
          </p:nvPr>
        </p:nvSpPr>
        <p:spPr>
          <a:xfrm>
            <a:off x="8001000" y="6492875"/>
            <a:ext cx="762000" cy="365125"/>
          </a:xfrm>
        </p:spPr>
        <p:txBody>
          <a:bodyPr/>
          <a:lstStyle/>
          <a:p>
            <a:pPr>
              <a:defRPr/>
            </a:pPr>
            <a:r>
              <a:rPr lang="en-US"/>
              <a:t>J-</a:t>
            </a:r>
            <a:fld id="{BF8A2C17-32D3-4360-9A97-497307F8FBCA}" type="slidenum">
              <a:rPr lang="en-US"/>
              <a:pPr>
                <a:defRPr/>
              </a:pPr>
              <a:t>59</a:t>
            </a:fld>
            <a:endParaRPr lang="en-US"/>
          </a:p>
        </p:txBody>
      </p:sp>
      <p:sp>
        <p:nvSpPr>
          <p:cNvPr id="161794" name="Rectangle 2"/>
          <p:cNvSpPr>
            <a:spLocks noChangeArrowheads="1"/>
          </p:cNvSpPr>
          <p:nvPr/>
        </p:nvSpPr>
        <p:spPr bwMode="auto">
          <a:xfrm>
            <a:off x="533400" y="3276600"/>
            <a:ext cx="7864475" cy="2047356"/>
          </a:xfrm>
          <a:prstGeom prst="rect">
            <a:avLst/>
          </a:prstGeom>
          <a:noFill/>
          <a:ln w="9525">
            <a:noFill/>
            <a:miter lim="800000"/>
            <a:headEnd/>
            <a:tailEnd/>
          </a:ln>
        </p:spPr>
        <p:txBody>
          <a:bodyPr lIns="92075" tIns="46038" rIns="92075" bIns="46038">
            <a:spAutoFit/>
          </a:bodyPr>
          <a:lstStyle/>
          <a:p>
            <a:pPr marL="355600" indent="-355600" eaLnBrk="0" hangingPunct="0">
              <a:lnSpc>
                <a:spcPct val="110000"/>
              </a:lnSpc>
              <a:spcAft>
                <a:spcPts val="0"/>
              </a:spcAft>
              <a:buClr>
                <a:srgbClr val="FF0000"/>
              </a:buClr>
              <a:buSzPct val="100000"/>
              <a:buFont typeface="Wingdings" charset="2"/>
              <a:buChar char="q"/>
            </a:pPr>
            <a:r>
              <a:rPr lang="en-US" sz="2000" b="0" dirty="0" smtClean="0"/>
              <a:t>Minimum </a:t>
            </a:r>
            <a:r>
              <a:rPr lang="en-US" sz="2000" b="0" dirty="0"/>
              <a:t>bank angle of </a:t>
            </a:r>
            <a:r>
              <a:rPr lang="en-US" sz="2000" b="0" dirty="0">
                <a:solidFill>
                  <a:srgbClr val="FF0000"/>
                </a:solidFill>
              </a:rPr>
              <a:t>60°, </a:t>
            </a:r>
            <a:r>
              <a:rPr lang="en-US" sz="2000" b="0" dirty="0"/>
              <a:t>maximum of  </a:t>
            </a:r>
            <a:r>
              <a:rPr lang="en-US" sz="2000" b="0" dirty="0">
                <a:solidFill>
                  <a:srgbClr val="FF0000"/>
                </a:solidFill>
              </a:rPr>
              <a:t>90° </a:t>
            </a:r>
            <a:r>
              <a:rPr lang="en-US" sz="2000" b="0" dirty="0"/>
              <a:t>.</a:t>
            </a:r>
          </a:p>
          <a:p>
            <a:pPr marL="355600" indent="-355600" eaLnBrk="0" hangingPunct="0">
              <a:lnSpc>
                <a:spcPct val="130000"/>
              </a:lnSpc>
              <a:spcAft>
                <a:spcPts val="0"/>
              </a:spcAft>
              <a:buClr>
                <a:srgbClr val="FF0000"/>
              </a:buClr>
              <a:buSzPct val="100000"/>
              <a:buFont typeface="Wingdings" charset="2"/>
              <a:buChar char="q"/>
            </a:pPr>
            <a:r>
              <a:rPr lang="en-US" sz="2000" b="0" dirty="0" smtClean="0"/>
              <a:t>Roll </a:t>
            </a:r>
            <a:r>
              <a:rPr lang="en-US" sz="2000" b="0" dirty="0"/>
              <a:t>first, turn to heading, roll back to horizontal. </a:t>
            </a:r>
          </a:p>
          <a:p>
            <a:pPr eaLnBrk="0" hangingPunct="0">
              <a:lnSpc>
                <a:spcPct val="70000"/>
              </a:lnSpc>
              <a:spcAft>
                <a:spcPts val="0"/>
              </a:spcAft>
              <a:buClr>
                <a:srgbClr val="FF0000"/>
              </a:buClr>
              <a:buSzPct val="100000"/>
            </a:pPr>
            <a:endParaRPr lang="en-US" sz="2000" b="0" dirty="0" smtClean="0"/>
          </a:p>
          <a:p>
            <a:pPr marL="355600" indent="-355600" eaLnBrk="0" hangingPunct="0">
              <a:lnSpc>
                <a:spcPct val="70000"/>
              </a:lnSpc>
              <a:spcAft>
                <a:spcPts val="0"/>
              </a:spcAft>
              <a:buClr>
                <a:srgbClr val="FF0000"/>
              </a:buClr>
              <a:buSzPct val="100000"/>
              <a:buFont typeface="Wingdings" charset="2"/>
              <a:buChar char="q"/>
            </a:pPr>
            <a:r>
              <a:rPr lang="en-US" sz="2000" b="0" dirty="0" smtClean="0"/>
              <a:t>Rate </a:t>
            </a:r>
            <a:r>
              <a:rPr lang="en-US" sz="2000" b="0" dirty="0"/>
              <a:t>of roll in determines rate of roll out: - 1 point per error.</a:t>
            </a:r>
          </a:p>
          <a:p>
            <a:pPr marL="355600" indent="-355600" eaLnBrk="0" hangingPunct="0">
              <a:lnSpc>
                <a:spcPct val="130000"/>
              </a:lnSpc>
              <a:spcAft>
                <a:spcPts val="0"/>
              </a:spcAft>
              <a:buClr>
                <a:srgbClr val="FF0000"/>
              </a:buClr>
              <a:buSzPct val="100000"/>
              <a:buFont typeface="Wingdings" charset="2"/>
              <a:buChar char="q"/>
            </a:pPr>
            <a:r>
              <a:rPr lang="en-US" sz="2000" b="0" dirty="0" smtClean="0"/>
              <a:t>Constant </a:t>
            </a:r>
            <a:r>
              <a:rPr lang="en-US" sz="2000" b="0" dirty="0"/>
              <a:t>rate of turn: - 1 point per variation.</a:t>
            </a:r>
          </a:p>
          <a:p>
            <a:pPr marL="355600" indent="-355600" eaLnBrk="0" hangingPunct="0">
              <a:lnSpc>
                <a:spcPct val="130000"/>
              </a:lnSpc>
              <a:spcAft>
                <a:spcPts val="0"/>
              </a:spcAft>
              <a:buClr>
                <a:srgbClr val="FF0000"/>
              </a:buClr>
              <a:buSzPct val="100000"/>
              <a:buFont typeface="Wingdings" charset="2"/>
              <a:buChar char="q"/>
            </a:pPr>
            <a:r>
              <a:rPr lang="en-US" sz="2000" b="0" dirty="0" smtClean="0"/>
              <a:t>Constant </a:t>
            </a:r>
            <a:r>
              <a:rPr lang="en-US" sz="2000" b="0" dirty="0"/>
              <a:t>altitude: - ½ point per 5°</a:t>
            </a:r>
            <a:r>
              <a:rPr lang="en-US" sz="2000" b="0" dirty="0" smtClean="0"/>
              <a:t>.</a:t>
            </a:r>
            <a:endParaRPr lang="en-US" sz="2000" b="0" dirty="0"/>
          </a:p>
        </p:txBody>
      </p:sp>
      <p:graphicFrame>
        <p:nvGraphicFramePr>
          <p:cNvPr id="4098" name="Object 7"/>
          <p:cNvGraphicFramePr>
            <a:graphicFrameLocks noChangeAspect="1"/>
          </p:cNvGraphicFramePr>
          <p:nvPr>
            <p:extLst>
              <p:ext uri="{D42A27DB-BD31-4B8C-83A1-F6EECF244321}">
                <p14:modId xmlns:p14="http://schemas.microsoft.com/office/powerpoint/2010/main" val="343269947"/>
              </p:ext>
            </p:extLst>
          </p:nvPr>
        </p:nvGraphicFramePr>
        <p:xfrm>
          <a:off x="3886200" y="1524000"/>
          <a:ext cx="1600200" cy="1146175"/>
        </p:xfrm>
        <a:graphic>
          <a:graphicData uri="http://schemas.openxmlformats.org/presentationml/2006/ole">
            <mc:AlternateContent xmlns:mc="http://schemas.openxmlformats.org/markup-compatibility/2006">
              <mc:Choice xmlns:v="urn:schemas-microsoft-com:vml" Requires="v">
                <p:oleObj spid="_x0000_s22733" name="VISIO" r:id="rId4" imgW="856440" imgH="612360" progId="">
                  <p:embed/>
                </p:oleObj>
              </mc:Choice>
              <mc:Fallback>
                <p:oleObj name="VISIO" r:id="rId4" imgW="856440" imgH="612360" progId="">
                  <p:embed/>
                  <p:pic>
                    <p:nvPicPr>
                      <p:cNvPr id="0" name="Picture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524000"/>
                        <a:ext cx="1600200" cy="1146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11" name="Rectangle 2"/>
          <p:cNvSpPr>
            <a:spLocks noChangeArrowheads="1"/>
          </p:cNvSpPr>
          <p:nvPr/>
        </p:nvSpPr>
        <p:spPr bwMode="auto">
          <a:xfrm>
            <a:off x="2667000" y="0"/>
            <a:ext cx="6248400" cy="11430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Turns </a:t>
            </a:r>
            <a:r>
              <a:rPr lang="en-US" sz="4400" b="1" dirty="0">
                <a:solidFill>
                  <a:schemeClr val="tx2"/>
                </a:solidFill>
              </a:rPr>
              <a:t>&amp;</a:t>
            </a:r>
            <a:r>
              <a:rPr lang="en-US" sz="4400" b="1" dirty="0" smtClean="0">
                <a:solidFill>
                  <a:schemeClr val="tx2"/>
                </a:solidFill>
              </a:rPr>
              <a:t> Rolling Turns</a:t>
            </a:r>
            <a:endParaRPr lang="en-US" sz="4400" b="1" dirty="0">
              <a:solidFill>
                <a:schemeClr val="tx2"/>
              </a:solidFill>
            </a:endParaRPr>
          </a:p>
        </p:txBody>
      </p:sp>
      <p:sp>
        <p:nvSpPr>
          <p:cNvPr id="12" name="Rectangle 11"/>
          <p:cNvSpPr>
            <a:spLocks noChangeArrowheads="1"/>
          </p:cNvSpPr>
          <p:nvPr/>
        </p:nvSpPr>
        <p:spPr bwMode="auto">
          <a:xfrm>
            <a:off x="7543800"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a:solidFill>
                  <a:srgbClr val="000000"/>
                </a:solidFill>
              </a:rPr>
              <a:t>2</a:t>
            </a:r>
            <a:endParaRPr lang="en-US" sz="2000" b="0" dirty="0">
              <a:solidFill>
                <a:srgbClr val="000000"/>
              </a:solidFill>
            </a:endParaRPr>
          </a:p>
        </p:txBody>
      </p:sp>
      <p:sp>
        <p:nvSpPr>
          <p:cNvPr id="9" name="Rectangle 19"/>
          <p:cNvSpPr>
            <a:spLocks noChangeArrowheads="1"/>
          </p:cNvSpPr>
          <p:nvPr/>
        </p:nvSpPr>
        <p:spPr bwMode="auto">
          <a:xfrm>
            <a:off x="541867" y="1295400"/>
            <a:ext cx="2506133" cy="461665"/>
          </a:xfrm>
          <a:prstGeom prst="rect">
            <a:avLst/>
          </a:prstGeom>
          <a:noFill/>
          <a:ln w="12700">
            <a:noFill/>
            <a:miter lim="800000"/>
            <a:headEnd/>
            <a:tailEnd/>
          </a:ln>
        </p:spPr>
        <p:txBody>
          <a:bodyPr wrap="square" anchor="ctr">
            <a:spAutoFit/>
          </a:bodyPr>
          <a:lstStyle/>
          <a:p>
            <a:pPr eaLnBrk="0" hangingPunct="0"/>
            <a:r>
              <a:rPr lang="en-US" sz="2400" dirty="0" smtClean="0"/>
              <a:t>Turns </a:t>
            </a:r>
            <a:endParaRPr lang="en-US" sz="2400" dirty="0"/>
          </a:p>
        </p:txBody>
      </p:sp>
    </p:spTree>
    <p:extLst>
      <p:ext uri="{BB962C8B-B14F-4D97-AF65-F5344CB8AC3E}">
        <p14:creationId xmlns:p14="http://schemas.microsoft.com/office/powerpoint/2010/main" val="880097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2421467" y="-8467"/>
            <a:ext cx="6477000" cy="1075267"/>
          </a:xfrm>
        </p:spPr>
        <p:txBody>
          <a:bodyPr lIns="92075" tIns="46038" rIns="92075" bIns="46038" anchor="ctr"/>
          <a:lstStyle/>
          <a:p>
            <a:pPr algn="r">
              <a:defRPr/>
            </a:pPr>
            <a:r>
              <a:rPr lang="en-US" sz="4400" b="1" dirty="0" smtClean="0">
                <a:latin typeface="Arial" panose="020B0604020202020204" pitchFamily="34" charset="0"/>
                <a:cs typeface="Arial" panose="020B0604020202020204" pitchFamily="34" charset="0"/>
              </a:rPr>
              <a:t>IMAC Airspace</a:t>
            </a:r>
          </a:p>
        </p:txBody>
      </p:sp>
      <p:pic>
        <p:nvPicPr>
          <p:cNvPr id="10" name="Picture 344"/>
          <p:cNvPicPr>
            <a:picLocks noChangeAspect="1" noChangeArrowheads="1"/>
          </p:cNvPicPr>
          <p:nvPr/>
        </p:nvPicPr>
        <p:blipFill>
          <a:blip r:embed="rId3"/>
          <a:srcRect/>
          <a:stretch>
            <a:fillRect/>
          </a:stretch>
        </p:blipFill>
        <p:spPr bwMode="auto">
          <a:xfrm>
            <a:off x="0" y="5334767"/>
            <a:ext cx="9144000" cy="1561567"/>
          </a:xfrm>
          <a:prstGeom prst="rect">
            <a:avLst/>
          </a:prstGeom>
          <a:noFill/>
          <a:ln w="38100">
            <a:noFill/>
            <a:prstDash val="sysDot"/>
            <a:miter lim="800000"/>
            <a:headEnd/>
            <a:tailEnd/>
          </a:ln>
          <a:effectLst/>
        </p:spPr>
      </p:pic>
      <p:sp>
        <p:nvSpPr>
          <p:cNvPr id="11" name="Freeform 345"/>
          <p:cNvSpPr>
            <a:spLocks/>
          </p:cNvSpPr>
          <p:nvPr/>
        </p:nvSpPr>
        <p:spPr bwMode="auto">
          <a:xfrm>
            <a:off x="17960" y="5213276"/>
            <a:ext cx="3251970" cy="202635"/>
          </a:xfrm>
          <a:custGeom>
            <a:avLst/>
            <a:gdLst/>
            <a:ahLst/>
            <a:cxnLst>
              <a:cxn ang="0">
                <a:pos x="2103" y="38"/>
              </a:cxn>
              <a:cxn ang="0">
                <a:pos x="2212" y="42"/>
              </a:cxn>
              <a:cxn ang="0">
                <a:pos x="2314" y="50"/>
              </a:cxn>
              <a:cxn ang="0">
                <a:pos x="2379" y="62"/>
              </a:cxn>
              <a:cxn ang="0">
                <a:pos x="2417" y="71"/>
              </a:cxn>
              <a:cxn ang="0">
                <a:pos x="2488" y="89"/>
              </a:cxn>
              <a:cxn ang="0">
                <a:pos x="2604" y="116"/>
              </a:cxn>
              <a:cxn ang="0">
                <a:pos x="0" y="127"/>
              </a:cxn>
              <a:cxn ang="0">
                <a:pos x="2" y="112"/>
              </a:cxn>
              <a:cxn ang="0">
                <a:pos x="16" y="87"/>
              </a:cxn>
              <a:cxn ang="0">
                <a:pos x="43" y="67"/>
              </a:cxn>
              <a:cxn ang="0">
                <a:pos x="61" y="62"/>
              </a:cxn>
              <a:cxn ang="0">
                <a:pos x="81" y="64"/>
              </a:cxn>
              <a:cxn ang="0">
                <a:pos x="189" y="44"/>
              </a:cxn>
              <a:cxn ang="0">
                <a:pos x="305" y="29"/>
              </a:cxn>
              <a:cxn ang="0">
                <a:pos x="339" y="19"/>
              </a:cxn>
              <a:cxn ang="0">
                <a:pos x="380" y="11"/>
              </a:cxn>
              <a:cxn ang="0">
                <a:pos x="465" y="7"/>
              </a:cxn>
              <a:cxn ang="0">
                <a:pos x="556" y="7"/>
              </a:cxn>
              <a:cxn ang="0">
                <a:pos x="648" y="2"/>
              </a:cxn>
              <a:cxn ang="0">
                <a:pos x="751" y="4"/>
              </a:cxn>
              <a:cxn ang="0">
                <a:pos x="891" y="15"/>
              </a:cxn>
              <a:cxn ang="0">
                <a:pos x="1033" y="29"/>
              </a:cxn>
              <a:cxn ang="0">
                <a:pos x="1139" y="35"/>
              </a:cxn>
              <a:cxn ang="0">
                <a:pos x="1210" y="31"/>
              </a:cxn>
              <a:cxn ang="0">
                <a:pos x="1281" y="29"/>
              </a:cxn>
              <a:cxn ang="0">
                <a:pos x="1330" y="29"/>
              </a:cxn>
              <a:cxn ang="0">
                <a:pos x="1378" y="29"/>
              </a:cxn>
              <a:cxn ang="0">
                <a:pos x="1480" y="29"/>
              </a:cxn>
              <a:cxn ang="0">
                <a:pos x="1575" y="38"/>
              </a:cxn>
              <a:cxn ang="0">
                <a:pos x="1666" y="44"/>
              </a:cxn>
              <a:cxn ang="0">
                <a:pos x="1711" y="44"/>
              </a:cxn>
              <a:cxn ang="0">
                <a:pos x="1758" y="38"/>
              </a:cxn>
              <a:cxn ang="0">
                <a:pos x="1827" y="31"/>
              </a:cxn>
              <a:cxn ang="0">
                <a:pos x="1902" y="31"/>
              </a:cxn>
              <a:cxn ang="0">
                <a:pos x="2048" y="38"/>
              </a:cxn>
              <a:cxn ang="0">
                <a:pos x="2048" y="38"/>
              </a:cxn>
              <a:cxn ang="0">
                <a:pos x="2048" y="38"/>
              </a:cxn>
            </a:cxnLst>
            <a:rect l="0" t="0" r="r" b="b"/>
            <a:pathLst>
              <a:path w="2661" h="127">
                <a:moveTo>
                  <a:pt x="2048" y="38"/>
                </a:moveTo>
                <a:lnTo>
                  <a:pt x="2103" y="38"/>
                </a:lnTo>
                <a:lnTo>
                  <a:pt x="2158" y="40"/>
                </a:lnTo>
                <a:lnTo>
                  <a:pt x="2212" y="42"/>
                </a:lnTo>
                <a:lnTo>
                  <a:pt x="2265" y="44"/>
                </a:lnTo>
                <a:lnTo>
                  <a:pt x="2314" y="50"/>
                </a:lnTo>
                <a:lnTo>
                  <a:pt x="2359" y="58"/>
                </a:lnTo>
                <a:lnTo>
                  <a:pt x="2379" y="62"/>
                </a:lnTo>
                <a:lnTo>
                  <a:pt x="2399" y="65"/>
                </a:lnTo>
                <a:lnTo>
                  <a:pt x="2417" y="71"/>
                </a:lnTo>
                <a:lnTo>
                  <a:pt x="2432" y="79"/>
                </a:lnTo>
                <a:lnTo>
                  <a:pt x="2488" y="89"/>
                </a:lnTo>
                <a:lnTo>
                  <a:pt x="2547" y="102"/>
                </a:lnTo>
                <a:lnTo>
                  <a:pt x="2604" y="116"/>
                </a:lnTo>
                <a:lnTo>
                  <a:pt x="2661" y="125"/>
                </a:lnTo>
                <a:lnTo>
                  <a:pt x="0" y="127"/>
                </a:lnTo>
                <a:lnTo>
                  <a:pt x="0" y="122"/>
                </a:lnTo>
                <a:lnTo>
                  <a:pt x="2" y="112"/>
                </a:lnTo>
                <a:lnTo>
                  <a:pt x="8" y="100"/>
                </a:lnTo>
                <a:lnTo>
                  <a:pt x="16" y="87"/>
                </a:lnTo>
                <a:lnTo>
                  <a:pt x="29" y="75"/>
                </a:lnTo>
                <a:lnTo>
                  <a:pt x="43" y="67"/>
                </a:lnTo>
                <a:lnTo>
                  <a:pt x="53" y="64"/>
                </a:lnTo>
                <a:lnTo>
                  <a:pt x="61" y="62"/>
                </a:lnTo>
                <a:lnTo>
                  <a:pt x="71" y="62"/>
                </a:lnTo>
                <a:lnTo>
                  <a:pt x="81" y="64"/>
                </a:lnTo>
                <a:lnTo>
                  <a:pt x="134" y="52"/>
                </a:lnTo>
                <a:lnTo>
                  <a:pt x="189" y="44"/>
                </a:lnTo>
                <a:lnTo>
                  <a:pt x="246" y="36"/>
                </a:lnTo>
                <a:lnTo>
                  <a:pt x="305" y="29"/>
                </a:lnTo>
                <a:lnTo>
                  <a:pt x="321" y="23"/>
                </a:lnTo>
                <a:lnTo>
                  <a:pt x="339" y="19"/>
                </a:lnTo>
                <a:lnTo>
                  <a:pt x="359" y="15"/>
                </a:lnTo>
                <a:lnTo>
                  <a:pt x="380" y="11"/>
                </a:lnTo>
                <a:lnTo>
                  <a:pt x="420" y="9"/>
                </a:lnTo>
                <a:lnTo>
                  <a:pt x="465" y="7"/>
                </a:lnTo>
                <a:lnTo>
                  <a:pt x="510" y="7"/>
                </a:lnTo>
                <a:lnTo>
                  <a:pt x="556" y="7"/>
                </a:lnTo>
                <a:lnTo>
                  <a:pt x="603" y="6"/>
                </a:lnTo>
                <a:lnTo>
                  <a:pt x="648" y="2"/>
                </a:lnTo>
                <a:lnTo>
                  <a:pt x="692" y="0"/>
                </a:lnTo>
                <a:lnTo>
                  <a:pt x="751" y="4"/>
                </a:lnTo>
                <a:lnTo>
                  <a:pt x="818" y="9"/>
                </a:lnTo>
                <a:lnTo>
                  <a:pt x="891" y="15"/>
                </a:lnTo>
                <a:lnTo>
                  <a:pt x="964" y="23"/>
                </a:lnTo>
                <a:lnTo>
                  <a:pt x="1033" y="29"/>
                </a:lnTo>
                <a:lnTo>
                  <a:pt x="1092" y="33"/>
                </a:lnTo>
                <a:lnTo>
                  <a:pt x="1139" y="35"/>
                </a:lnTo>
                <a:lnTo>
                  <a:pt x="1173" y="33"/>
                </a:lnTo>
                <a:lnTo>
                  <a:pt x="1210" y="31"/>
                </a:lnTo>
                <a:lnTo>
                  <a:pt x="1246" y="31"/>
                </a:lnTo>
                <a:lnTo>
                  <a:pt x="1281" y="29"/>
                </a:lnTo>
                <a:lnTo>
                  <a:pt x="1305" y="31"/>
                </a:lnTo>
                <a:lnTo>
                  <a:pt x="1330" y="29"/>
                </a:lnTo>
                <a:lnTo>
                  <a:pt x="1354" y="29"/>
                </a:lnTo>
                <a:lnTo>
                  <a:pt x="1378" y="29"/>
                </a:lnTo>
                <a:lnTo>
                  <a:pt x="1429" y="27"/>
                </a:lnTo>
                <a:lnTo>
                  <a:pt x="1480" y="29"/>
                </a:lnTo>
                <a:lnTo>
                  <a:pt x="1528" y="33"/>
                </a:lnTo>
                <a:lnTo>
                  <a:pt x="1575" y="38"/>
                </a:lnTo>
                <a:lnTo>
                  <a:pt x="1620" y="42"/>
                </a:lnTo>
                <a:lnTo>
                  <a:pt x="1666" y="44"/>
                </a:lnTo>
                <a:lnTo>
                  <a:pt x="1689" y="44"/>
                </a:lnTo>
                <a:lnTo>
                  <a:pt x="1711" y="44"/>
                </a:lnTo>
                <a:lnTo>
                  <a:pt x="1733" y="42"/>
                </a:lnTo>
                <a:lnTo>
                  <a:pt x="1758" y="38"/>
                </a:lnTo>
                <a:lnTo>
                  <a:pt x="1792" y="33"/>
                </a:lnTo>
                <a:lnTo>
                  <a:pt x="1827" y="31"/>
                </a:lnTo>
                <a:lnTo>
                  <a:pt x="1865" y="29"/>
                </a:lnTo>
                <a:lnTo>
                  <a:pt x="1902" y="31"/>
                </a:lnTo>
                <a:lnTo>
                  <a:pt x="1977" y="35"/>
                </a:lnTo>
                <a:lnTo>
                  <a:pt x="2048" y="38"/>
                </a:lnTo>
                <a:lnTo>
                  <a:pt x="2048" y="38"/>
                </a:lnTo>
                <a:lnTo>
                  <a:pt x="2048" y="38"/>
                </a:lnTo>
                <a:lnTo>
                  <a:pt x="2048" y="38"/>
                </a:lnTo>
                <a:lnTo>
                  <a:pt x="2048" y="38"/>
                </a:lnTo>
              </a:path>
            </a:pathLst>
          </a:custGeom>
          <a:solidFill>
            <a:srgbClr val="ABC0A4"/>
          </a:solidFill>
          <a:ln w="3175">
            <a:noFill/>
            <a:prstDash val="solid"/>
            <a:round/>
            <a:headEnd/>
            <a:tailEnd/>
          </a:ln>
        </p:spPr>
        <p:txBody>
          <a:bodyPr>
            <a:prstTxWarp prst="textNoShape">
              <a:avLst/>
            </a:prstTxWarp>
          </a:bodyPr>
          <a:lstStyle/>
          <a:p>
            <a:endParaRPr lang="en-US" dirty="0"/>
          </a:p>
        </p:txBody>
      </p:sp>
      <p:sp>
        <p:nvSpPr>
          <p:cNvPr id="12" name="Freeform 346"/>
          <p:cNvSpPr>
            <a:spLocks/>
          </p:cNvSpPr>
          <p:nvPr/>
        </p:nvSpPr>
        <p:spPr bwMode="auto">
          <a:xfrm>
            <a:off x="4333394" y="5238782"/>
            <a:ext cx="4799061" cy="168626"/>
          </a:xfrm>
          <a:custGeom>
            <a:avLst/>
            <a:gdLst/>
            <a:ahLst/>
            <a:cxnLst>
              <a:cxn ang="0">
                <a:pos x="1764" y="37"/>
              </a:cxn>
              <a:cxn ang="0">
                <a:pos x="1936" y="35"/>
              </a:cxn>
              <a:cxn ang="0">
                <a:pos x="2101" y="45"/>
              </a:cxn>
              <a:cxn ang="0">
                <a:pos x="2214" y="58"/>
              </a:cxn>
              <a:cxn ang="0">
                <a:pos x="2285" y="72"/>
              </a:cxn>
              <a:cxn ang="0">
                <a:pos x="2348" y="82"/>
              </a:cxn>
              <a:cxn ang="0">
                <a:pos x="2428" y="80"/>
              </a:cxn>
              <a:cxn ang="0">
                <a:pos x="2578" y="62"/>
              </a:cxn>
              <a:cxn ang="0">
                <a:pos x="2807" y="28"/>
              </a:cxn>
              <a:cxn ang="0">
                <a:pos x="2967" y="6"/>
              </a:cxn>
              <a:cxn ang="0">
                <a:pos x="3059" y="0"/>
              </a:cxn>
              <a:cxn ang="0">
                <a:pos x="3140" y="4"/>
              </a:cxn>
              <a:cxn ang="0">
                <a:pos x="3258" y="20"/>
              </a:cxn>
              <a:cxn ang="0">
                <a:pos x="3390" y="41"/>
              </a:cxn>
              <a:cxn ang="0">
                <a:pos x="3505" y="57"/>
              </a:cxn>
              <a:cxn ang="0">
                <a:pos x="3597" y="64"/>
              </a:cxn>
              <a:cxn ang="0">
                <a:pos x="3670" y="74"/>
              </a:cxn>
              <a:cxn ang="0">
                <a:pos x="3716" y="86"/>
              </a:cxn>
              <a:cxn ang="0">
                <a:pos x="3739" y="101"/>
              </a:cxn>
              <a:cxn ang="0">
                <a:pos x="3749" y="113"/>
              </a:cxn>
              <a:cxn ang="0">
                <a:pos x="475" y="115"/>
              </a:cxn>
              <a:cxn ang="0">
                <a:pos x="363" y="113"/>
              </a:cxn>
              <a:cxn ang="0">
                <a:pos x="240" y="115"/>
              </a:cxn>
              <a:cxn ang="0">
                <a:pos x="114" y="116"/>
              </a:cxn>
              <a:cxn ang="0">
                <a:pos x="0" y="115"/>
              </a:cxn>
              <a:cxn ang="0">
                <a:pos x="104" y="82"/>
              </a:cxn>
              <a:cxn ang="0">
                <a:pos x="231" y="51"/>
              </a:cxn>
              <a:cxn ang="0">
                <a:pos x="303" y="37"/>
              </a:cxn>
              <a:cxn ang="0">
                <a:pos x="378" y="28"/>
              </a:cxn>
              <a:cxn ang="0">
                <a:pos x="457" y="22"/>
              </a:cxn>
              <a:cxn ang="0">
                <a:pos x="540" y="22"/>
              </a:cxn>
              <a:cxn ang="0">
                <a:pos x="674" y="26"/>
              </a:cxn>
              <a:cxn ang="0">
                <a:pos x="810" y="28"/>
              </a:cxn>
              <a:cxn ang="0">
                <a:pos x="903" y="18"/>
              </a:cxn>
              <a:cxn ang="0">
                <a:pos x="999" y="10"/>
              </a:cxn>
              <a:cxn ang="0">
                <a:pos x="1098" y="6"/>
              </a:cxn>
              <a:cxn ang="0">
                <a:pos x="1202" y="8"/>
              </a:cxn>
              <a:cxn ang="0">
                <a:pos x="1321" y="14"/>
              </a:cxn>
              <a:cxn ang="0">
                <a:pos x="1437" y="24"/>
              </a:cxn>
              <a:cxn ang="0">
                <a:pos x="1555" y="33"/>
              </a:cxn>
              <a:cxn ang="0">
                <a:pos x="1677" y="39"/>
              </a:cxn>
              <a:cxn ang="0">
                <a:pos x="1677" y="39"/>
              </a:cxn>
              <a:cxn ang="0">
                <a:pos x="1677" y="39"/>
              </a:cxn>
            </a:cxnLst>
            <a:rect l="0" t="0" r="r" b="b"/>
            <a:pathLst>
              <a:path w="3753" h="120">
                <a:moveTo>
                  <a:pt x="1677" y="39"/>
                </a:moveTo>
                <a:lnTo>
                  <a:pt x="1764" y="37"/>
                </a:lnTo>
                <a:lnTo>
                  <a:pt x="1851" y="35"/>
                </a:lnTo>
                <a:lnTo>
                  <a:pt x="1936" y="35"/>
                </a:lnTo>
                <a:lnTo>
                  <a:pt x="2020" y="39"/>
                </a:lnTo>
                <a:lnTo>
                  <a:pt x="2101" y="45"/>
                </a:lnTo>
                <a:lnTo>
                  <a:pt x="2178" y="53"/>
                </a:lnTo>
                <a:lnTo>
                  <a:pt x="2214" y="58"/>
                </a:lnTo>
                <a:lnTo>
                  <a:pt x="2251" y="64"/>
                </a:lnTo>
                <a:lnTo>
                  <a:pt x="2285" y="72"/>
                </a:lnTo>
                <a:lnTo>
                  <a:pt x="2320" y="80"/>
                </a:lnTo>
                <a:lnTo>
                  <a:pt x="2348" y="82"/>
                </a:lnTo>
                <a:lnTo>
                  <a:pt x="2385" y="84"/>
                </a:lnTo>
                <a:lnTo>
                  <a:pt x="2428" y="80"/>
                </a:lnTo>
                <a:lnTo>
                  <a:pt x="2474" y="76"/>
                </a:lnTo>
                <a:lnTo>
                  <a:pt x="2578" y="62"/>
                </a:lnTo>
                <a:lnTo>
                  <a:pt x="2691" y="45"/>
                </a:lnTo>
                <a:lnTo>
                  <a:pt x="2807" y="28"/>
                </a:lnTo>
                <a:lnTo>
                  <a:pt x="2917" y="12"/>
                </a:lnTo>
                <a:lnTo>
                  <a:pt x="2967" y="6"/>
                </a:lnTo>
                <a:lnTo>
                  <a:pt x="3016" y="2"/>
                </a:lnTo>
                <a:lnTo>
                  <a:pt x="3059" y="0"/>
                </a:lnTo>
                <a:lnTo>
                  <a:pt x="3095" y="0"/>
                </a:lnTo>
                <a:lnTo>
                  <a:pt x="3140" y="4"/>
                </a:lnTo>
                <a:lnTo>
                  <a:pt x="3195" y="12"/>
                </a:lnTo>
                <a:lnTo>
                  <a:pt x="3258" y="20"/>
                </a:lnTo>
                <a:lnTo>
                  <a:pt x="3323" y="31"/>
                </a:lnTo>
                <a:lnTo>
                  <a:pt x="3390" y="41"/>
                </a:lnTo>
                <a:lnTo>
                  <a:pt x="3450" y="49"/>
                </a:lnTo>
                <a:lnTo>
                  <a:pt x="3505" y="57"/>
                </a:lnTo>
                <a:lnTo>
                  <a:pt x="3548" y="60"/>
                </a:lnTo>
                <a:lnTo>
                  <a:pt x="3597" y="64"/>
                </a:lnTo>
                <a:lnTo>
                  <a:pt x="3637" y="68"/>
                </a:lnTo>
                <a:lnTo>
                  <a:pt x="3670" y="74"/>
                </a:lnTo>
                <a:lnTo>
                  <a:pt x="3696" y="80"/>
                </a:lnTo>
                <a:lnTo>
                  <a:pt x="3716" y="86"/>
                </a:lnTo>
                <a:lnTo>
                  <a:pt x="3733" y="95"/>
                </a:lnTo>
                <a:lnTo>
                  <a:pt x="3739" y="101"/>
                </a:lnTo>
                <a:lnTo>
                  <a:pt x="3745" y="107"/>
                </a:lnTo>
                <a:lnTo>
                  <a:pt x="3749" y="113"/>
                </a:lnTo>
                <a:lnTo>
                  <a:pt x="3753" y="120"/>
                </a:lnTo>
                <a:lnTo>
                  <a:pt x="475" y="115"/>
                </a:lnTo>
                <a:lnTo>
                  <a:pt x="420" y="113"/>
                </a:lnTo>
                <a:lnTo>
                  <a:pt x="363" y="113"/>
                </a:lnTo>
                <a:lnTo>
                  <a:pt x="303" y="113"/>
                </a:lnTo>
                <a:lnTo>
                  <a:pt x="240" y="115"/>
                </a:lnTo>
                <a:lnTo>
                  <a:pt x="177" y="115"/>
                </a:lnTo>
                <a:lnTo>
                  <a:pt x="114" y="116"/>
                </a:lnTo>
                <a:lnTo>
                  <a:pt x="55" y="116"/>
                </a:lnTo>
                <a:lnTo>
                  <a:pt x="0" y="115"/>
                </a:lnTo>
                <a:lnTo>
                  <a:pt x="49" y="99"/>
                </a:lnTo>
                <a:lnTo>
                  <a:pt x="104" y="82"/>
                </a:lnTo>
                <a:lnTo>
                  <a:pt x="164" y="66"/>
                </a:lnTo>
                <a:lnTo>
                  <a:pt x="231" y="51"/>
                </a:lnTo>
                <a:lnTo>
                  <a:pt x="266" y="43"/>
                </a:lnTo>
                <a:lnTo>
                  <a:pt x="303" y="37"/>
                </a:lnTo>
                <a:lnTo>
                  <a:pt x="339" y="31"/>
                </a:lnTo>
                <a:lnTo>
                  <a:pt x="378" y="28"/>
                </a:lnTo>
                <a:lnTo>
                  <a:pt x="416" y="24"/>
                </a:lnTo>
                <a:lnTo>
                  <a:pt x="457" y="22"/>
                </a:lnTo>
                <a:lnTo>
                  <a:pt x="497" y="20"/>
                </a:lnTo>
                <a:lnTo>
                  <a:pt x="540" y="22"/>
                </a:lnTo>
                <a:lnTo>
                  <a:pt x="605" y="22"/>
                </a:lnTo>
                <a:lnTo>
                  <a:pt x="674" y="26"/>
                </a:lnTo>
                <a:lnTo>
                  <a:pt x="745" y="28"/>
                </a:lnTo>
                <a:lnTo>
                  <a:pt x="810" y="28"/>
                </a:lnTo>
                <a:lnTo>
                  <a:pt x="857" y="22"/>
                </a:lnTo>
                <a:lnTo>
                  <a:pt x="903" y="18"/>
                </a:lnTo>
                <a:lnTo>
                  <a:pt x="950" y="14"/>
                </a:lnTo>
                <a:lnTo>
                  <a:pt x="999" y="10"/>
                </a:lnTo>
                <a:lnTo>
                  <a:pt x="1047" y="8"/>
                </a:lnTo>
                <a:lnTo>
                  <a:pt x="1098" y="6"/>
                </a:lnTo>
                <a:lnTo>
                  <a:pt x="1149" y="6"/>
                </a:lnTo>
                <a:lnTo>
                  <a:pt x="1202" y="8"/>
                </a:lnTo>
                <a:lnTo>
                  <a:pt x="1263" y="10"/>
                </a:lnTo>
                <a:lnTo>
                  <a:pt x="1321" y="14"/>
                </a:lnTo>
                <a:lnTo>
                  <a:pt x="1380" y="20"/>
                </a:lnTo>
                <a:lnTo>
                  <a:pt x="1437" y="24"/>
                </a:lnTo>
                <a:lnTo>
                  <a:pt x="1496" y="29"/>
                </a:lnTo>
                <a:lnTo>
                  <a:pt x="1555" y="33"/>
                </a:lnTo>
                <a:lnTo>
                  <a:pt x="1614" y="37"/>
                </a:lnTo>
                <a:lnTo>
                  <a:pt x="1677" y="39"/>
                </a:lnTo>
                <a:lnTo>
                  <a:pt x="1677" y="39"/>
                </a:lnTo>
                <a:lnTo>
                  <a:pt x="1677" y="39"/>
                </a:lnTo>
                <a:lnTo>
                  <a:pt x="1677" y="39"/>
                </a:lnTo>
                <a:lnTo>
                  <a:pt x="1677" y="39"/>
                </a:lnTo>
              </a:path>
            </a:pathLst>
          </a:custGeom>
          <a:solidFill>
            <a:srgbClr val="A7BDB1"/>
          </a:solidFill>
          <a:ln w="3175">
            <a:noFill/>
            <a:prstDash val="solid"/>
            <a:round/>
            <a:headEnd/>
            <a:tailEnd/>
          </a:ln>
        </p:spPr>
        <p:txBody>
          <a:bodyPr>
            <a:prstTxWarp prst="textNoShape">
              <a:avLst/>
            </a:prstTxWarp>
          </a:bodyPr>
          <a:lstStyle/>
          <a:p>
            <a:endParaRPr lang="en-US" dirty="0"/>
          </a:p>
        </p:txBody>
      </p:sp>
      <p:sp>
        <p:nvSpPr>
          <p:cNvPr id="13" name="Freeform 347"/>
          <p:cNvSpPr>
            <a:spLocks/>
          </p:cNvSpPr>
          <p:nvPr/>
        </p:nvSpPr>
        <p:spPr bwMode="auto">
          <a:xfrm>
            <a:off x="3044152" y="5299714"/>
            <a:ext cx="1713859" cy="110528"/>
          </a:xfrm>
          <a:custGeom>
            <a:avLst/>
            <a:gdLst/>
            <a:ahLst/>
            <a:cxnLst>
              <a:cxn ang="0">
                <a:pos x="1340" y="58"/>
              </a:cxn>
              <a:cxn ang="0">
                <a:pos x="1291" y="63"/>
              </a:cxn>
              <a:cxn ang="0">
                <a:pos x="1244" y="71"/>
              </a:cxn>
              <a:cxn ang="0">
                <a:pos x="1202" y="81"/>
              </a:cxn>
              <a:cxn ang="0">
                <a:pos x="1159" y="90"/>
              </a:cxn>
              <a:cxn ang="0">
                <a:pos x="1118" y="102"/>
              </a:cxn>
              <a:cxn ang="0">
                <a:pos x="1082" y="114"/>
              </a:cxn>
              <a:cxn ang="0">
                <a:pos x="1047" y="125"/>
              </a:cxn>
              <a:cxn ang="0">
                <a:pos x="1015" y="137"/>
              </a:cxn>
              <a:cxn ang="0">
                <a:pos x="956" y="148"/>
              </a:cxn>
              <a:cxn ang="0">
                <a:pos x="861" y="147"/>
              </a:cxn>
              <a:cxn ang="0">
                <a:pos x="765" y="145"/>
              </a:cxn>
              <a:cxn ang="0">
                <a:pos x="668" y="145"/>
              </a:cxn>
              <a:cxn ang="0">
                <a:pos x="570" y="147"/>
              </a:cxn>
              <a:cxn ang="0">
                <a:pos x="473" y="147"/>
              </a:cxn>
              <a:cxn ang="0">
                <a:pos x="378" y="147"/>
              </a:cxn>
              <a:cxn ang="0">
                <a:pos x="284" y="147"/>
              </a:cxn>
              <a:cxn ang="0">
                <a:pos x="191" y="143"/>
              </a:cxn>
              <a:cxn ang="0">
                <a:pos x="142" y="137"/>
              </a:cxn>
              <a:cxn ang="0">
                <a:pos x="93" y="127"/>
              </a:cxn>
              <a:cxn ang="0">
                <a:pos x="47" y="118"/>
              </a:cxn>
              <a:cxn ang="0">
                <a:pos x="0" y="110"/>
              </a:cxn>
              <a:cxn ang="0">
                <a:pos x="47" y="106"/>
              </a:cxn>
              <a:cxn ang="0">
                <a:pos x="95" y="102"/>
              </a:cxn>
              <a:cxn ang="0">
                <a:pos x="148" y="96"/>
              </a:cxn>
              <a:cxn ang="0">
                <a:pos x="203" y="90"/>
              </a:cxn>
              <a:cxn ang="0">
                <a:pos x="319" y="73"/>
              </a:cxn>
              <a:cxn ang="0">
                <a:pos x="438" y="54"/>
              </a:cxn>
              <a:cxn ang="0">
                <a:pos x="558" y="34"/>
              </a:cxn>
              <a:cxn ang="0">
                <a:pos x="676" y="19"/>
              </a:cxn>
              <a:cxn ang="0">
                <a:pos x="731" y="11"/>
              </a:cxn>
              <a:cxn ang="0">
                <a:pos x="785" y="7"/>
              </a:cxn>
              <a:cxn ang="0">
                <a:pos x="836" y="3"/>
              </a:cxn>
              <a:cxn ang="0">
                <a:pos x="883" y="2"/>
              </a:cxn>
              <a:cxn ang="0">
                <a:pos x="958" y="0"/>
              </a:cxn>
              <a:cxn ang="0">
                <a:pos x="1029" y="3"/>
              </a:cxn>
              <a:cxn ang="0">
                <a:pos x="1094" y="9"/>
              </a:cxn>
              <a:cxn ang="0">
                <a:pos x="1153" y="17"/>
              </a:cxn>
              <a:cxn ang="0">
                <a:pos x="1208" y="29"/>
              </a:cxn>
              <a:cxn ang="0">
                <a:pos x="1256" y="42"/>
              </a:cxn>
              <a:cxn ang="0">
                <a:pos x="1299" y="58"/>
              </a:cxn>
              <a:cxn ang="0">
                <a:pos x="1338" y="73"/>
              </a:cxn>
              <a:cxn ang="0">
                <a:pos x="1340" y="58"/>
              </a:cxn>
            </a:cxnLst>
            <a:rect l="0" t="0" r="r" b="b"/>
            <a:pathLst>
              <a:path w="1340" h="148">
                <a:moveTo>
                  <a:pt x="1340" y="58"/>
                </a:moveTo>
                <a:lnTo>
                  <a:pt x="1291" y="63"/>
                </a:lnTo>
                <a:lnTo>
                  <a:pt x="1244" y="71"/>
                </a:lnTo>
                <a:lnTo>
                  <a:pt x="1202" y="81"/>
                </a:lnTo>
                <a:lnTo>
                  <a:pt x="1159" y="90"/>
                </a:lnTo>
                <a:lnTo>
                  <a:pt x="1118" y="102"/>
                </a:lnTo>
                <a:lnTo>
                  <a:pt x="1082" y="114"/>
                </a:lnTo>
                <a:lnTo>
                  <a:pt x="1047" y="125"/>
                </a:lnTo>
                <a:lnTo>
                  <a:pt x="1015" y="137"/>
                </a:lnTo>
                <a:lnTo>
                  <a:pt x="956" y="148"/>
                </a:lnTo>
                <a:lnTo>
                  <a:pt x="861" y="147"/>
                </a:lnTo>
                <a:lnTo>
                  <a:pt x="765" y="145"/>
                </a:lnTo>
                <a:lnTo>
                  <a:pt x="668" y="145"/>
                </a:lnTo>
                <a:lnTo>
                  <a:pt x="570" y="147"/>
                </a:lnTo>
                <a:lnTo>
                  <a:pt x="473" y="147"/>
                </a:lnTo>
                <a:lnTo>
                  <a:pt x="378" y="147"/>
                </a:lnTo>
                <a:lnTo>
                  <a:pt x="284" y="147"/>
                </a:lnTo>
                <a:lnTo>
                  <a:pt x="191" y="143"/>
                </a:lnTo>
                <a:lnTo>
                  <a:pt x="142" y="137"/>
                </a:lnTo>
                <a:lnTo>
                  <a:pt x="93" y="127"/>
                </a:lnTo>
                <a:lnTo>
                  <a:pt x="47" y="118"/>
                </a:lnTo>
                <a:lnTo>
                  <a:pt x="0" y="110"/>
                </a:lnTo>
                <a:lnTo>
                  <a:pt x="47" y="106"/>
                </a:lnTo>
                <a:lnTo>
                  <a:pt x="95" y="102"/>
                </a:lnTo>
                <a:lnTo>
                  <a:pt x="148" y="96"/>
                </a:lnTo>
                <a:lnTo>
                  <a:pt x="203" y="90"/>
                </a:lnTo>
                <a:lnTo>
                  <a:pt x="319" y="73"/>
                </a:lnTo>
                <a:lnTo>
                  <a:pt x="438" y="54"/>
                </a:lnTo>
                <a:lnTo>
                  <a:pt x="558" y="34"/>
                </a:lnTo>
                <a:lnTo>
                  <a:pt x="676" y="19"/>
                </a:lnTo>
                <a:lnTo>
                  <a:pt x="731" y="11"/>
                </a:lnTo>
                <a:lnTo>
                  <a:pt x="785" y="7"/>
                </a:lnTo>
                <a:lnTo>
                  <a:pt x="836" y="3"/>
                </a:lnTo>
                <a:lnTo>
                  <a:pt x="883" y="2"/>
                </a:lnTo>
                <a:lnTo>
                  <a:pt x="958" y="0"/>
                </a:lnTo>
                <a:lnTo>
                  <a:pt x="1029" y="3"/>
                </a:lnTo>
                <a:lnTo>
                  <a:pt x="1094" y="9"/>
                </a:lnTo>
                <a:lnTo>
                  <a:pt x="1153" y="17"/>
                </a:lnTo>
                <a:lnTo>
                  <a:pt x="1208" y="29"/>
                </a:lnTo>
                <a:lnTo>
                  <a:pt x="1256" y="42"/>
                </a:lnTo>
                <a:lnTo>
                  <a:pt x="1299" y="58"/>
                </a:lnTo>
                <a:lnTo>
                  <a:pt x="1338" y="73"/>
                </a:lnTo>
                <a:lnTo>
                  <a:pt x="1340" y="58"/>
                </a:lnTo>
                <a:close/>
              </a:path>
            </a:pathLst>
          </a:custGeom>
          <a:solidFill>
            <a:srgbClr val="9FD5B4"/>
          </a:solidFill>
          <a:ln w="6350" cmpd="sng">
            <a:noFill/>
            <a:round/>
            <a:headEnd/>
            <a:tailEnd/>
          </a:ln>
        </p:spPr>
        <p:txBody>
          <a:bodyPr>
            <a:prstTxWarp prst="textNoShape">
              <a:avLst/>
            </a:prstTxWarp>
          </a:bodyPr>
          <a:lstStyle/>
          <a:p>
            <a:endParaRPr lang="en-US" dirty="0"/>
          </a:p>
        </p:txBody>
      </p:sp>
      <p:pic>
        <p:nvPicPr>
          <p:cNvPr id="14" name="Picture 176"/>
          <p:cNvPicPr>
            <a:picLocks noChangeAspect="1" noChangeArrowheads="1"/>
          </p:cNvPicPr>
          <p:nvPr/>
        </p:nvPicPr>
        <p:blipFill>
          <a:blip r:embed="rId4"/>
          <a:srcRect/>
          <a:stretch>
            <a:fillRect/>
          </a:stretch>
        </p:blipFill>
        <p:spPr bwMode="auto">
          <a:xfrm>
            <a:off x="6020314" y="4393007"/>
            <a:ext cx="1218687" cy="796371"/>
          </a:xfrm>
          <a:prstGeom prst="rect">
            <a:avLst/>
          </a:prstGeom>
          <a:noFill/>
          <a:ln w="9525">
            <a:noFill/>
            <a:miter lim="800000"/>
            <a:headEnd/>
            <a:tailEnd/>
          </a:ln>
          <a:effectLst/>
        </p:spPr>
      </p:pic>
      <p:pic>
        <p:nvPicPr>
          <p:cNvPr id="15" name="Picture 177"/>
          <p:cNvPicPr>
            <a:picLocks noChangeAspect="1" noChangeArrowheads="1"/>
          </p:cNvPicPr>
          <p:nvPr/>
        </p:nvPicPr>
        <p:blipFill>
          <a:blip r:embed="rId4"/>
          <a:srcRect/>
          <a:stretch>
            <a:fillRect/>
          </a:stretch>
        </p:blipFill>
        <p:spPr bwMode="auto">
          <a:xfrm>
            <a:off x="309162" y="4476612"/>
            <a:ext cx="1143000" cy="748192"/>
          </a:xfrm>
          <a:prstGeom prst="rect">
            <a:avLst/>
          </a:prstGeom>
          <a:noFill/>
          <a:ln w="9525">
            <a:noFill/>
            <a:miter lim="800000"/>
            <a:headEnd/>
            <a:tailEnd/>
          </a:ln>
          <a:effectLst/>
        </p:spPr>
      </p:pic>
      <p:pic>
        <p:nvPicPr>
          <p:cNvPr id="16" name="Picture 178"/>
          <p:cNvPicPr>
            <a:picLocks noChangeAspect="1" noChangeArrowheads="1"/>
          </p:cNvPicPr>
          <p:nvPr/>
        </p:nvPicPr>
        <p:blipFill>
          <a:blip r:embed="rId4"/>
          <a:srcRect/>
          <a:stretch>
            <a:fillRect/>
          </a:stretch>
        </p:blipFill>
        <p:spPr bwMode="auto">
          <a:xfrm>
            <a:off x="1794677" y="4724400"/>
            <a:ext cx="1143000" cy="746775"/>
          </a:xfrm>
          <a:prstGeom prst="rect">
            <a:avLst/>
          </a:prstGeom>
          <a:noFill/>
          <a:ln w="9525">
            <a:noFill/>
            <a:miter lim="800000"/>
            <a:headEnd/>
            <a:tailEnd/>
          </a:ln>
          <a:effectLst/>
        </p:spPr>
      </p:pic>
      <p:grpSp>
        <p:nvGrpSpPr>
          <p:cNvPr id="17" name="Group 180"/>
          <p:cNvGrpSpPr>
            <a:grpSpLocks/>
          </p:cNvGrpSpPr>
          <p:nvPr/>
        </p:nvGrpSpPr>
        <p:grpSpPr bwMode="auto">
          <a:xfrm>
            <a:off x="8559030" y="4942623"/>
            <a:ext cx="388697" cy="521467"/>
            <a:chOff x="6823" y="4298"/>
            <a:chExt cx="303" cy="368"/>
          </a:xfrm>
        </p:grpSpPr>
        <p:sp>
          <p:nvSpPr>
            <p:cNvPr id="18" name="Freeform 181"/>
            <p:cNvSpPr>
              <a:spLocks noEditPoints="1"/>
            </p:cNvSpPr>
            <p:nvPr/>
          </p:nvSpPr>
          <p:spPr bwMode="auto">
            <a:xfrm>
              <a:off x="6823" y="4479"/>
              <a:ext cx="172" cy="187"/>
            </a:xfrm>
            <a:custGeom>
              <a:avLst/>
              <a:gdLst/>
              <a:ahLst/>
              <a:cxnLst>
                <a:cxn ang="0">
                  <a:pos x="169" y="90"/>
                </a:cxn>
                <a:cxn ang="0">
                  <a:pos x="301" y="164"/>
                </a:cxn>
                <a:cxn ang="0">
                  <a:pos x="245" y="70"/>
                </a:cxn>
                <a:cxn ang="0">
                  <a:pos x="298" y="60"/>
                </a:cxn>
                <a:cxn ang="0">
                  <a:pos x="356" y="123"/>
                </a:cxn>
                <a:cxn ang="0">
                  <a:pos x="339" y="134"/>
                </a:cxn>
                <a:cxn ang="0">
                  <a:pos x="340" y="151"/>
                </a:cxn>
                <a:cxn ang="0">
                  <a:pos x="228" y="29"/>
                </a:cxn>
                <a:cxn ang="0">
                  <a:pos x="290" y="29"/>
                </a:cxn>
                <a:cxn ang="0">
                  <a:pos x="368" y="47"/>
                </a:cxn>
                <a:cxn ang="0">
                  <a:pos x="312" y="170"/>
                </a:cxn>
                <a:cxn ang="0">
                  <a:pos x="418" y="209"/>
                </a:cxn>
                <a:cxn ang="0">
                  <a:pos x="363" y="148"/>
                </a:cxn>
                <a:cxn ang="0">
                  <a:pos x="474" y="187"/>
                </a:cxn>
                <a:cxn ang="0">
                  <a:pos x="426" y="158"/>
                </a:cxn>
                <a:cxn ang="0">
                  <a:pos x="434" y="109"/>
                </a:cxn>
                <a:cxn ang="0">
                  <a:pos x="232" y="107"/>
                </a:cxn>
                <a:cxn ang="0">
                  <a:pos x="439" y="318"/>
                </a:cxn>
                <a:cxn ang="0">
                  <a:pos x="308" y="213"/>
                </a:cxn>
                <a:cxn ang="0">
                  <a:pos x="408" y="299"/>
                </a:cxn>
                <a:cxn ang="0">
                  <a:pos x="292" y="270"/>
                </a:cxn>
                <a:cxn ang="0">
                  <a:pos x="213" y="288"/>
                </a:cxn>
                <a:cxn ang="0">
                  <a:pos x="213" y="344"/>
                </a:cxn>
                <a:cxn ang="0">
                  <a:pos x="163" y="286"/>
                </a:cxn>
                <a:cxn ang="0">
                  <a:pos x="160" y="281"/>
                </a:cxn>
                <a:cxn ang="0">
                  <a:pos x="212" y="300"/>
                </a:cxn>
                <a:cxn ang="0">
                  <a:pos x="196" y="277"/>
                </a:cxn>
                <a:cxn ang="0">
                  <a:pos x="258" y="321"/>
                </a:cxn>
                <a:cxn ang="0">
                  <a:pos x="170" y="61"/>
                </a:cxn>
                <a:cxn ang="0">
                  <a:pos x="186" y="79"/>
                </a:cxn>
                <a:cxn ang="0">
                  <a:pos x="128" y="21"/>
                </a:cxn>
                <a:cxn ang="0">
                  <a:pos x="488" y="498"/>
                </a:cxn>
                <a:cxn ang="0">
                  <a:pos x="400" y="318"/>
                </a:cxn>
                <a:cxn ang="0">
                  <a:pos x="248" y="344"/>
                </a:cxn>
                <a:cxn ang="0">
                  <a:pos x="164" y="337"/>
                </a:cxn>
                <a:cxn ang="0">
                  <a:pos x="118" y="294"/>
                </a:cxn>
                <a:cxn ang="0">
                  <a:pos x="154" y="277"/>
                </a:cxn>
                <a:cxn ang="0">
                  <a:pos x="271" y="209"/>
                </a:cxn>
                <a:cxn ang="0">
                  <a:pos x="260" y="195"/>
                </a:cxn>
                <a:cxn ang="0">
                  <a:pos x="223" y="180"/>
                </a:cxn>
                <a:cxn ang="0">
                  <a:pos x="117" y="178"/>
                </a:cxn>
                <a:cxn ang="0">
                  <a:pos x="107" y="177"/>
                </a:cxn>
                <a:cxn ang="0">
                  <a:pos x="54" y="175"/>
                </a:cxn>
                <a:cxn ang="0">
                  <a:pos x="122" y="169"/>
                </a:cxn>
                <a:cxn ang="0">
                  <a:pos x="158" y="127"/>
                </a:cxn>
                <a:cxn ang="0">
                  <a:pos x="132" y="90"/>
                </a:cxn>
                <a:cxn ang="0">
                  <a:pos x="91" y="61"/>
                </a:cxn>
                <a:cxn ang="0">
                  <a:pos x="136" y="61"/>
                </a:cxn>
                <a:cxn ang="0">
                  <a:pos x="38" y="28"/>
                </a:cxn>
                <a:cxn ang="0">
                  <a:pos x="117" y="28"/>
                </a:cxn>
                <a:cxn ang="0">
                  <a:pos x="121" y="10"/>
                </a:cxn>
                <a:cxn ang="0">
                  <a:pos x="201" y="44"/>
                </a:cxn>
                <a:cxn ang="0">
                  <a:pos x="251" y="4"/>
                </a:cxn>
                <a:cxn ang="0">
                  <a:pos x="395" y="8"/>
                </a:cxn>
                <a:cxn ang="0">
                  <a:pos x="409" y="101"/>
                </a:cxn>
                <a:cxn ang="0">
                  <a:pos x="488" y="25"/>
                </a:cxn>
                <a:cxn ang="0">
                  <a:pos x="463" y="82"/>
                </a:cxn>
                <a:cxn ang="0">
                  <a:pos x="444" y="107"/>
                </a:cxn>
                <a:cxn ang="0">
                  <a:pos x="490" y="122"/>
                </a:cxn>
                <a:cxn ang="0">
                  <a:pos x="493" y="209"/>
                </a:cxn>
                <a:cxn ang="0">
                  <a:pos x="478" y="344"/>
                </a:cxn>
              </a:cxnLst>
              <a:rect l="0" t="0" r="r" b="b"/>
              <a:pathLst>
                <a:path w="515" h="559">
                  <a:moveTo>
                    <a:pt x="269" y="161"/>
                  </a:moveTo>
                  <a:lnTo>
                    <a:pt x="250" y="158"/>
                  </a:lnTo>
                  <a:lnTo>
                    <a:pt x="238" y="155"/>
                  </a:lnTo>
                  <a:lnTo>
                    <a:pt x="227" y="150"/>
                  </a:lnTo>
                  <a:lnTo>
                    <a:pt x="219" y="145"/>
                  </a:lnTo>
                  <a:lnTo>
                    <a:pt x="206" y="136"/>
                  </a:lnTo>
                  <a:lnTo>
                    <a:pt x="191" y="127"/>
                  </a:lnTo>
                  <a:lnTo>
                    <a:pt x="181" y="125"/>
                  </a:lnTo>
                  <a:lnTo>
                    <a:pt x="170" y="123"/>
                  </a:lnTo>
                  <a:lnTo>
                    <a:pt x="165" y="122"/>
                  </a:lnTo>
                  <a:lnTo>
                    <a:pt x="161" y="121"/>
                  </a:lnTo>
                  <a:lnTo>
                    <a:pt x="158" y="118"/>
                  </a:lnTo>
                  <a:lnTo>
                    <a:pt x="154" y="112"/>
                  </a:lnTo>
                  <a:lnTo>
                    <a:pt x="153" y="115"/>
                  </a:lnTo>
                  <a:lnTo>
                    <a:pt x="150" y="118"/>
                  </a:lnTo>
                  <a:lnTo>
                    <a:pt x="149" y="120"/>
                  </a:lnTo>
                  <a:lnTo>
                    <a:pt x="147" y="121"/>
                  </a:lnTo>
                  <a:lnTo>
                    <a:pt x="141" y="122"/>
                  </a:lnTo>
                  <a:lnTo>
                    <a:pt x="136" y="121"/>
                  </a:lnTo>
                  <a:lnTo>
                    <a:pt x="139" y="111"/>
                  </a:lnTo>
                  <a:lnTo>
                    <a:pt x="145" y="103"/>
                  </a:lnTo>
                  <a:lnTo>
                    <a:pt x="158" y="94"/>
                  </a:lnTo>
                  <a:lnTo>
                    <a:pt x="169" y="90"/>
                  </a:lnTo>
                  <a:lnTo>
                    <a:pt x="174" y="87"/>
                  </a:lnTo>
                  <a:lnTo>
                    <a:pt x="181" y="86"/>
                  </a:lnTo>
                  <a:lnTo>
                    <a:pt x="189" y="84"/>
                  </a:lnTo>
                  <a:lnTo>
                    <a:pt x="198" y="83"/>
                  </a:lnTo>
                  <a:lnTo>
                    <a:pt x="203" y="84"/>
                  </a:lnTo>
                  <a:lnTo>
                    <a:pt x="206" y="86"/>
                  </a:lnTo>
                  <a:lnTo>
                    <a:pt x="207" y="89"/>
                  </a:lnTo>
                  <a:lnTo>
                    <a:pt x="208" y="93"/>
                  </a:lnTo>
                  <a:lnTo>
                    <a:pt x="210" y="101"/>
                  </a:lnTo>
                  <a:lnTo>
                    <a:pt x="212" y="108"/>
                  </a:lnTo>
                  <a:lnTo>
                    <a:pt x="217" y="109"/>
                  </a:lnTo>
                  <a:lnTo>
                    <a:pt x="221" y="112"/>
                  </a:lnTo>
                  <a:lnTo>
                    <a:pt x="224" y="114"/>
                  </a:lnTo>
                  <a:lnTo>
                    <a:pt x="227" y="119"/>
                  </a:lnTo>
                  <a:lnTo>
                    <a:pt x="229" y="123"/>
                  </a:lnTo>
                  <a:lnTo>
                    <a:pt x="233" y="128"/>
                  </a:lnTo>
                  <a:lnTo>
                    <a:pt x="238" y="133"/>
                  </a:lnTo>
                  <a:lnTo>
                    <a:pt x="245" y="137"/>
                  </a:lnTo>
                  <a:lnTo>
                    <a:pt x="253" y="142"/>
                  </a:lnTo>
                  <a:lnTo>
                    <a:pt x="259" y="148"/>
                  </a:lnTo>
                  <a:lnTo>
                    <a:pt x="262" y="155"/>
                  </a:lnTo>
                  <a:lnTo>
                    <a:pt x="269" y="161"/>
                  </a:lnTo>
                  <a:close/>
                  <a:moveTo>
                    <a:pt x="301" y="164"/>
                  </a:moveTo>
                  <a:lnTo>
                    <a:pt x="296" y="164"/>
                  </a:lnTo>
                  <a:lnTo>
                    <a:pt x="293" y="163"/>
                  </a:lnTo>
                  <a:lnTo>
                    <a:pt x="291" y="162"/>
                  </a:lnTo>
                  <a:lnTo>
                    <a:pt x="290" y="159"/>
                  </a:lnTo>
                  <a:lnTo>
                    <a:pt x="291" y="156"/>
                  </a:lnTo>
                  <a:lnTo>
                    <a:pt x="292" y="154"/>
                  </a:lnTo>
                  <a:lnTo>
                    <a:pt x="294" y="150"/>
                  </a:lnTo>
                  <a:lnTo>
                    <a:pt x="298" y="145"/>
                  </a:lnTo>
                  <a:lnTo>
                    <a:pt x="292" y="144"/>
                  </a:lnTo>
                  <a:lnTo>
                    <a:pt x="288" y="143"/>
                  </a:lnTo>
                  <a:lnTo>
                    <a:pt x="286" y="141"/>
                  </a:lnTo>
                  <a:lnTo>
                    <a:pt x="283" y="139"/>
                  </a:lnTo>
                  <a:lnTo>
                    <a:pt x="280" y="132"/>
                  </a:lnTo>
                  <a:lnTo>
                    <a:pt x="278" y="123"/>
                  </a:lnTo>
                  <a:lnTo>
                    <a:pt x="278" y="114"/>
                  </a:lnTo>
                  <a:lnTo>
                    <a:pt x="278" y="104"/>
                  </a:lnTo>
                  <a:lnTo>
                    <a:pt x="277" y="94"/>
                  </a:lnTo>
                  <a:lnTo>
                    <a:pt x="274" y="85"/>
                  </a:lnTo>
                  <a:lnTo>
                    <a:pt x="269" y="80"/>
                  </a:lnTo>
                  <a:lnTo>
                    <a:pt x="262" y="78"/>
                  </a:lnTo>
                  <a:lnTo>
                    <a:pt x="256" y="75"/>
                  </a:lnTo>
                  <a:lnTo>
                    <a:pt x="251" y="72"/>
                  </a:lnTo>
                  <a:lnTo>
                    <a:pt x="245" y="70"/>
                  </a:lnTo>
                  <a:lnTo>
                    <a:pt x="240" y="68"/>
                  </a:lnTo>
                  <a:lnTo>
                    <a:pt x="237" y="64"/>
                  </a:lnTo>
                  <a:lnTo>
                    <a:pt x="234" y="61"/>
                  </a:lnTo>
                  <a:lnTo>
                    <a:pt x="243" y="49"/>
                  </a:lnTo>
                  <a:lnTo>
                    <a:pt x="251" y="35"/>
                  </a:lnTo>
                  <a:lnTo>
                    <a:pt x="255" y="29"/>
                  </a:lnTo>
                  <a:lnTo>
                    <a:pt x="260" y="25"/>
                  </a:lnTo>
                  <a:lnTo>
                    <a:pt x="262" y="24"/>
                  </a:lnTo>
                  <a:lnTo>
                    <a:pt x="265" y="24"/>
                  </a:lnTo>
                  <a:lnTo>
                    <a:pt x="269" y="24"/>
                  </a:lnTo>
                  <a:lnTo>
                    <a:pt x="271" y="25"/>
                  </a:lnTo>
                  <a:lnTo>
                    <a:pt x="276" y="28"/>
                  </a:lnTo>
                  <a:lnTo>
                    <a:pt x="280" y="33"/>
                  </a:lnTo>
                  <a:lnTo>
                    <a:pt x="281" y="36"/>
                  </a:lnTo>
                  <a:lnTo>
                    <a:pt x="282" y="41"/>
                  </a:lnTo>
                  <a:lnTo>
                    <a:pt x="283" y="44"/>
                  </a:lnTo>
                  <a:lnTo>
                    <a:pt x="282" y="48"/>
                  </a:lnTo>
                  <a:lnTo>
                    <a:pt x="281" y="51"/>
                  </a:lnTo>
                  <a:lnTo>
                    <a:pt x="280" y="55"/>
                  </a:lnTo>
                  <a:lnTo>
                    <a:pt x="283" y="55"/>
                  </a:lnTo>
                  <a:lnTo>
                    <a:pt x="288" y="55"/>
                  </a:lnTo>
                  <a:lnTo>
                    <a:pt x="293" y="57"/>
                  </a:lnTo>
                  <a:lnTo>
                    <a:pt x="298" y="60"/>
                  </a:lnTo>
                  <a:lnTo>
                    <a:pt x="309" y="67"/>
                  </a:lnTo>
                  <a:lnTo>
                    <a:pt x="320" y="72"/>
                  </a:lnTo>
                  <a:lnTo>
                    <a:pt x="317" y="72"/>
                  </a:lnTo>
                  <a:lnTo>
                    <a:pt x="313" y="73"/>
                  </a:lnTo>
                  <a:lnTo>
                    <a:pt x="327" y="82"/>
                  </a:lnTo>
                  <a:lnTo>
                    <a:pt x="340" y="91"/>
                  </a:lnTo>
                  <a:lnTo>
                    <a:pt x="352" y="100"/>
                  </a:lnTo>
                  <a:lnTo>
                    <a:pt x="363" y="109"/>
                  </a:lnTo>
                  <a:lnTo>
                    <a:pt x="373" y="120"/>
                  </a:lnTo>
                  <a:lnTo>
                    <a:pt x="382" y="130"/>
                  </a:lnTo>
                  <a:lnTo>
                    <a:pt x="389" y="141"/>
                  </a:lnTo>
                  <a:lnTo>
                    <a:pt x="397" y="152"/>
                  </a:lnTo>
                  <a:lnTo>
                    <a:pt x="394" y="156"/>
                  </a:lnTo>
                  <a:lnTo>
                    <a:pt x="392" y="158"/>
                  </a:lnTo>
                  <a:lnTo>
                    <a:pt x="389" y="161"/>
                  </a:lnTo>
                  <a:lnTo>
                    <a:pt x="387" y="161"/>
                  </a:lnTo>
                  <a:lnTo>
                    <a:pt x="382" y="150"/>
                  </a:lnTo>
                  <a:lnTo>
                    <a:pt x="377" y="143"/>
                  </a:lnTo>
                  <a:lnTo>
                    <a:pt x="371" y="139"/>
                  </a:lnTo>
                  <a:lnTo>
                    <a:pt x="362" y="134"/>
                  </a:lnTo>
                  <a:lnTo>
                    <a:pt x="361" y="130"/>
                  </a:lnTo>
                  <a:lnTo>
                    <a:pt x="359" y="126"/>
                  </a:lnTo>
                  <a:lnTo>
                    <a:pt x="356" y="123"/>
                  </a:lnTo>
                  <a:lnTo>
                    <a:pt x="352" y="120"/>
                  </a:lnTo>
                  <a:lnTo>
                    <a:pt x="345" y="114"/>
                  </a:lnTo>
                  <a:lnTo>
                    <a:pt x="336" y="109"/>
                  </a:lnTo>
                  <a:lnTo>
                    <a:pt x="343" y="114"/>
                  </a:lnTo>
                  <a:lnTo>
                    <a:pt x="349" y="120"/>
                  </a:lnTo>
                  <a:lnTo>
                    <a:pt x="351" y="122"/>
                  </a:lnTo>
                  <a:lnTo>
                    <a:pt x="352" y="126"/>
                  </a:lnTo>
                  <a:lnTo>
                    <a:pt x="352" y="128"/>
                  </a:lnTo>
                  <a:lnTo>
                    <a:pt x="352" y="130"/>
                  </a:lnTo>
                  <a:lnTo>
                    <a:pt x="351" y="132"/>
                  </a:lnTo>
                  <a:lnTo>
                    <a:pt x="347" y="132"/>
                  </a:lnTo>
                  <a:lnTo>
                    <a:pt x="343" y="132"/>
                  </a:lnTo>
                  <a:lnTo>
                    <a:pt x="338" y="129"/>
                  </a:lnTo>
                  <a:lnTo>
                    <a:pt x="333" y="127"/>
                  </a:lnTo>
                  <a:lnTo>
                    <a:pt x="329" y="123"/>
                  </a:lnTo>
                  <a:lnTo>
                    <a:pt x="325" y="119"/>
                  </a:lnTo>
                  <a:lnTo>
                    <a:pt x="324" y="113"/>
                  </a:lnTo>
                  <a:lnTo>
                    <a:pt x="324" y="118"/>
                  </a:lnTo>
                  <a:lnTo>
                    <a:pt x="324" y="121"/>
                  </a:lnTo>
                  <a:lnTo>
                    <a:pt x="325" y="123"/>
                  </a:lnTo>
                  <a:lnTo>
                    <a:pt x="328" y="127"/>
                  </a:lnTo>
                  <a:lnTo>
                    <a:pt x="333" y="130"/>
                  </a:lnTo>
                  <a:lnTo>
                    <a:pt x="339" y="134"/>
                  </a:lnTo>
                  <a:lnTo>
                    <a:pt x="345" y="136"/>
                  </a:lnTo>
                  <a:lnTo>
                    <a:pt x="350" y="139"/>
                  </a:lnTo>
                  <a:lnTo>
                    <a:pt x="352" y="140"/>
                  </a:lnTo>
                  <a:lnTo>
                    <a:pt x="354" y="141"/>
                  </a:lnTo>
                  <a:lnTo>
                    <a:pt x="354" y="142"/>
                  </a:lnTo>
                  <a:lnTo>
                    <a:pt x="354" y="143"/>
                  </a:lnTo>
                  <a:lnTo>
                    <a:pt x="346" y="144"/>
                  </a:lnTo>
                  <a:lnTo>
                    <a:pt x="339" y="145"/>
                  </a:lnTo>
                  <a:lnTo>
                    <a:pt x="331" y="144"/>
                  </a:lnTo>
                  <a:lnTo>
                    <a:pt x="324" y="143"/>
                  </a:lnTo>
                  <a:lnTo>
                    <a:pt x="317" y="140"/>
                  </a:lnTo>
                  <a:lnTo>
                    <a:pt x="310" y="135"/>
                  </a:lnTo>
                  <a:lnTo>
                    <a:pt x="308" y="132"/>
                  </a:lnTo>
                  <a:lnTo>
                    <a:pt x="306" y="127"/>
                  </a:lnTo>
                  <a:lnTo>
                    <a:pt x="303" y="122"/>
                  </a:lnTo>
                  <a:lnTo>
                    <a:pt x="302" y="116"/>
                  </a:lnTo>
                  <a:lnTo>
                    <a:pt x="303" y="128"/>
                  </a:lnTo>
                  <a:lnTo>
                    <a:pt x="307" y="136"/>
                  </a:lnTo>
                  <a:lnTo>
                    <a:pt x="310" y="142"/>
                  </a:lnTo>
                  <a:lnTo>
                    <a:pt x="317" y="145"/>
                  </a:lnTo>
                  <a:lnTo>
                    <a:pt x="323" y="149"/>
                  </a:lnTo>
                  <a:lnTo>
                    <a:pt x="331" y="150"/>
                  </a:lnTo>
                  <a:lnTo>
                    <a:pt x="340" y="151"/>
                  </a:lnTo>
                  <a:lnTo>
                    <a:pt x="350" y="151"/>
                  </a:lnTo>
                  <a:lnTo>
                    <a:pt x="354" y="155"/>
                  </a:lnTo>
                  <a:lnTo>
                    <a:pt x="355" y="158"/>
                  </a:lnTo>
                  <a:lnTo>
                    <a:pt x="355" y="161"/>
                  </a:lnTo>
                  <a:lnTo>
                    <a:pt x="356" y="164"/>
                  </a:lnTo>
                  <a:lnTo>
                    <a:pt x="350" y="166"/>
                  </a:lnTo>
                  <a:lnTo>
                    <a:pt x="345" y="168"/>
                  </a:lnTo>
                  <a:lnTo>
                    <a:pt x="339" y="168"/>
                  </a:lnTo>
                  <a:lnTo>
                    <a:pt x="334" y="166"/>
                  </a:lnTo>
                  <a:lnTo>
                    <a:pt x="323" y="164"/>
                  </a:lnTo>
                  <a:lnTo>
                    <a:pt x="313" y="162"/>
                  </a:lnTo>
                  <a:lnTo>
                    <a:pt x="308" y="159"/>
                  </a:lnTo>
                  <a:lnTo>
                    <a:pt x="304" y="158"/>
                  </a:lnTo>
                  <a:lnTo>
                    <a:pt x="303" y="158"/>
                  </a:lnTo>
                  <a:lnTo>
                    <a:pt x="303" y="158"/>
                  </a:lnTo>
                  <a:lnTo>
                    <a:pt x="302" y="161"/>
                  </a:lnTo>
                  <a:lnTo>
                    <a:pt x="301" y="164"/>
                  </a:lnTo>
                  <a:close/>
                  <a:moveTo>
                    <a:pt x="221" y="51"/>
                  </a:moveTo>
                  <a:lnTo>
                    <a:pt x="219" y="48"/>
                  </a:lnTo>
                  <a:lnTo>
                    <a:pt x="221" y="44"/>
                  </a:lnTo>
                  <a:lnTo>
                    <a:pt x="223" y="40"/>
                  </a:lnTo>
                  <a:lnTo>
                    <a:pt x="226" y="34"/>
                  </a:lnTo>
                  <a:lnTo>
                    <a:pt x="228" y="29"/>
                  </a:lnTo>
                  <a:lnTo>
                    <a:pt x="230" y="24"/>
                  </a:lnTo>
                  <a:lnTo>
                    <a:pt x="232" y="17"/>
                  </a:lnTo>
                  <a:lnTo>
                    <a:pt x="230" y="11"/>
                  </a:lnTo>
                  <a:lnTo>
                    <a:pt x="232" y="8"/>
                  </a:lnTo>
                  <a:lnTo>
                    <a:pt x="233" y="7"/>
                  </a:lnTo>
                  <a:lnTo>
                    <a:pt x="235" y="7"/>
                  </a:lnTo>
                  <a:lnTo>
                    <a:pt x="239" y="8"/>
                  </a:lnTo>
                  <a:lnTo>
                    <a:pt x="245" y="12"/>
                  </a:lnTo>
                  <a:lnTo>
                    <a:pt x="250" y="15"/>
                  </a:lnTo>
                  <a:lnTo>
                    <a:pt x="244" y="25"/>
                  </a:lnTo>
                  <a:lnTo>
                    <a:pt x="237" y="37"/>
                  </a:lnTo>
                  <a:lnTo>
                    <a:pt x="233" y="43"/>
                  </a:lnTo>
                  <a:lnTo>
                    <a:pt x="229" y="48"/>
                  </a:lnTo>
                  <a:lnTo>
                    <a:pt x="224" y="50"/>
                  </a:lnTo>
                  <a:lnTo>
                    <a:pt x="221" y="51"/>
                  </a:lnTo>
                  <a:close/>
                  <a:moveTo>
                    <a:pt x="296" y="12"/>
                  </a:moveTo>
                  <a:lnTo>
                    <a:pt x="290" y="12"/>
                  </a:lnTo>
                  <a:lnTo>
                    <a:pt x="286" y="13"/>
                  </a:lnTo>
                  <a:lnTo>
                    <a:pt x="285" y="14"/>
                  </a:lnTo>
                  <a:lnTo>
                    <a:pt x="283" y="15"/>
                  </a:lnTo>
                  <a:lnTo>
                    <a:pt x="283" y="18"/>
                  </a:lnTo>
                  <a:lnTo>
                    <a:pt x="285" y="19"/>
                  </a:lnTo>
                  <a:lnTo>
                    <a:pt x="290" y="29"/>
                  </a:lnTo>
                  <a:lnTo>
                    <a:pt x="296" y="36"/>
                  </a:lnTo>
                  <a:lnTo>
                    <a:pt x="301" y="43"/>
                  </a:lnTo>
                  <a:lnTo>
                    <a:pt x="307" y="49"/>
                  </a:lnTo>
                  <a:lnTo>
                    <a:pt x="315" y="56"/>
                  </a:lnTo>
                  <a:lnTo>
                    <a:pt x="325" y="62"/>
                  </a:lnTo>
                  <a:lnTo>
                    <a:pt x="339" y="69"/>
                  </a:lnTo>
                  <a:lnTo>
                    <a:pt x="355" y="78"/>
                  </a:lnTo>
                  <a:lnTo>
                    <a:pt x="360" y="80"/>
                  </a:lnTo>
                  <a:lnTo>
                    <a:pt x="366" y="86"/>
                  </a:lnTo>
                  <a:lnTo>
                    <a:pt x="368" y="89"/>
                  </a:lnTo>
                  <a:lnTo>
                    <a:pt x="371" y="89"/>
                  </a:lnTo>
                  <a:lnTo>
                    <a:pt x="373" y="86"/>
                  </a:lnTo>
                  <a:lnTo>
                    <a:pt x="373" y="80"/>
                  </a:lnTo>
                  <a:lnTo>
                    <a:pt x="372" y="75"/>
                  </a:lnTo>
                  <a:lnTo>
                    <a:pt x="372" y="70"/>
                  </a:lnTo>
                  <a:lnTo>
                    <a:pt x="373" y="64"/>
                  </a:lnTo>
                  <a:lnTo>
                    <a:pt x="373" y="60"/>
                  </a:lnTo>
                  <a:lnTo>
                    <a:pt x="373" y="56"/>
                  </a:lnTo>
                  <a:lnTo>
                    <a:pt x="373" y="53"/>
                  </a:lnTo>
                  <a:lnTo>
                    <a:pt x="373" y="51"/>
                  </a:lnTo>
                  <a:lnTo>
                    <a:pt x="372" y="50"/>
                  </a:lnTo>
                  <a:lnTo>
                    <a:pt x="371" y="49"/>
                  </a:lnTo>
                  <a:lnTo>
                    <a:pt x="368" y="47"/>
                  </a:lnTo>
                  <a:lnTo>
                    <a:pt x="357" y="40"/>
                  </a:lnTo>
                  <a:lnTo>
                    <a:pt x="347" y="31"/>
                  </a:lnTo>
                  <a:lnTo>
                    <a:pt x="343" y="27"/>
                  </a:lnTo>
                  <a:lnTo>
                    <a:pt x="338" y="24"/>
                  </a:lnTo>
                  <a:lnTo>
                    <a:pt x="335" y="20"/>
                  </a:lnTo>
                  <a:lnTo>
                    <a:pt x="333" y="17"/>
                  </a:lnTo>
                  <a:lnTo>
                    <a:pt x="333" y="14"/>
                  </a:lnTo>
                  <a:lnTo>
                    <a:pt x="330" y="13"/>
                  </a:lnTo>
                  <a:lnTo>
                    <a:pt x="327" y="13"/>
                  </a:lnTo>
                  <a:lnTo>
                    <a:pt x="322" y="12"/>
                  </a:lnTo>
                  <a:lnTo>
                    <a:pt x="313" y="12"/>
                  </a:lnTo>
                  <a:lnTo>
                    <a:pt x="308" y="11"/>
                  </a:lnTo>
                  <a:lnTo>
                    <a:pt x="303" y="11"/>
                  </a:lnTo>
                  <a:lnTo>
                    <a:pt x="296" y="12"/>
                  </a:lnTo>
                  <a:close/>
                  <a:moveTo>
                    <a:pt x="312" y="192"/>
                  </a:moveTo>
                  <a:lnTo>
                    <a:pt x="307" y="187"/>
                  </a:lnTo>
                  <a:lnTo>
                    <a:pt x="303" y="181"/>
                  </a:lnTo>
                  <a:lnTo>
                    <a:pt x="302" y="178"/>
                  </a:lnTo>
                  <a:lnTo>
                    <a:pt x="302" y="176"/>
                  </a:lnTo>
                  <a:lnTo>
                    <a:pt x="302" y="172"/>
                  </a:lnTo>
                  <a:lnTo>
                    <a:pt x="303" y="171"/>
                  </a:lnTo>
                  <a:lnTo>
                    <a:pt x="308" y="170"/>
                  </a:lnTo>
                  <a:lnTo>
                    <a:pt x="312" y="170"/>
                  </a:lnTo>
                  <a:lnTo>
                    <a:pt x="315" y="171"/>
                  </a:lnTo>
                  <a:lnTo>
                    <a:pt x="320" y="172"/>
                  </a:lnTo>
                  <a:lnTo>
                    <a:pt x="329" y="176"/>
                  </a:lnTo>
                  <a:lnTo>
                    <a:pt x="340" y="177"/>
                  </a:lnTo>
                  <a:lnTo>
                    <a:pt x="347" y="180"/>
                  </a:lnTo>
                  <a:lnTo>
                    <a:pt x="351" y="185"/>
                  </a:lnTo>
                  <a:lnTo>
                    <a:pt x="355" y="191"/>
                  </a:lnTo>
                  <a:lnTo>
                    <a:pt x="359" y="195"/>
                  </a:lnTo>
                  <a:lnTo>
                    <a:pt x="352" y="197"/>
                  </a:lnTo>
                  <a:lnTo>
                    <a:pt x="347" y="198"/>
                  </a:lnTo>
                  <a:lnTo>
                    <a:pt x="343" y="197"/>
                  </a:lnTo>
                  <a:lnTo>
                    <a:pt x="338" y="195"/>
                  </a:lnTo>
                  <a:lnTo>
                    <a:pt x="327" y="193"/>
                  </a:lnTo>
                  <a:lnTo>
                    <a:pt x="312" y="192"/>
                  </a:lnTo>
                  <a:close/>
                  <a:moveTo>
                    <a:pt x="363" y="186"/>
                  </a:moveTo>
                  <a:lnTo>
                    <a:pt x="376" y="188"/>
                  </a:lnTo>
                  <a:lnTo>
                    <a:pt x="387" y="190"/>
                  </a:lnTo>
                  <a:lnTo>
                    <a:pt x="398" y="191"/>
                  </a:lnTo>
                  <a:lnTo>
                    <a:pt x="410" y="191"/>
                  </a:lnTo>
                  <a:lnTo>
                    <a:pt x="413" y="195"/>
                  </a:lnTo>
                  <a:lnTo>
                    <a:pt x="415" y="200"/>
                  </a:lnTo>
                  <a:lnTo>
                    <a:pt x="418" y="205"/>
                  </a:lnTo>
                  <a:lnTo>
                    <a:pt x="418" y="209"/>
                  </a:lnTo>
                  <a:lnTo>
                    <a:pt x="418" y="213"/>
                  </a:lnTo>
                  <a:lnTo>
                    <a:pt x="416" y="216"/>
                  </a:lnTo>
                  <a:lnTo>
                    <a:pt x="415" y="220"/>
                  </a:lnTo>
                  <a:lnTo>
                    <a:pt x="413" y="222"/>
                  </a:lnTo>
                  <a:lnTo>
                    <a:pt x="407" y="219"/>
                  </a:lnTo>
                  <a:lnTo>
                    <a:pt x="399" y="216"/>
                  </a:lnTo>
                  <a:lnTo>
                    <a:pt x="393" y="215"/>
                  </a:lnTo>
                  <a:lnTo>
                    <a:pt x="386" y="214"/>
                  </a:lnTo>
                  <a:lnTo>
                    <a:pt x="381" y="207"/>
                  </a:lnTo>
                  <a:lnTo>
                    <a:pt x="377" y="200"/>
                  </a:lnTo>
                  <a:lnTo>
                    <a:pt x="376" y="197"/>
                  </a:lnTo>
                  <a:lnTo>
                    <a:pt x="372" y="193"/>
                  </a:lnTo>
                  <a:lnTo>
                    <a:pt x="368" y="190"/>
                  </a:lnTo>
                  <a:lnTo>
                    <a:pt x="363" y="186"/>
                  </a:lnTo>
                  <a:close/>
                  <a:moveTo>
                    <a:pt x="384" y="180"/>
                  </a:moveTo>
                  <a:lnTo>
                    <a:pt x="378" y="181"/>
                  </a:lnTo>
                  <a:lnTo>
                    <a:pt x="373" y="181"/>
                  </a:lnTo>
                  <a:lnTo>
                    <a:pt x="370" y="180"/>
                  </a:lnTo>
                  <a:lnTo>
                    <a:pt x="367" y="178"/>
                  </a:lnTo>
                  <a:lnTo>
                    <a:pt x="365" y="171"/>
                  </a:lnTo>
                  <a:lnTo>
                    <a:pt x="362" y="164"/>
                  </a:lnTo>
                  <a:lnTo>
                    <a:pt x="362" y="155"/>
                  </a:lnTo>
                  <a:lnTo>
                    <a:pt x="363" y="148"/>
                  </a:lnTo>
                  <a:lnTo>
                    <a:pt x="365" y="145"/>
                  </a:lnTo>
                  <a:lnTo>
                    <a:pt x="366" y="144"/>
                  </a:lnTo>
                  <a:lnTo>
                    <a:pt x="367" y="144"/>
                  </a:lnTo>
                  <a:lnTo>
                    <a:pt x="371" y="145"/>
                  </a:lnTo>
                  <a:lnTo>
                    <a:pt x="377" y="154"/>
                  </a:lnTo>
                  <a:lnTo>
                    <a:pt x="382" y="163"/>
                  </a:lnTo>
                  <a:lnTo>
                    <a:pt x="383" y="172"/>
                  </a:lnTo>
                  <a:lnTo>
                    <a:pt x="384" y="180"/>
                  </a:lnTo>
                  <a:close/>
                  <a:moveTo>
                    <a:pt x="399" y="162"/>
                  </a:moveTo>
                  <a:lnTo>
                    <a:pt x="395" y="165"/>
                  </a:lnTo>
                  <a:lnTo>
                    <a:pt x="394" y="169"/>
                  </a:lnTo>
                  <a:lnTo>
                    <a:pt x="394" y="175"/>
                  </a:lnTo>
                  <a:lnTo>
                    <a:pt x="395" y="179"/>
                  </a:lnTo>
                  <a:lnTo>
                    <a:pt x="399" y="180"/>
                  </a:lnTo>
                  <a:lnTo>
                    <a:pt x="403" y="181"/>
                  </a:lnTo>
                  <a:lnTo>
                    <a:pt x="407" y="181"/>
                  </a:lnTo>
                  <a:lnTo>
                    <a:pt x="410" y="180"/>
                  </a:lnTo>
                  <a:lnTo>
                    <a:pt x="409" y="176"/>
                  </a:lnTo>
                  <a:lnTo>
                    <a:pt x="408" y="171"/>
                  </a:lnTo>
                  <a:lnTo>
                    <a:pt x="404" y="166"/>
                  </a:lnTo>
                  <a:lnTo>
                    <a:pt x="399" y="162"/>
                  </a:lnTo>
                  <a:close/>
                  <a:moveTo>
                    <a:pt x="473" y="198"/>
                  </a:moveTo>
                  <a:lnTo>
                    <a:pt x="474" y="187"/>
                  </a:lnTo>
                  <a:lnTo>
                    <a:pt x="476" y="180"/>
                  </a:lnTo>
                  <a:lnTo>
                    <a:pt x="478" y="175"/>
                  </a:lnTo>
                  <a:lnTo>
                    <a:pt x="479" y="169"/>
                  </a:lnTo>
                  <a:lnTo>
                    <a:pt x="480" y="166"/>
                  </a:lnTo>
                  <a:lnTo>
                    <a:pt x="482" y="165"/>
                  </a:lnTo>
                  <a:lnTo>
                    <a:pt x="482" y="165"/>
                  </a:lnTo>
                  <a:lnTo>
                    <a:pt x="484" y="169"/>
                  </a:lnTo>
                  <a:lnTo>
                    <a:pt x="484" y="176"/>
                  </a:lnTo>
                  <a:lnTo>
                    <a:pt x="487" y="183"/>
                  </a:lnTo>
                  <a:lnTo>
                    <a:pt x="487" y="191"/>
                  </a:lnTo>
                  <a:lnTo>
                    <a:pt x="485" y="198"/>
                  </a:lnTo>
                  <a:lnTo>
                    <a:pt x="483" y="200"/>
                  </a:lnTo>
                  <a:lnTo>
                    <a:pt x="479" y="201"/>
                  </a:lnTo>
                  <a:lnTo>
                    <a:pt x="476" y="200"/>
                  </a:lnTo>
                  <a:lnTo>
                    <a:pt x="473" y="198"/>
                  </a:lnTo>
                  <a:close/>
                  <a:moveTo>
                    <a:pt x="452" y="188"/>
                  </a:moveTo>
                  <a:lnTo>
                    <a:pt x="446" y="187"/>
                  </a:lnTo>
                  <a:lnTo>
                    <a:pt x="442" y="186"/>
                  </a:lnTo>
                  <a:lnTo>
                    <a:pt x="440" y="184"/>
                  </a:lnTo>
                  <a:lnTo>
                    <a:pt x="437" y="180"/>
                  </a:lnTo>
                  <a:lnTo>
                    <a:pt x="434" y="172"/>
                  </a:lnTo>
                  <a:lnTo>
                    <a:pt x="430" y="165"/>
                  </a:lnTo>
                  <a:lnTo>
                    <a:pt x="426" y="158"/>
                  </a:lnTo>
                  <a:lnTo>
                    <a:pt x="423" y="151"/>
                  </a:lnTo>
                  <a:lnTo>
                    <a:pt x="421" y="147"/>
                  </a:lnTo>
                  <a:lnTo>
                    <a:pt x="421" y="142"/>
                  </a:lnTo>
                  <a:lnTo>
                    <a:pt x="424" y="139"/>
                  </a:lnTo>
                  <a:lnTo>
                    <a:pt x="426" y="136"/>
                  </a:lnTo>
                  <a:lnTo>
                    <a:pt x="430" y="134"/>
                  </a:lnTo>
                  <a:lnTo>
                    <a:pt x="434" y="132"/>
                  </a:lnTo>
                  <a:lnTo>
                    <a:pt x="444" y="128"/>
                  </a:lnTo>
                  <a:lnTo>
                    <a:pt x="455" y="126"/>
                  </a:lnTo>
                  <a:lnTo>
                    <a:pt x="452" y="123"/>
                  </a:lnTo>
                  <a:lnTo>
                    <a:pt x="448" y="122"/>
                  </a:lnTo>
                  <a:lnTo>
                    <a:pt x="444" y="122"/>
                  </a:lnTo>
                  <a:lnTo>
                    <a:pt x="439" y="121"/>
                  </a:lnTo>
                  <a:lnTo>
                    <a:pt x="434" y="121"/>
                  </a:lnTo>
                  <a:lnTo>
                    <a:pt x="431" y="120"/>
                  </a:lnTo>
                  <a:lnTo>
                    <a:pt x="430" y="119"/>
                  </a:lnTo>
                  <a:lnTo>
                    <a:pt x="430" y="118"/>
                  </a:lnTo>
                  <a:lnTo>
                    <a:pt x="430" y="115"/>
                  </a:lnTo>
                  <a:lnTo>
                    <a:pt x="430" y="113"/>
                  </a:lnTo>
                  <a:lnTo>
                    <a:pt x="430" y="112"/>
                  </a:lnTo>
                  <a:lnTo>
                    <a:pt x="431" y="111"/>
                  </a:lnTo>
                  <a:lnTo>
                    <a:pt x="432" y="109"/>
                  </a:lnTo>
                  <a:lnTo>
                    <a:pt x="434" y="109"/>
                  </a:lnTo>
                  <a:lnTo>
                    <a:pt x="437" y="111"/>
                  </a:lnTo>
                  <a:lnTo>
                    <a:pt x="442" y="113"/>
                  </a:lnTo>
                  <a:lnTo>
                    <a:pt x="455" y="118"/>
                  </a:lnTo>
                  <a:lnTo>
                    <a:pt x="464" y="122"/>
                  </a:lnTo>
                  <a:lnTo>
                    <a:pt x="463" y="126"/>
                  </a:lnTo>
                  <a:lnTo>
                    <a:pt x="464" y="129"/>
                  </a:lnTo>
                  <a:lnTo>
                    <a:pt x="467" y="133"/>
                  </a:lnTo>
                  <a:lnTo>
                    <a:pt x="469" y="137"/>
                  </a:lnTo>
                  <a:lnTo>
                    <a:pt x="464" y="135"/>
                  </a:lnTo>
                  <a:lnTo>
                    <a:pt x="460" y="133"/>
                  </a:lnTo>
                  <a:lnTo>
                    <a:pt x="463" y="142"/>
                  </a:lnTo>
                  <a:lnTo>
                    <a:pt x="464" y="150"/>
                  </a:lnTo>
                  <a:lnTo>
                    <a:pt x="463" y="157"/>
                  </a:lnTo>
                  <a:lnTo>
                    <a:pt x="462" y="164"/>
                  </a:lnTo>
                  <a:lnTo>
                    <a:pt x="456" y="176"/>
                  </a:lnTo>
                  <a:lnTo>
                    <a:pt x="452" y="188"/>
                  </a:lnTo>
                  <a:close/>
                  <a:moveTo>
                    <a:pt x="269" y="132"/>
                  </a:moveTo>
                  <a:lnTo>
                    <a:pt x="270" y="134"/>
                  </a:lnTo>
                  <a:lnTo>
                    <a:pt x="269" y="135"/>
                  </a:lnTo>
                  <a:lnTo>
                    <a:pt x="267" y="134"/>
                  </a:lnTo>
                  <a:lnTo>
                    <a:pt x="264" y="133"/>
                  </a:lnTo>
                  <a:lnTo>
                    <a:pt x="248" y="120"/>
                  </a:lnTo>
                  <a:lnTo>
                    <a:pt x="232" y="107"/>
                  </a:lnTo>
                  <a:lnTo>
                    <a:pt x="227" y="101"/>
                  </a:lnTo>
                  <a:lnTo>
                    <a:pt x="223" y="93"/>
                  </a:lnTo>
                  <a:lnTo>
                    <a:pt x="222" y="90"/>
                  </a:lnTo>
                  <a:lnTo>
                    <a:pt x="222" y="85"/>
                  </a:lnTo>
                  <a:lnTo>
                    <a:pt x="223" y="80"/>
                  </a:lnTo>
                  <a:lnTo>
                    <a:pt x="224" y="75"/>
                  </a:lnTo>
                  <a:lnTo>
                    <a:pt x="226" y="73"/>
                  </a:lnTo>
                  <a:lnTo>
                    <a:pt x="227" y="73"/>
                  </a:lnTo>
                  <a:lnTo>
                    <a:pt x="229" y="75"/>
                  </a:lnTo>
                  <a:lnTo>
                    <a:pt x="232" y="77"/>
                  </a:lnTo>
                  <a:lnTo>
                    <a:pt x="249" y="86"/>
                  </a:lnTo>
                  <a:lnTo>
                    <a:pt x="266" y="96"/>
                  </a:lnTo>
                  <a:lnTo>
                    <a:pt x="267" y="100"/>
                  </a:lnTo>
                  <a:lnTo>
                    <a:pt x="269" y="104"/>
                  </a:lnTo>
                  <a:lnTo>
                    <a:pt x="270" y="108"/>
                  </a:lnTo>
                  <a:lnTo>
                    <a:pt x="270" y="113"/>
                  </a:lnTo>
                  <a:lnTo>
                    <a:pt x="269" y="122"/>
                  </a:lnTo>
                  <a:lnTo>
                    <a:pt x="269" y="132"/>
                  </a:lnTo>
                  <a:close/>
                  <a:moveTo>
                    <a:pt x="430" y="317"/>
                  </a:moveTo>
                  <a:lnTo>
                    <a:pt x="431" y="320"/>
                  </a:lnTo>
                  <a:lnTo>
                    <a:pt x="435" y="321"/>
                  </a:lnTo>
                  <a:lnTo>
                    <a:pt x="437" y="320"/>
                  </a:lnTo>
                  <a:lnTo>
                    <a:pt x="439" y="318"/>
                  </a:lnTo>
                  <a:lnTo>
                    <a:pt x="440" y="317"/>
                  </a:lnTo>
                  <a:lnTo>
                    <a:pt x="440" y="315"/>
                  </a:lnTo>
                  <a:lnTo>
                    <a:pt x="440" y="302"/>
                  </a:lnTo>
                  <a:lnTo>
                    <a:pt x="440" y="289"/>
                  </a:lnTo>
                  <a:lnTo>
                    <a:pt x="437" y="277"/>
                  </a:lnTo>
                  <a:lnTo>
                    <a:pt x="435" y="265"/>
                  </a:lnTo>
                  <a:lnTo>
                    <a:pt x="430" y="256"/>
                  </a:lnTo>
                  <a:lnTo>
                    <a:pt x="425" y="246"/>
                  </a:lnTo>
                  <a:lnTo>
                    <a:pt x="423" y="242"/>
                  </a:lnTo>
                  <a:lnTo>
                    <a:pt x="420" y="237"/>
                  </a:lnTo>
                  <a:lnTo>
                    <a:pt x="416" y="235"/>
                  </a:lnTo>
                  <a:lnTo>
                    <a:pt x="413" y="234"/>
                  </a:lnTo>
                  <a:lnTo>
                    <a:pt x="399" y="231"/>
                  </a:lnTo>
                  <a:lnTo>
                    <a:pt x="388" y="229"/>
                  </a:lnTo>
                  <a:lnTo>
                    <a:pt x="381" y="226"/>
                  </a:lnTo>
                  <a:lnTo>
                    <a:pt x="372" y="220"/>
                  </a:lnTo>
                  <a:lnTo>
                    <a:pt x="357" y="213"/>
                  </a:lnTo>
                  <a:lnTo>
                    <a:pt x="340" y="207"/>
                  </a:lnTo>
                  <a:lnTo>
                    <a:pt x="331" y="206"/>
                  </a:lnTo>
                  <a:lnTo>
                    <a:pt x="324" y="205"/>
                  </a:lnTo>
                  <a:lnTo>
                    <a:pt x="318" y="206"/>
                  </a:lnTo>
                  <a:lnTo>
                    <a:pt x="312" y="208"/>
                  </a:lnTo>
                  <a:lnTo>
                    <a:pt x="308" y="213"/>
                  </a:lnTo>
                  <a:lnTo>
                    <a:pt x="306" y="219"/>
                  </a:lnTo>
                  <a:lnTo>
                    <a:pt x="303" y="227"/>
                  </a:lnTo>
                  <a:lnTo>
                    <a:pt x="303" y="234"/>
                  </a:lnTo>
                  <a:lnTo>
                    <a:pt x="303" y="242"/>
                  </a:lnTo>
                  <a:lnTo>
                    <a:pt x="304" y="249"/>
                  </a:lnTo>
                  <a:lnTo>
                    <a:pt x="307" y="255"/>
                  </a:lnTo>
                  <a:lnTo>
                    <a:pt x="309" y="258"/>
                  </a:lnTo>
                  <a:lnTo>
                    <a:pt x="309" y="259"/>
                  </a:lnTo>
                  <a:lnTo>
                    <a:pt x="309" y="260"/>
                  </a:lnTo>
                  <a:lnTo>
                    <a:pt x="310" y="262"/>
                  </a:lnTo>
                  <a:lnTo>
                    <a:pt x="312" y="263"/>
                  </a:lnTo>
                  <a:lnTo>
                    <a:pt x="317" y="265"/>
                  </a:lnTo>
                  <a:lnTo>
                    <a:pt x="323" y="267"/>
                  </a:lnTo>
                  <a:lnTo>
                    <a:pt x="330" y="270"/>
                  </a:lnTo>
                  <a:lnTo>
                    <a:pt x="338" y="273"/>
                  </a:lnTo>
                  <a:lnTo>
                    <a:pt x="344" y="277"/>
                  </a:lnTo>
                  <a:lnTo>
                    <a:pt x="349" y="282"/>
                  </a:lnTo>
                  <a:lnTo>
                    <a:pt x="362" y="286"/>
                  </a:lnTo>
                  <a:lnTo>
                    <a:pt x="375" y="291"/>
                  </a:lnTo>
                  <a:lnTo>
                    <a:pt x="388" y="295"/>
                  </a:lnTo>
                  <a:lnTo>
                    <a:pt x="402" y="300"/>
                  </a:lnTo>
                  <a:lnTo>
                    <a:pt x="405" y="300"/>
                  </a:lnTo>
                  <a:lnTo>
                    <a:pt x="408" y="299"/>
                  </a:lnTo>
                  <a:lnTo>
                    <a:pt x="411" y="296"/>
                  </a:lnTo>
                  <a:lnTo>
                    <a:pt x="413" y="294"/>
                  </a:lnTo>
                  <a:lnTo>
                    <a:pt x="414" y="301"/>
                  </a:lnTo>
                  <a:lnTo>
                    <a:pt x="416" y="307"/>
                  </a:lnTo>
                  <a:lnTo>
                    <a:pt x="423" y="313"/>
                  </a:lnTo>
                  <a:lnTo>
                    <a:pt x="430" y="317"/>
                  </a:lnTo>
                  <a:close/>
                  <a:moveTo>
                    <a:pt x="260" y="222"/>
                  </a:moveTo>
                  <a:lnTo>
                    <a:pt x="262" y="221"/>
                  </a:lnTo>
                  <a:lnTo>
                    <a:pt x="266" y="220"/>
                  </a:lnTo>
                  <a:lnTo>
                    <a:pt x="270" y="220"/>
                  </a:lnTo>
                  <a:lnTo>
                    <a:pt x="272" y="220"/>
                  </a:lnTo>
                  <a:lnTo>
                    <a:pt x="280" y="221"/>
                  </a:lnTo>
                  <a:lnTo>
                    <a:pt x="286" y="223"/>
                  </a:lnTo>
                  <a:lnTo>
                    <a:pt x="286" y="228"/>
                  </a:lnTo>
                  <a:lnTo>
                    <a:pt x="286" y="234"/>
                  </a:lnTo>
                  <a:lnTo>
                    <a:pt x="286" y="240"/>
                  </a:lnTo>
                  <a:lnTo>
                    <a:pt x="283" y="243"/>
                  </a:lnTo>
                  <a:lnTo>
                    <a:pt x="282" y="251"/>
                  </a:lnTo>
                  <a:lnTo>
                    <a:pt x="282" y="258"/>
                  </a:lnTo>
                  <a:lnTo>
                    <a:pt x="282" y="260"/>
                  </a:lnTo>
                  <a:lnTo>
                    <a:pt x="285" y="263"/>
                  </a:lnTo>
                  <a:lnTo>
                    <a:pt x="287" y="266"/>
                  </a:lnTo>
                  <a:lnTo>
                    <a:pt x="292" y="270"/>
                  </a:lnTo>
                  <a:lnTo>
                    <a:pt x="308" y="280"/>
                  </a:lnTo>
                  <a:lnTo>
                    <a:pt x="322" y="291"/>
                  </a:lnTo>
                  <a:lnTo>
                    <a:pt x="325" y="294"/>
                  </a:lnTo>
                  <a:lnTo>
                    <a:pt x="327" y="296"/>
                  </a:lnTo>
                  <a:lnTo>
                    <a:pt x="325" y="300"/>
                  </a:lnTo>
                  <a:lnTo>
                    <a:pt x="324" y="302"/>
                  </a:lnTo>
                  <a:lnTo>
                    <a:pt x="319" y="309"/>
                  </a:lnTo>
                  <a:lnTo>
                    <a:pt x="314" y="314"/>
                  </a:lnTo>
                  <a:lnTo>
                    <a:pt x="306" y="314"/>
                  </a:lnTo>
                  <a:lnTo>
                    <a:pt x="298" y="312"/>
                  </a:lnTo>
                  <a:lnTo>
                    <a:pt x="294" y="312"/>
                  </a:lnTo>
                  <a:lnTo>
                    <a:pt x="290" y="313"/>
                  </a:lnTo>
                  <a:lnTo>
                    <a:pt x="282" y="316"/>
                  </a:lnTo>
                  <a:lnTo>
                    <a:pt x="275" y="321"/>
                  </a:lnTo>
                  <a:lnTo>
                    <a:pt x="266" y="316"/>
                  </a:lnTo>
                  <a:lnTo>
                    <a:pt x="258" y="313"/>
                  </a:lnTo>
                  <a:lnTo>
                    <a:pt x="248" y="310"/>
                  </a:lnTo>
                  <a:lnTo>
                    <a:pt x="238" y="307"/>
                  </a:lnTo>
                  <a:lnTo>
                    <a:pt x="230" y="305"/>
                  </a:lnTo>
                  <a:lnTo>
                    <a:pt x="226" y="301"/>
                  </a:lnTo>
                  <a:lnTo>
                    <a:pt x="221" y="299"/>
                  </a:lnTo>
                  <a:lnTo>
                    <a:pt x="218" y="295"/>
                  </a:lnTo>
                  <a:lnTo>
                    <a:pt x="213" y="288"/>
                  </a:lnTo>
                  <a:lnTo>
                    <a:pt x="208" y="281"/>
                  </a:lnTo>
                  <a:lnTo>
                    <a:pt x="214" y="273"/>
                  </a:lnTo>
                  <a:lnTo>
                    <a:pt x="223" y="258"/>
                  </a:lnTo>
                  <a:lnTo>
                    <a:pt x="230" y="246"/>
                  </a:lnTo>
                  <a:lnTo>
                    <a:pt x="240" y="237"/>
                  </a:lnTo>
                  <a:lnTo>
                    <a:pt x="250" y="229"/>
                  </a:lnTo>
                  <a:lnTo>
                    <a:pt x="260" y="222"/>
                  </a:lnTo>
                  <a:close/>
                  <a:moveTo>
                    <a:pt x="179" y="343"/>
                  </a:moveTo>
                  <a:lnTo>
                    <a:pt x="176" y="341"/>
                  </a:lnTo>
                  <a:lnTo>
                    <a:pt x="174" y="338"/>
                  </a:lnTo>
                  <a:lnTo>
                    <a:pt x="173" y="336"/>
                  </a:lnTo>
                  <a:lnTo>
                    <a:pt x="173" y="335"/>
                  </a:lnTo>
                  <a:lnTo>
                    <a:pt x="177" y="332"/>
                  </a:lnTo>
                  <a:lnTo>
                    <a:pt x="187" y="329"/>
                  </a:lnTo>
                  <a:lnTo>
                    <a:pt x="200" y="331"/>
                  </a:lnTo>
                  <a:lnTo>
                    <a:pt x="210" y="334"/>
                  </a:lnTo>
                  <a:lnTo>
                    <a:pt x="219" y="336"/>
                  </a:lnTo>
                  <a:lnTo>
                    <a:pt x="232" y="337"/>
                  </a:lnTo>
                  <a:lnTo>
                    <a:pt x="233" y="338"/>
                  </a:lnTo>
                  <a:lnTo>
                    <a:pt x="233" y="341"/>
                  </a:lnTo>
                  <a:lnTo>
                    <a:pt x="230" y="342"/>
                  </a:lnTo>
                  <a:lnTo>
                    <a:pt x="226" y="343"/>
                  </a:lnTo>
                  <a:lnTo>
                    <a:pt x="213" y="344"/>
                  </a:lnTo>
                  <a:lnTo>
                    <a:pt x="201" y="344"/>
                  </a:lnTo>
                  <a:lnTo>
                    <a:pt x="190" y="344"/>
                  </a:lnTo>
                  <a:lnTo>
                    <a:pt x="179" y="343"/>
                  </a:lnTo>
                  <a:close/>
                  <a:moveTo>
                    <a:pt x="159" y="329"/>
                  </a:moveTo>
                  <a:lnTo>
                    <a:pt x="159" y="327"/>
                  </a:lnTo>
                  <a:lnTo>
                    <a:pt x="161" y="324"/>
                  </a:lnTo>
                  <a:lnTo>
                    <a:pt x="165" y="323"/>
                  </a:lnTo>
                  <a:lnTo>
                    <a:pt x="169" y="322"/>
                  </a:lnTo>
                  <a:lnTo>
                    <a:pt x="171" y="322"/>
                  </a:lnTo>
                  <a:lnTo>
                    <a:pt x="174" y="323"/>
                  </a:lnTo>
                  <a:lnTo>
                    <a:pt x="175" y="324"/>
                  </a:lnTo>
                  <a:lnTo>
                    <a:pt x="175" y="325"/>
                  </a:lnTo>
                  <a:lnTo>
                    <a:pt x="173" y="329"/>
                  </a:lnTo>
                  <a:lnTo>
                    <a:pt x="169" y="330"/>
                  </a:lnTo>
                  <a:lnTo>
                    <a:pt x="164" y="330"/>
                  </a:lnTo>
                  <a:lnTo>
                    <a:pt x="159" y="329"/>
                  </a:lnTo>
                  <a:close/>
                  <a:moveTo>
                    <a:pt x="155" y="294"/>
                  </a:moveTo>
                  <a:lnTo>
                    <a:pt x="166" y="295"/>
                  </a:lnTo>
                  <a:lnTo>
                    <a:pt x="176" y="294"/>
                  </a:lnTo>
                  <a:lnTo>
                    <a:pt x="176" y="292"/>
                  </a:lnTo>
                  <a:lnTo>
                    <a:pt x="173" y="291"/>
                  </a:lnTo>
                  <a:lnTo>
                    <a:pt x="168" y="288"/>
                  </a:lnTo>
                  <a:lnTo>
                    <a:pt x="163" y="286"/>
                  </a:lnTo>
                  <a:lnTo>
                    <a:pt x="150" y="284"/>
                  </a:lnTo>
                  <a:lnTo>
                    <a:pt x="143" y="285"/>
                  </a:lnTo>
                  <a:lnTo>
                    <a:pt x="142" y="287"/>
                  </a:lnTo>
                  <a:lnTo>
                    <a:pt x="141" y="291"/>
                  </a:lnTo>
                  <a:lnTo>
                    <a:pt x="138" y="291"/>
                  </a:lnTo>
                  <a:lnTo>
                    <a:pt x="134" y="291"/>
                  </a:lnTo>
                  <a:lnTo>
                    <a:pt x="132" y="291"/>
                  </a:lnTo>
                  <a:lnTo>
                    <a:pt x="129" y="292"/>
                  </a:lnTo>
                  <a:lnTo>
                    <a:pt x="129" y="294"/>
                  </a:lnTo>
                  <a:lnTo>
                    <a:pt x="132" y="296"/>
                  </a:lnTo>
                  <a:lnTo>
                    <a:pt x="136" y="299"/>
                  </a:lnTo>
                  <a:lnTo>
                    <a:pt x="141" y="301"/>
                  </a:lnTo>
                  <a:lnTo>
                    <a:pt x="145" y="303"/>
                  </a:lnTo>
                  <a:lnTo>
                    <a:pt x="150" y="306"/>
                  </a:lnTo>
                  <a:lnTo>
                    <a:pt x="155" y="306"/>
                  </a:lnTo>
                  <a:lnTo>
                    <a:pt x="159" y="306"/>
                  </a:lnTo>
                  <a:lnTo>
                    <a:pt x="161" y="303"/>
                  </a:lnTo>
                  <a:lnTo>
                    <a:pt x="163" y="301"/>
                  </a:lnTo>
                  <a:lnTo>
                    <a:pt x="163" y="300"/>
                  </a:lnTo>
                  <a:lnTo>
                    <a:pt x="161" y="299"/>
                  </a:lnTo>
                  <a:lnTo>
                    <a:pt x="158" y="298"/>
                  </a:lnTo>
                  <a:lnTo>
                    <a:pt x="155" y="294"/>
                  </a:lnTo>
                  <a:close/>
                  <a:moveTo>
                    <a:pt x="160" y="281"/>
                  </a:moveTo>
                  <a:lnTo>
                    <a:pt x="160" y="279"/>
                  </a:lnTo>
                  <a:lnTo>
                    <a:pt x="160" y="278"/>
                  </a:lnTo>
                  <a:lnTo>
                    <a:pt x="163" y="277"/>
                  </a:lnTo>
                  <a:lnTo>
                    <a:pt x="166" y="276"/>
                  </a:lnTo>
                  <a:lnTo>
                    <a:pt x="174" y="274"/>
                  </a:lnTo>
                  <a:lnTo>
                    <a:pt x="177" y="273"/>
                  </a:lnTo>
                  <a:lnTo>
                    <a:pt x="182" y="274"/>
                  </a:lnTo>
                  <a:lnTo>
                    <a:pt x="185" y="277"/>
                  </a:lnTo>
                  <a:lnTo>
                    <a:pt x="186" y="279"/>
                  </a:lnTo>
                  <a:lnTo>
                    <a:pt x="184" y="281"/>
                  </a:lnTo>
                  <a:lnTo>
                    <a:pt x="177" y="282"/>
                  </a:lnTo>
                  <a:lnTo>
                    <a:pt x="173" y="285"/>
                  </a:lnTo>
                  <a:lnTo>
                    <a:pt x="168" y="284"/>
                  </a:lnTo>
                  <a:lnTo>
                    <a:pt x="160" y="281"/>
                  </a:lnTo>
                  <a:close/>
                  <a:moveTo>
                    <a:pt x="186" y="298"/>
                  </a:moveTo>
                  <a:lnTo>
                    <a:pt x="193" y="289"/>
                  </a:lnTo>
                  <a:lnTo>
                    <a:pt x="197" y="285"/>
                  </a:lnTo>
                  <a:lnTo>
                    <a:pt x="203" y="286"/>
                  </a:lnTo>
                  <a:lnTo>
                    <a:pt x="208" y="291"/>
                  </a:lnTo>
                  <a:lnTo>
                    <a:pt x="210" y="293"/>
                  </a:lnTo>
                  <a:lnTo>
                    <a:pt x="211" y="295"/>
                  </a:lnTo>
                  <a:lnTo>
                    <a:pt x="212" y="298"/>
                  </a:lnTo>
                  <a:lnTo>
                    <a:pt x="212" y="300"/>
                  </a:lnTo>
                  <a:lnTo>
                    <a:pt x="210" y="302"/>
                  </a:lnTo>
                  <a:lnTo>
                    <a:pt x="206" y="302"/>
                  </a:lnTo>
                  <a:lnTo>
                    <a:pt x="202" y="303"/>
                  </a:lnTo>
                  <a:lnTo>
                    <a:pt x="198" y="302"/>
                  </a:lnTo>
                  <a:lnTo>
                    <a:pt x="195" y="302"/>
                  </a:lnTo>
                  <a:lnTo>
                    <a:pt x="191" y="301"/>
                  </a:lnTo>
                  <a:lnTo>
                    <a:pt x="189" y="299"/>
                  </a:lnTo>
                  <a:lnTo>
                    <a:pt x="186" y="298"/>
                  </a:lnTo>
                  <a:close/>
                  <a:moveTo>
                    <a:pt x="192" y="272"/>
                  </a:moveTo>
                  <a:lnTo>
                    <a:pt x="192" y="271"/>
                  </a:lnTo>
                  <a:lnTo>
                    <a:pt x="192" y="269"/>
                  </a:lnTo>
                  <a:lnTo>
                    <a:pt x="195" y="267"/>
                  </a:lnTo>
                  <a:lnTo>
                    <a:pt x="197" y="265"/>
                  </a:lnTo>
                  <a:lnTo>
                    <a:pt x="203" y="262"/>
                  </a:lnTo>
                  <a:lnTo>
                    <a:pt x="208" y="258"/>
                  </a:lnTo>
                  <a:lnTo>
                    <a:pt x="210" y="260"/>
                  </a:lnTo>
                  <a:lnTo>
                    <a:pt x="211" y="263"/>
                  </a:lnTo>
                  <a:lnTo>
                    <a:pt x="210" y="264"/>
                  </a:lnTo>
                  <a:lnTo>
                    <a:pt x="208" y="265"/>
                  </a:lnTo>
                  <a:lnTo>
                    <a:pt x="206" y="269"/>
                  </a:lnTo>
                  <a:lnTo>
                    <a:pt x="203" y="271"/>
                  </a:lnTo>
                  <a:lnTo>
                    <a:pt x="198" y="276"/>
                  </a:lnTo>
                  <a:lnTo>
                    <a:pt x="196" y="277"/>
                  </a:lnTo>
                  <a:lnTo>
                    <a:pt x="193" y="274"/>
                  </a:lnTo>
                  <a:lnTo>
                    <a:pt x="192" y="272"/>
                  </a:lnTo>
                  <a:close/>
                  <a:moveTo>
                    <a:pt x="180" y="305"/>
                  </a:moveTo>
                  <a:lnTo>
                    <a:pt x="184" y="305"/>
                  </a:lnTo>
                  <a:lnTo>
                    <a:pt x="185" y="306"/>
                  </a:lnTo>
                  <a:lnTo>
                    <a:pt x="185" y="307"/>
                  </a:lnTo>
                  <a:lnTo>
                    <a:pt x="185" y="309"/>
                  </a:lnTo>
                  <a:lnTo>
                    <a:pt x="185" y="310"/>
                  </a:lnTo>
                  <a:lnTo>
                    <a:pt x="185" y="313"/>
                  </a:lnTo>
                  <a:lnTo>
                    <a:pt x="185" y="314"/>
                  </a:lnTo>
                  <a:lnTo>
                    <a:pt x="186" y="315"/>
                  </a:lnTo>
                  <a:lnTo>
                    <a:pt x="191" y="313"/>
                  </a:lnTo>
                  <a:lnTo>
                    <a:pt x="197" y="308"/>
                  </a:lnTo>
                  <a:lnTo>
                    <a:pt x="203" y="307"/>
                  </a:lnTo>
                  <a:lnTo>
                    <a:pt x="213" y="307"/>
                  </a:lnTo>
                  <a:lnTo>
                    <a:pt x="218" y="307"/>
                  </a:lnTo>
                  <a:lnTo>
                    <a:pt x="223" y="307"/>
                  </a:lnTo>
                  <a:lnTo>
                    <a:pt x="227" y="308"/>
                  </a:lnTo>
                  <a:lnTo>
                    <a:pt x="229" y="310"/>
                  </a:lnTo>
                  <a:lnTo>
                    <a:pt x="235" y="314"/>
                  </a:lnTo>
                  <a:lnTo>
                    <a:pt x="240" y="317"/>
                  </a:lnTo>
                  <a:lnTo>
                    <a:pt x="248" y="320"/>
                  </a:lnTo>
                  <a:lnTo>
                    <a:pt x="258" y="321"/>
                  </a:lnTo>
                  <a:lnTo>
                    <a:pt x="238" y="323"/>
                  </a:lnTo>
                  <a:lnTo>
                    <a:pt x="229" y="324"/>
                  </a:lnTo>
                  <a:lnTo>
                    <a:pt x="226" y="327"/>
                  </a:lnTo>
                  <a:lnTo>
                    <a:pt x="221" y="327"/>
                  </a:lnTo>
                  <a:lnTo>
                    <a:pt x="211" y="327"/>
                  </a:lnTo>
                  <a:lnTo>
                    <a:pt x="200" y="324"/>
                  </a:lnTo>
                  <a:lnTo>
                    <a:pt x="190" y="322"/>
                  </a:lnTo>
                  <a:lnTo>
                    <a:pt x="180" y="320"/>
                  </a:lnTo>
                  <a:lnTo>
                    <a:pt x="176" y="317"/>
                  </a:lnTo>
                  <a:lnTo>
                    <a:pt x="173" y="316"/>
                  </a:lnTo>
                  <a:lnTo>
                    <a:pt x="171" y="313"/>
                  </a:lnTo>
                  <a:lnTo>
                    <a:pt x="171" y="310"/>
                  </a:lnTo>
                  <a:lnTo>
                    <a:pt x="173" y="309"/>
                  </a:lnTo>
                  <a:lnTo>
                    <a:pt x="175" y="307"/>
                  </a:lnTo>
                  <a:lnTo>
                    <a:pt x="177" y="306"/>
                  </a:lnTo>
                  <a:lnTo>
                    <a:pt x="180" y="305"/>
                  </a:lnTo>
                  <a:close/>
                  <a:moveTo>
                    <a:pt x="133" y="97"/>
                  </a:moveTo>
                  <a:lnTo>
                    <a:pt x="139" y="87"/>
                  </a:lnTo>
                  <a:lnTo>
                    <a:pt x="143" y="76"/>
                  </a:lnTo>
                  <a:lnTo>
                    <a:pt x="147" y="71"/>
                  </a:lnTo>
                  <a:lnTo>
                    <a:pt x="152" y="67"/>
                  </a:lnTo>
                  <a:lnTo>
                    <a:pt x="159" y="63"/>
                  </a:lnTo>
                  <a:lnTo>
                    <a:pt x="170" y="61"/>
                  </a:lnTo>
                  <a:lnTo>
                    <a:pt x="182" y="62"/>
                  </a:lnTo>
                  <a:lnTo>
                    <a:pt x="190" y="63"/>
                  </a:lnTo>
                  <a:lnTo>
                    <a:pt x="192" y="63"/>
                  </a:lnTo>
                  <a:lnTo>
                    <a:pt x="195" y="63"/>
                  </a:lnTo>
                  <a:lnTo>
                    <a:pt x="197" y="61"/>
                  </a:lnTo>
                  <a:lnTo>
                    <a:pt x="200" y="57"/>
                  </a:lnTo>
                  <a:lnTo>
                    <a:pt x="205" y="57"/>
                  </a:lnTo>
                  <a:lnTo>
                    <a:pt x="208" y="58"/>
                  </a:lnTo>
                  <a:lnTo>
                    <a:pt x="211" y="60"/>
                  </a:lnTo>
                  <a:lnTo>
                    <a:pt x="213" y="62"/>
                  </a:lnTo>
                  <a:lnTo>
                    <a:pt x="213" y="64"/>
                  </a:lnTo>
                  <a:lnTo>
                    <a:pt x="213" y="67"/>
                  </a:lnTo>
                  <a:lnTo>
                    <a:pt x="211" y="69"/>
                  </a:lnTo>
                  <a:lnTo>
                    <a:pt x="208" y="71"/>
                  </a:lnTo>
                  <a:lnTo>
                    <a:pt x="205" y="68"/>
                  </a:lnTo>
                  <a:lnTo>
                    <a:pt x="201" y="67"/>
                  </a:lnTo>
                  <a:lnTo>
                    <a:pt x="198" y="67"/>
                  </a:lnTo>
                  <a:lnTo>
                    <a:pt x="197" y="68"/>
                  </a:lnTo>
                  <a:lnTo>
                    <a:pt x="195" y="70"/>
                  </a:lnTo>
                  <a:lnTo>
                    <a:pt x="195" y="72"/>
                  </a:lnTo>
                  <a:lnTo>
                    <a:pt x="193" y="75"/>
                  </a:lnTo>
                  <a:lnTo>
                    <a:pt x="190" y="78"/>
                  </a:lnTo>
                  <a:lnTo>
                    <a:pt x="186" y="79"/>
                  </a:lnTo>
                  <a:lnTo>
                    <a:pt x="181" y="82"/>
                  </a:lnTo>
                  <a:lnTo>
                    <a:pt x="170" y="84"/>
                  </a:lnTo>
                  <a:lnTo>
                    <a:pt x="159" y="86"/>
                  </a:lnTo>
                  <a:lnTo>
                    <a:pt x="157" y="90"/>
                  </a:lnTo>
                  <a:lnTo>
                    <a:pt x="154" y="92"/>
                  </a:lnTo>
                  <a:lnTo>
                    <a:pt x="150" y="94"/>
                  </a:lnTo>
                  <a:lnTo>
                    <a:pt x="147" y="96"/>
                  </a:lnTo>
                  <a:lnTo>
                    <a:pt x="138" y="98"/>
                  </a:lnTo>
                  <a:lnTo>
                    <a:pt x="133" y="97"/>
                  </a:lnTo>
                  <a:close/>
                  <a:moveTo>
                    <a:pt x="166" y="35"/>
                  </a:moveTo>
                  <a:lnTo>
                    <a:pt x="158" y="31"/>
                  </a:lnTo>
                  <a:lnTo>
                    <a:pt x="149" y="27"/>
                  </a:lnTo>
                  <a:lnTo>
                    <a:pt x="145" y="25"/>
                  </a:lnTo>
                  <a:lnTo>
                    <a:pt x="142" y="22"/>
                  </a:lnTo>
                  <a:lnTo>
                    <a:pt x="139" y="19"/>
                  </a:lnTo>
                  <a:lnTo>
                    <a:pt x="138" y="15"/>
                  </a:lnTo>
                  <a:lnTo>
                    <a:pt x="137" y="14"/>
                  </a:lnTo>
                  <a:lnTo>
                    <a:pt x="134" y="14"/>
                  </a:lnTo>
                  <a:lnTo>
                    <a:pt x="133" y="14"/>
                  </a:lnTo>
                  <a:lnTo>
                    <a:pt x="131" y="15"/>
                  </a:lnTo>
                  <a:lnTo>
                    <a:pt x="129" y="17"/>
                  </a:lnTo>
                  <a:lnTo>
                    <a:pt x="128" y="19"/>
                  </a:lnTo>
                  <a:lnTo>
                    <a:pt x="128" y="21"/>
                  </a:lnTo>
                  <a:lnTo>
                    <a:pt x="129" y="24"/>
                  </a:lnTo>
                  <a:lnTo>
                    <a:pt x="131" y="27"/>
                  </a:lnTo>
                  <a:lnTo>
                    <a:pt x="133" y="29"/>
                  </a:lnTo>
                  <a:lnTo>
                    <a:pt x="137" y="32"/>
                  </a:lnTo>
                  <a:lnTo>
                    <a:pt x="142" y="33"/>
                  </a:lnTo>
                  <a:lnTo>
                    <a:pt x="154" y="35"/>
                  </a:lnTo>
                  <a:lnTo>
                    <a:pt x="166" y="35"/>
                  </a:lnTo>
                  <a:close/>
                  <a:moveTo>
                    <a:pt x="515" y="548"/>
                  </a:moveTo>
                  <a:lnTo>
                    <a:pt x="501" y="548"/>
                  </a:lnTo>
                  <a:lnTo>
                    <a:pt x="488" y="548"/>
                  </a:lnTo>
                  <a:lnTo>
                    <a:pt x="474" y="551"/>
                  </a:lnTo>
                  <a:lnTo>
                    <a:pt x="462" y="553"/>
                  </a:lnTo>
                  <a:lnTo>
                    <a:pt x="440" y="557"/>
                  </a:lnTo>
                  <a:lnTo>
                    <a:pt x="426" y="559"/>
                  </a:lnTo>
                  <a:lnTo>
                    <a:pt x="445" y="551"/>
                  </a:lnTo>
                  <a:lnTo>
                    <a:pt x="467" y="543"/>
                  </a:lnTo>
                  <a:lnTo>
                    <a:pt x="477" y="538"/>
                  </a:lnTo>
                  <a:lnTo>
                    <a:pt x="484" y="533"/>
                  </a:lnTo>
                  <a:lnTo>
                    <a:pt x="487" y="531"/>
                  </a:lnTo>
                  <a:lnTo>
                    <a:pt x="489" y="529"/>
                  </a:lnTo>
                  <a:lnTo>
                    <a:pt x="490" y="526"/>
                  </a:lnTo>
                  <a:lnTo>
                    <a:pt x="490" y="524"/>
                  </a:lnTo>
                  <a:lnTo>
                    <a:pt x="488" y="498"/>
                  </a:lnTo>
                  <a:lnTo>
                    <a:pt x="485" y="473"/>
                  </a:lnTo>
                  <a:lnTo>
                    <a:pt x="484" y="461"/>
                  </a:lnTo>
                  <a:lnTo>
                    <a:pt x="482" y="449"/>
                  </a:lnTo>
                  <a:lnTo>
                    <a:pt x="478" y="436"/>
                  </a:lnTo>
                  <a:lnTo>
                    <a:pt x="473" y="423"/>
                  </a:lnTo>
                  <a:lnTo>
                    <a:pt x="467" y="406"/>
                  </a:lnTo>
                  <a:lnTo>
                    <a:pt x="462" y="389"/>
                  </a:lnTo>
                  <a:lnTo>
                    <a:pt x="458" y="380"/>
                  </a:lnTo>
                  <a:lnTo>
                    <a:pt x="456" y="372"/>
                  </a:lnTo>
                  <a:lnTo>
                    <a:pt x="451" y="364"/>
                  </a:lnTo>
                  <a:lnTo>
                    <a:pt x="446" y="356"/>
                  </a:lnTo>
                  <a:lnTo>
                    <a:pt x="439" y="351"/>
                  </a:lnTo>
                  <a:lnTo>
                    <a:pt x="434" y="346"/>
                  </a:lnTo>
                  <a:lnTo>
                    <a:pt x="430" y="342"/>
                  </a:lnTo>
                  <a:lnTo>
                    <a:pt x="426" y="337"/>
                  </a:lnTo>
                  <a:lnTo>
                    <a:pt x="424" y="337"/>
                  </a:lnTo>
                  <a:lnTo>
                    <a:pt x="420" y="337"/>
                  </a:lnTo>
                  <a:lnTo>
                    <a:pt x="419" y="336"/>
                  </a:lnTo>
                  <a:lnTo>
                    <a:pt x="416" y="334"/>
                  </a:lnTo>
                  <a:lnTo>
                    <a:pt x="413" y="330"/>
                  </a:lnTo>
                  <a:lnTo>
                    <a:pt x="409" y="325"/>
                  </a:lnTo>
                  <a:lnTo>
                    <a:pt x="405" y="321"/>
                  </a:lnTo>
                  <a:lnTo>
                    <a:pt x="400" y="318"/>
                  </a:lnTo>
                  <a:lnTo>
                    <a:pt x="398" y="318"/>
                  </a:lnTo>
                  <a:lnTo>
                    <a:pt x="394" y="320"/>
                  </a:lnTo>
                  <a:lnTo>
                    <a:pt x="391" y="321"/>
                  </a:lnTo>
                  <a:lnTo>
                    <a:pt x="386" y="323"/>
                  </a:lnTo>
                  <a:lnTo>
                    <a:pt x="381" y="316"/>
                  </a:lnTo>
                  <a:lnTo>
                    <a:pt x="376" y="313"/>
                  </a:lnTo>
                  <a:lnTo>
                    <a:pt x="370" y="309"/>
                  </a:lnTo>
                  <a:lnTo>
                    <a:pt x="363" y="308"/>
                  </a:lnTo>
                  <a:lnTo>
                    <a:pt x="354" y="306"/>
                  </a:lnTo>
                  <a:lnTo>
                    <a:pt x="346" y="307"/>
                  </a:lnTo>
                  <a:lnTo>
                    <a:pt x="341" y="308"/>
                  </a:lnTo>
                  <a:lnTo>
                    <a:pt x="338" y="312"/>
                  </a:lnTo>
                  <a:lnTo>
                    <a:pt x="335" y="315"/>
                  </a:lnTo>
                  <a:lnTo>
                    <a:pt x="333" y="318"/>
                  </a:lnTo>
                  <a:lnTo>
                    <a:pt x="329" y="321"/>
                  </a:lnTo>
                  <a:lnTo>
                    <a:pt x="325" y="323"/>
                  </a:lnTo>
                  <a:lnTo>
                    <a:pt x="310" y="323"/>
                  </a:lnTo>
                  <a:lnTo>
                    <a:pt x="292" y="323"/>
                  </a:lnTo>
                  <a:lnTo>
                    <a:pt x="281" y="327"/>
                  </a:lnTo>
                  <a:lnTo>
                    <a:pt x="271" y="329"/>
                  </a:lnTo>
                  <a:lnTo>
                    <a:pt x="264" y="332"/>
                  </a:lnTo>
                  <a:lnTo>
                    <a:pt x="258" y="336"/>
                  </a:lnTo>
                  <a:lnTo>
                    <a:pt x="248" y="344"/>
                  </a:lnTo>
                  <a:lnTo>
                    <a:pt x="239" y="352"/>
                  </a:lnTo>
                  <a:lnTo>
                    <a:pt x="224" y="350"/>
                  </a:lnTo>
                  <a:lnTo>
                    <a:pt x="210" y="349"/>
                  </a:lnTo>
                  <a:lnTo>
                    <a:pt x="193" y="349"/>
                  </a:lnTo>
                  <a:lnTo>
                    <a:pt x="177" y="349"/>
                  </a:lnTo>
                  <a:lnTo>
                    <a:pt x="173" y="353"/>
                  </a:lnTo>
                  <a:lnTo>
                    <a:pt x="166" y="358"/>
                  </a:lnTo>
                  <a:lnTo>
                    <a:pt x="159" y="360"/>
                  </a:lnTo>
                  <a:lnTo>
                    <a:pt x="152" y="361"/>
                  </a:lnTo>
                  <a:lnTo>
                    <a:pt x="143" y="363"/>
                  </a:lnTo>
                  <a:lnTo>
                    <a:pt x="134" y="361"/>
                  </a:lnTo>
                  <a:lnTo>
                    <a:pt x="126" y="360"/>
                  </a:lnTo>
                  <a:lnTo>
                    <a:pt x="118" y="358"/>
                  </a:lnTo>
                  <a:lnTo>
                    <a:pt x="126" y="359"/>
                  </a:lnTo>
                  <a:lnTo>
                    <a:pt x="133" y="360"/>
                  </a:lnTo>
                  <a:lnTo>
                    <a:pt x="141" y="360"/>
                  </a:lnTo>
                  <a:lnTo>
                    <a:pt x="149" y="359"/>
                  </a:lnTo>
                  <a:lnTo>
                    <a:pt x="157" y="357"/>
                  </a:lnTo>
                  <a:lnTo>
                    <a:pt x="164" y="354"/>
                  </a:lnTo>
                  <a:lnTo>
                    <a:pt x="170" y="350"/>
                  </a:lnTo>
                  <a:lnTo>
                    <a:pt x="174" y="345"/>
                  </a:lnTo>
                  <a:lnTo>
                    <a:pt x="169" y="341"/>
                  </a:lnTo>
                  <a:lnTo>
                    <a:pt x="164" y="337"/>
                  </a:lnTo>
                  <a:lnTo>
                    <a:pt x="158" y="335"/>
                  </a:lnTo>
                  <a:lnTo>
                    <a:pt x="152" y="332"/>
                  </a:lnTo>
                  <a:lnTo>
                    <a:pt x="138" y="329"/>
                  </a:lnTo>
                  <a:lnTo>
                    <a:pt x="125" y="327"/>
                  </a:lnTo>
                  <a:lnTo>
                    <a:pt x="138" y="328"/>
                  </a:lnTo>
                  <a:lnTo>
                    <a:pt x="150" y="327"/>
                  </a:lnTo>
                  <a:lnTo>
                    <a:pt x="154" y="325"/>
                  </a:lnTo>
                  <a:lnTo>
                    <a:pt x="158" y="323"/>
                  </a:lnTo>
                  <a:lnTo>
                    <a:pt x="159" y="320"/>
                  </a:lnTo>
                  <a:lnTo>
                    <a:pt x="159" y="315"/>
                  </a:lnTo>
                  <a:lnTo>
                    <a:pt x="155" y="313"/>
                  </a:lnTo>
                  <a:lnTo>
                    <a:pt x="150" y="313"/>
                  </a:lnTo>
                  <a:lnTo>
                    <a:pt x="143" y="313"/>
                  </a:lnTo>
                  <a:lnTo>
                    <a:pt x="134" y="313"/>
                  </a:lnTo>
                  <a:lnTo>
                    <a:pt x="116" y="313"/>
                  </a:lnTo>
                  <a:lnTo>
                    <a:pt x="100" y="314"/>
                  </a:lnTo>
                  <a:lnTo>
                    <a:pt x="111" y="312"/>
                  </a:lnTo>
                  <a:lnTo>
                    <a:pt x="122" y="310"/>
                  </a:lnTo>
                  <a:lnTo>
                    <a:pt x="132" y="309"/>
                  </a:lnTo>
                  <a:lnTo>
                    <a:pt x="138" y="307"/>
                  </a:lnTo>
                  <a:lnTo>
                    <a:pt x="133" y="302"/>
                  </a:lnTo>
                  <a:lnTo>
                    <a:pt x="127" y="298"/>
                  </a:lnTo>
                  <a:lnTo>
                    <a:pt x="118" y="294"/>
                  </a:lnTo>
                  <a:lnTo>
                    <a:pt x="110" y="291"/>
                  </a:lnTo>
                  <a:lnTo>
                    <a:pt x="91" y="284"/>
                  </a:lnTo>
                  <a:lnTo>
                    <a:pt x="74" y="278"/>
                  </a:lnTo>
                  <a:lnTo>
                    <a:pt x="89" y="281"/>
                  </a:lnTo>
                  <a:lnTo>
                    <a:pt x="104" y="285"/>
                  </a:lnTo>
                  <a:lnTo>
                    <a:pt x="111" y="286"/>
                  </a:lnTo>
                  <a:lnTo>
                    <a:pt x="117" y="287"/>
                  </a:lnTo>
                  <a:lnTo>
                    <a:pt x="122" y="286"/>
                  </a:lnTo>
                  <a:lnTo>
                    <a:pt x="126" y="285"/>
                  </a:lnTo>
                  <a:lnTo>
                    <a:pt x="127" y="284"/>
                  </a:lnTo>
                  <a:lnTo>
                    <a:pt x="128" y="282"/>
                  </a:lnTo>
                  <a:lnTo>
                    <a:pt x="128" y="281"/>
                  </a:lnTo>
                  <a:lnTo>
                    <a:pt x="128" y="280"/>
                  </a:lnTo>
                  <a:lnTo>
                    <a:pt x="126" y="278"/>
                  </a:lnTo>
                  <a:lnTo>
                    <a:pt x="122" y="276"/>
                  </a:lnTo>
                  <a:lnTo>
                    <a:pt x="112" y="272"/>
                  </a:lnTo>
                  <a:lnTo>
                    <a:pt x="104" y="267"/>
                  </a:lnTo>
                  <a:lnTo>
                    <a:pt x="115" y="270"/>
                  </a:lnTo>
                  <a:lnTo>
                    <a:pt x="127" y="272"/>
                  </a:lnTo>
                  <a:lnTo>
                    <a:pt x="137" y="276"/>
                  </a:lnTo>
                  <a:lnTo>
                    <a:pt x="144" y="279"/>
                  </a:lnTo>
                  <a:lnTo>
                    <a:pt x="149" y="278"/>
                  </a:lnTo>
                  <a:lnTo>
                    <a:pt x="154" y="277"/>
                  </a:lnTo>
                  <a:lnTo>
                    <a:pt x="158" y="274"/>
                  </a:lnTo>
                  <a:lnTo>
                    <a:pt x="160" y="271"/>
                  </a:lnTo>
                  <a:lnTo>
                    <a:pt x="160" y="269"/>
                  </a:lnTo>
                  <a:lnTo>
                    <a:pt x="159" y="265"/>
                  </a:lnTo>
                  <a:lnTo>
                    <a:pt x="153" y="262"/>
                  </a:lnTo>
                  <a:lnTo>
                    <a:pt x="144" y="257"/>
                  </a:lnTo>
                  <a:lnTo>
                    <a:pt x="154" y="259"/>
                  </a:lnTo>
                  <a:lnTo>
                    <a:pt x="165" y="264"/>
                  </a:lnTo>
                  <a:lnTo>
                    <a:pt x="170" y="265"/>
                  </a:lnTo>
                  <a:lnTo>
                    <a:pt x="175" y="265"/>
                  </a:lnTo>
                  <a:lnTo>
                    <a:pt x="181" y="265"/>
                  </a:lnTo>
                  <a:lnTo>
                    <a:pt x="186" y="264"/>
                  </a:lnTo>
                  <a:lnTo>
                    <a:pt x="193" y="258"/>
                  </a:lnTo>
                  <a:lnTo>
                    <a:pt x="202" y="253"/>
                  </a:lnTo>
                  <a:lnTo>
                    <a:pt x="210" y="249"/>
                  </a:lnTo>
                  <a:lnTo>
                    <a:pt x="219" y="245"/>
                  </a:lnTo>
                  <a:lnTo>
                    <a:pt x="224" y="238"/>
                  </a:lnTo>
                  <a:lnTo>
                    <a:pt x="229" y="233"/>
                  </a:lnTo>
                  <a:lnTo>
                    <a:pt x="234" y="228"/>
                  </a:lnTo>
                  <a:lnTo>
                    <a:pt x="240" y="223"/>
                  </a:lnTo>
                  <a:lnTo>
                    <a:pt x="254" y="215"/>
                  </a:lnTo>
                  <a:lnTo>
                    <a:pt x="266" y="208"/>
                  </a:lnTo>
                  <a:lnTo>
                    <a:pt x="271" y="209"/>
                  </a:lnTo>
                  <a:lnTo>
                    <a:pt x="276" y="208"/>
                  </a:lnTo>
                  <a:lnTo>
                    <a:pt x="281" y="207"/>
                  </a:lnTo>
                  <a:lnTo>
                    <a:pt x="286" y="206"/>
                  </a:lnTo>
                  <a:lnTo>
                    <a:pt x="290" y="204"/>
                  </a:lnTo>
                  <a:lnTo>
                    <a:pt x="293" y="200"/>
                  </a:lnTo>
                  <a:lnTo>
                    <a:pt x="296" y="197"/>
                  </a:lnTo>
                  <a:lnTo>
                    <a:pt x="297" y="192"/>
                  </a:lnTo>
                  <a:lnTo>
                    <a:pt x="294" y="187"/>
                  </a:lnTo>
                  <a:lnTo>
                    <a:pt x="293" y="183"/>
                  </a:lnTo>
                  <a:lnTo>
                    <a:pt x="292" y="181"/>
                  </a:lnTo>
                  <a:lnTo>
                    <a:pt x="291" y="180"/>
                  </a:lnTo>
                  <a:lnTo>
                    <a:pt x="290" y="179"/>
                  </a:lnTo>
                  <a:lnTo>
                    <a:pt x="286" y="179"/>
                  </a:lnTo>
                  <a:lnTo>
                    <a:pt x="287" y="187"/>
                  </a:lnTo>
                  <a:lnTo>
                    <a:pt x="288" y="195"/>
                  </a:lnTo>
                  <a:lnTo>
                    <a:pt x="286" y="191"/>
                  </a:lnTo>
                  <a:lnTo>
                    <a:pt x="283" y="185"/>
                  </a:lnTo>
                  <a:lnTo>
                    <a:pt x="282" y="183"/>
                  </a:lnTo>
                  <a:lnTo>
                    <a:pt x="281" y="180"/>
                  </a:lnTo>
                  <a:lnTo>
                    <a:pt x="278" y="180"/>
                  </a:lnTo>
                  <a:lnTo>
                    <a:pt x="276" y="181"/>
                  </a:lnTo>
                  <a:lnTo>
                    <a:pt x="269" y="190"/>
                  </a:lnTo>
                  <a:lnTo>
                    <a:pt x="260" y="195"/>
                  </a:lnTo>
                  <a:lnTo>
                    <a:pt x="250" y="201"/>
                  </a:lnTo>
                  <a:lnTo>
                    <a:pt x="240" y="207"/>
                  </a:lnTo>
                  <a:lnTo>
                    <a:pt x="221" y="219"/>
                  </a:lnTo>
                  <a:lnTo>
                    <a:pt x="202" y="231"/>
                  </a:lnTo>
                  <a:lnTo>
                    <a:pt x="212" y="222"/>
                  </a:lnTo>
                  <a:lnTo>
                    <a:pt x="219" y="215"/>
                  </a:lnTo>
                  <a:lnTo>
                    <a:pt x="221" y="211"/>
                  </a:lnTo>
                  <a:lnTo>
                    <a:pt x="221" y="207"/>
                  </a:lnTo>
                  <a:lnTo>
                    <a:pt x="218" y="205"/>
                  </a:lnTo>
                  <a:lnTo>
                    <a:pt x="213" y="201"/>
                  </a:lnTo>
                  <a:lnTo>
                    <a:pt x="224" y="202"/>
                  </a:lnTo>
                  <a:lnTo>
                    <a:pt x="234" y="205"/>
                  </a:lnTo>
                  <a:lnTo>
                    <a:pt x="244" y="200"/>
                  </a:lnTo>
                  <a:lnTo>
                    <a:pt x="251" y="194"/>
                  </a:lnTo>
                  <a:lnTo>
                    <a:pt x="253" y="191"/>
                  </a:lnTo>
                  <a:lnTo>
                    <a:pt x="251" y="187"/>
                  </a:lnTo>
                  <a:lnTo>
                    <a:pt x="249" y="185"/>
                  </a:lnTo>
                  <a:lnTo>
                    <a:pt x="245" y="184"/>
                  </a:lnTo>
                  <a:lnTo>
                    <a:pt x="239" y="181"/>
                  </a:lnTo>
                  <a:lnTo>
                    <a:pt x="233" y="181"/>
                  </a:lnTo>
                  <a:lnTo>
                    <a:pt x="224" y="181"/>
                  </a:lnTo>
                  <a:lnTo>
                    <a:pt x="214" y="183"/>
                  </a:lnTo>
                  <a:lnTo>
                    <a:pt x="223" y="180"/>
                  </a:lnTo>
                  <a:lnTo>
                    <a:pt x="230" y="179"/>
                  </a:lnTo>
                  <a:lnTo>
                    <a:pt x="237" y="178"/>
                  </a:lnTo>
                  <a:lnTo>
                    <a:pt x="243" y="179"/>
                  </a:lnTo>
                  <a:lnTo>
                    <a:pt x="254" y="180"/>
                  </a:lnTo>
                  <a:lnTo>
                    <a:pt x="265" y="181"/>
                  </a:lnTo>
                  <a:lnTo>
                    <a:pt x="266" y="178"/>
                  </a:lnTo>
                  <a:lnTo>
                    <a:pt x="266" y="175"/>
                  </a:lnTo>
                  <a:lnTo>
                    <a:pt x="265" y="171"/>
                  </a:lnTo>
                  <a:lnTo>
                    <a:pt x="262" y="168"/>
                  </a:lnTo>
                  <a:lnTo>
                    <a:pt x="250" y="165"/>
                  </a:lnTo>
                  <a:lnTo>
                    <a:pt x="240" y="163"/>
                  </a:lnTo>
                  <a:lnTo>
                    <a:pt x="232" y="159"/>
                  </a:lnTo>
                  <a:lnTo>
                    <a:pt x="224" y="156"/>
                  </a:lnTo>
                  <a:lnTo>
                    <a:pt x="216" y="152"/>
                  </a:lnTo>
                  <a:lnTo>
                    <a:pt x="206" y="150"/>
                  </a:lnTo>
                  <a:lnTo>
                    <a:pt x="193" y="149"/>
                  </a:lnTo>
                  <a:lnTo>
                    <a:pt x="179" y="149"/>
                  </a:lnTo>
                  <a:lnTo>
                    <a:pt x="173" y="154"/>
                  </a:lnTo>
                  <a:lnTo>
                    <a:pt x="165" y="158"/>
                  </a:lnTo>
                  <a:lnTo>
                    <a:pt x="158" y="162"/>
                  </a:lnTo>
                  <a:lnTo>
                    <a:pt x="150" y="165"/>
                  </a:lnTo>
                  <a:lnTo>
                    <a:pt x="133" y="171"/>
                  </a:lnTo>
                  <a:lnTo>
                    <a:pt x="117" y="178"/>
                  </a:lnTo>
                  <a:lnTo>
                    <a:pt x="110" y="184"/>
                  </a:lnTo>
                  <a:lnTo>
                    <a:pt x="101" y="188"/>
                  </a:lnTo>
                  <a:lnTo>
                    <a:pt x="93" y="192"/>
                  </a:lnTo>
                  <a:lnTo>
                    <a:pt x="84" y="197"/>
                  </a:lnTo>
                  <a:lnTo>
                    <a:pt x="74" y="200"/>
                  </a:lnTo>
                  <a:lnTo>
                    <a:pt x="65" y="204"/>
                  </a:lnTo>
                  <a:lnTo>
                    <a:pt x="58" y="208"/>
                  </a:lnTo>
                  <a:lnTo>
                    <a:pt x="51" y="214"/>
                  </a:lnTo>
                  <a:lnTo>
                    <a:pt x="56" y="207"/>
                  </a:lnTo>
                  <a:lnTo>
                    <a:pt x="63" y="201"/>
                  </a:lnTo>
                  <a:lnTo>
                    <a:pt x="49" y="201"/>
                  </a:lnTo>
                  <a:lnTo>
                    <a:pt x="37" y="199"/>
                  </a:lnTo>
                  <a:lnTo>
                    <a:pt x="26" y="197"/>
                  </a:lnTo>
                  <a:lnTo>
                    <a:pt x="14" y="194"/>
                  </a:lnTo>
                  <a:lnTo>
                    <a:pt x="26" y="195"/>
                  </a:lnTo>
                  <a:lnTo>
                    <a:pt x="37" y="197"/>
                  </a:lnTo>
                  <a:lnTo>
                    <a:pt x="49" y="197"/>
                  </a:lnTo>
                  <a:lnTo>
                    <a:pt x="62" y="195"/>
                  </a:lnTo>
                  <a:lnTo>
                    <a:pt x="76" y="192"/>
                  </a:lnTo>
                  <a:lnTo>
                    <a:pt x="93" y="186"/>
                  </a:lnTo>
                  <a:lnTo>
                    <a:pt x="99" y="184"/>
                  </a:lnTo>
                  <a:lnTo>
                    <a:pt x="105" y="180"/>
                  </a:lnTo>
                  <a:lnTo>
                    <a:pt x="107" y="177"/>
                  </a:lnTo>
                  <a:lnTo>
                    <a:pt x="107" y="175"/>
                  </a:lnTo>
                  <a:lnTo>
                    <a:pt x="105" y="171"/>
                  </a:lnTo>
                  <a:lnTo>
                    <a:pt x="100" y="170"/>
                  </a:lnTo>
                  <a:lnTo>
                    <a:pt x="95" y="170"/>
                  </a:lnTo>
                  <a:lnTo>
                    <a:pt x="89" y="170"/>
                  </a:lnTo>
                  <a:lnTo>
                    <a:pt x="76" y="175"/>
                  </a:lnTo>
                  <a:lnTo>
                    <a:pt x="62" y="179"/>
                  </a:lnTo>
                  <a:lnTo>
                    <a:pt x="53" y="180"/>
                  </a:lnTo>
                  <a:lnTo>
                    <a:pt x="44" y="181"/>
                  </a:lnTo>
                  <a:lnTo>
                    <a:pt x="36" y="181"/>
                  </a:lnTo>
                  <a:lnTo>
                    <a:pt x="28" y="180"/>
                  </a:lnTo>
                  <a:lnTo>
                    <a:pt x="20" y="179"/>
                  </a:lnTo>
                  <a:lnTo>
                    <a:pt x="12" y="176"/>
                  </a:lnTo>
                  <a:lnTo>
                    <a:pt x="6" y="171"/>
                  </a:lnTo>
                  <a:lnTo>
                    <a:pt x="0" y="165"/>
                  </a:lnTo>
                  <a:lnTo>
                    <a:pt x="6" y="169"/>
                  </a:lnTo>
                  <a:lnTo>
                    <a:pt x="12" y="172"/>
                  </a:lnTo>
                  <a:lnTo>
                    <a:pt x="17" y="175"/>
                  </a:lnTo>
                  <a:lnTo>
                    <a:pt x="25" y="176"/>
                  </a:lnTo>
                  <a:lnTo>
                    <a:pt x="31" y="177"/>
                  </a:lnTo>
                  <a:lnTo>
                    <a:pt x="38" y="177"/>
                  </a:lnTo>
                  <a:lnTo>
                    <a:pt x="46" y="176"/>
                  </a:lnTo>
                  <a:lnTo>
                    <a:pt x="54" y="175"/>
                  </a:lnTo>
                  <a:lnTo>
                    <a:pt x="42" y="171"/>
                  </a:lnTo>
                  <a:lnTo>
                    <a:pt x="32" y="165"/>
                  </a:lnTo>
                  <a:lnTo>
                    <a:pt x="28" y="163"/>
                  </a:lnTo>
                  <a:lnTo>
                    <a:pt x="25" y="159"/>
                  </a:lnTo>
                  <a:lnTo>
                    <a:pt x="24" y="155"/>
                  </a:lnTo>
                  <a:lnTo>
                    <a:pt x="24" y="150"/>
                  </a:lnTo>
                  <a:lnTo>
                    <a:pt x="26" y="156"/>
                  </a:lnTo>
                  <a:lnTo>
                    <a:pt x="31" y="161"/>
                  </a:lnTo>
                  <a:lnTo>
                    <a:pt x="38" y="165"/>
                  </a:lnTo>
                  <a:lnTo>
                    <a:pt x="46" y="168"/>
                  </a:lnTo>
                  <a:lnTo>
                    <a:pt x="54" y="170"/>
                  </a:lnTo>
                  <a:lnTo>
                    <a:pt x="64" y="170"/>
                  </a:lnTo>
                  <a:lnTo>
                    <a:pt x="74" y="169"/>
                  </a:lnTo>
                  <a:lnTo>
                    <a:pt x="85" y="165"/>
                  </a:lnTo>
                  <a:lnTo>
                    <a:pt x="84" y="163"/>
                  </a:lnTo>
                  <a:lnTo>
                    <a:pt x="84" y="162"/>
                  </a:lnTo>
                  <a:lnTo>
                    <a:pt x="84" y="159"/>
                  </a:lnTo>
                  <a:lnTo>
                    <a:pt x="86" y="157"/>
                  </a:lnTo>
                  <a:lnTo>
                    <a:pt x="93" y="161"/>
                  </a:lnTo>
                  <a:lnTo>
                    <a:pt x="97" y="165"/>
                  </a:lnTo>
                  <a:lnTo>
                    <a:pt x="105" y="168"/>
                  </a:lnTo>
                  <a:lnTo>
                    <a:pt x="113" y="169"/>
                  </a:lnTo>
                  <a:lnTo>
                    <a:pt x="122" y="169"/>
                  </a:lnTo>
                  <a:lnTo>
                    <a:pt x="131" y="168"/>
                  </a:lnTo>
                  <a:lnTo>
                    <a:pt x="139" y="165"/>
                  </a:lnTo>
                  <a:lnTo>
                    <a:pt x="148" y="162"/>
                  </a:lnTo>
                  <a:lnTo>
                    <a:pt x="157" y="157"/>
                  </a:lnTo>
                  <a:lnTo>
                    <a:pt x="165" y="152"/>
                  </a:lnTo>
                  <a:lnTo>
                    <a:pt x="164" y="148"/>
                  </a:lnTo>
                  <a:lnTo>
                    <a:pt x="164" y="144"/>
                  </a:lnTo>
                  <a:lnTo>
                    <a:pt x="164" y="142"/>
                  </a:lnTo>
                  <a:lnTo>
                    <a:pt x="166" y="141"/>
                  </a:lnTo>
                  <a:lnTo>
                    <a:pt x="169" y="140"/>
                  </a:lnTo>
                  <a:lnTo>
                    <a:pt x="171" y="139"/>
                  </a:lnTo>
                  <a:lnTo>
                    <a:pt x="174" y="140"/>
                  </a:lnTo>
                  <a:lnTo>
                    <a:pt x="177" y="141"/>
                  </a:lnTo>
                  <a:lnTo>
                    <a:pt x="184" y="142"/>
                  </a:lnTo>
                  <a:lnTo>
                    <a:pt x="190" y="142"/>
                  </a:lnTo>
                  <a:lnTo>
                    <a:pt x="193" y="142"/>
                  </a:lnTo>
                  <a:lnTo>
                    <a:pt x="196" y="141"/>
                  </a:lnTo>
                  <a:lnTo>
                    <a:pt x="197" y="140"/>
                  </a:lnTo>
                  <a:lnTo>
                    <a:pt x="197" y="137"/>
                  </a:lnTo>
                  <a:lnTo>
                    <a:pt x="192" y="135"/>
                  </a:lnTo>
                  <a:lnTo>
                    <a:pt x="184" y="132"/>
                  </a:lnTo>
                  <a:lnTo>
                    <a:pt x="173" y="129"/>
                  </a:lnTo>
                  <a:lnTo>
                    <a:pt x="158" y="127"/>
                  </a:lnTo>
                  <a:lnTo>
                    <a:pt x="143" y="126"/>
                  </a:lnTo>
                  <a:lnTo>
                    <a:pt x="127" y="127"/>
                  </a:lnTo>
                  <a:lnTo>
                    <a:pt x="113" y="128"/>
                  </a:lnTo>
                  <a:lnTo>
                    <a:pt x="101" y="133"/>
                  </a:lnTo>
                  <a:lnTo>
                    <a:pt x="111" y="128"/>
                  </a:lnTo>
                  <a:lnTo>
                    <a:pt x="121" y="125"/>
                  </a:lnTo>
                  <a:lnTo>
                    <a:pt x="126" y="122"/>
                  </a:lnTo>
                  <a:lnTo>
                    <a:pt x="129" y="119"/>
                  </a:lnTo>
                  <a:lnTo>
                    <a:pt x="133" y="113"/>
                  </a:lnTo>
                  <a:lnTo>
                    <a:pt x="136" y="106"/>
                  </a:lnTo>
                  <a:lnTo>
                    <a:pt x="134" y="104"/>
                  </a:lnTo>
                  <a:lnTo>
                    <a:pt x="133" y="103"/>
                  </a:lnTo>
                  <a:lnTo>
                    <a:pt x="131" y="101"/>
                  </a:lnTo>
                  <a:lnTo>
                    <a:pt x="128" y="100"/>
                  </a:lnTo>
                  <a:lnTo>
                    <a:pt x="123" y="100"/>
                  </a:lnTo>
                  <a:lnTo>
                    <a:pt x="117" y="101"/>
                  </a:lnTo>
                  <a:lnTo>
                    <a:pt x="102" y="105"/>
                  </a:lnTo>
                  <a:lnTo>
                    <a:pt x="89" y="106"/>
                  </a:lnTo>
                  <a:lnTo>
                    <a:pt x="102" y="101"/>
                  </a:lnTo>
                  <a:lnTo>
                    <a:pt x="117" y="98"/>
                  </a:lnTo>
                  <a:lnTo>
                    <a:pt x="125" y="96"/>
                  </a:lnTo>
                  <a:lnTo>
                    <a:pt x="129" y="92"/>
                  </a:lnTo>
                  <a:lnTo>
                    <a:pt x="132" y="90"/>
                  </a:lnTo>
                  <a:lnTo>
                    <a:pt x="134" y="86"/>
                  </a:lnTo>
                  <a:lnTo>
                    <a:pt x="136" y="83"/>
                  </a:lnTo>
                  <a:lnTo>
                    <a:pt x="137" y="79"/>
                  </a:lnTo>
                  <a:lnTo>
                    <a:pt x="136" y="78"/>
                  </a:lnTo>
                  <a:lnTo>
                    <a:pt x="133" y="77"/>
                  </a:lnTo>
                  <a:lnTo>
                    <a:pt x="129" y="77"/>
                  </a:lnTo>
                  <a:lnTo>
                    <a:pt x="126" y="77"/>
                  </a:lnTo>
                  <a:lnTo>
                    <a:pt x="116" y="77"/>
                  </a:lnTo>
                  <a:lnTo>
                    <a:pt x="104" y="78"/>
                  </a:lnTo>
                  <a:lnTo>
                    <a:pt x="89" y="78"/>
                  </a:lnTo>
                  <a:lnTo>
                    <a:pt x="75" y="77"/>
                  </a:lnTo>
                  <a:lnTo>
                    <a:pt x="68" y="75"/>
                  </a:lnTo>
                  <a:lnTo>
                    <a:pt x="62" y="72"/>
                  </a:lnTo>
                  <a:lnTo>
                    <a:pt x="56" y="69"/>
                  </a:lnTo>
                  <a:lnTo>
                    <a:pt x="49" y="65"/>
                  </a:lnTo>
                  <a:lnTo>
                    <a:pt x="59" y="69"/>
                  </a:lnTo>
                  <a:lnTo>
                    <a:pt x="68" y="72"/>
                  </a:lnTo>
                  <a:lnTo>
                    <a:pt x="75" y="73"/>
                  </a:lnTo>
                  <a:lnTo>
                    <a:pt x="83" y="73"/>
                  </a:lnTo>
                  <a:lnTo>
                    <a:pt x="88" y="72"/>
                  </a:lnTo>
                  <a:lnTo>
                    <a:pt x="91" y="70"/>
                  </a:lnTo>
                  <a:lnTo>
                    <a:pt x="93" y="67"/>
                  </a:lnTo>
                  <a:lnTo>
                    <a:pt x="91" y="61"/>
                  </a:lnTo>
                  <a:lnTo>
                    <a:pt x="93" y="65"/>
                  </a:lnTo>
                  <a:lnTo>
                    <a:pt x="94" y="68"/>
                  </a:lnTo>
                  <a:lnTo>
                    <a:pt x="97" y="71"/>
                  </a:lnTo>
                  <a:lnTo>
                    <a:pt x="100" y="72"/>
                  </a:lnTo>
                  <a:lnTo>
                    <a:pt x="109" y="76"/>
                  </a:lnTo>
                  <a:lnTo>
                    <a:pt x="117" y="76"/>
                  </a:lnTo>
                  <a:lnTo>
                    <a:pt x="126" y="75"/>
                  </a:lnTo>
                  <a:lnTo>
                    <a:pt x="134" y="72"/>
                  </a:lnTo>
                  <a:lnTo>
                    <a:pt x="137" y="70"/>
                  </a:lnTo>
                  <a:lnTo>
                    <a:pt x="139" y="68"/>
                  </a:lnTo>
                  <a:lnTo>
                    <a:pt x="141" y="67"/>
                  </a:lnTo>
                  <a:lnTo>
                    <a:pt x="142" y="64"/>
                  </a:lnTo>
                  <a:lnTo>
                    <a:pt x="138" y="64"/>
                  </a:lnTo>
                  <a:lnTo>
                    <a:pt x="133" y="63"/>
                  </a:lnTo>
                  <a:lnTo>
                    <a:pt x="129" y="63"/>
                  </a:lnTo>
                  <a:lnTo>
                    <a:pt x="127" y="61"/>
                  </a:lnTo>
                  <a:lnTo>
                    <a:pt x="122" y="57"/>
                  </a:lnTo>
                  <a:lnTo>
                    <a:pt x="118" y="53"/>
                  </a:lnTo>
                  <a:lnTo>
                    <a:pt x="120" y="55"/>
                  </a:lnTo>
                  <a:lnTo>
                    <a:pt x="122" y="56"/>
                  </a:lnTo>
                  <a:lnTo>
                    <a:pt x="125" y="58"/>
                  </a:lnTo>
                  <a:lnTo>
                    <a:pt x="128" y="60"/>
                  </a:lnTo>
                  <a:lnTo>
                    <a:pt x="136" y="61"/>
                  </a:lnTo>
                  <a:lnTo>
                    <a:pt x="144" y="61"/>
                  </a:lnTo>
                  <a:lnTo>
                    <a:pt x="154" y="60"/>
                  </a:lnTo>
                  <a:lnTo>
                    <a:pt x="164" y="58"/>
                  </a:lnTo>
                  <a:lnTo>
                    <a:pt x="174" y="56"/>
                  </a:lnTo>
                  <a:lnTo>
                    <a:pt x="182" y="53"/>
                  </a:lnTo>
                  <a:lnTo>
                    <a:pt x="181" y="49"/>
                  </a:lnTo>
                  <a:lnTo>
                    <a:pt x="177" y="46"/>
                  </a:lnTo>
                  <a:lnTo>
                    <a:pt x="174" y="44"/>
                  </a:lnTo>
                  <a:lnTo>
                    <a:pt x="168" y="43"/>
                  </a:lnTo>
                  <a:lnTo>
                    <a:pt x="155" y="43"/>
                  </a:lnTo>
                  <a:lnTo>
                    <a:pt x="144" y="41"/>
                  </a:lnTo>
                  <a:lnTo>
                    <a:pt x="142" y="39"/>
                  </a:lnTo>
                  <a:lnTo>
                    <a:pt x="137" y="36"/>
                  </a:lnTo>
                  <a:lnTo>
                    <a:pt x="131" y="34"/>
                  </a:lnTo>
                  <a:lnTo>
                    <a:pt x="125" y="34"/>
                  </a:lnTo>
                  <a:lnTo>
                    <a:pt x="110" y="34"/>
                  </a:lnTo>
                  <a:lnTo>
                    <a:pt x="94" y="35"/>
                  </a:lnTo>
                  <a:lnTo>
                    <a:pt x="76" y="36"/>
                  </a:lnTo>
                  <a:lnTo>
                    <a:pt x="62" y="36"/>
                  </a:lnTo>
                  <a:lnTo>
                    <a:pt x="54" y="35"/>
                  </a:lnTo>
                  <a:lnTo>
                    <a:pt x="48" y="34"/>
                  </a:lnTo>
                  <a:lnTo>
                    <a:pt x="43" y="32"/>
                  </a:lnTo>
                  <a:lnTo>
                    <a:pt x="38" y="28"/>
                  </a:lnTo>
                  <a:lnTo>
                    <a:pt x="46" y="31"/>
                  </a:lnTo>
                  <a:lnTo>
                    <a:pt x="53" y="33"/>
                  </a:lnTo>
                  <a:lnTo>
                    <a:pt x="62" y="34"/>
                  </a:lnTo>
                  <a:lnTo>
                    <a:pt x="70" y="34"/>
                  </a:lnTo>
                  <a:lnTo>
                    <a:pt x="78" y="33"/>
                  </a:lnTo>
                  <a:lnTo>
                    <a:pt x="85" y="32"/>
                  </a:lnTo>
                  <a:lnTo>
                    <a:pt x="89" y="29"/>
                  </a:lnTo>
                  <a:lnTo>
                    <a:pt x="91" y="27"/>
                  </a:lnTo>
                  <a:lnTo>
                    <a:pt x="90" y="25"/>
                  </a:lnTo>
                  <a:lnTo>
                    <a:pt x="88" y="21"/>
                  </a:lnTo>
                  <a:lnTo>
                    <a:pt x="83" y="19"/>
                  </a:lnTo>
                  <a:lnTo>
                    <a:pt x="78" y="17"/>
                  </a:lnTo>
                  <a:lnTo>
                    <a:pt x="63" y="12"/>
                  </a:lnTo>
                  <a:lnTo>
                    <a:pt x="42" y="8"/>
                  </a:lnTo>
                  <a:lnTo>
                    <a:pt x="52" y="10"/>
                  </a:lnTo>
                  <a:lnTo>
                    <a:pt x="60" y="10"/>
                  </a:lnTo>
                  <a:lnTo>
                    <a:pt x="69" y="12"/>
                  </a:lnTo>
                  <a:lnTo>
                    <a:pt x="76" y="13"/>
                  </a:lnTo>
                  <a:lnTo>
                    <a:pt x="89" y="18"/>
                  </a:lnTo>
                  <a:lnTo>
                    <a:pt x="99" y="22"/>
                  </a:lnTo>
                  <a:lnTo>
                    <a:pt x="107" y="27"/>
                  </a:lnTo>
                  <a:lnTo>
                    <a:pt x="113" y="28"/>
                  </a:lnTo>
                  <a:lnTo>
                    <a:pt x="117" y="28"/>
                  </a:lnTo>
                  <a:lnTo>
                    <a:pt x="120" y="28"/>
                  </a:lnTo>
                  <a:lnTo>
                    <a:pt x="122" y="26"/>
                  </a:lnTo>
                  <a:lnTo>
                    <a:pt x="123" y="24"/>
                  </a:lnTo>
                  <a:lnTo>
                    <a:pt x="123" y="21"/>
                  </a:lnTo>
                  <a:lnTo>
                    <a:pt x="122" y="20"/>
                  </a:lnTo>
                  <a:lnTo>
                    <a:pt x="120" y="18"/>
                  </a:lnTo>
                  <a:lnTo>
                    <a:pt x="117" y="17"/>
                  </a:lnTo>
                  <a:lnTo>
                    <a:pt x="110" y="14"/>
                  </a:lnTo>
                  <a:lnTo>
                    <a:pt x="101" y="13"/>
                  </a:lnTo>
                  <a:lnTo>
                    <a:pt x="91" y="11"/>
                  </a:lnTo>
                  <a:lnTo>
                    <a:pt x="83" y="8"/>
                  </a:lnTo>
                  <a:lnTo>
                    <a:pt x="74" y="5"/>
                  </a:lnTo>
                  <a:lnTo>
                    <a:pt x="68" y="0"/>
                  </a:lnTo>
                  <a:lnTo>
                    <a:pt x="78" y="5"/>
                  </a:lnTo>
                  <a:lnTo>
                    <a:pt x="89" y="7"/>
                  </a:lnTo>
                  <a:lnTo>
                    <a:pt x="100" y="10"/>
                  </a:lnTo>
                  <a:lnTo>
                    <a:pt x="110" y="12"/>
                  </a:lnTo>
                  <a:lnTo>
                    <a:pt x="111" y="10"/>
                  </a:lnTo>
                  <a:lnTo>
                    <a:pt x="110" y="7"/>
                  </a:lnTo>
                  <a:lnTo>
                    <a:pt x="107" y="5"/>
                  </a:lnTo>
                  <a:lnTo>
                    <a:pt x="105" y="3"/>
                  </a:lnTo>
                  <a:lnTo>
                    <a:pt x="111" y="6"/>
                  </a:lnTo>
                  <a:lnTo>
                    <a:pt x="121" y="10"/>
                  </a:lnTo>
                  <a:lnTo>
                    <a:pt x="125" y="12"/>
                  </a:lnTo>
                  <a:lnTo>
                    <a:pt x="128" y="12"/>
                  </a:lnTo>
                  <a:lnTo>
                    <a:pt x="129" y="12"/>
                  </a:lnTo>
                  <a:lnTo>
                    <a:pt x="131" y="11"/>
                  </a:lnTo>
                  <a:lnTo>
                    <a:pt x="132" y="10"/>
                  </a:lnTo>
                  <a:lnTo>
                    <a:pt x="132" y="7"/>
                  </a:lnTo>
                  <a:lnTo>
                    <a:pt x="131" y="4"/>
                  </a:lnTo>
                  <a:lnTo>
                    <a:pt x="128" y="1"/>
                  </a:lnTo>
                  <a:lnTo>
                    <a:pt x="141" y="1"/>
                  </a:lnTo>
                  <a:lnTo>
                    <a:pt x="144" y="7"/>
                  </a:lnTo>
                  <a:lnTo>
                    <a:pt x="145" y="11"/>
                  </a:lnTo>
                  <a:lnTo>
                    <a:pt x="147" y="13"/>
                  </a:lnTo>
                  <a:lnTo>
                    <a:pt x="149" y="15"/>
                  </a:lnTo>
                  <a:lnTo>
                    <a:pt x="154" y="18"/>
                  </a:lnTo>
                  <a:lnTo>
                    <a:pt x="163" y="21"/>
                  </a:lnTo>
                  <a:lnTo>
                    <a:pt x="169" y="26"/>
                  </a:lnTo>
                  <a:lnTo>
                    <a:pt x="176" y="28"/>
                  </a:lnTo>
                  <a:lnTo>
                    <a:pt x="180" y="31"/>
                  </a:lnTo>
                  <a:lnTo>
                    <a:pt x="184" y="33"/>
                  </a:lnTo>
                  <a:lnTo>
                    <a:pt x="186" y="35"/>
                  </a:lnTo>
                  <a:lnTo>
                    <a:pt x="189" y="40"/>
                  </a:lnTo>
                  <a:lnTo>
                    <a:pt x="196" y="42"/>
                  </a:lnTo>
                  <a:lnTo>
                    <a:pt x="201" y="44"/>
                  </a:lnTo>
                  <a:lnTo>
                    <a:pt x="203" y="43"/>
                  </a:lnTo>
                  <a:lnTo>
                    <a:pt x="207" y="41"/>
                  </a:lnTo>
                  <a:lnTo>
                    <a:pt x="210" y="37"/>
                  </a:lnTo>
                  <a:lnTo>
                    <a:pt x="214" y="32"/>
                  </a:lnTo>
                  <a:lnTo>
                    <a:pt x="201" y="26"/>
                  </a:lnTo>
                  <a:lnTo>
                    <a:pt x="189" y="19"/>
                  </a:lnTo>
                  <a:lnTo>
                    <a:pt x="182" y="15"/>
                  </a:lnTo>
                  <a:lnTo>
                    <a:pt x="177" y="12"/>
                  </a:lnTo>
                  <a:lnTo>
                    <a:pt x="174" y="7"/>
                  </a:lnTo>
                  <a:lnTo>
                    <a:pt x="170" y="1"/>
                  </a:lnTo>
                  <a:lnTo>
                    <a:pt x="185" y="1"/>
                  </a:lnTo>
                  <a:lnTo>
                    <a:pt x="185" y="6"/>
                  </a:lnTo>
                  <a:lnTo>
                    <a:pt x="187" y="8"/>
                  </a:lnTo>
                  <a:lnTo>
                    <a:pt x="190" y="11"/>
                  </a:lnTo>
                  <a:lnTo>
                    <a:pt x="193" y="12"/>
                  </a:lnTo>
                  <a:lnTo>
                    <a:pt x="203" y="13"/>
                  </a:lnTo>
                  <a:lnTo>
                    <a:pt x="211" y="17"/>
                  </a:lnTo>
                  <a:lnTo>
                    <a:pt x="216" y="11"/>
                  </a:lnTo>
                  <a:lnTo>
                    <a:pt x="216" y="8"/>
                  </a:lnTo>
                  <a:lnTo>
                    <a:pt x="214" y="7"/>
                  </a:lnTo>
                  <a:lnTo>
                    <a:pt x="214" y="1"/>
                  </a:lnTo>
                  <a:lnTo>
                    <a:pt x="248" y="1"/>
                  </a:lnTo>
                  <a:lnTo>
                    <a:pt x="251" y="4"/>
                  </a:lnTo>
                  <a:lnTo>
                    <a:pt x="258" y="5"/>
                  </a:lnTo>
                  <a:lnTo>
                    <a:pt x="262" y="5"/>
                  </a:lnTo>
                  <a:lnTo>
                    <a:pt x="269" y="5"/>
                  </a:lnTo>
                  <a:lnTo>
                    <a:pt x="281" y="3"/>
                  </a:lnTo>
                  <a:lnTo>
                    <a:pt x="293" y="1"/>
                  </a:lnTo>
                  <a:lnTo>
                    <a:pt x="331" y="1"/>
                  </a:lnTo>
                  <a:lnTo>
                    <a:pt x="340" y="7"/>
                  </a:lnTo>
                  <a:lnTo>
                    <a:pt x="346" y="12"/>
                  </a:lnTo>
                  <a:lnTo>
                    <a:pt x="352" y="18"/>
                  </a:lnTo>
                  <a:lnTo>
                    <a:pt x="360" y="25"/>
                  </a:lnTo>
                  <a:lnTo>
                    <a:pt x="362" y="26"/>
                  </a:lnTo>
                  <a:lnTo>
                    <a:pt x="363" y="26"/>
                  </a:lnTo>
                  <a:lnTo>
                    <a:pt x="365" y="24"/>
                  </a:lnTo>
                  <a:lnTo>
                    <a:pt x="366" y="18"/>
                  </a:lnTo>
                  <a:lnTo>
                    <a:pt x="365" y="12"/>
                  </a:lnTo>
                  <a:lnTo>
                    <a:pt x="363" y="7"/>
                  </a:lnTo>
                  <a:lnTo>
                    <a:pt x="361" y="5"/>
                  </a:lnTo>
                  <a:lnTo>
                    <a:pt x="360" y="1"/>
                  </a:lnTo>
                  <a:lnTo>
                    <a:pt x="394" y="1"/>
                  </a:lnTo>
                  <a:lnTo>
                    <a:pt x="393" y="5"/>
                  </a:lnTo>
                  <a:lnTo>
                    <a:pt x="393" y="7"/>
                  </a:lnTo>
                  <a:lnTo>
                    <a:pt x="394" y="8"/>
                  </a:lnTo>
                  <a:lnTo>
                    <a:pt x="395" y="8"/>
                  </a:lnTo>
                  <a:lnTo>
                    <a:pt x="400" y="7"/>
                  </a:lnTo>
                  <a:lnTo>
                    <a:pt x="410" y="1"/>
                  </a:lnTo>
                  <a:lnTo>
                    <a:pt x="441" y="1"/>
                  </a:lnTo>
                  <a:lnTo>
                    <a:pt x="434" y="7"/>
                  </a:lnTo>
                  <a:lnTo>
                    <a:pt x="425" y="12"/>
                  </a:lnTo>
                  <a:lnTo>
                    <a:pt x="419" y="14"/>
                  </a:lnTo>
                  <a:lnTo>
                    <a:pt x="415" y="17"/>
                  </a:lnTo>
                  <a:lnTo>
                    <a:pt x="411" y="20"/>
                  </a:lnTo>
                  <a:lnTo>
                    <a:pt x="408" y="25"/>
                  </a:lnTo>
                  <a:lnTo>
                    <a:pt x="402" y="35"/>
                  </a:lnTo>
                  <a:lnTo>
                    <a:pt x="395" y="44"/>
                  </a:lnTo>
                  <a:lnTo>
                    <a:pt x="397" y="64"/>
                  </a:lnTo>
                  <a:lnTo>
                    <a:pt x="397" y="86"/>
                  </a:lnTo>
                  <a:lnTo>
                    <a:pt x="398" y="97"/>
                  </a:lnTo>
                  <a:lnTo>
                    <a:pt x="399" y="106"/>
                  </a:lnTo>
                  <a:lnTo>
                    <a:pt x="402" y="109"/>
                  </a:lnTo>
                  <a:lnTo>
                    <a:pt x="403" y="113"/>
                  </a:lnTo>
                  <a:lnTo>
                    <a:pt x="405" y="115"/>
                  </a:lnTo>
                  <a:lnTo>
                    <a:pt x="409" y="118"/>
                  </a:lnTo>
                  <a:lnTo>
                    <a:pt x="411" y="115"/>
                  </a:lnTo>
                  <a:lnTo>
                    <a:pt x="411" y="112"/>
                  </a:lnTo>
                  <a:lnTo>
                    <a:pt x="410" y="106"/>
                  </a:lnTo>
                  <a:lnTo>
                    <a:pt x="409" y="101"/>
                  </a:lnTo>
                  <a:lnTo>
                    <a:pt x="408" y="94"/>
                  </a:lnTo>
                  <a:lnTo>
                    <a:pt x="407" y="89"/>
                  </a:lnTo>
                  <a:lnTo>
                    <a:pt x="405" y="83"/>
                  </a:lnTo>
                  <a:lnTo>
                    <a:pt x="408" y="77"/>
                  </a:lnTo>
                  <a:lnTo>
                    <a:pt x="408" y="83"/>
                  </a:lnTo>
                  <a:lnTo>
                    <a:pt x="410" y="87"/>
                  </a:lnTo>
                  <a:lnTo>
                    <a:pt x="411" y="90"/>
                  </a:lnTo>
                  <a:lnTo>
                    <a:pt x="414" y="90"/>
                  </a:lnTo>
                  <a:lnTo>
                    <a:pt x="416" y="90"/>
                  </a:lnTo>
                  <a:lnTo>
                    <a:pt x="421" y="87"/>
                  </a:lnTo>
                  <a:lnTo>
                    <a:pt x="428" y="83"/>
                  </a:lnTo>
                  <a:lnTo>
                    <a:pt x="435" y="79"/>
                  </a:lnTo>
                  <a:lnTo>
                    <a:pt x="442" y="75"/>
                  </a:lnTo>
                  <a:lnTo>
                    <a:pt x="451" y="65"/>
                  </a:lnTo>
                  <a:lnTo>
                    <a:pt x="461" y="46"/>
                  </a:lnTo>
                  <a:lnTo>
                    <a:pt x="469" y="33"/>
                  </a:lnTo>
                  <a:lnTo>
                    <a:pt x="473" y="27"/>
                  </a:lnTo>
                  <a:lnTo>
                    <a:pt x="477" y="21"/>
                  </a:lnTo>
                  <a:lnTo>
                    <a:pt x="479" y="15"/>
                  </a:lnTo>
                  <a:lnTo>
                    <a:pt x="480" y="10"/>
                  </a:lnTo>
                  <a:lnTo>
                    <a:pt x="484" y="17"/>
                  </a:lnTo>
                  <a:lnTo>
                    <a:pt x="487" y="22"/>
                  </a:lnTo>
                  <a:lnTo>
                    <a:pt x="488" y="25"/>
                  </a:lnTo>
                  <a:lnTo>
                    <a:pt x="489" y="27"/>
                  </a:lnTo>
                  <a:lnTo>
                    <a:pt x="493" y="29"/>
                  </a:lnTo>
                  <a:lnTo>
                    <a:pt x="498" y="32"/>
                  </a:lnTo>
                  <a:lnTo>
                    <a:pt x="498" y="49"/>
                  </a:lnTo>
                  <a:lnTo>
                    <a:pt x="495" y="44"/>
                  </a:lnTo>
                  <a:lnTo>
                    <a:pt x="495" y="39"/>
                  </a:lnTo>
                  <a:lnTo>
                    <a:pt x="494" y="36"/>
                  </a:lnTo>
                  <a:lnTo>
                    <a:pt x="492" y="34"/>
                  </a:lnTo>
                  <a:lnTo>
                    <a:pt x="488" y="34"/>
                  </a:lnTo>
                  <a:lnTo>
                    <a:pt x="483" y="35"/>
                  </a:lnTo>
                  <a:lnTo>
                    <a:pt x="477" y="39"/>
                  </a:lnTo>
                  <a:lnTo>
                    <a:pt x="473" y="42"/>
                  </a:lnTo>
                  <a:lnTo>
                    <a:pt x="471" y="46"/>
                  </a:lnTo>
                  <a:lnTo>
                    <a:pt x="471" y="50"/>
                  </a:lnTo>
                  <a:lnTo>
                    <a:pt x="471" y="54"/>
                  </a:lnTo>
                  <a:lnTo>
                    <a:pt x="469" y="57"/>
                  </a:lnTo>
                  <a:lnTo>
                    <a:pt x="468" y="62"/>
                  </a:lnTo>
                  <a:lnTo>
                    <a:pt x="466" y="65"/>
                  </a:lnTo>
                  <a:lnTo>
                    <a:pt x="463" y="70"/>
                  </a:lnTo>
                  <a:lnTo>
                    <a:pt x="462" y="73"/>
                  </a:lnTo>
                  <a:lnTo>
                    <a:pt x="462" y="77"/>
                  </a:lnTo>
                  <a:lnTo>
                    <a:pt x="462" y="79"/>
                  </a:lnTo>
                  <a:lnTo>
                    <a:pt x="463" y="82"/>
                  </a:lnTo>
                  <a:lnTo>
                    <a:pt x="464" y="84"/>
                  </a:lnTo>
                  <a:lnTo>
                    <a:pt x="468" y="86"/>
                  </a:lnTo>
                  <a:lnTo>
                    <a:pt x="472" y="87"/>
                  </a:lnTo>
                  <a:lnTo>
                    <a:pt x="467" y="87"/>
                  </a:lnTo>
                  <a:lnTo>
                    <a:pt x="463" y="85"/>
                  </a:lnTo>
                  <a:lnTo>
                    <a:pt x="461" y="84"/>
                  </a:lnTo>
                  <a:lnTo>
                    <a:pt x="458" y="82"/>
                  </a:lnTo>
                  <a:lnTo>
                    <a:pt x="457" y="80"/>
                  </a:lnTo>
                  <a:lnTo>
                    <a:pt x="455" y="79"/>
                  </a:lnTo>
                  <a:lnTo>
                    <a:pt x="451" y="80"/>
                  </a:lnTo>
                  <a:lnTo>
                    <a:pt x="448" y="83"/>
                  </a:lnTo>
                  <a:lnTo>
                    <a:pt x="444" y="84"/>
                  </a:lnTo>
                  <a:lnTo>
                    <a:pt x="439" y="86"/>
                  </a:lnTo>
                  <a:lnTo>
                    <a:pt x="437" y="87"/>
                  </a:lnTo>
                  <a:lnTo>
                    <a:pt x="436" y="90"/>
                  </a:lnTo>
                  <a:lnTo>
                    <a:pt x="435" y="92"/>
                  </a:lnTo>
                  <a:lnTo>
                    <a:pt x="435" y="96"/>
                  </a:lnTo>
                  <a:lnTo>
                    <a:pt x="435" y="98"/>
                  </a:lnTo>
                  <a:lnTo>
                    <a:pt x="435" y="100"/>
                  </a:lnTo>
                  <a:lnTo>
                    <a:pt x="436" y="103"/>
                  </a:lnTo>
                  <a:lnTo>
                    <a:pt x="439" y="105"/>
                  </a:lnTo>
                  <a:lnTo>
                    <a:pt x="441" y="106"/>
                  </a:lnTo>
                  <a:lnTo>
                    <a:pt x="444" y="107"/>
                  </a:lnTo>
                  <a:lnTo>
                    <a:pt x="447" y="108"/>
                  </a:lnTo>
                  <a:lnTo>
                    <a:pt x="451" y="108"/>
                  </a:lnTo>
                  <a:lnTo>
                    <a:pt x="448" y="101"/>
                  </a:lnTo>
                  <a:lnTo>
                    <a:pt x="445" y="96"/>
                  </a:lnTo>
                  <a:lnTo>
                    <a:pt x="447" y="96"/>
                  </a:lnTo>
                  <a:lnTo>
                    <a:pt x="450" y="97"/>
                  </a:lnTo>
                  <a:lnTo>
                    <a:pt x="452" y="98"/>
                  </a:lnTo>
                  <a:lnTo>
                    <a:pt x="455" y="101"/>
                  </a:lnTo>
                  <a:lnTo>
                    <a:pt x="461" y="108"/>
                  </a:lnTo>
                  <a:lnTo>
                    <a:pt x="466" y="114"/>
                  </a:lnTo>
                  <a:lnTo>
                    <a:pt x="468" y="112"/>
                  </a:lnTo>
                  <a:lnTo>
                    <a:pt x="469" y="112"/>
                  </a:lnTo>
                  <a:lnTo>
                    <a:pt x="471" y="114"/>
                  </a:lnTo>
                  <a:lnTo>
                    <a:pt x="472" y="116"/>
                  </a:lnTo>
                  <a:lnTo>
                    <a:pt x="472" y="123"/>
                  </a:lnTo>
                  <a:lnTo>
                    <a:pt x="473" y="129"/>
                  </a:lnTo>
                  <a:lnTo>
                    <a:pt x="476" y="130"/>
                  </a:lnTo>
                  <a:lnTo>
                    <a:pt x="477" y="132"/>
                  </a:lnTo>
                  <a:lnTo>
                    <a:pt x="478" y="132"/>
                  </a:lnTo>
                  <a:lnTo>
                    <a:pt x="480" y="130"/>
                  </a:lnTo>
                  <a:lnTo>
                    <a:pt x="483" y="128"/>
                  </a:lnTo>
                  <a:lnTo>
                    <a:pt x="487" y="126"/>
                  </a:lnTo>
                  <a:lnTo>
                    <a:pt x="490" y="122"/>
                  </a:lnTo>
                  <a:lnTo>
                    <a:pt x="494" y="121"/>
                  </a:lnTo>
                  <a:lnTo>
                    <a:pt x="499" y="120"/>
                  </a:lnTo>
                  <a:lnTo>
                    <a:pt x="504" y="121"/>
                  </a:lnTo>
                  <a:lnTo>
                    <a:pt x="503" y="137"/>
                  </a:lnTo>
                  <a:lnTo>
                    <a:pt x="501" y="136"/>
                  </a:lnTo>
                  <a:lnTo>
                    <a:pt x="499" y="135"/>
                  </a:lnTo>
                  <a:lnTo>
                    <a:pt x="496" y="136"/>
                  </a:lnTo>
                  <a:lnTo>
                    <a:pt x="495" y="137"/>
                  </a:lnTo>
                  <a:lnTo>
                    <a:pt x="492" y="142"/>
                  </a:lnTo>
                  <a:lnTo>
                    <a:pt x="488" y="145"/>
                  </a:lnTo>
                  <a:lnTo>
                    <a:pt x="489" y="158"/>
                  </a:lnTo>
                  <a:lnTo>
                    <a:pt x="493" y="171"/>
                  </a:lnTo>
                  <a:lnTo>
                    <a:pt x="495" y="177"/>
                  </a:lnTo>
                  <a:lnTo>
                    <a:pt x="498" y="181"/>
                  </a:lnTo>
                  <a:lnTo>
                    <a:pt x="499" y="184"/>
                  </a:lnTo>
                  <a:lnTo>
                    <a:pt x="500" y="187"/>
                  </a:lnTo>
                  <a:lnTo>
                    <a:pt x="500" y="190"/>
                  </a:lnTo>
                  <a:lnTo>
                    <a:pt x="500" y="193"/>
                  </a:lnTo>
                  <a:lnTo>
                    <a:pt x="498" y="198"/>
                  </a:lnTo>
                  <a:lnTo>
                    <a:pt x="494" y="202"/>
                  </a:lnTo>
                  <a:lnTo>
                    <a:pt x="493" y="205"/>
                  </a:lnTo>
                  <a:lnTo>
                    <a:pt x="493" y="207"/>
                  </a:lnTo>
                  <a:lnTo>
                    <a:pt x="493" y="209"/>
                  </a:lnTo>
                  <a:lnTo>
                    <a:pt x="493" y="212"/>
                  </a:lnTo>
                  <a:lnTo>
                    <a:pt x="492" y="217"/>
                  </a:lnTo>
                  <a:lnTo>
                    <a:pt x="493" y="221"/>
                  </a:lnTo>
                  <a:lnTo>
                    <a:pt x="493" y="222"/>
                  </a:lnTo>
                  <a:lnTo>
                    <a:pt x="492" y="224"/>
                  </a:lnTo>
                  <a:lnTo>
                    <a:pt x="490" y="226"/>
                  </a:lnTo>
                  <a:lnTo>
                    <a:pt x="488" y="228"/>
                  </a:lnTo>
                  <a:lnTo>
                    <a:pt x="483" y="223"/>
                  </a:lnTo>
                  <a:lnTo>
                    <a:pt x="479" y="217"/>
                  </a:lnTo>
                  <a:lnTo>
                    <a:pt x="474" y="214"/>
                  </a:lnTo>
                  <a:lnTo>
                    <a:pt x="467" y="211"/>
                  </a:lnTo>
                  <a:lnTo>
                    <a:pt x="464" y="217"/>
                  </a:lnTo>
                  <a:lnTo>
                    <a:pt x="461" y="224"/>
                  </a:lnTo>
                  <a:lnTo>
                    <a:pt x="460" y="233"/>
                  </a:lnTo>
                  <a:lnTo>
                    <a:pt x="460" y="241"/>
                  </a:lnTo>
                  <a:lnTo>
                    <a:pt x="462" y="253"/>
                  </a:lnTo>
                  <a:lnTo>
                    <a:pt x="463" y="266"/>
                  </a:lnTo>
                  <a:lnTo>
                    <a:pt x="466" y="279"/>
                  </a:lnTo>
                  <a:lnTo>
                    <a:pt x="471" y="291"/>
                  </a:lnTo>
                  <a:lnTo>
                    <a:pt x="473" y="308"/>
                  </a:lnTo>
                  <a:lnTo>
                    <a:pt x="474" y="327"/>
                  </a:lnTo>
                  <a:lnTo>
                    <a:pt x="476" y="336"/>
                  </a:lnTo>
                  <a:lnTo>
                    <a:pt x="478" y="344"/>
                  </a:lnTo>
                  <a:lnTo>
                    <a:pt x="480" y="353"/>
                  </a:lnTo>
                  <a:lnTo>
                    <a:pt x="484" y="363"/>
                  </a:lnTo>
                  <a:lnTo>
                    <a:pt x="492" y="366"/>
                  </a:lnTo>
                  <a:lnTo>
                    <a:pt x="501" y="373"/>
                  </a:lnTo>
                  <a:lnTo>
                    <a:pt x="506" y="375"/>
                  </a:lnTo>
                  <a:lnTo>
                    <a:pt x="511" y="375"/>
                  </a:lnTo>
                  <a:lnTo>
                    <a:pt x="512" y="375"/>
                  </a:lnTo>
                  <a:lnTo>
                    <a:pt x="514" y="374"/>
                  </a:lnTo>
                  <a:lnTo>
                    <a:pt x="515" y="373"/>
                  </a:lnTo>
                  <a:lnTo>
                    <a:pt x="515" y="371"/>
                  </a:lnTo>
                  <a:lnTo>
                    <a:pt x="515" y="548"/>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19" name="Freeform 182"/>
            <p:cNvSpPr>
              <a:spLocks noEditPoints="1"/>
            </p:cNvSpPr>
            <p:nvPr/>
          </p:nvSpPr>
          <p:spPr bwMode="auto">
            <a:xfrm>
              <a:off x="6989" y="4480"/>
              <a:ext cx="137" cy="184"/>
            </a:xfrm>
            <a:custGeom>
              <a:avLst/>
              <a:gdLst/>
              <a:ahLst/>
              <a:cxnLst>
                <a:cxn ang="0">
                  <a:pos x="319" y="108"/>
                </a:cxn>
                <a:cxn ang="0">
                  <a:pos x="221" y="153"/>
                </a:cxn>
                <a:cxn ang="0">
                  <a:pos x="196" y="110"/>
                </a:cxn>
                <a:cxn ang="0">
                  <a:pos x="183" y="75"/>
                </a:cxn>
                <a:cxn ang="0">
                  <a:pos x="113" y="157"/>
                </a:cxn>
                <a:cxn ang="0">
                  <a:pos x="155" y="136"/>
                </a:cxn>
                <a:cxn ang="0">
                  <a:pos x="157" y="162"/>
                </a:cxn>
                <a:cxn ang="0">
                  <a:pos x="322" y="95"/>
                </a:cxn>
                <a:cxn ang="0">
                  <a:pos x="265" y="79"/>
                </a:cxn>
                <a:cxn ang="0">
                  <a:pos x="315" y="34"/>
                </a:cxn>
                <a:cxn ang="0">
                  <a:pos x="239" y="52"/>
                </a:cxn>
                <a:cxn ang="0">
                  <a:pos x="184" y="38"/>
                </a:cxn>
                <a:cxn ang="0">
                  <a:pos x="104" y="81"/>
                </a:cxn>
                <a:cxn ang="0">
                  <a:pos x="285" y="7"/>
                </a:cxn>
                <a:cxn ang="0">
                  <a:pos x="250" y="20"/>
                </a:cxn>
                <a:cxn ang="0">
                  <a:pos x="154" y="187"/>
                </a:cxn>
                <a:cxn ang="0">
                  <a:pos x="75" y="228"/>
                </a:cxn>
                <a:cxn ang="0">
                  <a:pos x="119" y="162"/>
                </a:cxn>
                <a:cxn ang="0">
                  <a:pos x="50" y="205"/>
                </a:cxn>
                <a:cxn ang="0">
                  <a:pos x="58" y="140"/>
                </a:cxn>
                <a:cxn ang="0">
                  <a:pos x="42" y="207"/>
                </a:cxn>
                <a:cxn ang="0">
                  <a:pos x="204" y="118"/>
                </a:cxn>
                <a:cxn ang="0">
                  <a:pos x="239" y="335"/>
                </a:cxn>
                <a:cxn ang="0">
                  <a:pos x="118" y="320"/>
                </a:cxn>
                <a:cxn ang="0">
                  <a:pos x="93" y="244"/>
                </a:cxn>
                <a:cxn ang="0">
                  <a:pos x="176" y="266"/>
                </a:cxn>
                <a:cxn ang="0">
                  <a:pos x="215" y="225"/>
                </a:cxn>
                <a:cxn ang="0">
                  <a:pos x="172" y="309"/>
                </a:cxn>
                <a:cxn ang="0">
                  <a:pos x="240" y="239"/>
                </a:cxn>
                <a:cxn ang="0">
                  <a:pos x="304" y="333"/>
                </a:cxn>
                <a:cxn ang="0">
                  <a:pos x="326" y="276"/>
                </a:cxn>
                <a:cxn ang="0">
                  <a:pos x="317" y="272"/>
                </a:cxn>
                <a:cxn ang="0">
                  <a:pos x="271" y="293"/>
                </a:cxn>
                <a:cxn ang="0">
                  <a:pos x="282" y="272"/>
                </a:cxn>
                <a:cxn ang="0">
                  <a:pos x="251" y="309"/>
                </a:cxn>
                <a:cxn ang="0">
                  <a:pos x="30" y="549"/>
                </a:cxn>
                <a:cxn ang="0">
                  <a:pos x="59" y="360"/>
                </a:cxn>
                <a:cxn ang="0">
                  <a:pos x="215" y="362"/>
                </a:cxn>
                <a:cxn ang="0">
                  <a:pos x="234" y="362"/>
                </a:cxn>
                <a:cxn ang="0">
                  <a:pos x="338" y="348"/>
                </a:cxn>
                <a:cxn ang="0">
                  <a:pos x="322" y="313"/>
                </a:cxn>
                <a:cxn ang="0">
                  <a:pos x="352" y="277"/>
                </a:cxn>
                <a:cxn ang="0">
                  <a:pos x="311" y="258"/>
                </a:cxn>
                <a:cxn ang="0">
                  <a:pos x="186" y="205"/>
                </a:cxn>
                <a:cxn ang="0">
                  <a:pos x="274" y="232"/>
                </a:cxn>
                <a:cxn ang="0">
                  <a:pos x="239" y="184"/>
                </a:cxn>
                <a:cxn ang="0">
                  <a:pos x="268" y="150"/>
                </a:cxn>
                <a:cxn ang="0">
                  <a:pos x="338" y="105"/>
                </a:cxn>
                <a:cxn ang="0">
                  <a:pos x="404" y="68"/>
                </a:cxn>
                <a:cxn ang="0">
                  <a:pos x="326" y="72"/>
                </a:cxn>
                <a:cxn ang="0">
                  <a:pos x="332" y="45"/>
                </a:cxn>
                <a:cxn ang="0">
                  <a:pos x="388" y="20"/>
                </a:cxn>
                <a:cxn ang="0">
                  <a:pos x="382" y="10"/>
                </a:cxn>
                <a:cxn ang="0">
                  <a:pos x="317" y="5"/>
                </a:cxn>
                <a:cxn ang="0">
                  <a:pos x="253" y="53"/>
                </a:cxn>
                <a:cxn ang="0">
                  <a:pos x="225" y="0"/>
                </a:cxn>
                <a:cxn ang="0">
                  <a:pos x="112" y="53"/>
                </a:cxn>
                <a:cxn ang="0">
                  <a:pos x="85" y="7"/>
                </a:cxn>
                <a:cxn ang="0">
                  <a:pos x="23" y="20"/>
                </a:cxn>
                <a:cxn ang="0">
                  <a:pos x="74" y="134"/>
                </a:cxn>
                <a:cxn ang="0">
                  <a:pos x="0" y="50"/>
                </a:cxn>
                <a:cxn ang="0">
                  <a:pos x="5" y="134"/>
                </a:cxn>
                <a:cxn ang="0">
                  <a:pos x="35" y="291"/>
                </a:cxn>
              </a:cxnLst>
              <a:rect l="0" t="0" r="r" b="b"/>
              <a:pathLst>
                <a:path w="410" h="552">
                  <a:moveTo>
                    <a:pt x="209" y="170"/>
                  </a:moveTo>
                  <a:lnTo>
                    <a:pt x="225" y="167"/>
                  </a:lnTo>
                  <a:lnTo>
                    <a:pt x="236" y="162"/>
                  </a:lnTo>
                  <a:lnTo>
                    <a:pt x="246" y="157"/>
                  </a:lnTo>
                  <a:lnTo>
                    <a:pt x="252" y="153"/>
                  </a:lnTo>
                  <a:lnTo>
                    <a:pt x="265" y="143"/>
                  </a:lnTo>
                  <a:lnTo>
                    <a:pt x="278" y="134"/>
                  </a:lnTo>
                  <a:lnTo>
                    <a:pt x="287" y="132"/>
                  </a:lnTo>
                  <a:lnTo>
                    <a:pt x="297" y="129"/>
                  </a:lnTo>
                  <a:lnTo>
                    <a:pt x="300" y="128"/>
                  </a:lnTo>
                  <a:lnTo>
                    <a:pt x="304" y="126"/>
                  </a:lnTo>
                  <a:lnTo>
                    <a:pt x="308" y="122"/>
                  </a:lnTo>
                  <a:lnTo>
                    <a:pt x="310" y="118"/>
                  </a:lnTo>
                  <a:lnTo>
                    <a:pt x="313" y="121"/>
                  </a:lnTo>
                  <a:lnTo>
                    <a:pt x="314" y="124"/>
                  </a:lnTo>
                  <a:lnTo>
                    <a:pt x="316" y="125"/>
                  </a:lnTo>
                  <a:lnTo>
                    <a:pt x="319" y="126"/>
                  </a:lnTo>
                  <a:lnTo>
                    <a:pt x="324" y="126"/>
                  </a:lnTo>
                  <a:lnTo>
                    <a:pt x="329" y="125"/>
                  </a:lnTo>
                  <a:lnTo>
                    <a:pt x="324" y="117"/>
                  </a:lnTo>
                  <a:lnTo>
                    <a:pt x="319" y="108"/>
                  </a:lnTo>
                  <a:lnTo>
                    <a:pt x="305" y="103"/>
                  </a:lnTo>
                  <a:lnTo>
                    <a:pt x="295" y="98"/>
                  </a:lnTo>
                  <a:lnTo>
                    <a:pt x="290" y="97"/>
                  </a:lnTo>
                  <a:lnTo>
                    <a:pt x="284" y="96"/>
                  </a:lnTo>
                  <a:lnTo>
                    <a:pt x="277" y="95"/>
                  </a:lnTo>
                  <a:lnTo>
                    <a:pt x="267" y="95"/>
                  </a:lnTo>
                  <a:lnTo>
                    <a:pt x="263" y="96"/>
                  </a:lnTo>
                  <a:lnTo>
                    <a:pt x="261" y="97"/>
                  </a:lnTo>
                  <a:lnTo>
                    <a:pt x="260" y="100"/>
                  </a:lnTo>
                  <a:lnTo>
                    <a:pt x="260" y="104"/>
                  </a:lnTo>
                  <a:lnTo>
                    <a:pt x="258" y="112"/>
                  </a:lnTo>
                  <a:lnTo>
                    <a:pt x="257" y="119"/>
                  </a:lnTo>
                  <a:lnTo>
                    <a:pt x="252" y="120"/>
                  </a:lnTo>
                  <a:lnTo>
                    <a:pt x="248" y="122"/>
                  </a:lnTo>
                  <a:lnTo>
                    <a:pt x="246" y="125"/>
                  </a:lnTo>
                  <a:lnTo>
                    <a:pt x="244" y="128"/>
                  </a:lnTo>
                  <a:lnTo>
                    <a:pt x="241" y="133"/>
                  </a:lnTo>
                  <a:lnTo>
                    <a:pt x="239" y="138"/>
                  </a:lnTo>
                  <a:lnTo>
                    <a:pt x="235" y="142"/>
                  </a:lnTo>
                  <a:lnTo>
                    <a:pt x="229" y="147"/>
                  </a:lnTo>
                  <a:lnTo>
                    <a:pt x="221" y="153"/>
                  </a:lnTo>
                  <a:lnTo>
                    <a:pt x="216" y="158"/>
                  </a:lnTo>
                  <a:lnTo>
                    <a:pt x="213" y="164"/>
                  </a:lnTo>
                  <a:lnTo>
                    <a:pt x="209" y="170"/>
                  </a:lnTo>
                  <a:close/>
                  <a:moveTo>
                    <a:pt x="178" y="175"/>
                  </a:moveTo>
                  <a:lnTo>
                    <a:pt x="183" y="175"/>
                  </a:lnTo>
                  <a:lnTo>
                    <a:pt x="187" y="175"/>
                  </a:lnTo>
                  <a:lnTo>
                    <a:pt x="188" y="172"/>
                  </a:lnTo>
                  <a:lnTo>
                    <a:pt x="188" y="170"/>
                  </a:lnTo>
                  <a:lnTo>
                    <a:pt x="188" y="168"/>
                  </a:lnTo>
                  <a:lnTo>
                    <a:pt x="187" y="164"/>
                  </a:lnTo>
                  <a:lnTo>
                    <a:pt x="184" y="162"/>
                  </a:lnTo>
                  <a:lnTo>
                    <a:pt x="181" y="158"/>
                  </a:lnTo>
                  <a:lnTo>
                    <a:pt x="186" y="157"/>
                  </a:lnTo>
                  <a:lnTo>
                    <a:pt x="189" y="155"/>
                  </a:lnTo>
                  <a:lnTo>
                    <a:pt x="192" y="153"/>
                  </a:lnTo>
                  <a:lnTo>
                    <a:pt x="194" y="150"/>
                  </a:lnTo>
                  <a:lnTo>
                    <a:pt x="196" y="143"/>
                  </a:lnTo>
                  <a:lnTo>
                    <a:pt x="197" y="136"/>
                  </a:lnTo>
                  <a:lnTo>
                    <a:pt x="196" y="128"/>
                  </a:lnTo>
                  <a:lnTo>
                    <a:pt x="196" y="119"/>
                  </a:lnTo>
                  <a:lnTo>
                    <a:pt x="196" y="110"/>
                  </a:lnTo>
                  <a:lnTo>
                    <a:pt x="198" y="102"/>
                  </a:lnTo>
                  <a:lnTo>
                    <a:pt x="219" y="88"/>
                  </a:lnTo>
                  <a:lnTo>
                    <a:pt x="232" y="76"/>
                  </a:lnTo>
                  <a:lnTo>
                    <a:pt x="224" y="66"/>
                  </a:lnTo>
                  <a:lnTo>
                    <a:pt x="215" y="53"/>
                  </a:lnTo>
                  <a:lnTo>
                    <a:pt x="212" y="48"/>
                  </a:lnTo>
                  <a:lnTo>
                    <a:pt x="207" y="45"/>
                  </a:lnTo>
                  <a:lnTo>
                    <a:pt x="204" y="43"/>
                  </a:lnTo>
                  <a:lnTo>
                    <a:pt x="202" y="43"/>
                  </a:lnTo>
                  <a:lnTo>
                    <a:pt x="199" y="43"/>
                  </a:lnTo>
                  <a:lnTo>
                    <a:pt x="196" y="45"/>
                  </a:lnTo>
                  <a:lnTo>
                    <a:pt x="192" y="49"/>
                  </a:lnTo>
                  <a:lnTo>
                    <a:pt x="189" y="53"/>
                  </a:lnTo>
                  <a:lnTo>
                    <a:pt x="188" y="56"/>
                  </a:lnTo>
                  <a:lnTo>
                    <a:pt x="187" y="61"/>
                  </a:lnTo>
                  <a:lnTo>
                    <a:pt x="187" y="64"/>
                  </a:lnTo>
                  <a:lnTo>
                    <a:pt x="188" y="68"/>
                  </a:lnTo>
                  <a:lnTo>
                    <a:pt x="189" y="70"/>
                  </a:lnTo>
                  <a:lnTo>
                    <a:pt x="191" y="74"/>
                  </a:lnTo>
                  <a:lnTo>
                    <a:pt x="187" y="74"/>
                  </a:lnTo>
                  <a:lnTo>
                    <a:pt x="183" y="75"/>
                  </a:lnTo>
                  <a:lnTo>
                    <a:pt x="178" y="76"/>
                  </a:lnTo>
                  <a:lnTo>
                    <a:pt x="175" y="79"/>
                  </a:lnTo>
                  <a:lnTo>
                    <a:pt x="165" y="86"/>
                  </a:lnTo>
                  <a:lnTo>
                    <a:pt x="155" y="91"/>
                  </a:lnTo>
                  <a:lnTo>
                    <a:pt x="159" y="92"/>
                  </a:lnTo>
                  <a:lnTo>
                    <a:pt x="161" y="93"/>
                  </a:lnTo>
                  <a:lnTo>
                    <a:pt x="149" y="102"/>
                  </a:lnTo>
                  <a:lnTo>
                    <a:pt x="138" y="110"/>
                  </a:lnTo>
                  <a:lnTo>
                    <a:pt x="128" y="119"/>
                  </a:lnTo>
                  <a:lnTo>
                    <a:pt x="118" y="129"/>
                  </a:lnTo>
                  <a:lnTo>
                    <a:pt x="109" y="139"/>
                  </a:lnTo>
                  <a:lnTo>
                    <a:pt x="102" y="149"/>
                  </a:lnTo>
                  <a:lnTo>
                    <a:pt x="96" y="160"/>
                  </a:lnTo>
                  <a:lnTo>
                    <a:pt x="91" y="171"/>
                  </a:lnTo>
                  <a:lnTo>
                    <a:pt x="92" y="174"/>
                  </a:lnTo>
                  <a:lnTo>
                    <a:pt x="95" y="176"/>
                  </a:lnTo>
                  <a:lnTo>
                    <a:pt x="97" y="177"/>
                  </a:lnTo>
                  <a:lnTo>
                    <a:pt x="99" y="178"/>
                  </a:lnTo>
                  <a:lnTo>
                    <a:pt x="103" y="168"/>
                  </a:lnTo>
                  <a:lnTo>
                    <a:pt x="108" y="161"/>
                  </a:lnTo>
                  <a:lnTo>
                    <a:pt x="113" y="157"/>
                  </a:lnTo>
                  <a:lnTo>
                    <a:pt x="120" y="151"/>
                  </a:lnTo>
                  <a:lnTo>
                    <a:pt x="123" y="144"/>
                  </a:lnTo>
                  <a:lnTo>
                    <a:pt x="129" y="138"/>
                  </a:lnTo>
                  <a:lnTo>
                    <a:pt x="135" y="133"/>
                  </a:lnTo>
                  <a:lnTo>
                    <a:pt x="143" y="127"/>
                  </a:lnTo>
                  <a:lnTo>
                    <a:pt x="136" y="133"/>
                  </a:lnTo>
                  <a:lnTo>
                    <a:pt x="131" y="138"/>
                  </a:lnTo>
                  <a:lnTo>
                    <a:pt x="130" y="140"/>
                  </a:lnTo>
                  <a:lnTo>
                    <a:pt x="129" y="143"/>
                  </a:lnTo>
                  <a:lnTo>
                    <a:pt x="129" y="146"/>
                  </a:lnTo>
                  <a:lnTo>
                    <a:pt x="129" y="148"/>
                  </a:lnTo>
                  <a:lnTo>
                    <a:pt x="131" y="148"/>
                  </a:lnTo>
                  <a:lnTo>
                    <a:pt x="134" y="148"/>
                  </a:lnTo>
                  <a:lnTo>
                    <a:pt x="138" y="148"/>
                  </a:lnTo>
                  <a:lnTo>
                    <a:pt x="143" y="146"/>
                  </a:lnTo>
                  <a:lnTo>
                    <a:pt x="146" y="143"/>
                  </a:lnTo>
                  <a:lnTo>
                    <a:pt x="151" y="140"/>
                  </a:lnTo>
                  <a:lnTo>
                    <a:pt x="154" y="135"/>
                  </a:lnTo>
                  <a:lnTo>
                    <a:pt x="154" y="129"/>
                  </a:lnTo>
                  <a:lnTo>
                    <a:pt x="155" y="134"/>
                  </a:lnTo>
                  <a:lnTo>
                    <a:pt x="155" y="136"/>
                  </a:lnTo>
                  <a:lnTo>
                    <a:pt x="154" y="140"/>
                  </a:lnTo>
                  <a:lnTo>
                    <a:pt x="151" y="142"/>
                  </a:lnTo>
                  <a:lnTo>
                    <a:pt x="148" y="147"/>
                  </a:lnTo>
                  <a:lnTo>
                    <a:pt x="141" y="150"/>
                  </a:lnTo>
                  <a:lnTo>
                    <a:pt x="136" y="153"/>
                  </a:lnTo>
                  <a:lnTo>
                    <a:pt x="131" y="155"/>
                  </a:lnTo>
                  <a:lnTo>
                    <a:pt x="129" y="157"/>
                  </a:lnTo>
                  <a:lnTo>
                    <a:pt x="129" y="160"/>
                  </a:lnTo>
                  <a:lnTo>
                    <a:pt x="135" y="161"/>
                  </a:lnTo>
                  <a:lnTo>
                    <a:pt x="143" y="161"/>
                  </a:lnTo>
                  <a:lnTo>
                    <a:pt x="149" y="160"/>
                  </a:lnTo>
                  <a:lnTo>
                    <a:pt x="156" y="157"/>
                  </a:lnTo>
                  <a:lnTo>
                    <a:pt x="162" y="154"/>
                  </a:lnTo>
                  <a:lnTo>
                    <a:pt x="168" y="149"/>
                  </a:lnTo>
                  <a:lnTo>
                    <a:pt x="172" y="141"/>
                  </a:lnTo>
                  <a:lnTo>
                    <a:pt x="175" y="132"/>
                  </a:lnTo>
                  <a:lnTo>
                    <a:pt x="175" y="142"/>
                  </a:lnTo>
                  <a:lnTo>
                    <a:pt x="172" y="150"/>
                  </a:lnTo>
                  <a:lnTo>
                    <a:pt x="168" y="156"/>
                  </a:lnTo>
                  <a:lnTo>
                    <a:pt x="164" y="160"/>
                  </a:lnTo>
                  <a:lnTo>
                    <a:pt x="157" y="162"/>
                  </a:lnTo>
                  <a:lnTo>
                    <a:pt x="150" y="164"/>
                  </a:lnTo>
                  <a:lnTo>
                    <a:pt x="141" y="165"/>
                  </a:lnTo>
                  <a:lnTo>
                    <a:pt x="133" y="167"/>
                  </a:lnTo>
                  <a:lnTo>
                    <a:pt x="130" y="170"/>
                  </a:lnTo>
                  <a:lnTo>
                    <a:pt x="129" y="172"/>
                  </a:lnTo>
                  <a:lnTo>
                    <a:pt x="129" y="176"/>
                  </a:lnTo>
                  <a:lnTo>
                    <a:pt x="128" y="179"/>
                  </a:lnTo>
                  <a:lnTo>
                    <a:pt x="134" y="180"/>
                  </a:lnTo>
                  <a:lnTo>
                    <a:pt x="139" y="182"/>
                  </a:lnTo>
                  <a:lnTo>
                    <a:pt x="144" y="180"/>
                  </a:lnTo>
                  <a:lnTo>
                    <a:pt x="149" y="179"/>
                  </a:lnTo>
                  <a:lnTo>
                    <a:pt x="159" y="177"/>
                  </a:lnTo>
                  <a:lnTo>
                    <a:pt x="168" y="174"/>
                  </a:lnTo>
                  <a:lnTo>
                    <a:pt x="172" y="171"/>
                  </a:lnTo>
                  <a:lnTo>
                    <a:pt x="175" y="170"/>
                  </a:lnTo>
                  <a:lnTo>
                    <a:pt x="176" y="170"/>
                  </a:lnTo>
                  <a:lnTo>
                    <a:pt x="177" y="170"/>
                  </a:lnTo>
                  <a:lnTo>
                    <a:pt x="178" y="172"/>
                  </a:lnTo>
                  <a:lnTo>
                    <a:pt x="178" y="175"/>
                  </a:lnTo>
                  <a:close/>
                  <a:moveTo>
                    <a:pt x="329" y="103"/>
                  </a:moveTo>
                  <a:lnTo>
                    <a:pt x="322" y="95"/>
                  </a:lnTo>
                  <a:lnTo>
                    <a:pt x="317" y="84"/>
                  </a:lnTo>
                  <a:lnTo>
                    <a:pt x="314" y="79"/>
                  </a:lnTo>
                  <a:lnTo>
                    <a:pt x="309" y="76"/>
                  </a:lnTo>
                  <a:lnTo>
                    <a:pt x="301" y="74"/>
                  </a:lnTo>
                  <a:lnTo>
                    <a:pt x="293" y="72"/>
                  </a:lnTo>
                  <a:lnTo>
                    <a:pt x="281" y="74"/>
                  </a:lnTo>
                  <a:lnTo>
                    <a:pt x="273" y="75"/>
                  </a:lnTo>
                  <a:lnTo>
                    <a:pt x="272" y="75"/>
                  </a:lnTo>
                  <a:lnTo>
                    <a:pt x="269" y="75"/>
                  </a:lnTo>
                  <a:lnTo>
                    <a:pt x="267" y="74"/>
                  </a:lnTo>
                  <a:lnTo>
                    <a:pt x="265" y="71"/>
                  </a:lnTo>
                  <a:lnTo>
                    <a:pt x="260" y="71"/>
                  </a:lnTo>
                  <a:lnTo>
                    <a:pt x="257" y="72"/>
                  </a:lnTo>
                  <a:lnTo>
                    <a:pt x="255" y="74"/>
                  </a:lnTo>
                  <a:lnTo>
                    <a:pt x="252" y="75"/>
                  </a:lnTo>
                  <a:lnTo>
                    <a:pt x="252" y="77"/>
                  </a:lnTo>
                  <a:lnTo>
                    <a:pt x="253" y="79"/>
                  </a:lnTo>
                  <a:lnTo>
                    <a:pt x="255" y="82"/>
                  </a:lnTo>
                  <a:lnTo>
                    <a:pt x="257" y="84"/>
                  </a:lnTo>
                  <a:lnTo>
                    <a:pt x="261" y="81"/>
                  </a:lnTo>
                  <a:lnTo>
                    <a:pt x="265" y="79"/>
                  </a:lnTo>
                  <a:lnTo>
                    <a:pt x="267" y="79"/>
                  </a:lnTo>
                  <a:lnTo>
                    <a:pt x="268" y="81"/>
                  </a:lnTo>
                  <a:lnTo>
                    <a:pt x="269" y="82"/>
                  </a:lnTo>
                  <a:lnTo>
                    <a:pt x="271" y="84"/>
                  </a:lnTo>
                  <a:lnTo>
                    <a:pt x="272" y="86"/>
                  </a:lnTo>
                  <a:lnTo>
                    <a:pt x="274" y="89"/>
                  </a:lnTo>
                  <a:lnTo>
                    <a:pt x="279" y="90"/>
                  </a:lnTo>
                  <a:lnTo>
                    <a:pt x="283" y="92"/>
                  </a:lnTo>
                  <a:lnTo>
                    <a:pt x="294" y="93"/>
                  </a:lnTo>
                  <a:lnTo>
                    <a:pt x="304" y="95"/>
                  </a:lnTo>
                  <a:lnTo>
                    <a:pt x="306" y="98"/>
                  </a:lnTo>
                  <a:lnTo>
                    <a:pt x="309" y="99"/>
                  </a:lnTo>
                  <a:lnTo>
                    <a:pt x="313" y="102"/>
                  </a:lnTo>
                  <a:lnTo>
                    <a:pt x="316" y="103"/>
                  </a:lnTo>
                  <a:lnTo>
                    <a:pt x="324" y="104"/>
                  </a:lnTo>
                  <a:lnTo>
                    <a:pt x="329" y="103"/>
                  </a:lnTo>
                  <a:close/>
                  <a:moveTo>
                    <a:pt x="294" y="48"/>
                  </a:moveTo>
                  <a:lnTo>
                    <a:pt x="300" y="43"/>
                  </a:lnTo>
                  <a:lnTo>
                    <a:pt x="309" y="40"/>
                  </a:lnTo>
                  <a:lnTo>
                    <a:pt x="313" y="38"/>
                  </a:lnTo>
                  <a:lnTo>
                    <a:pt x="315" y="34"/>
                  </a:lnTo>
                  <a:lnTo>
                    <a:pt x="317" y="32"/>
                  </a:lnTo>
                  <a:lnTo>
                    <a:pt x="319" y="28"/>
                  </a:lnTo>
                  <a:lnTo>
                    <a:pt x="320" y="27"/>
                  </a:lnTo>
                  <a:lnTo>
                    <a:pt x="321" y="26"/>
                  </a:lnTo>
                  <a:lnTo>
                    <a:pt x="324" y="26"/>
                  </a:lnTo>
                  <a:lnTo>
                    <a:pt x="325" y="27"/>
                  </a:lnTo>
                  <a:lnTo>
                    <a:pt x="326" y="28"/>
                  </a:lnTo>
                  <a:lnTo>
                    <a:pt x="327" y="31"/>
                  </a:lnTo>
                  <a:lnTo>
                    <a:pt x="327" y="33"/>
                  </a:lnTo>
                  <a:lnTo>
                    <a:pt x="326" y="35"/>
                  </a:lnTo>
                  <a:lnTo>
                    <a:pt x="326" y="38"/>
                  </a:lnTo>
                  <a:lnTo>
                    <a:pt x="324" y="40"/>
                  </a:lnTo>
                  <a:lnTo>
                    <a:pt x="320" y="42"/>
                  </a:lnTo>
                  <a:lnTo>
                    <a:pt x="316" y="45"/>
                  </a:lnTo>
                  <a:lnTo>
                    <a:pt x="305" y="47"/>
                  </a:lnTo>
                  <a:lnTo>
                    <a:pt x="294" y="48"/>
                  </a:lnTo>
                  <a:close/>
                  <a:moveTo>
                    <a:pt x="245" y="67"/>
                  </a:moveTo>
                  <a:lnTo>
                    <a:pt x="245" y="63"/>
                  </a:lnTo>
                  <a:lnTo>
                    <a:pt x="245" y="60"/>
                  </a:lnTo>
                  <a:lnTo>
                    <a:pt x="242" y="56"/>
                  </a:lnTo>
                  <a:lnTo>
                    <a:pt x="239" y="52"/>
                  </a:lnTo>
                  <a:lnTo>
                    <a:pt x="236" y="46"/>
                  </a:lnTo>
                  <a:lnTo>
                    <a:pt x="234" y="41"/>
                  </a:lnTo>
                  <a:lnTo>
                    <a:pt x="232" y="35"/>
                  </a:lnTo>
                  <a:lnTo>
                    <a:pt x="232" y="30"/>
                  </a:lnTo>
                  <a:lnTo>
                    <a:pt x="231" y="27"/>
                  </a:lnTo>
                  <a:lnTo>
                    <a:pt x="230" y="27"/>
                  </a:lnTo>
                  <a:lnTo>
                    <a:pt x="228" y="27"/>
                  </a:lnTo>
                  <a:lnTo>
                    <a:pt x="225" y="28"/>
                  </a:lnTo>
                  <a:lnTo>
                    <a:pt x="219" y="32"/>
                  </a:lnTo>
                  <a:lnTo>
                    <a:pt x="215" y="35"/>
                  </a:lnTo>
                  <a:lnTo>
                    <a:pt x="221" y="43"/>
                  </a:lnTo>
                  <a:lnTo>
                    <a:pt x="229" y="54"/>
                  </a:lnTo>
                  <a:lnTo>
                    <a:pt x="232" y="60"/>
                  </a:lnTo>
                  <a:lnTo>
                    <a:pt x="237" y="63"/>
                  </a:lnTo>
                  <a:lnTo>
                    <a:pt x="241" y="66"/>
                  </a:lnTo>
                  <a:lnTo>
                    <a:pt x="245" y="67"/>
                  </a:lnTo>
                  <a:close/>
                  <a:moveTo>
                    <a:pt x="173" y="35"/>
                  </a:moveTo>
                  <a:lnTo>
                    <a:pt x="178" y="35"/>
                  </a:lnTo>
                  <a:lnTo>
                    <a:pt x="182" y="35"/>
                  </a:lnTo>
                  <a:lnTo>
                    <a:pt x="183" y="36"/>
                  </a:lnTo>
                  <a:lnTo>
                    <a:pt x="184" y="38"/>
                  </a:lnTo>
                  <a:lnTo>
                    <a:pt x="184" y="39"/>
                  </a:lnTo>
                  <a:lnTo>
                    <a:pt x="183" y="41"/>
                  </a:lnTo>
                  <a:lnTo>
                    <a:pt x="180" y="50"/>
                  </a:lnTo>
                  <a:lnTo>
                    <a:pt x="175" y="57"/>
                  </a:lnTo>
                  <a:lnTo>
                    <a:pt x="171" y="64"/>
                  </a:lnTo>
                  <a:lnTo>
                    <a:pt x="165" y="70"/>
                  </a:lnTo>
                  <a:lnTo>
                    <a:pt x="159" y="76"/>
                  </a:lnTo>
                  <a:lnTo>
                    <a:pt x="149" y="83"/>
                  </a:lnTo>
                  <a:lnTo>
                    <a:pt x="138" y="90"/>
                  </a:lnTo>
                  <a:lnTo>
                    <a:pt x="123" y="99"/>
                  </a:lnTo>
                  <a:lnTo>
                    <a:pt x="119" y="103"/>
                  </a:lnTo>
                  <a:lnTo>
                    <a:pt x="114" y="107"/>
                  </a:lnTo>
                  <a:lnTo>
                    <a:pt x="112" y="110"/>
                  </a:lnTo>
                  <a:lnTo>
                    <a:pt x="109" y="110"/>
                  </a:lnTo>
                  <a:lnTo>
                    <a:pt x="107" y="108"/>
                  </a:lnTo>
                  <a:lnTo>
                    <a:pt x="106" y="103"/>
                  </a:lnTo>
                  <a:lnTo>
                    <a:pt x="107" y="98"/>
                  </a:lnTo>
                  <a:lnTo>
                    <a:pt x="107" y="93"/>
                  </a:lnTo>
                  <a:lnTo>
                    <a:pt x="106" y="89"/>
                  </a:lnTo>
                  <a:lnTo>
                    <a:pt x="104" y="83"/>
                  </a:lnTo>
                  <a:lnTo>
                    <a:pt x="104" y="81"/>
                  </a:lnTo>
                  <a:lnTo>
                    <a:pt x="104" y="78"/>
                  </a:lnTo>
                  <a:lnTo>
                    <a:pt x="104" y="76"/>
                  </a:lnTo>
                  <a:lnTo>
                    <a:pt x="106" y="75"/>
                  </a:lnTo>
                  <a:lnTo>
                    <a:pt x="107" y="74"/>
                  </a:lnTo>
                  <a:lnTo>
                    <a:pt x="109" y="72"/>
                  </a:lnTo>
                  <a:lnTo>
                    <a:pt x="118" y="64"/>
                  </a:lnTo>
                  <a:lnTo>
                    <a:pt x="127" y="56"/>
                  </a:lnTo>
                  <a:lnTo>
                    <a:pt x="131" y="52"/>
                  </a:lnTo>
                  <a:lnTo>
                    <a:pt x="135" y="48"/>
                  </a:lnTo>
                  <a:lnTo>
                    <a:pt x="138" y="45"/>
                  </a:lnTo>
                  <a:lnTo>
                    <a:pt x="139" y="41"/>
                  </a:lnTo>
                  <a:lnTo>
                    <a:pt x="140" y="40"/>
                  </a:lnTo>
                  <a:lnTo>
                    <a:pt x="141" y="39"/>
                  </a:lnTo>
                  <a:lnTo>
                    <a:pt x="145" y="38"/>
                  </a:lnTo>
                  <a:lnTo>
                    <a:pt x="149" y="36"/>
                  </a:lnTo>
                  <a:lnTo>
                    <a:pt x="162" y="34"/>
                  </a:lnTo>
                  <a:lnTo>
                    <a:pt x="173" y="35"/>
                  </a:lnTo>
                  <a:close/>
                  <a:moveTo>
                    <a:pt x="285" y="4"/>
                  </a:moveTo>
                  <a:lnTo>
                    <a:pt x="287" y="5"/>
                  </a:lnTo>
                  <a:lnTo>
                    <a:pt x="287" y="6"/>
                  </a:lnTo>
                  <a:lnTo>
                    <a:pt x="285" y="7"/>
                  </a:lnTo>
                  <a:lnTo>
                    <a:pt x="285" y="9"/>
                  </a:lnTo>
                  <a:lnTo>
                    <a:pt x="283" y="12"/>
                  </a:lnTo>
                  <a:lnTo>
                    <a:pt x="282" y="16"/>
                  </a:lnTo>
                  <a:lnTo>
                    <a:pt x="279" y="14"/>
                  </a:lnTo>
                  <a:lnTo>
                    <a:pt x="278" y="13"/>
                  </a:lnTo>
                  <a:lnTo>
                    <a:pt x="276" y="12"/>
                  </a:lnTo>
                  <a:lnTo>
                    <a:pt x="274" y="10"/>
                  </a:lnTo>
                  <a:lnTo>
                    <a:pt x="278" y="7"/>
                  </a:lnTo>
                  <a:lnTo>
                    <a:pt x="279" y="4"/>
                  </a:lnTo>
                  <a:lnTo>
                    <a:pt x="281" y="3"/>
                  </a:lnTo>
                  <a:lnTo>
                    <a:pt x="282" y="3"/>
                  </a:lnTo>
                  <a:lnTo>
                    <a:pt x="283" y="3"/>
                  </a:lnTo>
                  <a:lnTo>
                    <a:pt x="285" y="4"/>
                  </a:lnTo>
                  <a:close/>
                  <a:moveTo>
                    <a:pt x="273" y="16"/>
                  </a:moveTo>
                  <a:lnTo>
                    <a:pt x="271" y="12"/>
                  </a:lnTo>
                  <a:lnTo>
                    <a:pt x="268" y="10"/>
                  </a:lnTo>
                  <a:lnTo>
                    <a:pt x="266" y="9"/>
                  </a:lnTo>
                  <a:lnTo>
                    <a:pt x="262" y="9"/>
                  </a:lnTo>
                  <a:lnTo>
                    <a:pt x="256" y="11"/>
                  </a:lnTo>
                  <a:lnTo>
                    <a:pt x="250" y="14"/>
                  </a:lnTo>
                  <a:lnTo>
                    <a:pt x="250" y="20"/>
                  </a:lnTo>
                  <a:lnTo>
                    <a:pt x="247" y="25"/>
                  </a:lnTo>
                  <a:lnTo>
                    <a:pt x="247" y="26"/>
                  </a:lnTo>
                  <a:lnTo>
                    <a:pt x="247" y="28"/>
                  </a:lnTo>
                  <a:lnTo>
                    <a:pt x="248" y="31"/>
                  </a:lnTo>
                  <a:lnTo>
                    <a:pt x="251" y="34"/>
                  </a:lnTo>
                  <a:lnTo>
                    <a:pt x="258" y="30"/>
                  </a:lnTo>
                  <a:lnTo>
                    <a:pt x="266" y="27"/>
                  </a:lnTo>
                  <a:lnTo>
                    <a:pt x="269" y="25"/>
                  </a:lnTo>
                  <a:lnTo>
                    <a:pt x="272" y="23"/>
                  </a:lnTo>
                  <a:lnTo>
                    <a:pt x="273" y="20"/>
                  </a:lnTo>
                  <a:lnTo>
                    <a:pt x="273" y="16"/>
                  </a:lnTo>
                  <a:close/>
                  <a:moveTo>
                    <a:pt x="171" y="201"/>
                  </a:moveTo>
                  <a:lnTo>
                    <a:pt x="176" y="197"/>
                  </a:lnTo>
                  <a:lnTo>
                    <a:pt x="178" y="191"/>
                  </a:lnTo>
                  <a:lnTo>
                    <a:pt x="178" y="185"/>
                  </a:lnTo>
                  <a:lnTo>
                    <a:pt x="177" y="182"/>
                  </a:lnTo>
                  <a:lnTo>
                    <a:pt x="173" y="180"/>
                  </a:lnTo>
                  <a:lnTo>
                    <a:pt x="170" y="182"/>
                  </a:lnTo>
                  <a:lnTo>
                    <a:pt x="166" y="183"/>
                  </a:lnTo>
                  <a:lnTo>
                    <a:pt x="162" y="184"/>
                  </a:lnTo>
                  <a:lnTo>
                    <a:pt x="154" y="187"/>
                  </a:lnTo>
                  <a:lnTo>
                    <a:pt x="144" y="190"/>
                  </a:lnTo>
                  <a:lnTo>
                    <a:pt x="138" y="193"/>
                  </a:lnTo>
                  <a:lnTo>
                    <a:pt x="134" y="198"/>
                  </a:lnTo>
                  <a:lnTo>
                    <a:pt x="131" y="203"/>
                  </a:lnTo>
                  <a:lnTo>
                    <a:pt x="128" y="207"/>
                  </a:lnTo>
                  <a:lnTo>
                    <a:pt x="134" y="208"/>
                  </a:lnTo>
                  <a:lnTo>
                    <a:pt x="139" y="210"/>
                  </a:lnTo>
                  <a:lnTo>
                    <a:pt x="144" y="208"/>
                  </a:lnTo>
                  <a:lnTo>
                    <a:pt x="148" y="207"/>
                  </a:lnTo>
                  <a:lnTo>
                    <a:pt x="157" y="204"/>
                  </a:lnTo>
                  <a:lnTo>
                    <a:pt x="171" y="201"/>
                  </a:lnTo>
                  <a:close/>
                  <a:moveTo>
                    <a:pt x="123" y="200"/>
                  </a:moveTo>
                  <a:lnTo>
                    <a:pt x="112" y="203"/>
                  </a:lnTo>
                  <a:lnTo>
                    <a:pt x="102" y="204"/>
                  </a:lnTo>
                  <a:lnTo>
                    <a:pt x="91" y="206"/>
                  </a:lnTo>
                  <a:lnTo>
                    <a:pt x="80" y="206"/>
                  </a:lnTo>
                  <a:lnTo>
                    <a:pt x="77" y="211"/>
                  </a:lnTo>
                  <a:lnTo>
                    <a:pt x="76" y="215"/>
                  </a:lnTo>
                  <a:lnTo>
                    <a:pt x="75" y="220"/>
                  </a:lnTo>
                  <a:lnTo>
                    <a:pt x="75" y="225"/>
                  </a:lnTo>
                  <a:lnTo>
                    <a:pt x="75" y="228"/>
                  </a:lnTo>
                  <a:lnTo>
                    <a:pt x="76" y="232"/>
                  </a:lnTo>
                  <a:lnTo>
                    <a:pt x="77" y="234"/>
                  </a:lnTo>
                  <a:lnTo>
                    <a:pt x="80" y="236"/>
                  </a:lnTo>
                  <a:lnTo>
                    <a:pt x="86" y="232"/>
                  </a:lnTo>
                  <a:lnTo>
                    <a:pt x="92" y="230"/>
                  </a:lnTo>
                  <a:lnTo>
                    <a:pt x="98" y="228"/>
                  </a:lnTo>
                  <a:lnTo>
                    <a:pt x="104" y="226"/>
                  </a:lnTo>
                  <a:lnTo>
                    <a:pt x="108" y="220"/>
                  </a:lnTo>
                  <a:lnTo>
                    <a:pt x="112" y="213"/>
                  </a:lnTo>
                  <a:lnTo>
                    <a:pt x="115" y="207"/>
                  </a:lnTo>
                  <a:lnTo>
                    <a:pt x="123" y="200"/>
                  </a:lnTo>
                  <a:close/>
                  <a:moveTo>
                    <a:pt x="103" y="196"/>
                  </a:moveTo>
                  <a:lnTo>
                    <a:pt x="109" y="197"/>
                  </a:lnTo>
                  <a:lnTo>
                    <a:pt x="113" y="197"/>
                  </a:lnTo>
                  <a:lnTo>
                    <a:pt x="117" y="194"/>
                  </a:lnTo>
                  <a:lnTo>
                    <a:pt x="119" y="192"/>
                  </a:lnTo>
                  <a:lnTo>
                    <a:pt x="122" y="186"/>
                  </a:lnTo>
                  <a:lnTo>
                    <a:pt x="123" y="179"/>
                  </a:lnTo>
                  <a:lnTo>
                    <a:pt x="122" y="170"/>
                  </a:lnTo>
                  <a:lnTo>
                    <a:pt x="120" y="164"/>
                  </a:lnTo>
                  <a:lnTo>
                    <a:pt x="119" y="162"/>
                  </a:lnTo>
                  <a:lnTo>
                    <a:pt x="118" y="161"/>
                  </a:lnTo>
                  <a:lnTo>
                    <a:pt x="117" y="161"/>
                  </a:lnTo>
                  <a:lnTo>
                    <a:pt x="114" y="163"/>
                  </a:lnTo>
                  <a:lnTo>
                    <a:pt x="108" y="171"/>
                  </a:lnTo>
                  <a:lnTo>
                    <a:pt x="104" y="179"/>
                  </a:lnTo>
                  <a:lnTo>
                    <a:pt x="103" y="187"/>
                  </a:lnTo>
                  <a:lnTo>
                    <a:pt x="103" y="196"/>
                  </a:lnTo>
                  <a:close/>
                  <a:moveTo>
                    <a:pt x="88" y="179"/>
                  </a:moveTo>
                  <a:lnTo>
                    <a:pt x="92" y="182"/>
                  </a:lnTo>
                  <a:lnTo>
                    <a:pt x="93" y="186"/>
                  </a:lnTo>
                  <a:lnTo>
                    <a:pt x="93" y="191"/>
                  </a:lnTo>
                  <a:lnTo>
                    <a:pt x="93" y="196"/>
                  </a:lnTo>
                  <a:lnTo>
                    <a:pt x="86" y="198"/>
                  </a:lnTo>
                  <a:lnTo>
                    <a:pt x="80" y="198"/>
                  </a:lnTo>
                  <a:lnTo>
                    <a:pt x="80" y="193"/>
                  </a:lnTo>
                  <a:lnTo>
                    <a:pt x="82" y="189"/>
                  </a:lnTo>
                  <a:lnTo>
                    <a:pt x="85" y="184"/>
                  </a:lnTo>
                  <a:lnTo>
                    <a:pt x="88" y="179"/>
                  </a:lnTo>
                  <a:close/>
                  <a:moveTo>
                    <a:pt x="42" y="207"/>
                  </a:moveTo>
                  <a:lnTo>
                    <a:pt x="47" y="206"/>
                  </a:lnTo>
                  <a:lnTo>
                    <a:pt x="50" y="205"/>
                  </a:lnTo>
                  <a:lnTo>
                    <a:pt x="53" y="203"/>
                  </a:lnTo>
                  <a:lnTo>
                    <a:pt x="55" y="199"/>
                  </a:lnTo>
                  <a:lnTo>
                    <a:pt x="56" y="191"/>
                  </a:lnTo>
                  <a:lnTo>
                    <a:pt x="60" y="185"/>
                  </a:lnTo>
                  <a:lnTo>
                    <a:pt x="64" y="178"/>
                  </a:lnTo>
                  <a:lnTo>
                    <a:pt x="66" y="171"/>
                  </a:lnTo>
                  <a:lnTo>
                    <a:pt x="66" y="167"/>
                  </a:lnTo>
                  <a:lnTo>
                    <a:pt x="66" y="163"/>
                  </a:lnTo>
                  <a:lnTo>
                    <a:pt x="65" y="160"/>
                  </a:lnTo>
                  <a:lnTo>
                    <a:pt x="61" y="157"/>
                  </a:lnTo>
                  <a:lnTo>
                    <a:pt x="59" y="156"/>
                  </a:lnTo>
                  <a:lnTo>
                    <a:pt x="54" y="154"/>
                  </a:lnTo>
                  <a:lnTo>
                    <a:pt x="45" y="151"/>
                  </a:lnTo>
                  <a:lnTo>
                    <a:pt x="35" y="150"/>
                  </a:lnTo>
                  <a:lnTo>
                    <a:pt x="37" y="148"/>
                  </a:lnTo>
                  <a:lnTo>
                    <a:pt x="40" y="147"/>
                  </a:lnTo>
                  <a:lnTo>
                    <a:pt x="45" y="146"/>
                  </a:lnTo>
                  <a:lnTo>
                    <a:pt x="49" y="144"/>
                  </a:lnTo>
                  <a:lnTo>
                    <a:pt x="53" y="144"/>
                  </a:lnTo>
                  <a:lnTo>
                    <a:pt x="56" y="142"/>
                  </a:lnTo>
                  <a:lnTo>
                    <a:pt x="58" y="140"/>
                  </a:lnTo>
                  <a:lnTo>
                    <a:pt x="56" y="136"/>
                  </a:lnTo>
                  <a:lnTo>
                    <a:pt x="56" y="135"/>
                  </a:lnTo>
                  <a:lnTo>
                    <a:pt x="55" y="134"/>
                  </a:lnTo>
                  <a:lnTo>
                    <a:pt x="54" y="134"/>
                  </a:lnTo>
                  <a:lnTo>
                    <a:pt x="53" y="134"/>
                  </a:lnTo>
                  <a:lnTo>
                    <a:pt x="49" y="135"/>
                  </a:lnTo>
                  <a:lnTo>
                    <a:pt x="45" y="136"/>
                  </a:lnTo>
                  <a:lnTo>
                    <a:pt x="34" y="142"/>
                  </a:lnTo>
                  <a:lnTo>
                    <a:pt x="26" y="147"/>
                  </a:lnTo>
                  <a:lnTo>
                    <a:pt x="27" y="150"/>
                  </a:lnTo>
                  <a:lnTo>
                    <a:pt x="26" y="154"/>
                  </a:lnTo>
                  <a:lnTo>
                    <a:pt x="24" y="157"/>
                  </a:lnTo>
                  <a:lnTo>
                    <a:pt x="23" y="161"/>
                  </a:lnTo>
                  <a:lnTo>
                    <a:pt x="27" y="160"/>
                  </a:lnTo>
                  <a:lnTo>
                    <a:pt x="30" y="157"/>
                  </a:lnTo>
                  <a:lnTo>
                    <a:pt x="28" y="165"/>
                  </a:lnTo>
                  <a:lnTo>
                    <a:pt x="28" y="174"/>
                  </a:lnTo>
                  <a:lnTo>
                    <a:pt x="29" y="179"/>
                  </a:lnTo>
                  <a:lnTo>
                    <a:pt x="32" y="185"/>
                  </a:lnTo>
                  <a:lnTo>
                    <a:pt x="37" y="196"/>
                  </a:lnTo>
                  <a:lnTo>
                    <a:pt x="42" y="207"/>
                  </a:lnTo>
                  <a:close/>
                  <a:moveTo>
                    <a:pt x="205" y="143"/>
                  </a:moveTo>
                  <a:lnTo>
                    <a:pt x="205" y="146"/>
                  </a:lnTo>
                  <a:lnTo>
                    <a:pt x="207" y="147"/>
                  </a:lnTo>
                  <a:lnTo>
                    <a:pt x="208" y="146"/>
                  </a:lnTo>
                  <a:lnTo>
                    <a:pt x="210" y="143"/>
                  </a:lnTo>
                  <a:lnTo>
                    <a:pt x="225" y="131"/>
                  </a:lnTo>
                  <a:lnTo>
                    <a:pt x="239" y="119"/>
                  </a:lnTo>
                  <a:lnTo>
                    <a:pt x="242" y="112"/>
                  </a:lnTo>
                  <a:lnTo>
                    <a:pt x="246" y="105"/>
                  </a:lnTo>
                  <a:lnTo>
                    <a:pt x="246" y="102"/>
                  </a:lnTo>
                  <a:lnTo>
                    <a:pt x="246" y="98"/>
                  </a:lnTo>
                  <a:lnTo>
                    <a:pt x="245" y="93"/>
                  </a:lnTo>
                  <a:lnTo>
                    <a:pt x="244" y="89"/>
                  </a:lnTo>
                  <a:lnTo>
                    <a:pt x="241" y="86"/>
                  </a:lnTo>
                  <a:lnTo>
                    <a:pt x="240" y="86"/>
                  </a:lnTo>
                  <a:lnTo>
                    <a:pt x="239" y="89"/>
                  </a:lnTo>
                  <a:lnTo>
                    <a:pt x="237" y="90"/>
                  </a:lnTo>
                  <a:lnTo>
                    <a:pt x="221" y="100"/>
                  </a:lnTo>
                  <a:lnTo>
                    <a:pt x="207" y="111"/>
                  </a:lnTo>
                  <a:lnTo>
                    <a:pt x="205" y="114"/>
                  </a:lnTo>
                  <a:lnTo>
                    <a:pt x="204" y="118"/>
                  </a:lnTo>
                  <a:lnTo>
                    <a:pt x="204" y="122"/>
                  </a:lnTo>
                  <a:lnTo>
                    <a:pt x="204" y="126"/>
                  </a:lnTo>
                  <a:lnTo>
                    <a:pt x="205" y="135"/>
                  </a:lnTo>
                  <a:lnTo>
                    <a:pt x="205" y="143"/>
                  </a:lnTo>
                  <a:close/>
                  <a:moveTo>
                    <a:pt x="113" y="327"/>
                  </a:moveTo>
                  <a:lnTo>
                    <a:pt x="114" y="329"/>
                  </a:lnTo>
                  <a:lnTo>
                    <a:pt x="117" y="330"/>
                  </a:lnTo>
                  <a:lnTo>
                    <a:pt x="120" y="331"/>
                  </a:lnTo>
                  <a:lnTo>
                    <a:pt x="124" y="331"/>
                  </a:lnTo>
                  <a:lnTo>
                    <a:pt x="134" y="331"/>
                  </a:lnTo>
                  <a:lnTo>
                    <a:pt x="141" y="331"/>
                  </a:lnTo>
                  <a:lnTo>
                    <a:pt x="146" y="336"/>
                  </a:lnTo>
                  <a:lnTo>
                    <a:pt x="151" y="342"/>
                  </a:lnTo>
                  <a:lnTo>
                    <a:pt x="161" y="347"/>
                  </a:lnTo>
                  <a:lnTo>
                    <a:pt x="173" y="350"/>
                  </a:lnTo>
                  <a:lnTo>
                    <a:pt x="183" y="350"/>
                  </a:lnTo>
                  <a:lnTo>
                    <a:pt x="193" y="349"/>
                  </a:lnTo>
                  <a:lnTo>
                    <a:pt x="203" y="348"/>
                  </a:lnTo>
                  <a:lnTo>
                    <a:pt x="212" y="347"/>
                  </a:lnTo>
                  <a:lnTo>
                    <a:pt x="225" y="341"/>
                  </a:lnTo>
                  <a:lnTo>
                    <a:pt x="239" y="335"/>
                  </a:lnTo>
                  <a:lnTo>
                    <a:pt x="230" y="331"/>
                  </a:lnTo>
                  <a:lnTo>
                    <a:pt x="221" y="327"/>
                  </a:lnTo>
                  <a:lnTo>
                    <a:pt x="216" y="324"/>
                  </a:lnTo>
                  <a:lnTo>
                    <a:pt x="212" y="323"/>
                  </a:lnTo>
                  <a:lnTo>
                    <a:pt x="207" y="322"/>
                  </a:lnTo>
                  <a:lnTo>
                    <a:pt x="203" y="322"/>
                  </a:lnTo>
                  <a:lnTo>
                    <a:pt x="196" y="320"/>
                  </a:lnTo>
                  <a:lnTo>
                    <a:pt x="188" y="320"/>
                  </a:lnTo>
                  <a:lnTo>
                    <a:pt x="182" y="321"/>
                  </a:lnTo>
                  <a:lnTo>
                    <a:pt x="176" y="324"/>
                  </a:lnTo>
                  <a:lnTo>
                    <a:pt x="171" y="323"/>
                  </a:lnTo>
                  <a:lnTo>
                    <a:pt x="166" y="322"/>
                  </a:lnTo>
                  <a:lnTo>
                    <a:pt x="161" y="320"/>
                  </a:lnTo>
                  <a:lnTo>
                    <a:pt x="159" y="316"/>
                  </a:lnTo>
                  <a:lnTo>
                    <a:pt x="154" y="313"/>
                  </a:lnTo>
                  <a:lnTo>
                    <a:pt x="150" y="309"/>
                  </a:lnTo>
                  <a:lnTo>
                    <a:pt x="145" y="308"/>
                  </a:lnTo>
                  <a:lnTo>
                    <a:pt x="140" y="309"/>
                  </a:lnTo>
                  <a:lnTo>
                    <a:pt x="130" y="312"/>
                  </a:lnTo>
                  <a:lnTo>
                    <a:pt x="120" y="317"/>
                  </a:lnTo>
                  <a:lnTo>
                    <a:pt x="118" y="320"/>
                  </a:lnTo>
                  <a:lnTo>
                    <a:pt x="114" y="322"/>
                  </a:lnTo>
                  <a:lnTo>
                    <a:pt x="113" y="324"/>
                  </a:lnTo>
                  <a:lnTo>
                    <a:pt x="113" y="327"/>
                  </a:lnTo>
                  <a:close/>
                  <a:moveTo>
                    <a:pt x="71" y="324"/>
                  </a:moveTo>
                  <a:lnTo>
                    <a:pt x="70" y="327"/>
                  </a:lnTo>
                  <a:lnTo>
                    <a:pt x="66" y="328"/>
                  </a:lnTo>
                  <a:lnTo>
                    <a:pt x="65" y="327"/>
                  </a:lnTo>
                  <a:lnTo>
                    <a:pt x="64" y="327"/>
                  </a:lnTo>
                  <a:lnTo>
                    <a:pt x="63" y="324"/>
                  </a:lnTo>
                  <a:lnTo>
                    <a:pt x="63" y="322"/>
                  </a:lnTo>
                  <a:lnTo>
                    <a:pt x="61" y="311"/>
                  </a:lnTo>
                  <a:lnTo>
                    <a:pt x="61" y="299"/>
                  </a:lnTo>
                  <a:lnTo>
                    <a:pt x="61" y="287"/>
                  </a:lnTo>
                  <a:lnTo>
                    <a:pt x="64" y="277"/>
                  </a:lnTo>
                  <a:lnTo>
                    <a:pt x="67" y="268"/>
                  </a:lnTo>
                  <a:lnTo>
                    <a:pt x="70" y="258"/>
                  </a:lnTo>
                  <a:lnTo>
                    <a:pt x="72" y="255"/>
                  </a:lnTo>
                  <a:lnTo>
                    <a:pt x="75" y="251"/>
                  </a:lnTo>
                  <a:lnTo>
                    <a:pt x="77" y="248"/>
                  </a:lnTo>
                  <a:lnTo>
                    <a:pt x="81" y="247"/>
                  </a:lnTo>
                  <a:lnTo>
                    <a:pt x="93" y="244"/>
                  </a:lnTo>
                  <a:lnTo>
                    <a:pt x="103" y="241"/>
                  </a:lnTo>
                  <a:lnTo>
                    <a:pt x="111" y="236"/>
                  </a:lnTo>
                  <a:lnTo>
                    <a:pt x="117" y="232"/>
                  </a:lnTo>
                  <a:lnTo>
                    <a:pt x="131" y="223"/>
                  </a:lnTo>
                  <a:lnTo>
                    <a:pt x="146" y="218"/>
                  </a:lnTo>
                  <a:lnTo>
                    <a:pt x="154" y="215"/>
                  </a:lnTo>
                  <a:lnTo>
                    <a:pt x="161" y="214"/>
                  </a:lnTo>
                  <a:lnTo>
                    <a:pt x="167" y="215"/>
                  </a:lnTo>
                  <a:lnTo>
                    <a:pt x="172" y="216"/>
                  </a:lnTo>
                  <a:lnTo>
                    <a:pt x="176" y="220"/>
                  </a:lnTo>
                  <a:lnTo>
                    <a:pt x="178" y="226"/>
                  </a:lnTo>
                  <a:lnTo>
                    <a:pt x="181" y="233"/>
                  </a:lnTo>
                  <a:lnTo>
                    <a:pt x="182" y="240"/>
                  </a:lnTo>
                  <a:lnTo>
                    <a:pt x="183" y="247"/>
                  </a:lnTo>
                  <a:lnTo>
                    <a:pt x="182" y="254"/>
                  </a:lnTo>
                  <a:lnTo>
                    <a:pt x="181" y="258"/>
                  </a:lnTo>
                  <a:lnTo>
                    <a:pt x="178" y="262"/>
                  </a:lnTo>
                  <a:lnTo>
                    <a:pt x="178" y="263"/>
                  </a:lnTo>
                  <a:lnTo>
                    <a:pt x="178" y="264"/>
                  </a:lnTo>
                  <a:lnTo>
                    <a:pt x="177" y="265"/>
                  </a:lnTo>
                  <a:lnTo>
                    <a:pt x="176" y="266"/>
                  </a:lnTo>
                  <a:lnTo>
                    <a:pt x="172" y="269"/>
                  </a:lnTo>
                  <a:lnTo>
                    <a:pt x="166" y="271"/>
                  </a:lnTo>
                  <a:lnTo>
                    <a:pt x="160" y="275"/>
                  </a:lnTo>
                  <a:lnTo>
                    <a:pt x="154" y="278"/>
                  </a:lnTo>
                  <a:lnTo>
                    <a:pt x="148" y="281"/>
                  </a:lnTo>
                  <a:lnTo>
                    <a:pt x="143" y="287"/>
                  </a:lnTo>
                  <a:lnTo>
                    <a:pt x="131" y="292"/>
                  </a:lnTo>
                  <a:lnTo>
                    <a:pt x="120" y="297"/>
                  </a:lnTo>
                  <a:lnTo>
                    <a:pt x="109" y="302"/>
                  </a:lnTo>
                  <a:lnTo>
                    <a:pt x="97" y="306"/>
                  </a:lnTo>
                  <a:lnTo>
                    <a:pt x="93" y="307"/>
                  </a:lnTo>
                  <a:lnTo>
                    <a:pt x="90" y="306"/>
                  </a:lnTo>
                  <a:lnTo>
                    <a:pt x="87" y="304"/>
                  </a:lnTo>
                  <a:lnTo>
                    <a:pt x="85" y="301"/>
                  </a:lnTo>
                  <a:lnTo>
                    <a:pt x="85" y="308"/>
                  </a:lnTo>
                  <a:lnTo>
                    <a:pt x="82" y="314"/>
                  </a:lnTo>
                  <a:lnTo>
                    <a:pt x="79" y="320"/>
                  </a:lnTo>
                  <a:lnTo>
                    <a:pt x="71" y="324"/>
                  </a:lnTo>
                  <a:close/>
                  <a:moveTo>
                    <a:pt x="221" y="226"/>
                  </a:moveTo>
                  <a:lnTo>
                    <a:pt x="218" y="225"/>
                  </a:lnTo>
                  <a:lnTo>
                    <a:pt x="215" y="225"/>
                  </a:lnTo>
                  <a:lnTo>
                    <a:pt x="212" y="225"/>
                  </a:lnTo>
                  <a:lnTo>
                    <a:pt x="209" y="225"/>
                  </a:lnTo>
                  <a:lnTo>
                    <a:pt x="203" y="227"/>
                  </a:lnTo>
                  <a:lnTo>
                    <a:pt x="197" y="228"/>
                  </a:lnTo>
                  <a:lnTo>
                    <a:pt x="198" y="234"/>
                  </a:lnTo>
                  <a:lnTo>
                    <a:pt x="198" y="239"/>
                  </a:lnTo>
                  <a:lnTo>
                    <a:pt x="199" y="243"/>
                  </a:lnTo>
                  <a:lnTo>
                    <a:pt x="200" y="247"/>
                  </a:lnTo>
                  <a:lnTo>
                    <a:pt x="203" y="255"/>
                  </a:lnTo>
                  <a:lnTo>
                    <a:pt x="203" y="261"/>
                  </a:lnTo>
                  <a:lnTo>
                    <a:pt x="203" y="263"/>
                  </a:lnTo>
                  <a:lnTo>
                    <a:pt x="202" y="265"/>
                  </a:lnTo>
                  <a:lnTo>
                    <a:pt x="199" y="269"/>
                  </a:lnTo>
                  <a:lnTo>
                    <a:pt x="196" y="272"/>
                  </a:lnTo>
                  <a:lnTo>
                    <a:pt x="181" y="283"/>
                  </a:lnTo>
                  <a:lnTo>
                    <a:pt x="168" y="293"/>
                  </a:lnTo>
                  <a:lnTo>
                    <a:pt x="166" y="297"/>
                  </a:lnTo>
                  <a:lnTo>
                    <a:pt x="166" y="299"/>
                  </a:lnTo>
                  <a:lnTo>
                    <a:pt x="166" y="301"/>
                  </a:lnTo>
                  <a:lnTo>
                    <a:pt x="167" y="305"/>
                  </a:lnTo>
                  <a:lnTo>
                    <a:pt x="172" y="309"/>
                  </a:lnTo>
                  <a:lnTo>
                    <a:pt x="177" y="314"/>
                  </a:lnTo>
                  <a:lnTo>
                    <a:pt x="184" y="313"/>
                  </a:lnTo>
                  <a:lnTo>
                    <a:pt x="192" y="312"/>
                  </a:lnTo>
                  <a:lnTo>
                    <a:pt x="196" y="311"/>
                  </a:lnTo>
                  <a:lnTo>
                    <a:pt x="200" y="312"/>
                  </a:lnTo>
                  <a:lnTo>
                    <a:pt x="207" y="314"/>
                  </a:lnTo>
                  <a:lnTo>
                    <a:pt x="214" y="317"/>
                  </a:lnTo>
                  <a:lnTo>
                    <a:pt x="221" y="313"/>
                  </a:lnTo>
                  <a:lnTo>
                    <a:pt x="230" y="309"/>
                  </a:lnTo>
                  <a:lnTo>
                    <a:pt x="239" y="307"/>
                  </a:lnTo>
                  <a:lnTo>
                    <a:pt x="247" y="304"/>
                  </a:lnTo>
                  <a:lnTo>
                    <a:pt x="253" y="300"/>
                  </a:lnTo>
                  <a:lnTo>
                    <a:pt x="258" y="297"/>
                  </a:lnTo>
                  <a:lnTo>
                    <a:pt x="262" y="294"/>
                  </a:lnTo>
                  <a:lnTo>
                    <a:pt x="265" y="291"/>
                  </a:lnTo>
                  <a:lnTo>
                    <a:pt x="268" y="284"/>
                  </a:lnTo>
                  <a:lnTo>
                    <a:pt x="273" y="278"/>
                  </a:lnTo>
                  <a:lnTo>
                    <a:pt x="267" y="271"/>
                  </a:lnTo>
                  <a:lnTo>
                    <a:pt x="258" y="257"/>
                  </a:lnTo>
                  <a:lnTo>
                    <a:pt x="250" y="247"/>
                  </a:lnTo>
                  <a:lnTo>
                    <a:pt x="240" y="239"/>
                  </a:lnTo>
                  <a:lnTo>
                    <a:pt x="231" y="232"/>
                  </a:lnTo>
                  <a:lnTo>
                    <a:pt x="221" y="226"/>
                  </a:lnTo>
                  <a:close/>
                  <a:moveTo>
                    <a:pt x="304" y="333"/>
                  </a:moveTo>
                  <a:lnTo>
                    <a:pt x="306" y="329"/>
                  </a:lnTo>
                  <a:lnTo>
                    <a:pt x="309" y="327"/>
                  </a:lnTo>
                  <a:lnTo>
                    <a:pt x="310" y="326"/>
                  </a:lnTo>
                  <a:lnTo>
                    <a:pt x="309" y="324"/>
                  </a:lnTo>
                  <a:lnTo>
                    <a:pt x="305" y="322"/>
                  </a:lnTo>
                  <a:lnTo>
                    <a:pt x="295" y="320"/>
                  </a:lnTo>
                  <a:lnTo>
                    <a:pt x="284" y="322"/>
                  </a:lnTo>
                  <a:lnTo>
                    <a:pt x="274" y="326"/>
                  </a:lnTo>
                  <a:lnTo>
                    <a:pt x="267" y="328"/>
                  </a:lnTo>
                  <a:lnTo>
                    <a:pt x="256" y="329"/>
                  </a:lnTo>
                  <a:lnTo>
                    <a:pt x="253" y="331"/>
                  </a:lnTo>
                  <a:lnTo>
                    <a:pt x="255" y="333"/>
                  </a:lnTo>
                  <a:lnTo>
                    <a:pt x="257" y="334"/>
                  </a:lnTo>
                  <a:lnTo>
                    <a:pt x="261" y="335"/>
                  </a:lnTo>
                  <a:lnTo>
                    <a:pt x="272" y="335"/>
                  </a:lnTo>
                  <a:lnTo>
                    <a:pt x="283" y="335"/>
                  </a:lnTo>
                  <a:lnTo>
                    <a:pt x="294" y="334"/>
                  </a:lnTo>
                  <a:lnTo>
                    <a:pt x="304" y="333"/>
                  </a:lnTo>
                  <a:close/>
                  <a:moveTo>
                    <a:pt x="321" y="319"/>
                  </a:moveTo>
                  <a:lnTo>
                    <a:pt x="321" y="316"/>
                  </a:lnTo>
                  <a:lnTo>
                    <a:pt x="319" y="314"/>
                  </a:lnTo>
                  <a:lnTo>
                    <a:pt x="315" y="313"/>
                  </a:lnTo>
                  <a:lnTo>
                    <a:pt x="313" y="313"/>
                  </a:lnTo>
                  <a:lnTo>
                    <a:pt x="310" y="313"/>
                  </a:lnTo>
                  <a:lnTo>
                    <a:pt x="308" y="314"/>
                  </a:lnTo>
                  <a:lnTo>
                    <a:pt x="306" y="315"/>
                  </a:lnTo>
                  <a:lnTo>
                    <a:pt x="306" y="316"/>
                  </a:lnTo>
                  <a:lnTo>
                    <a:pt x="309" y="319"/>
                  </a:lnTo>
                  <a:lnTo>
                    <a:pt x="313" y="320"/>
                  </a:lnTo>
                  <a:lnTo>
                    <a:pt x="317" y="320"/>
                  </a:lnTo>
                  <a:lnTo>
                    <a:pt x="321" y="319"/>
                  </a:lnTo>
                  <a:close/>
                  <a:moveTo>
                    <a:pt x="322" y="286"/>
                  </a:moveTo>
                  <a:lnTo>
                    <a:pt x="313" y="287"/>
                  </a:lnTo>
                  <a:lnTo>
                    <a:pt x="303" y="287"/>
                  </a:lnTo>
                  <a:lnTo>
                    <a:pt x="303" y="285"/>
                  </a:lnTo>
                  <a:lnTo>
                    <a:pt x="306" y="283"/>
                  </a:lnTo>
                  <a:lnTo>
                    <a:pt x="310" y="281"/>
                  </a:lnTo>
                  <a:lnTo>
                    <a:pt x="315" y="279"/>
                  </a:lnTo>
                  <a:lnTo>
                    <a:pt x="326" y="276"/>
                  </a:lnTo>
                  <a:lnTo>
                    <a:pt x="332" y="276"/>
                  </a:lnTo>
                  <a:lnTo>
                    <a:pt x="335" y="278"/>
                  </a:lnTo>
                  <a:lnTo>
                    <a:pt x="335" y="281"/>
                  </a:lnTo>
                  <a:lnTo>
                    <a:pt x="341" y="281"/>
                  </a:lnTo>
                  <a:lnTo>
                    <a:pt x="347" y="283"/>
                  </a:lnTo>
                  <a:lnTo>
                    <a:pt x="347" y="284"/>
                  </a:lnTo>
                  <a:lnTo>
                    <a:pt x="345" y="286"/>
                  </a:lnTo>
                  <a:lnTo>
                    <a:pt x="341" y="288"/>
                  </a:lnTo>
                  <a:lnTo>
                    <a:pt x="337" y="292"/>
                  </a:lnTo>
                  <a:lnTo>
                    <a:pt x="332" y="294"/>
                  </a:lnTo>
                  <a:lnTo>
                    <a:pt x="327" y="295"/>
                  </a:lnTo>
                  <a:lnTo>
                    <a:pt x="322" y="297"/>
                  </a:lnTo>
                  <a:lnTo>
                    <a:pt x="320" y="297"/>
                  </a:lnTo>
                  <a:lnTo>
                    <a:pt x="316" y="294"/>
                  </a:lnTo>
                  <a:lnTo>
                    <a:pt x="316" y="293"/>
                  </a:lnTo>
                  <a:lnTo>
                    <a:pt x="316" y="292"/>
                  </a:lnTo>
                  <a:lnTo>
                    <a:pt x="317" y="291"/>
                  </a:lnTo>
                  <a:lnTo>
                    <a:pt x="320" y="288"/>
                  </a:lnTo>
                  <a:lnTo>
                    <a:pt x="322" y="286"/>
                  </a:lnTo>
                  <a:close/>
                  <a:moveTo>
                    <a:pt x="317" y="275"/>
                  </a:moveTo>
                  <a:lnTo>
                    <a:pt x="317" y="272"/>
                  </a:lnTo>
                  <a:lnTo>
                    <a:pt x="316" y="271"/>
                  </a:lnTo>
                  <a:lnTo>
                    <a:pt x="314" y="270"/>
                  </a:lnTo>
                  <a:lnTo>
                    <a:pt x="311" y="270"/>
                  </a:lnTo>
                  <a:lnTo>
                    <a:pt x="304" y="269"/>
                  </a:lnTo>
                  <a:lnTo>
                    <a:pt x="300" y="269"/>
                  </a:lnTo>
                  <a:lnTo>
                    <a:pt x="295" y="270"/>
                  </a:lnTo>
                  <a:lnTo>
                    <a:pt x="294" y="271"/>
                  </a:lnTo>
                  <a:lnTo>
                    <a:pt x="293" y="273"/>
                  </a:lnTo>
                  <a:lnTo>
                    <a:pt x="295" y="276"/>
                  </a:lnTo>
                  <a:lnTo>
                    <a:pt x="300" y="277"/>
                  </a:lnTo>
                  <a:lnTo>
                    <a:pt x="305" y="278"/>
                  </a:lnTo>
                  <a:lnTo>
                    <a:pt x="311" y="277"/>
                  </a:lnTo>
                  <a:lnTo>
                    <a:pt x="317" y="275"/>
                  </a:lnTo>
                  <a:close/>
                  <a:moveTo>
                    <a:pt x="294" y="291"/>
                  </a:moveTo>
                  <a:lnTo>
                    <a:pt x="287" y="284"/>
                  </a:lnTo>
                  <a:lnTo>
                    <a:pt x="283" y="279"/>
                  </a:lnTo>
                  <a:lnTo>
                    <a:pt x="278" y="281"/>
                  </a:lnTo>
                  <a:lnTo>
                    <a:pt x="273" y="286"/>
                  </a:lnTo>
                  <a:lnTo>
                    <a:pt x="272" y="287"/>
                  </a:lnTo>
                  <a:lnTo>
                    <a:pt x="271" y="291"/>
                  </a:lnTo>
                  <a:lnTo>
                    <a:pt x="271" y="293"/>
                  </a:lnTo>
                  <a:lnTo>
                    <a:pt x="271" y="295"/>
                  </a:lnTo>
                  <a:lnTo>
                    <a:pt x="273" y="297"/>
                  </a:lnTo>
                  <a:lnTo>
                    <a:pt x="276" y="297"/>
                  </a:lnTo>
                  <a:lnTo>
                    <a:pt x="279" y="297"/>
                  </a:lnTo>
                  <a:lnTo>
                    <a:pt x="283" y="297"/>
                  </a:lnTo>
                  <a:lnTo>
                    <a:pt x="289" y="294"/>
                  </a:lnTo>
                  <a:lnTo>
                    <a:pt x="294" y="291"/>
                  </a:lnTo>
                  <a:close/>
                  <a:moveTo>
                    <a:pt x="287" y="269"/>
                  </a:moveTo>
                  <a:lnTo>
                    <a:pt x="287" y="266"/>
                  </a:lnTo>
                  <a:lnTo>
                    <a:pt x="287" y="265"/>
                  </a:lnTo>
                  <a:lnTo>
                    <a:pt x="284" y="263"/>
                  </a:lnTo>
                  <a:lnTo>
                    <a:pt x="282" y="262"/>
                  </a:lnTo>
                  <a:lnTo>
                    <a:pt x="276" y="259"/>
                  </a:lnTo>
                  <a:lnTo>
                    <a:pt x="271" y="256"/>
                  </a:lnTo>
                  <a:lnTo>
                    <a:pt x="269" y="258"/>
                  </a:lnTo>
                  <a:lnTo>
                    <a:pt x="269" y="261"/>
                  </a:lnTo>
                  <a:lnTo>
                    <a:pt x="271" y="262"/>
                  </a:lnTo>
                  <a:lnTo>
                    <a:pt x="271" y="263"/>
                  </a:lnTo>
                  <a:lnTo>
                    <a:pt x="274" y="265"/>
                  </a:lnTo>
                  <a:lnTo>
                    <a:pt x="276" y="268"/>
                  </a:lnTo>
                  <a:lnTo>
                    <a:pt x="282" y="272"/>
                  </a:lnTo>
                  <a:lnTo>
                    <a:pt x="284" y="272"/>
                  </a:lnTo>
                  <a:lnTo>
                    <a:pt x="285" y="270"/>
                  </a:lnTo>
                  <a:lnTo>
                    <a:pt x="287" y="269"/>
                  </a:lnTo>
                  <a:close/>
                  <a:moveTo>
                    <a:pt x="300" y="297"/>
                  </a:moveTo>
                  <a:lnTo>
                    <a:pt x="298" y="298"/>
                  </a:lnTo>
                  <a:lnTo>
                    <a:pt x="297" y="299"/>
                  </a:lnTo>
                  <a:lnTo>
                    <a:pt x="295" y="300"/>
                  </a:lnTo>
                  <a:lnTo>
                    <a:pt x="297" y="301"/>
                  </a:lnTo>
                  <a:lnTo>
                    <a:pt x="297" y="302"/>
                  </a:lnTo>
                  <a:lnTo>
                    <a:pt x="297" y="305"/>
                  </a:lnTo>
                  <a:lnTo>
                    <a:pt x="297" y="306"/>
                  </a:lnTo>
                  <a:lnTo>
                    <a:pt x="295" y="307"/>
                  </a:lnTo>
                  <a:lnTo>
                    <a:pt x="290" y="306"/>
                  </a:lnTo>
                  <a:lnTo>
                    <a:pt x="284" y="301"/>
                  </a:lnTo>
                  <a:lnTo>
                    <a:pt x="279" y="301"/>
                  </a:lnTo>
                  <a:lnTo>
                    <a:pt x="269" y="301"/>
                  </a:lnTo>
                  <a:lnTo>
                    <a:pt x="265" y="301"/>
                  </a:lnTo>
                  <a:lnTo>
                    <a:pt x="261" y="302"/>
                  </a:lnTo>
                  <a:lnTo>
                    <a:pt x="257" y="304"/>
                  </a:lnTo>
                  <a:lnTo>
                    <a:pt x="256" y="306"/>
                  </a:lnTo>
                  <a:lnTo>
                    <a:pt x="251" y="309"/>
                  </a:lnTo>
                  <a:lnTo>
                    <a:pt x="245" y="313"/>
                  </a:lnTo>
                  <a:lnTo>
                    <a:pt x="239" y="315"/>
                  </a:lnTo>
                  <a:lnTo>
                    <a:pt x="231" y="317"/>
                  </a:lnTo>
                  <a:lnTo>
                    <a:pt x="248" y="317"/>
                  </a:lnTo>
                  <a:lnTo>
                    <a:pt x="257" y="319"/>
                  </a:lnTo>
                  <a:lnTo>
                    <a:pt x="260" y="320"/>
                  </a:lnTo>
                  <a:lnTo>
                    <a:pt x="265" y="320"/>
                  </a:lnTo>
                  <a:lnTo>
                    <a:pt x="274" y="319"/>
                  </a:lnTo>
                  <a:lnTo>
                    <a:pt x="283" y="316"/>
                  </a:lnTo>
                  <a:lnTo>
                    <a:pt x="293" y="314"/>
                  </a:lnTo>
                  <a:lnTo>
                    <a:pt x="301" y="311"/>
                  </a:lnTo>
                  <a:lnTo>
                    <a:pt x="305" y="309"/>
                  </a:lnTo>
                  <a:lnTo>
                    <a:pt x="308" y="307"/>
                  </a:lnTo>
                  <a:lnTo>
                    <a:pt x="309" y="305"/>
                  </a:lnTo>
                  <a:lnTo>
                    <a:pt x="309" y="302"/>
                  </a:lnTo>
                  <a:lnTo>
                    <a:pt x="308" y="300"/>
                  </a:lnTo>
                  <a:lnTo>
                    <a:pt x="305" y="299"/>
                  </a:lnTo>
                  <a:lnTo>
                    <a:pt x="303" y="298"/>
                  </a:lnTo>
                  <a:lnTo>
                    <a:pt x="300" y="297"/>
                  </a:lnTo>
                  <a:close/>
                  <a:moveTo>
                    <a:pt x="17" y="547"/>
                  </a:moveTo>
                  <a:lnTo>
                    <a:pt x="30" y="549"/>
                  </a:lnTo>
                  <a:lnTo>
                    <a:pt x="50" y="550"/>
                  </a:lnTo>
                  <a:lnTo>
                    <a:pt x="76" y="552"/>
                  </a:lnTo>
                  <a:lnTo>
                    <a:pt x="107" y="552"/>
                  </a:lnTo>
                  <a:lnTo>
                    <a:pt x="97" y="546"/>
                  </a:lnTo>
                  <a:lnTo>
                    <a:pt x="83" y="539"/>
                  </a:lnTo>
                  <a:lnTo>
                    <a:pt x="67" y="532"/>
                  </a:lnTo>
                  <a:lnTo>
                    <a:pt x="55" y="525"/>
                  </a:lnTo>
                  <a:lnTo>
                    <a:pt x="56" y="514"/>
                  </a:lnTo>
                  <a:lnTo>
                    <a:pt x="55" y="503"/>
                  </a:lnTo>
                  <a:lnTo>
                    <a:pt x="54" y="492"/>
                  </a:lnTo>
                  <a:lnTo>
                    <a:pt x="53" y="481"/>
                  </a:lnTo>
                  <a:lnTo>
                    <a:pt x="51" y="470"/>
                  </a:lnTo>
                  <a:lnTo>
                    <a:pt x="49" y="457"/>
                  </a:lnTo>
                  <a:lnTo>
                    <a:pt x="49" y="443"/>
                  </a:lnTo>
                  <a:lnTo>
                    <a:pt x="49" y="428"/>
                  </a:lnTo>
                  <a:lnTo>
                    <a:pt x="47" y="422"/>
                  </a:lnTo>
                  <a:lnTo>
                    <a:pt x="47" y="414"/>
                  </a:lnTo>
                  <a:lnTo>
                    <a:pt x="47" y="407"/>
                  </a:lnTo>
                  <a:lnTo>
                    <a:pt x="49" y="399"/>
                  </a:lnTo>
                  <a:lnTo>
                    <a:pt x="54" y="380"/>
                  </a:lnTo>
                  <a:lnTo>
                    <a:pt x="59" y="360"/>
                  </a:lnTo>
                  <a:lnTo>
                    <a:pt x="65" y="356"/>
                  </a:lnTo>
                  <a:lnTo>
                    <a:pt x="70" y="352"/>
                  </a:lnTo>
                  <a:lnTo>
                    <a:pt x="72" y="348"/>
                  </a:lnTo>
                  <a:lnTo>
                    <a:pt x="76" y="343"/>
                  </a:lnTo>
                  <a:lnTo>
                    <a:pt x="86" y="341"/>
                  </a:lnTo>
                  <a:lnTo>
                    <a:pt x="95" y="337"/>
                  </a:lnTo>
                  <a:lnTo>
                    <a:pt x="99" y="336"/>
                  </a:lnTo>
                  <a:lnTo>
                    <a:pt x="106" y="337"/>
                  </a:lnTo>
                  <a:lnTo>
                    <a:pt x="113" y="340"/>
                  </a:lnTo>
                  <a:lnTo>
                    <a:pt x="124" y="344"/>
                  </a:lnTo>
                  <a:lnTo>
                    <a:pt x="130" y="344"/>
                  </a:lnTo>
                  <a:lnTo>
                    <a:pt x="138" y="345"/>
                  </a:lnTo>
                  <a:lnTo>
                    <a:pt x="146" y="348"/>
                  </a:lnTo>
                  <a:lnTo>
                    <a:pt x="156" y="351"/>
                  </a:lnTo>
                  <a:lnTo>
                    <a:pt x="173" y="358"/>
                  </a:lnTo>
                  <a:lnTo>
                    <a:pt x="188" y="366"/>
                  </a:lnTo>
                  <a:lnTo>
                    <a:pt x="184" y="362"/>
                  </a:lnTo>
                  <a:lnTo>
                    <a:pt x="182" y="358"/>
                  </a:lnTo>
                  <a:lnTo>
                    <a:pt x="194" y="356"/>
                  </a:lnTo>
                  <a:lnTo>
                    <a:pt x="205" y="355"/>
                  </a:lnTo>
                  <a:lnTo>
                    <a:pt x="215" y="362"/>
                  </a:lnTo>
                  <a:lnTo>
                    <a:pt x="225" y="367"/>
                  </a:lnTo>
                  <a:lnTo>
                    <a:pt x="236" y="372"/>
                  </a:lnTo>
                  <a:lnTo>
                    <a:pt x="247" y="376"/>
                  </a:lnTo>
                  <a:lnTo>
                    <a:pt x="260" y="379"/>
                  </a:lnTo>
                  <a:lnTo>
                    <a:pt x="271" y="381"/>
                  </a:lnTo>
                  <a:lnTo>
                    <a:pt x="283" y="381"/>
                  </a:lnTo>
                  <a:lnTo>
                    <a:pt x="295" y="381"/>
                  </a:lnTo>
                  <a:lnTo>
                    <a:pt x="278" y="379"/>
                  </a:lnTo>
                  <a:lnTo>
                    <a:pt x="260" y="377"/>
                  </a:lnTo>
                  <a:lnTo>
                    <a:pt x="251" y="374"/>
                  </a:lnTo>
                  <a:lnTo>
                    <a:pt x="245" y="372"/>
                  </a:lnTo>
                  <a:lnTo>
                    <a:pt x="240" y="370"/>
                  </a:lnTo>
                  <a:lnTo>
                    <a:pt x="237" y="367"/>
                  </a:lnTo>
                  <a:lnTo>
                    <a:pt x="237" y="366"/>
                  </a:lnTo>
                  <a:lnTo>
                    <a:pt x="239" y="365"/>
                  </a:lnTo>
                  <a:lnTo>
                    <a:pt x="242" y="364"/>
                  </a:lnTo>
                  <a:lnTo>
                    <a:pt x="246" y="363"/>
                  </a:lnTo>
                  <a:lnTo>
                    <a:pt x="253" y="362"/>
                  </a:lnTo>
                  <a:lnTo>
                    <a:pt x="262" y="360"/>
                  </a:lnTo>
                  <a:lnTo>
                    <a:pt x="248" y="360"/>
                  </a:lnTo>
                  <a:lnTo>
                    <a:pt x="234" y="362"/>
                  </a:lnTo>
                  <a:lnTo>
                    <a:pt x="226" y="362"/>
                  </a:lnTo>
                  <a:lnTo>
                    <a:pt x="221" y="360"/>
                  </a:lnTo>
                  <a:lnTo>
                    <a:pt x="219" y="358"/>
                  </a:lnTo>
                  <a:lnTo>
                    <a:pt x="218" y="357"/>
                  </a:lnTo>
                  <a:lnTo>
                    <a:pt x="218" y="355"/>
                  </a:lnTo>
                  <a:lnTo>
                    <a:pt x="218" y="351"/>
                  </a:lnTo>
                  <a:lnTo>
                    <a:pt x="224" y="348"/>
                  </a:lnTo>
                  <a:lnTo>
                    <a:pt x="232" y="343"/>
                  </a:lnTo>
                  <a:lnTo>
                    <a:pt x="236" y="342"/>
                  </a:lnTo>
                  <a:lnTo>
                    <a:pt x="241" y="341"/>
                  </a:lnTo>
                  <a:lnTo>
                    <a:pt x="245" y="342"/>
                  </a:lnTo>
                  <a:lnTo>
                    <a:pt x="250" y="345"/>
                  </a:lnTo>
                  <a:lnTo>
                    <a:pt x="262" y="342"/>
                  </a:lnTo>
                  <a:lnTo>
                    <a:pt x="277" y="340"/>
                  </a:lnTo>
                  <a:lnTo>
                    <a:pt x="292" y="338"/>
                  </a:lnTo>
                  <a:lnTo>
                    <a:pt x="305" y="337"/>
                  </a:lnTo>
                  <a:lnTo>
                    <a:pt x="310" y="342"/>
                  </a:lnTo>
                  <a:lnTo>
                    <a:pt x="316" y="345"/>
                  </a:lnTo>
                  <a:lnTo>
                    <a:pt x="324" y="347"/>
                  </a:lnTo>
                  <a:lnTo>
                    <a:pt x="331" y="348"/>
                  </a:lnTo>
                  <a:lnTo>
                    <a:pt x="338" y="348"/>
                  </a:lnTo>
                  <a:lnTo>
                    <a:pt x="347" y="347"/>
                  </a:lnTo>
                  <a:lnTo>
                    <a:pt x="354" y="344"/>
                  </a:lnTo>
                  <a:lnTo>
                    <a:pt x="361" y="342"/>
                  </a:lnTo>
                  <a:lnTo>
                    <a:pt x="354" y="344"/>
                  </a:lnTo>
                  <a:lnTo>
                    <a:pt x="347" y="345"/>
                  </a:lnTo>
                  <a:lnTo>
                    <a:pt x="340" y="345"/>
                  </a:lnTo>
                  <a:lnTo>
                    <a:pt x="332" y="345"/>
                  </a:lnTo>
                  <a:lnTo>
                    <a:pt x="325" y="344"/>
                  </a:lnTo>
                  <a:lnTo>
                    <a:pt x="319" y="342"/>
                  </a:lnTo>
                  <a:lnTo>
                    <a:pt x="314" y="338"/>
                  </a:lnTo>
                  <a:lnTo>
                    <a:pt x="309" y="334"/>
                  </a:lnTo>
                  <a:lnTo>
                    <a:pt x="314" y="329"/>
                  </a:lnTo>
                  <a:lnTo>
                    <a:pt x="317" y="326"/>
                  </a:lnTo>
                  <a:lnTo>
                    <a:pt x="322" y="323"/>
                  </a:lnTo>
                  <a:lnTo>
                    <a:pt x="329" y="321"/>
                  </a:lnTo>
                  <a:lnTo>
                    <a:pt x="341" y="317"/>
                  </a:lnTo>
                  <a:lnTo>
                    <a:pt x="353" y="314"/>
                  </a:lnTo>
                  <a:lnTo>
                    <a:pt x="341" y="315"/>
                  </a:lnTo>
                  <a:lnTo>
                    <a:pt x="330" y="315"/>
                  </a:lnTo>
                  <a:lnTo>
                    <a:pt x="325" y="314"/>
                  </a:lnTo>
                  <a:lnTo>
                    <a:pt x="322" y="313"/>
                  </a:lnTo>
                  <a:lnTo>
                    <a:pt x="321" y="309"/>
                  </a:lnTo>
                  <a:lnTo>
                    <a:pt x="321" y="305"/>
                  </a:lnTo>
                  <a:lnTo>
                    <a:pt x="324" y="304"/>
                  </a:lnTo>
                  <a:lnTo>
                    <a:pt x="329" y="302"/>
                  </a:lnTo>
                  <a:lnTo>
                    <a:pt x="335" y="301"/>
                  </a:lnTo>
                  <a:lnTo>
                    <a:pt x="343" y="301"/>
                  </a:lnTo>
                  <a:lnTo>
                    <a:pt x="359" y="300"/>
                  </a:lnTo>
                  <a:lnTo>
                    <a:pt x="375" y="300"/>
                  </a:lnTo>
                  <a:lnTo>
                    <a:pt x="354" y="299"/>
                  </a:lnTo>
                  <a:lnTo>
                    <a:pt x="338" y="297"/>
                  </a:lnTo>
                  <a:lnTo>
                    <a:pt x="343" y="292"/>
                  </a:lnTo>
                  <a:lnTo>
                    <a:pt x="349" y="287"/>
                  </a:lnTo>
                  <a:lnTo>
                    <a:pt x="356" y="284"/>
                  </a:lnTo>
                  <a:lnTo>
                    <a:pt x="364" y="279"/>
                  </a:lnTo>
                  <a:lnTo>
                    <a:pt x="380" y="272"/>
                  </a:lnTo>
                  <a:lnTo>
                    <a:pt x="396" y="265"/>
                  </a:lnTo>
                  <a:lnTo>
                    <a:pt x="383" y="270"/>
                  </a:lnTo>
                  <a:lnTo>
                    <a:pt x="369" y="275"/>
                  </a:lnTo>
                  <a:lnTo>
                    <a:pt x="363" y="276"/>
                  </a:lnTo>
                  <a:lnTo>
                    <a:pt x="357" y="277"/>
                  </a:lnTo>
                  <a:lnTo>
                    <a:pt x="352" y="277"/>
                  </a:lnTo>
                  <a:lnTo>
                    <a:pt x="349" y="276"/>
                  </a:lnTo>
                  <a:lnTo>
                    <a:pt x="346" y="273"/>
                  </a:lnTo>
                  <a:lnTo>
                    <a:pt x="346" y="271"/>
                  </a:lnTo>
                  <a:lnTo>
                    <a:pt x="348" y="269"/>
                  </a:lnTo>
                  <a:lnTo>
                    <a:pt x="352" y="266"/>
                  </a:lnTo>
                  <a:lnTo>
                    <a:pt x="361" y="262"/>
                  </a:lnTo>
                  <a:lnTo>
                    <a:pt x="368" y="258"/>
                  </a:lnTo>
                  <a:lnTo>
                    <a:pt x="358" y="261"/>
                  </a:lnTo>
                  <a:lnTo>
                    <a:pt x="347" y="264"/>
                  </a:lnTo>
                  <a:lnTo>
                    <a:pt x="337" y="268"/>
                  </a:lnTo>
                  <a:lnTo>
                    <a:pt x="331" y="271"/>
                  </a:lnTo>
                  <a:lnTo>
                    <a:pt x="327" y="270"/>
                  </a:lnTo>
                  <a:lnTo>
                    <a:pt x="322" y="269"/>
                  </a:lnTo>
                  <a:lnTo>
                    <a:pt x="319" y="268"/>
                  </a:lnTo>
                  <a:lnTo>
                    <a:pt x="316" y="265"/>
                  </a:lnTo>
                  <a:lnTo>
                    <a:pt x="315" y="263"/>
                  </a:lnTo>
                  <a:lnTo>
                    <a:pt x="317" y="259"/>
                  </a:lnTo>
                  <a:lnTo>
                    <a:pt x="322" y="255"/>
                  </a:lnTo>
                  <a:lnTo>
                    <a:pt x="330" y="250"/>
                  </a:lnTo>
                  <a:lnTo>
                    <a:pt x="320" y="254"/>
                  </a:lnTo>
                  <a:lnTo>
                    <a:pt x="311" y="258"/>
                  </a:lnTo>
                  <a:lnTo>
                    <a:pt x="306" y="259"/>
                  </a:lnTo>
                  <a:lnTo>
                    <a:pt x="301" y="261"/>
                  </a:lnTo>
                  <a:lnTo>
                    <a:pt x="297" y="261"/>
                  </a:lnTo>
                  <a:lnTo>
                    <a:pt x="292" y="259"/>
                  </a:lnTo>
                  <a:lnTo>
                    <a:pt x="284" y="256"/>
                  </a:lnTo>
                  <a:lnTo>
                    <a:pt x="277" y="251"/>
                  </a:lnTo>
                  <a:lnTo>
                    <a:pt x="268" y="247"/>
                  </a:lnTo>
                  <a:lnTo>
                    <a:pt x="260" y="245"/>
                  </a:lnTo>
                  <a:lnTo>
                    <a:pt x="255" y="240"/>
                  </a:lnTo>
                  <a:lnTo>
                    <a:pt x="250" y="234"/>
                  </a:lnTo>
                  <a:lnTo>
                    <a:pt x="245" y="229"/>
                  </a:lnTo>
                  <a:lnTo>
                    <a:pt x="239" y="226"/>
                  </a:lnTo>
                  <a:lnTo>
                    <a:pt x="226" y="219"/>
                  </a:lnTo>
                  <a:lnTo>
                    <a:pt x="214" y="214"/>
                  </a:lnTo>
                  <a:lnTo>
                    <a:pt x="210" y="214"/>
                  </a:lnTo>
                  <a:lnTo>
                    <a:pt x="205" y="214"/>
                  </a:lnTo>
                  <a:lnTo>
                    <a:pt x="200" y="214"/>
                  </a:lnTo>
                  <a:lnTo>
                    <a:pt x="197" y="213"/>
                  </a:lnTo>
                  <a:lnTo>
                    <a:pt x="192" y="211"/>
                  </a:lnTo>
                  <a:lnTo>
                    <a:pt x="189" y="208"/>
                  </a:lnTo>
                  <a:lnTo>
                    <a:pt x="186" y="205"/>
                  </a:lnTo>
                  <a:lnTo>
                    <a:pt x="184" y="200"/>
                  </a:lnTo>
                  <a:lnTo>
                    <a:pt x="186" y="197"/>
                  </a:lnTo>
                  <a:lnTo>
                    <a:pt x="187" y="192"/>
                  </a:lnTo>
                  <a:lnTo>
                    <a:pt x="188" y="191"/>
                  </a:lnTo>
                  <a:lnTo>
                    <a:pt x="189" y="190"/>
                  </a:lnTo>
                  <a:lnTo>
                    <a:pt x="191" y="189"/>
                  </a:lnTo>
                  <a:lnTo>
                    <a:pt x="193" y="189"/>
                  </a:lnTo>
                  <a:lnTo>
                    <a:pt x="193" y="196"/>
                  </a:lnTo>
                  <a:lnTo>
                    <a:pt x="192" y="204"/>
                  </a:lnTo>
                  <a:lnTo>
                    <a:pt x="194" y="199"/>
                  </a:lnTo>
                  <a:lnTo>
                    <a:pt x="197" y="193"/>
                  </a:lnTo>
                  <a:lnTo>
                    <a:pt x="198" y="191"/>
                  </a:lnTo>
                  <a:lnTo>
                    <a:pt x="199" y="190"/>
                  </a:lnTo>
                  <a:lnTo>
                    <a:pt x="200" y="189"/>
                  </a:lnTo>
                  <a:lnTo>
                    <a:pt x="203" y="190"/>
                  </a:lnTo>
                  <a:lnTo>
                    <a:pt x="210" y="197"/>
                  </a:lnTo>
                  <a:lnTo>
                    <a:pt x="219" y="201"/>
                  </a:lnTo>
                  <a:lnTo>
                    <a:pt x="229" y="206"/>
                  </a:lnTo>
                  <a:lnTo>
                    <a:pt x="237" y="211"/>
                  </a:lnTo>
                  <a:lnTo>
                    <a:pt x="256" y="220"/>
                  </a:lnTo>
                  <a:lnTo>
                    <a:pt x="274" y="232"/>
                  </a:lnTo>
                  <a:lnTo>
                    <a:pt x="266" y="223"/>
                  </a:lnTo>
                  <a:lnTo>
                    <a:pt x="258" y="216"/>
                  </a:lnTo>
                  <a:lnTo>
                    <a:pt x="256" y="213"/>
                  </a:lnTo>
                  <a:lnTo>
                    <a:pt x="256" y="211"/>
                  </a:lnTo>
                  <a:lnTo>
                    <a:pt x="258" y="207"/>
                  </a:lnTo>
                  <a:lnTo>
                    <a:pt x="263" y="205"/>
                  </a:lnTo>
                  <a:lnTo>
                    <a:pt x="252" y="206"/>
                  </a:lnTo>
                  <a:lnTo>
                    <a:pt x="242" y="208"/>
                  </a:lnTo>
                  <a:lnTo>
                    <a:pt x="235" y="205"/>
                  </a:lnTo>
                  <a:lnTo>
                    <a:pt x="228" y="200"/>
                  </a:lnTo>
                  <a:lnTo>
                    <a:pt x="226" y="197"/>
                  </a:lnTo>
                  <a:lnTo>
                    <a:pt x="226" y="194"/>
                  </a:lnTo>
                  <a:lnTo>
                    <a:pt x="229" y="191"/>
                  </a:lnTo>
                  <a:lnTo>
                    <a:pt x="231" y="190"/>
                  </a:lnTo>
                  <a:lnTo>
                    <a:pt x="236" y="187"/>
                  </a:lnTo>
                  <a:lnTo>
                    <a:pt x="244" y="186"/>
                  </a:lnTo>
                  <a:lnTo>
                    <a:pt x="251" y="186"/>
                  </a:lnTo>
                  <a:lnTo>
                    <a:pt x="260" y="187"/>
                  </a:lnTo>
                  <a:lnTo>
                    <a:pt x="252" y="185"/>
                  </a:lnTo>
                  <a:lnTo>
                    <a:pt x="245" y="184"/>
                  </a:lnTo>
                  <a:lnTo>
                    <a:pt x="239" y="184"/>
                  </a:lnTo>
                  <a:lnTo>
                    <a:pt x="234" y="185"/>
                  </a:lnTo>
                  <a:lnTo>
                    <a:pt x="224" y="187"/>
                  </a:lnTo>
                  <a:lnTo>
                    <a:pt x="214" y="190"/>
                  </a:lnTo>
                  <a:lnTo>
                    <a:pt x="212" y="186"/>
                  </a:lnTo>
                  <a:lnTo>
                    <a:pt x="212" y="183"/>
                  </a:lnTo>
                  <a:lnTo>
                    <a:pt x="213" y="179"/>
                  </a:lnTo>
                  <a:lnTo>
                    <a:pt x="215" y="176"/>
                  </a:lnTo>
                  <a:lnTo>
                    <a:pt x="225" y="174"/>
                  </a:lnTo>
                  <a:lnTo>
                    <a:pt x="234" y="170"/>
                  </a:lnTo>
                  <a:lnTo>
                    <a:pt x="242" y="167"/>
                  </a:lnTo>
                  <a:lnTo>
                    <a:pt x="250" y="163"/>
                  </a:lnTo>
                  <a:lnTo>
                    <a:pt x="257" y="160"/>
                  </a:lnTo>
                  <a:lnTo>
                    <a:pt x="266" y="156"/>
                  </a:lnTo>
                  <a:lnTo>
                    <a:pt x="277" y="155"/>
                  </a:lnTo>
                  <a:lnTo>
                    <a:pt x="290" y="154"/>
                  </a:lnTo>
                  <a:lnTo>
                    <a:pt x="284" y="151"/>
                  </a:lnTo>
                  <a:lnTo>
                    <a:pt x="279" y="150"/>
                  </a:lnTo>
                  <a:lnTo>
                    <a:pt x="274" y="150"/>
                  </a:lnTo>
                  <a:lnTo>
                    <a:pt x="271" y="150"/>
                  </a:lnTo>
                  <a:lnTo>
                    <a:pt x="269" y="150"/>
                  </a:lnTo>
                  <a:lnTo>
                    <a:pt x="268" y="150"/>
                  </a:lnTo>
                  <a:lnTo>
                    <a:pt x="269" y="148"/>
                  </a:lnTo>
                  <a:lnTo>
                    <a:pt x="272" y="144"/>
                  </a:lnTo>
                  <a:lnTo>
                    <a:pt x="277" y="141"/>
                  </a:lnTo>
                  <a:lnTo>
                    <a:pt x="284" y="138"/>
                  </a:lnTo>
                  <a:lnTo>
                    <a:pt x="295" y="135"/>
                  </a:lnTo>
                  <a:lnTo>
                    <a:pt x="308" y="132"/>
                  </a:lnTo>
                  <a:lnTo>
                    <a:pt x="322" y="131"/>
                  </a:lnTo>
                  <a:lnTo>
                    <a:pt x="336" y="129"/>
                  </a:lnTo>
                  <a:lnTo>
                    <a:pt x="349" y="131"/>
                  </a:lnTo>
                  <a:lnTo>
                    <a:pt x="361" y="133"/>
                  </a:lnTo>
                  <a:lnTo>
                    <a:pt x="351" y="129"/>
                  </a:lnTo>
                  <a:lnTo>
                    <a:pt x="342" y="127"/>
                  </a:lnTo>
                  <a:lnTo>
                    <a:pt x="337" y="125"/>
                  </a:lnTo>
                  <a:lnTo>
                    <a:pt x="333" y="122"/>
                  </a:lnTo>
                  <a:lnTo>
                    <a:pt x="330" y="118"/>
                  </a:lnTo>
                  <a:lnTo>
                    <a:pt x="327" y="111"/>
                  </a:lnTo>
                  <a:lnTo>
                    <a:pt x="327" y="110"/>
                  </a:lnTo>
                  <a:lnTo>
                    <a:pt x="329" y="107"/>
                  </a:lnTo>
                  <a:lnTo>
                    <a:pt x="331" y="106"/>
                  </a:lnTo>
                  <a:lnTo>
                    <a:pt x="333" y="106"/>
                  </a:lnTo>
                  <a:lnTo>
                    <a:pt x="338" y="105"/>
                  </a:lnTo>
                  <a:lnTo>
                    <a:pt x="345" y="106"/>
                  </a:lnTo>
                  <a:lnTo>
                    <a:pt x="358" y="107"/>
                  </a:lnTo>
                  <a:lnTo>
                    <a:pt x="370" y="108"/>
                  </a:lnTo>
                  <a:lnTo>
                    <a:pt x="357" y="105"/>
                  </a:lnTo>
                  <a:lnTo>
                    <a:pt x="343" y="103"/>
                  </a:lnTo>
                  <a:lnTo>
                    <a:pt x="337" y="102"/>
                  </a:lnTo>
                  <a:lnTo>
                    <a:pt x="331" y="98"/>
                  </a:lnTo>
                  <a:lnTo>
                    <a:pt x="327" y="93"/>
                  </a:lnTo>
                  <a:lnTo>
                    <a:pt x="324" y="86"/>
                  </a:lnTo>
                  <a:lnTo>
                    <a:pt x="325" y="85"/>
                  </a:lnTo>
                  <a:lnTo>
                    <a:pt x="327" y="84"/>
                  </a:lnTo>
                  <a:lnTo>
                    <a:pt x="330" y="84"/>
                  </a:lnTo>
                  <a:lnTo>
                    <a:pt x="333" y="84"/>
                  </a:lnTo>
                  <a:lnTo>
                    <a:pt x="343" y="84"/>
                  </a:lnTo>
                  <a:lnTo>
                    <a:pt x="356" y="84"/>
                  </a:lnTo>
                  <a:lnTo>
                    <a:pt x="368" y="83"/>
                  </a:lnTo>
                  <a:lnTo>
                    <a:pt x="380" y="81"/>
                  </a:lnTo>
                  <a:lnTo>
                    <a:pt x="386" y="78"/>
                  </a:lnTo>
                  <a:lnTo>
                    <a:pt x="393" y="76"/>
                  </a:lnTo>
                  <a:lnTo>
                    <a:pt x="399" y="72"/>
                  </a:lnTo>
                  <a:lnTo>
                    <a:pt x="404" y="68"/>
                  </a:lnTo>
                  <a:lnTo>
                    <a:pt x="395" y="72"/>
                  </a:lnTo>
                  <a:lnTo>
                    <a:pt x="388" y="76"/>
                  </a:lnTo>
                  <a:lnTo>
                    <a:pt x="380" y="78"/>
                  </a:lnTo>
                  <a:lnTo>
                    <a:pt x="374" y="78"/>
                  </a:lnTo>
                  <a:lnTo>
                    <a:pt x="369" y="77"/>
                  </a:lnTo>
                  <a:lnTo>
                    <a:pt x="366" y="76"/>
                  </a:lnTo>
                  <a:lnTo>
                    <a:pt x="364" y="71"/>
                  </a:lnTo>
                  <a:lnTo>
                    <a:pt x="364" y="67"/>
                  </a:lnTo>
                  <a:lnTo>
                    <a:pt x="364" y="70"/>
                  </a:lnTo>
                  <a:lnTo>
                    <a:pt x="362" y="74"/>
                  </a:lnTo>
                  <a:lnTo>
                    <a:pt x="361" y="76"/>
                  </a:lnTo>
                  <a:lnTo>
                    <a:pt x="357" y="78"/>
                  </a:lnTo>
                  <a:lnTo>
                    <a:pt x="351" y="82"/>
                  </a:lnTo>
                  <a:lnTo>
                    <a:pt x="342" y="82"/>
                  </a:lnTo>
                  <a:lnTo>
                    <a:pt x="333" y="82"/>
                  </a:lnTo>
                  <a:lnTo>
                    <a:pt x="326" y="79"/>
                  </a:lnTo>
                  <a:lnTo>
                    <a:pt x="324" y="78"/>
                  </a:lnTo>
                  <a:lnTo>
                    <a:pt x="321" y="77"/>
                  </a:lnTo>
                  <a:lnTo>
                    <a:pt x="319" y="75"/>
                  </a:lnTo>
                  <a:lnTo>
                    <a:pt x="319" y="72"/>
                  </a:lnTo>
                  <a:lnTo>
                    <a:pt x="326" y="72"/>
                  </a:lnTo>
                  <a:lnTo>
                    <a:pt x="332" y="70"/>
                  </a:lnTo>
                  <a:lnTo>
                    <a:pt x="336" y="66"/>
                  </a:lnTo>
                  <a:lnTo>
                    <a:pt x="340" y="61"/>
                  </a:lnTo>
                  <a:lnTo>
                    <a:pt x="336" y="66"/>
                  </a:lnTo>
                  <a:lnTo>
                    <a:pt x="330" y="68"/>
                  </a:lnTo>
                  <a:lnTo>
                    <a:pt x="324" y="69"/>
                  </a:lnTo>
                  <a:lnTo>
                    <a:pt x="315" y="70"/>
                  </a:lnTo>
                  <a:lnTo>
                    <a:pt x="306" y="70"/>
                  </a:lnTo>
                  <a:lnTo>
                    <a:pt x="298" y="69"/>
                  </a:lnTo>
                  <a:lnTo>
                    <a:pt x="289" y="68"/>
                  </a:lnTo>
                  <a:lnTo>
                    <a:pt x="281" y="66"/>
                  </a:lnTo>
                  <a:lnTo>
                    <a:pt x="282" y="61"/>
                  </a:lnTo>
                  <a:lnTo>
                    <a:pt x="284" y="59"/>
                  </a:lnTo>
                  <a:lnTo>
                    <a:pt x="288" y="57"/>
                  </a:lnTo>
                  <a:lnTo>
                    <a:pt x="293" y="56"/>
                  </a:lnTo>
                  <a:lnTo>
                    <a:pt x="304" y="55"/>
                  </a:lnTo>
                  <a:lnTo>
                    <a:pt x="314" y="53"/>
                  </a:lnTo>
                  <a:lnTo>
                    <a:pt x="317" y="49"/>
                  </a:lnTo>
                  <a:lnTo>
                    <a:pt x="321" y="47"/>
                  </a:lnTo>
                  <a:lnTo>
                    <a:pt x="326" y="46"/>
                  </a:lnTo>
                  <a:lnTo>
                    <a:pt x="332" y="45"/>
                  </a:lnTo>
                  <a:lnTo>
                    <a:pt x="346" y="43"/>
                  </a:lnTo>
                  <a:lnTo>
                    <a:pt x="361" y="43"/>
                  </a:lnTo>
                  <a:lnTo>
                    <a:pt x="377" y="43"/>
                  </a:lnTo>
                  <a:lnTo>
                    <a:pt x="390" y="42"/>
                  </a:lnTo>
                  <a:lnTo>
                    <a:pt x="396" y="41"/>
                  </a:lnTo>
                  <a:lnTo>
                    <a:pt x="402" y="39"/>
                  </a:lnTo>
                  <a:lnTo>
                    <a:pt x="407" y="36"/>
                  </a:lnTo>
                  <a:lnTo>
                    <a:pt x="410" y="33"/>
                  </a:lnTo>
                  <a:lnTo>
                    <a:pt x="405" y="36"/>
                  </a:lnTo>
                  <a:lnTo>
                    <a:pt x="398" y="39"/>
                  </a:lnTo>
                  <a:lnTo>
                    <a:pt x="390" y="40"/>
                  </a:lnTo>
                  <a:lnTo>
                    <a:pt x="382" y="41"/>
                  </a:lnTo>
                  <a:lnTo>
                    <a:pt x="374" y="41"/>
                  </a:lnTo>
                  <a:lnTo>
                    <a:pt x="368" y="40"/>
                  </a:lnTo>
                  <a:lnTo>
                    <a:pt x="364" y="39"/>
                  </a:lnTo>
                  <a:lnTo>
                    <a:pt x="363" y="36"/>
                  </a:lnTo>
                  <a:lnTo>
                    <a:pt x="363" y="33"/>
                  </a:lnTo>
                  <a:lnTo>
                    <a:pt x="366" y="31"/>
                  </a:lnTo>
                  <a:lnTo>
                    <a:pt x="369" y="28"/>
                  </a:lnTo>
                  <a:lnTo>
                    <a:pt x="374" y="25"/>
                  </a:lnTo>
                  <a:lnTo>
                    <a:pt x="388" y="20"/>
                  </a:lnTo>
                  <a:lnTo>
                    <a:pt x="406" y="16"/>
                  </a:lnTo>
                  <a:lnTo>
                    <a:pt x="389" y="18"/>
                  </a:lnTo>
                  <a:lnTo>
                    <a:pt x="375" y="23"/>
                  </a:lnTo>
                  <a:lnTo>
                    <a:pt x="364" y="27"/>
                  </a:lnTo>
                  <a:lnTo>
                    <a:pt x="354" y="32"/>
                  </a:lnTo>
                  <a:lnTo>
                    <a:pt x="347" y="36"/>
                  </a:lnTo>
                  <a:lnTo>
                    <a:pt x="341" y="39"/>
                  </a:lnTo>
                  <a:lnTo>
                    <a:pt x="338" y="39"/>
                  </a:lnTo>
                  <a:lnTo>
                    <a:pt x="336" y="39"/>
                  </a:lnTo>
                  <a:lnTo>
                    <a:pt x="335" y="38"/>
                  </a:lnTo>
                  <a:lnTo>
                    <a:pt x="332" y="35"/>
                  </a:lnTo>
                  <a:lnTo>
                    <a:pt x="332" y="33"/>
                  </a:lnTo>
                  <a:lnTo>
                    <a:pt x="333" y="31"/>
                  </a:lnTo>
                  <a:lnTo>
                    <a:pt x="336" y="30"/>
                  </a:lnTo>
                  <a:lnTo>
                    <a:pt x="338" y="28"/>
                  </a:lnTo>
                  <a:lnTo>
                    <a:pt x="345" y="26"/>
                  </a:lnTo>
                  <a:lnTo>
                    <a:pt x="352" y="24"/>
                  </a:lnTo>
                  <a:lnTo>
                    <a:pt x="361" y="20"/>
                  </a:lnTo>
                  <a:lnTo>
                    <a:pt x="368" y="18"/>
                  </a:lnTo>
                  <a:lnTo>
                    <a:pt x="375" y="14"/>
                  </a:lnTo>
                  <a:lnTo>
                    <a:pt x="382" y="10"/>
                  </a:lnTo>
                  <a:lnTo>
                    <a:pt x="373" y="14"/>
                  </a:lnTo>
                  <a:lnTo>
                    <a:pt x="363" y="18"/>
                  </a:lnTo>
                  <a:lnTo>
                    <a:pt x="353" y="20"/>
                  </a:lnTo>
                  <a:lnTo>
                    <a:pt x="343" y="24"/>
                  </a:lnTo>
                  <a:lnTo>
                    <a:pt x="343" y="21"/>
                  </a:lnTo>
                  <a:lnTo>
                    <a:pt x="343" y="19"/>
                  </a:lnTo>
                  <a:lnTo>
                    <a:pt x="346" y="17"/>
                  </a:lnTo>
                  <a:lnTo>
                    <a:pt x="348" y="14"/>
                  </a:lnTo>
                  <a:lnTo>
                    <a:pt x="342" y="18"/>
                  </a:lnTo>
                  <a:lnTo>
                    <a:pt x="335" y="23"/>
                  </a:lnTo>
                  <a:lnTo>
                    <a:pt x="330" y="24"/>
                  </a:lnTo>
                  <a:lnTo>
                    <a:pt x="327" y="25"/>
                  </a:lnTo>
                  <a:lnTo>
                    <a:pt x="325" y="24"/>
                  </a:lnTo>
                  <a:lnTo>
                    <a:pt x="324" y="20"/>
                  </a:lnTo>
                  <a:lnTo>
                    <a:pt x="325" y="13"/>
                  </a:lnTo>
                  <a:lnTo>
                    <a:pt x="330" y="9"/>
                  </a:lnTo>
                  <a:lnTo>
                    <a:pt x="335" y="4"/>
                  </a:lnTo>
                  <a:lnTo>
                    <a:pt x="342" y="0"/>
                  </a:lnTo>
                  <a:lnTo>
                    <a:pt x="311" y="0"/>
                  </a:lnTo>
                  <a:lnTo>
                    <a:pt x="315" y="3"/>
                  </a:lnTo>
                  <a:lnTo>
                    <a:pt x="317" y="5"/>
                  </a:lnTo>
                  <a:lnTo>
                    <a:pt x="319" y="6"/>
                  </a:lnTo>
                  <a:lnTo>
                    <a:pt x="320" y="7"/>
                  </a:lnTo>
                  <a:lnTo>
                    <a:pt x="319" y="9"/>
                  </a:lnTo>
                  <a:lnTo>
                    <a:pt x="319" y="10"/>
                  </a:lnTo>
                  <a:lnTo>
                    <a:pt x="315" y="16"/>
                  </a:lnTo>
                  <a:lnTo>
                    <a:pt x="313" y="21"/>
                  </a:lnTo>
                  <a:lnTo>
                    <a:pt x="311" y="25"/>
                  </a:lnTo>
                  <a:lnTo>
                    <a:pt x="308" y="28"/>
                  </a:lnTo>
                  <a:lnTo>
                    <a:pt x="304" y="32"/>
                  </a:lnTo>
                  <a:lnTo>
                    <a:pt x="297" y="35"/>
                  </a:lnTo>
                  <a:lnTo>
                    <a:pt x="290" y="39"/>
                  </a:lnTo>
                  <a:lnTo>
                    <a:pt x="284" y="42"/>
                  </a:lnTo>
                  <a:lnTo>
                    <a:pt x="281" y="45"/>
                  </a:lnTo>
                  <a:lnTo>
                    <a:pt x="278" y="47"/>
                  </a:lnTo>
                  <a:lnTo>
                    <a:pt x="276" y="50"/>
                  </a:lnTo>
                  <a:lnTo>
                    <a:pt x="273" y="54"/>
                  </a:lnTo>
                  <a:lnTo>
                    <a:pt x="267" y="56"/>
                  </a:lnTo>
                  <a:lnTo>
                    <a:pt x="262" y="59"/>
                  </a:lnTo>
                  <a:lnTo>
                    <a:pt x="260" y="57"/>
                  </a:lnTo>
                  <a:lnTo>
                    <a:pt x="257" y="56"/>
                  </a:lnTo>
                  <a:lnTo>
                    <a:pt x="253" y="53"/>
                  </a:lnTo>
                  <a:lnTo>
                    <a:pt x="250" y="48"/>
                  </a:lnTo>
                  <a:lnTo>
                    <a:pt x="265" y="38"/>
                  </a:lnTo>
                  <a:lnTo>
                    <a:pt x="278" y="27"/>
                  </a:lnTo>
                  <a:lnTo>
                    <a:pt x="284" y="21"/>
                  </a:lnTo>
                  <a:lnTo>
                    <a:pt x="289" y="16"/>
                  </a:lnTo>
                  <a:lnTo>
                    <a:pt x="293" y="9"/>
                  </a:lnTo>
                  <a:lnTo>
                    <a:pt x="297" y="0"/>
                  </a:lnTo>
                  <a:lnTo>
                    <a:pt x="273" y="0"/>
                  </a:lnTo>
                  <a:lnTo>
                    <a:pt x="266" y="3"/>
                  </a:lnTo>
                  <a:lnTo>
                    <a:pt x="255" y="4"/>
                  </a:lnTo>
                  <a:lnTo>
                    <a:pt x="253" y="4"/>
                  </a:lnTo>
                  <a:lnTo>
                    <a:pt x="252" y="5"/>
                  </a:lnTo>
                  <a:lnTo>
                    <a:pt x="251" y="4"/>
                  </a:lnTo>
                  <a:lnTo>
                    <a:pt x="251" y="0"/>
                  </a:lnTo>
                  <a:lnTo>
                    <a:pt x="241" y="0"/>
                  </a:lnTo>
                  <a:lnTo>
                    <a:pt x="237" y="6"/>
                  </a:lnTo>
                  <a:lnTo>
                    <a:pt x="235" y="12"/>
                  </a:lnTo>
                  <a:lnTo>
                    <a:pt x="234" y="9"/>
                  </a:lnTo>
                  <a:lnTo>
                    <a:pt x="231" y="5"/>
                  </a:lnTo>
                  <a:lnTo>
                    <a:pt x="228" y="2"/>
                  </a:lnTo>
                  <a:lnTo>
                    <a:pt x="225" y="0"/>
                  </a:lnTo>
                  <a:lnTo>
                    <a:pt x="215" y="0"/>
                  </a:lnTo>
                  <a:lnTo>
                    <a:pt x="219" y="6"/>
                  </a:lnTo>
                  <a:lnTo>
                    <a:pt x="221" y="11"/>
                  </a:lnTo>
                  <a:lnTo>
                    <a:pt x="221" y="14"/>
                  </a:lnTo>
                  <a:lnTo>
                    <a:pt x="221" y="16"/>
                  </a:lnTo>
                  <a:lnTo>
                    <a:pt x="220" y="18"/>
                  </a:lnTo>
                  <a:lnTo>
                    <a:pt x="218" y="20"/>
                  </a:lnTo>
                  <a:lnTo>
                    <a:pt x="212" y="24"/>
                  </a:lnTo>
                  <a:lnTo>
                    <a:pt x="205" y="25"/>
                  </a:lnTo>
                  <a:lnTo>
                    <a:pt x="198" y="26"/>
                  </a:lnTo>
                  <a:lnTo>
                    <a:pt x="191" y="26"/>
                  </a:lnTo>
                  <a:lnTo>
                    <a:pt x="175" y="25"/>
                  </a:lnTo>
                  <a:lnTo>
                    <a:pt x="159" y="25"/>
                  </a:lnTo>
                  <a:lnTo>
                    <a:pt x="156" y="24"/>
                  </a:lnTo>
                  <a:lnTo>
                    <a:pt x="155" y="21"/>
                  </a:lnTo>
                  <a:lnTo>
                    <a:pt x="151" y="21"/>
                  </a:lnTo>
                  <a:lnTo>
                    <a:pt x="143" y="24"/>
                  </a:lnTo>
                  <a:lnTo>
                    <a:pt x="128" y="36"/>
                  </a:lnTo>
                  <a:lnTo>
                    <a:pt x="115" y="50"/>
                  </a:lnTo>
                  <a:lnTo>
                    <a:pt x="113" y="52"/>
                  </a:lnTo>
                  <a:lnTo>
                    <a:pt x="112" y="53"/>
                  </a:lnTo>
                  <a:lnTo>
                    <a:pt x="111" y="50"/>
                  </a:lnTo>
                  <a:lnTo>
                    <a:pt x="109" y="45"/>
                  </a:lnTo>
                  <a:lnTo>
                    <a:pt x="108" y="41"/>
                  </a:lnTo>
                  <a:lnTo>
                    <a:pt x="109" y="38"/>
                  </a:lnTo>
                  <a:lnTo>
                    <a:pt x="111" y="34"/>
                  </a:lnTo>
                  <a:lnTo>
                    <a:pt x="113" y="32"/>
                  </a:lnTo>
                  <a:lnTo>
                    <a:pt x="115" y="30"/>
                  </a:lnTo>
                  <a:lnTo>
                    <a:pt x="118" y="27"/>
                  </a:lnTo>
                  <a:lnTo>
                    <a:pt x="119" y="25"/>
                  </a:lnTo>
                  <a:lnTo>
                    <a:pt x="119" y="21"/>
                  </a:lnTo>
                  <a:lnTo>
                    <a:pt x="127" y="17"/>
                  </a:lnTo>
                  <a:lnTo>
                    <a:pt x="133" y="12"/>
                  </a:lnTo>
                  <a:lnTo>
                    <a:pt x="138" y="6"/>
                  </a:lnTo>
                  <a:lnTo>
                    <a:pt x="143" y="0"/>
                  </a:lnTo>
                  <a:lnTo>
                    <a:pt x="125" y="0"/>
                  </a:lnTo>
                  <a:lnTo>
                    <a:pt x="114" y="7"/>
                  </a:lnTo>
                  <a:lnTo>
                    <a:pt x="106" y="13"/>
                  </a:lnTo>
                  <a:lnTo>
                    <a:pt x="107" y="5"/>
                  </a:lnTo>
                  <a:lnTo>
                    <a:pt x="106" y="0"/>
                  </a:lnTo>
                  <a:lnTo>
                    <a:pt x="82" y="0"/>
                  </a:lnTo>
                  <a:lnTo>
                    <a:pt x="85" y="7"/>
                  </a:lnTo>
                  <a:lnTo>
                    <a:pt x="86" y="13"/>
                  </a:lnTo>
                  <a:lnTo>
                    <a:pt x="86" y="16"/>
                  </a:lnTo>
                  <a:lnTo>
                    <a:pt x="85" y="19"/>
                  </a:lnTo>
                  <a:lnTo>
                    <a:pt x="83" y="21"/>
                  </a:lnTo>
                  <a:lnTo>
                    <a:pt x="81" y="24"/>
                  </a:lnTo>
                  <a:lnTo>
                    <a:pt x="82" y="31"/>
                  </a:lnTo>
                  <a:lnTo>
                    <a:pt x="82" y="36"/>
                  </a:lnTo>
                  <a:lnTo>
                    <a:pt x="81" y="38"/>
                  </a:lnTo>
                  <a:lnTo>
                    <a:pt x="79" y="38"/>
                  </a:lnTo>
                  <a:lnTo>
                    <a:pt x="76" y="38"/>
                  </a:lnTo>
                  <a:lnTo>
                    <a:pt x="70" y="35"/>
                  </a:lnTo>
                  <a:lnTo>
                    <a:pt x="65" y="32"/>
                  </a:lnTo>
                  <a:lnTo>
                    <a:pt x="60" y="28"/>
                  </a:lnTo>
                  <a:lnTo>
                    <a:pt x="54" y="26"/>
                  </a:lnTo>
                  <a:lnTo>
                    <a:pt x="48" y="24"/>
                  </a:lnTo>
                  <a:lnTo>
                    <a:pt x="33" y="12"/>
                  </a:lnTo>
                  <a:lnTo>
                    <a:pt x="21" y="0"/>
                  </a:lnTo>
                  <a:lnTo>
                    <a:pt x="12" y="0"/>
                  </a:lnTo>
                  <a:lnTo>
                    <a:pt x="14" y="7"/>
                  </a:lnTo>
                  <a:lnTo>
                    <a:pt x="18" y="14"/>
                  </a:lnTo>
                  <a:lnTo>
                    <a:pt x="23" y="20"/>
                  </a:lnTo>
                  <a:lnTo>
                    <a:pt x="28" y="26"/>
                  </a:lnTo>
                  <a:lnTo>
                    <a:pt x="34" y="32"/>
                  </a:lnTo>
                  <a:lnTo>
                    <a:pt x="40" y="36"/>
                  </a:lnTo>
                  <a:lnTo>
                    <a:pt x="47" y="40"/>
                  </a:lnTo>
                  <a:lnTo>
                    <a:pt x="54" y="43"/>
                  </a:lnTo>
                  <a:lnTo>
                    <a:pt x="59" y="45"/>
                  </a:lnTo>
                  <a:lnTo>
                    <a:pt x="64" y="47"/>
                  </a:lnTo>
                  <a:lnTo>
                    <a:pt x="67" y="50"/>
                  </a:lnTo>
                  <a:lnTo>
                    <a:pt x="71" y="54"/>
                  </a:lnTo>
                  <a:lnTo>
                    <a:pt x="77" y="63"/>
                  </a:lnTo>
                  <a:lnTo>
                    <a:pt x="83" y="71"/>
                  </a:lnTo>
                  <a:lnTo>
                    <a:pt x="83" y="90"/>
                  </a:lnTo>
                  <a:lnTo>
                    <a:pt x="85" y="110"/>
                  </a:lnTo>
                  <a:lnTo>
                    <a:pt x="85" y="120"/>
                  </a:lnTo>
                  <a:lnTo>
                    <a:pt x="83" y="128"/>
                  </a:lnTo>
                  <a:lnTo>
                    <a:pt x="82" y="132"/>
                  </a:lnTo>
                  <a:lnTo>
                    <a:pt x="81" y="135"/>
                  </a:lnTo>
                  <a:lnTo>
                    <a:pt x="79" y="138"/>
                  </a:lnTo>
                  <a:lnTo>
                    <a:pt x="76" y="140"/>
                  </a:lnTo>
                  <a:lnTo>
                    <a:pt x="74" y="138"/>
                  </a:lnTo>
                  <a:lnTo>
                    <a:pt x="74" y="134"/>
                  </a:lnTo>
                  <a:lnTo>
                    <a:pt x="74" y="129"/>
                  </a:lnTo>
                  <a:lnTo>
                    <a:pt x="75" y="124"/>
                  </a:lnTo>
                  <a:lnTo>
                    <a:pt x="76" y="118"/>
                  </a:lnTo>
                  <a:lnTo>
                    <a:pt x="77" y="112"/>
                  </a:lnTo>
                  <a:lnTo>
                    <a:pt x="76" y="107"/>
                  </a:lnTo>
                  <a:lnTo>
                    <a:pt x="75" y="102"/>
                  </a:lnTo>
                  <a:lnTo>
                    <a:pt x="75" y="105"/>
                  </a:lnTo>
                  <a:lnTo>
                    <a:pt x="72" y="107"/>
                  </a:lnTo>
                  <a:lnTo>
                    <a:pt x="71" y="111"/>
                  </a:lnTo>
                  <a:lnTo>
                    <a:pt x="67" y="113"/>
                  </a:lnTo>
                  <a:lnTo>
                    <a:pt x="65" y="114"/>
                  </a:lnTo>
                  <a:lnTo>
                    <a:pt x="60" y="115"/>
                  </a:lnTo>
                  <a:lnTo>
                    <a:pt x="56" y="115"/>
                  </a:lnTo>
                  <a:lnTo>
                    <a:pt x="51" y="113"/>
                  </a:lnTo>
                  <a:lnTo>
                    <a:pt x="33" y="93"/>
                  </a:lnTo>
                  <a:lnTo>
                    <a:pt x="21" y="77"/>
                  </a:lnTo>
                  <a:lnTo>
                    <a:pt x="12" y="64"/>
                  </a:lnTo>
                  <a:lnTo>
                    <a:pt x="8" y="55"/>
                  </a:lnTo>
                  <a:lnTo>
                    <a:pt x="5" y="41"/>
                  </a:lnTo>
                  <a:lnTo>
                    <a:pt x="0" y="31"/>
                  </a:lnTo>
                  <a:lnTo>
                    <a:pt x="0" y="50"/>
                  </a:lnTo>
                  <a:lnTo>
                    <a:pt x="0" y="54"/>
                  </a:lnTo>
                  <a:lnTo>
                    <a:pt x="1" y="59"/>
                  </a:lnTo>
                  <a:lnTo>
                    <a:pt x="2" y="63"/>
                  </a:lnTo>
                  <a:lnTo>
                    <a:pt x="5" y="68"/>
                  </a:lnTo>
                  <a:lnTo>
                    <a:pt x="11" y="79"/>
                  </a:lnTo>
                  <a:lnTo>
                    <a:pt x="18" y="90"/>
                  </a:lnTo>
                  <a:lnTo>
                    <a:pt x="26" y="102"/>
                  </a:lnTo>
                  <a:lnTo>
                    <a:pt x="32" y="111"/>
                  </a:lnTo>
                  <a:lnTo>
                    <a:pt x="34" y="115"/>
                  </a:lnTo>
                  <a:lnTo>
                    <a:pt x="37" y="120"/>
                  </a:lnTo>
                  <a:lnTo>
                    <a:pt x="37" y="125"/>
                  </a:lnTo>
                  <a:lnTo>
                    <a:pt x="37" y="128"/>
                  </a:lnTo>
                  <a:lnTo>
                    <a:pt x="35" y="129"/>
                  </a:lnTo>
                  <a:lnTo>
                    <a:pt x="34" y="131"/>
                  </a:lnTo>
                  <a:lnTo>
                    <a:pt x="33" y="132"/>
                  </a:lnTo>
                  <a:lnTo>
                    <a:pt x="32" y="132"/>
                  </a:lnTo>
                  <a:lnTo>
                    <a:pt x="28" y="131"/>
                  </a:lnTo>
                  <a:lnTo>
                    <a:pt x="23" y="128"/>
                  </a:lnTo>
                  <a:lnTo>
                    <a:pt x="13" y="122"/>
                  </a:lnTo>
                  <a:lnTo>
                    <a:pt x="5" y="120"/>
                  </a:lnTo>
                  <a:lnTo>
                    <a:pt x="5" y="134"/>
                  </a:lnTo>
                  <a:lnTo>
                    <a:pt x="7" y="142"/>
                  </a:lnTo>
                  <a:lnTo>
                    <a:pt x="10" y="149"/>
                  </a:lnTo>
                  <a:lnTo>
                    <a:pt x="8" y="157"/>
                  </a:lnTo>
                  <a:lnTo>
                    <a:pt x="11" y="169"/>
                  </a:lnTo>
                  <a:lnTo>
                    <a:pt x="12" y="179"/>
                  </a:lnTo>
                  <a:lnTo>
                    <a:pt x="12" y="189"/>
                  </a:lnTo>
                  <a:lnTo>
                    <a:pt x="14" y="190"/>
                  </a:lnTo>
                  <a:lnTo>
                    <a:pt x="17" y="192"/>
                  </a:lnTo>
                  <a:lnTo>
                    <a:pt x="19" y="196"/>
                  </a:lnTo>
                  <a:lnTo>
                    <a:pt x="22" y="201"/>
                  </a:lnTo>
                  <a:lnTo>
                    <a:pt x="24" y="207"/>
                  </a:lnTo>
                  <a:lnTo>
                    <a:pt x="27" y="213"/>
                  </a:lnTo>
                  <a:lnTo>
                    <a:pt x="28" y="221"/>
                  </a:lnTo>
                  <a:lnTo>
                    <a:pt x="29" y="228"/>
                  </a:lnTo>
                  <a:lnTo>
                    <a:pt x="33" y="235"/>
                  </a:lnTo>
                  <a:lnTo>
                    <a:pt x="35" y="242"/>
                  </a:lnTo>
                  <a:lnTo>
                    <a:pt x="38" y="249"/>
                  </a:lnTo>
                  <a:lnTo>
                    <a:pt x="38" y="257"/>
                  </a:lnTo>
                  <a:lnTo>
                    <a:pt x="37" y="268"/>
                  </a:lnTo>
                  <a:lnTo>
                    <a:pt x="37" y="279"/>
                  </a:lnTo>
                  <a:lnTo>
                    <a:pt x="35" y="291"/>
                  </a:lnTo>
                  <a:lnTo>
                    <a:pt x="32" y="302"/>
                  </a:lnTo>
                  <a:lnTo>
                    <a:pt x="30" y="319"/>
                  </a:lnTo>
                  <a:lnTo>
                    <a:pt x="27" y="336"/>
                  </a:lnTo>
                  <a:lnTo>
                    <a:pt x="23" y="352"/>
                  </a:lnTo>
                  <a:lnTo>
                    <a:pt x="17" y="370"/>
                  </a:lnTo>
                  <a:lnTo>
                    <a:pt x="17" y="547"/>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20" name="Freeform 183"/>
            <p:cNvSpPr>
              <a:spLocks noEditPoints="1"/>
            </p:cNvSpPr>
            <p:nvPr/>
          </p:nvSpPr>
          <p:spPr bwMode="auto">
            <a:xfrm>
              <a:off x="6981" y="4310"/>
              <a:ext cx="137" cy="170"/>
            </a:xfrm>
            <a:custGeom>
              <a:avLst/>
              <a:gdLst/>
              <a:ahLst/>
              <a:cxnLst>
                <a:cxn ang="0">
                  <a:pos x="277" y="471"/>
                </a:cxn>
                <a:cxn ang="0">
                  <a:pos x="256" y="467"/>
                </a:cxn>
                <a:cxn ang="0">
                  <a:pos x="218" y="479"/>
                </a:cxn>
                <a:cxn ang="0">
                  <a:pos x="318" y="440"/>
                </a:cxn>
                <a:cxn ang="0">
                  <a:pos x="298" y="431"/>
                </a:cxn>
                <a:cxn ang="0">
                  <a:pos x="76" y="433"/>
                </a:cxn>
                <a:cxn ang="0">
                  <a:pos x="47" y="340"/>
                </a:cxn>
                <a:cxn ang="0">
                  <a:pos x="128" y="442"/>
                </a:cxn>
                <a:cxn ang="0">
                  <a:pos x="149" y="399"/>
                </a:cxn>
                <a:cxn ang="0">
                  <a:pos x="223" y="338"/>
                </a:cxn>
                <a:cxn ang="0">
                  <a:pos x="167" y="351"/>
                </a:cxn>
                <a:cxn ang="0">
                  <a:pos x="262" y="295"/>
                </a:cxn>
                <a:cxn ang="0">
                  <a:pos x="226" y="280"/>
                </a:cxn>
                <a:cxn ang="0">
                  <a:pos x="224" y="269"/>
                </a:cxn>
                <a:cxn ang="0">
                  <a:pos x="132" y="322"/>
                </a:cxn>
                <a:cxn ang="0">
                  <a:pos x="97" y="382"/>
                </a:cxn>
                <a:cxn ang="0">
                  <a:pos x="66" y="257"/>
                </a:cxn>
                <a:cxn ang="0">
                  <a:pos x="127" y="282"/>
                </a:cxn>
                <a:cxn ang="0">
                  <a:pos x="166" y="250"/>
                </a:cxn>
                <a:cxn ang="0">
                  <a:pos x="145" y="232"/>
                </a:cxn>
                <a:cxn ang="0">
                  <a:pos x="100" y="200"/>
                </a:cxn>
                <a:cxn ang="0">
                  <a:pos x="114" y="250"/>
                </a:cxn>
                <a:cxn ang="0">
                  <a:pos x="86" y="261"/>
                </a:cxn>
                <a:cxn ang="0">
                  <a:pos x="53" y="153"/>
                </a:cxn>
                <a:cxn ang="0">
                  <a:pos x="64" y="247"/>
                </a:cxn>
                <a:cxn ang="0">
                  <a:pos x="60" y="116"/>
                </a:cxn>
                <a:cxn ang="0">
                  <a:pos x="93" y="103"/>
                </a:cxn>
                <a:cxn ang="0">
                  <a:pos x="22" y="345"/>
                </a:cxn>
                <a:cxn ang="0">
                  <a:pos x="18" y="81"/>
                </a:cxn>
                <a:cxn ang="0">
                  <a:pos x="21" y="43"/>
                </a:cxn>
                <a:cxn ang="0">
                  <a:pos x="358" y="502"/>
                </a:cxn>
                <a:cxn ang="0">
                  <a:pos x="350" y="484"/>
                </a:cxn>
                <a:cxn ang="0">
                  <a:pos x="319" y="448"/>
                </a:cxn>
                <a:cxn ang="0">
                  <a:pos x="384" y="385"/>
                </a:cxn>
                <a:cxn ang="0">
                  <a:pos x="352" y="391"/>
                </a:cxn>
                <a:cxn ang="0">
                  <a:pos x="315" y="335"/>
                </a:cxn>
                <a:cxn ang="0">
                  <a:pos x="244" y="323"/>
                </a:cxn>
                <a:cxn ang="0">
                  <a:pos x="308" y="286"/>
                </a:cxn>
                <a:cxn ang="0">
                  <a:pos x="277" y="259"/>
                </a:cxn>
                <a:cxn ang="0">
                  <a:pos x="204" y="288"/>
                </a:cxn>
                <a:cxn ang="0">
                  <a:pos x="215" y="250"/>
                </a:cxn>
                <a:cxn ang="0">
                  <a:pos x="267" y="198"/>
                </a:cxn>
                <a:cxn ang="0">
                  <a:pos x="196" y="244"/>
                </a:cxn>
                <a:cxn ang="0">
                  <a:pos x="169" y="198"/>
                </a:cxn>
                <a:cxn ang="0">
                  <a:pos x="169" y="150"/>
                </a:cxn>
                <a:cxn ang="0">
                  <a:pos x="154" y="120"/>
                </a:cxn>
                <a:cxn ang="0">
                  <a:pos x="106" y="96"/>
                </a:cxn>
                <a:cxn ang="0">
                  <a:pos x="76" y="75"/>
                </a:cxn>
                <a:cxn ang="0">
                  <a:pos x="40" y="81"/>
                </a:cxn>
                <a:cxn ang="0">
                  <a:pos x="12" y="7"/>
                </a:cxn>
                <a:cxn ang="0">
                  <a:pos x="5" y="64"/>
                </a:cxn>
                <a:cxn ang="0">
                  <a:pos x="6" y="145"/>
                </a:cxn>
                <a:cxn ang="0">
                  <a:pos x="12" y="183"/>
                </a:cxn>
                <a:cxn ang="0">
                  <a:pos x="12" y="261"/>
                </a:cxn>
                <a:cxn ang="0">
                  <a:pos x="22" y="397"/>
                </a:cxn>
                <a:cxn ang="0">
                  <a:pos x="144" y="450"/>
                </a:cxn>
                <a:cxn ang="0">
                  <a:pos x="258" y="341"/>
                </a:cxn>
                <a:cxn ang="0">
                  <a:pos x="334" y="356"/>
                </a:cxn>
                <a:cxn ang="0">
                  <a:pos x="244" y="455"/>
                </a:cxn>
                <a:cxn ang="0">
                  <a:pos x="238" y="500"/>
                </a:cxn>
                <a:cxn ang="0">
                  <a:pos x="298" y="495"/>
                </a:cxn>
                <a:cxn ang="0">
                  <a:pos x="31" y="442"/>
                </a:cxn>
                <a:cxn ang="0">
                  <a:pos x="45" y="260"/>
                </a:cxn>
              </a:cxnLst>
              <a:rect l="0" t="0" r="r" b="b"/>
              <a:pathLst>
                <a:path w="412" h="508">
                  <a:moveTo>
                    <a:pt x="307" y="493"/>
                  </a:moveTo>
                  <a:lnTo>
                    <a:pt x="305" y="492"/>
                  </a:lnTo>
                  <a:lnTo>
                    <a:pt x="305" y="491"/>
                  </a:lnTo>
                  <a:lnTo>
                    <a:pt x="307" y="490"/>
                  </a:lnTo>
                  <a:lnTo>
                    <a:pt x="308" y="489"/>
                  </a:lnTo>
                  <a:lnTo>
                    <a:pt x="310" y="486"/>
                  </a:lnTo>
                  <a:lnTo>
                    <a:pt x="314" y="484"/>
                  </a:lnTo>
                  <a:lnTo>
                    <a:pt x="316" y="484"/>
                  </a:lnTo>
                  <a:lnTo>
                    <a:pt x="320" y="482"/>
                  </a:lnTo>
                  <a:lnTo>
                    <a:pt x="323" y="479"/>
                  </a:lnTo>
                  <a:lnTo>
                    <a:pt x="325" y="478"/>
                  </a:lnTo>
                  <a:lnTo>
                    <a:pt x="327" y="476"/>
                  </a:lnTo>
                  <a:lnTo>
                    <a:pt x="329" y="475"/>
                  </a:lnTo>
                  <a:lnTo>
                    <a:pt x="331" y="475"/>
                  </a:lnTo>
                  <a:lnTo>
                    <a:pt x="332" y="477"/>
                  </a:lnTo>
                  <a:lnTo>
                    <a:pt x="330" y="482"/>
                  </a:lnTo>
                  <a:lnTo>
                    <a:pt x="327" y="485"/>
                  </a:lnTo>
                  <a:lnTo>
                    <a:pt x="325" y="489"/>
                  </a:lnTo>
                  <a:lnTo>
                    <a:pt x="323" y="491"/>
                  </a:lnTo>
                  <a:lnTo>
                    <a:pt x="319" y="492"/>
                  </a:lnTo>
                  <a:lnTo>
                    <a:pt x="315" y="493"/>
                  </a:lnTo>
                  <a:lnTo>
                    <a:pt x="311" y="495"/>
                  </a:lnTo>
                  <a:lnTo>
                    <a:pt x="307" y="493"/>
                  </a:lnTo>
                  <a:close/>
                  <a:moveTo>
                    <a:pt x="277" y="471"/>
                  </a:moveTo>
                  <a:lnTo>
                    <a:pt x="281" y="470"/>
                  </a:lnTo>
                  <a:lnTo>
                    <a:pt x="283" y="471"/>
                  </a:lnTo>
                  <a:lnTo>
                    <a:pt x="283" y="472"/>
                  </a:lnTo>
                  <a:lnTo>
                    <a:pt x="282" y="474"/>
                  </a:lnTo>
                  <a:lnTo>
                    <a:pt x="278" y="478"/>
                  </a:lnTo>
                  <a:lnTo>
                    <a:pt x="274" y="484"/>
                  </a:lnTo>
                  <a:lnTo>
                    <a:pt x="273" y="486"/>
                  </a:lnTo>
                  <a:lnTo>
                    <a:pt x="271" y="488"/>
                  </a:lnTo>
                  <a:lnTo>
                    <a:pt x="268" y="490"/>
                  </a:lnTo>
                  <a:lnTo>
                    <a:pt x="265" y="490"/>
                  </a:lnTo>
                  <a:lnTo>
                    <a:pt x="258" y="490"/>
                  </a:lnTo>
                  <a:lnTo>
                    <a:pt x="254" y="491"/>
                  </a:lnTo>
                  <a:lnTo>
                    <a:pt x="250" y="490"/>
                  </a:lnTo>
                  <a:lnTo>
                    <a:pt x="247" y="490"/>
                  </a:lnTo>
                  <a:lnTo>
                    <a:pt x="246" y="489"/>
                  </a:lnTo>
                  <a:lnTo>
                    <a:pt x="245" y="486"/>
                  </a:lnTo>
                  <a:lnTo>
                    <a:pt x="247" y="484"/>
                  </a:lnTo>
                  <a:lnTo>
                    <a:pt x="247" y="481"/>
                  </a:lnTo>
                  <a:lnTo>
                    <a:pt x="247" y="478"/>
                  </a:lnTo>
                  <a:lnTo>
                    <a:pt x="247" y="476"/>
                  </a:lnTo>
                  <a:lnTo>
                    <a:pt x="247" y="474"/>
                  </a:lnTo>
                  <a:lnTo>
                    <a:pt x="249" y="471"/>
                  </a:lnTo>
                  <a:lnTo>
                    <a:pt x="251" y="469"/>
                  </a:lnTo>
                  <a:lnTo>
                    <a:pt x="256" y="467"/>
                  </a:lnTo>
                  <a:lnTo>
                    <a:pt x="258" y="470"/>
                  </a:lnTo>
                  <a:lnTo>
                    <a:pt x="262" y="471"/>
                  </a:lnTo>
                  <a:lnTo>
                    <a:pt x="265" y="472"/>
                  </a:lnTo>
                  <a:lnTo>
                    <a:pt x="267" y="472"/>
                  </a:lnTo>
                  <a:lnTo>
                    <a:pt x="272" y="471"/>
                  </a:lnTo>
                  <a:lnTo>
                    <a:pt x="277" y="471"/>
                  </a:lnTo>
                  <a:close/>
                  <a:moveTo>
                    <a:pt x="230" y="475"/>
                  </a:moveTo>
                  <a:lnTo>
                    <a:pt x="233" y="474"/>
                  </a:lnTo>
                  <a:lnTo>
                    <a:pt x="235" y="472"/>
                  </a:lnTo>
                  <a:lnTo>
                    <a:pt x="235" y="474"/>
                  </a:lnTo>
                  <a:lnTo>
                    <a:pt x="235" y="477"/>
                  </a:lnTo>
                  <a:lnTo>
                    <a:pt x="238" y="481"/>
                  </a:lnTo>
                  <a:lnTo>
                    <a:pt x="238" y="484"/>
                  </a:lnTo>
                  <a:lnTo>
                    <a:pt x="238" y="486"/>
                  </a:lnTo>
                  <a:lnTo>
                    <a:pt x="236" y="488"/>
                  </a:lnTo>
                  <a:lnTo>
                    <a:pt x="235" y="488"/>
                  </a:lnTo>
                  <a:lnTo>
                    <a:pt x="233" y="488"/>
                  </a:lnTo>
                  <a:lnTo>
                    <a:pt x="228" y="486"/>
                  </a:lnTo>
                  <a:lnTo>
                    <a:pt x="222" y="485"/>
                  </a:lnTo>
                  <a:lnTo>
                    <a:pt x="218" y="485"/>
                  </a:lnTo>
                  <a:lnTo>
                    <a:pt x="217" y="483"/>
                  </a:lnTo>
                  <a:lnTo>
                    <a:pt x="215" y="482"/>
                  </a:lnTo>
                  <a:lnTo>
                    <a:pt x="217" y="481"/>
                  </a:lnTo>
                  <a:lnTo>
                    <a:pt x="218" y="479"/>
                  </a:lnTo>
                  <a:lnTo>
                    <a:pt x="220" y="478"/>
                  </a:lnTo>
                  <a:lnTo>
                    <a:pt x="225" y="477"/>
                  </a:lnTo>
                  <a:lnTo>
                    <a:pt x="230" y="475"/>
                  </a:lnTo>
                  <a:close/>
                  <a:moveTo>
                    <a:pt x="109" y="482"/>
                  </a:moveTo>
                  <a:lnTo>
                    <a:pt x="113" y="478"/>
                  </a:lnTo>
                  <a:lnTo>
                    <a:pt x="113" y="475"/>
                  </a:lnTo>
                  <a:lnTo>
                    <a:pt x="113" y="471"/>
                  </a:lnTo>
                  <a:lnTo>
                    <a:pt x="111" y="468"/>
                  </a:lnTo>
                  <a:lnTo>
                    <a:pt x="107" y="460"/>
                  </a:lnTo>
                  <a:lnTo>
                    <a:pt x="103" y="453"/>
                  </a:lnTo>
                  <a:lnTo>
                    <a:pt x="96" y="448"/>
                  </a:lnTo>
                  <a:lnTo>
                    <a:pt x="93" y="448"/>
                  </a:lnTo>
                  <a:lnTo>
                    <a:pt x="95" y="452"/>
                  </a:lnTo>
                  <a:lnTo>
                    <a:pt x="95" y="453"/>
                  </a:lnTo>
                  <a:lnTo>
                    <a:pt x="95" y="457"/>
                  </a:lnTo>
                  <a:lnTo>
                    <a:pt x="96" y="462"/>
                  </a:lnTo>
                  <a:lnTo>
                    <a:pt x="97" y="466"/>
                  </a:lnTo>
                  <a:lnTo>
                    <a:pt x="100" y="468"/>
                  </a:lnTo>
                  <a:lnTo>
                    <a:pt x="106" y="475"/>
                  </a:lnTo>
                  <a:lnTo>
                    <a:pt x="109" y="482"/>
                  </a:lnTo>
                  <a:close/>
                  <a:moveTo>
                    <a:pt x="304" y="448"/>
                  </a:moveTo>
                  <a:lnTo>
                    <a:pt x="310" y="445"/>
                  </a:lnTo>
                  <a:lnTo>
                    <a:pt x="315" y="442"/>
                  </a:lnTo>
                  <a:lnTo>
                    <a:pt x="318" y="440"/>
                  </a:lnTo>
                  <a:lnTo>
                    <a:pt x="319" y="437"/>
                  </a:lnTo>
                  <a:lnTo>
                    <a:pt x="320" y="432"/>
                  </a:lnTo>
                  <a:lnTo>
                    <a:pt x="323" y="426"/>
                  </a:lnTo>
                  <a:lnTo>
                    <a:pt x="324" y="431"/>
                  </a:lnTo>
                  <a:lnTo>
                    <a:pt x="325" y="432"/>
                  </a:lnTo>
                  <a:lnTo>
                    <a:pt x="327" y="432"/>
                  </a:lnTo>
                  <a:lnTo>
                    <a:pt x="331" y="431"/>
                  </a:lnTo>
                  <a:lnTo>
                    <a:pt x="335" y="427"/>
                  </a:lnTo>
                  <a:lnTo>
                    <a:pt x="339" y="424"/>
                  </a:lnTo>
                  <a:lnTo>
                    <a:pt x="340" y="420"/>
                  </a:lnTo>
                  <a:lnTo>
                    <a:pt x="341" y="416"/>
                  </a:lnTo>
                  <a:lnTo>
                    <a:pt x="343" y="407"/>
                  </a:lnTo>
                  <a:lnTo>
                    <a:pt x="348" y="399"/>
                  </a:lnTo>
                  <a:lnTo>
                    <a:pt x="339" y="398"/>
                  </a:lnTo>
                  <a:lnTo>
                    <a:pt x="331" y="399"/>
                  </a:lnTo>
                  <a:lnTo>
                    <a:pt x="326" y="402"/>
                  </a:lnTo>
                  <a:lnTo>
                    <a:pt x="321" y="405"/>
                  </a:lnTo>
                  <a:lnTo>
                    <a:pt x="316" y="412"/>
                  </a:lnTo>
                  <a:lnTo>
                    <a:pt x="309" y="418"/>
                  </a:lnTo>
                  <a:lnTo>
                    <a:pt x="305" y="433"/>
                  </a:lnTo>
                  <a:lnTo>
                    <a:pt x="304" y="448"/>
                  </a:lnTo>
                  <a:close/>
                  <a:moveTo>
                    <a:pt x="309" y="406"/>
                  </a:moveTo>
                  <a:lnTo>
                    <a:pt x="304" y="419"/>
                  </a:lnTo>
                  <a:lnTo>
                    <a:pt x="298" y="431"/>
                  </a:lnTo>
                  <a:lnTo>
                    <a:pt x="294" y="442"/>
                  </a:lnTo>
                  <a:lnTo>
                    <a:pt x="291" y="455"/>
                  </a:lnTo>
                  <a:lnTo>
                    <a:pt x="291" y="459"/>
                  </a:lnTo>
                  <a:lnTo>
                    <a:pt x="289" y="461"/>
                  </a:lnTo>
                  <a:lnTo>
                    <a:pt x="287" y="463"/>
                  </a:lnTo>
                  <a:lnTo>
                    <a:pt x="283" y="464"/>
                  </a:lnTo>
                  <a:lnTo>
                    <a:pt x="279" y="466"/>
                  </a:lnTo>
                  <a:lnTo>
                    <a:pt x="274" y="467"/>
                  </a:lnTo>
                  <a:lnTo>
                    <a:pt x="271" y="467"/>
                  </a:lnTo>
                  <a:lnTo>
                    <a:pt x="267" y="466"/>
                  </a:lnTo>
                  <a:lnTo>
                    <a:pt x="258" y="459"/>
                  </a:lnTo>
                  <a:lnTo>
                    <a:pt x="252" y="453"/>
                  </a:lnTo>
                  <a:lnTo>
                    <a:pt x="257" y="439"/>
                  </a:lnTo>
                  <a:lnTo>
                    <a:pt x="261" y="425"/>
                  </a:lnTo>
                  <a:lnTo>
                    <a:pt x="270" y="424"/>
                  </a:lnTo>
                  <a:lnTo>
                    <a:pt x="276" y="421"/>
                  </a:lnTo>
                  <a:lnTo>
                    <a:pt x="279" y="419"/>
                  </a:lnTo>
                  <a:lnTo>
                    <a:pt x="283" y="417"/>
                  </a:lnTo>
                  <a:lnTo>
                    <a:pt x="287" y="414"/>
                  </a:lnTo>
                  <a:lnTo>
                    <a:pt x="291" y="411"/>
                  </a:lnTo>
                  <a:lnTo>
                    <a:pt x="298" y="409"/>
                  </a:lnTo>
                  <a:lnTo>
                    <a:pt x="309" y="406"/>
                  </a:lnTo>
                  <a:close/>
                  <a:moveTo>
                    <a:pt x="76" y="445"/>
                  </a:moveTo>
                  <a:lnTo>
                    <a:pt x="76" y="433"/>
                  </a:lnTo>
                  <a:lnTo>
                    <a:pt x="75" y="423"/>
                  </a:lnTo>
                  <a:lnTo>
                    <a:pt x="70" y="420"/>
                  </a:lnTo>
                  <a:lnTo>
                    <a:pt x="68" y="419"/>
                  </a:lnTo>
                  <a:lnTo>
                    <a:pt x="65" y="421"/>
                  </a:lnTo>
                  <a:lnTo>
                    <a:pt x="64" y="425"/>
                  </a:lnTo>
                  <a:lnTo>
                    <a:pt x="69" y="434"/>
                  </a:lnTo>
                  <a:lnTo>
                    <a:pt x="76" y="445"/>
                  </a:lnTo>
                  <a:close/>
                  <a:moveTo>
                    <a:pt x="59" y="405"/>
                  </a:moveTo>
                  <a:lnTo>
                    <a:pt x="65" y="411"/>
                  </a:lnTo>
                  <a:lnTo>
                    <a:pt x="69" y="412"/>
                  </a:lnTo>
                  <a:lnTo>
                    <a:pt x="69" y="412"/>
                  </a:lnTo>
                  <a:lnTo>
                    <a:pt x="70" y="411"/>
                  </a:lnTo>
                  <a:lnTo>
                    <a:pt x="70" y="410"/>
                  </a:lnTo>
                  <a:lnTo>
                    <a:pt x="69" y="407"/>
                  </a:lnTo>
                  <a:lnTo>
                    <a:pt x="71" y="404"/>
                  </a:lnTo>
                  <a:lnTo>
                    <a:pt x="73" y="397"/>
                  </a:lnTo>
                  <a:lnTo>
                    <a:pt x="71" y="389"/>
                  </a:lnTo>
                  <a:lnTo>
                    <a:pt x="70" y="377"/>
                  </a:lnTo>
                  <a:lnTo>
                    <a:pt x="68" y="353"/>
                  </a:lnTo>
                  <a:lnTo>
                    <a:pt x="65" y="331"/>
                  </a:lnTo>
                  <a:lnTo>
                    <a:pt x="54" y="325"/>
                  </a:lnTo>
                  <a:lnTo>
                    <a:pt x="45" y="322"/>
                  </a:lnTo>
                  <a:lnTo>
                    <a:pt x="47" y="331"/>
                  </a:lnTo>
                  <a:lnTo>
                    <a:pt x="47" y="340"/>
                  </a:lnTo>
                  <a:lnTo>
                    <a:pt x="47" y="344"/>
                  </a:lnTo>
                  <a:lnTo>
                    <a:pt x="47" y="348"/>
                  </a:lnTo>
                  <a:lnTo>
                    <a:pt x="48" y="352"/>
                  </a:lnTo>
                  <a:lnTo>
                    <a:pt x="50" y="354"/>
                  </a:lnTo>
                  <a:lnTo>
                    <a:pt x="53" y="368"/>
                  </a:lnTo>
                  <a:lnTo>
                    <a:pt x="56" y="381"/>
                  </a:lnTo>
                  <a:lnTo>
                    <a:pt x="59" y="394"/>
                  </a:lnTo>
                  <a:lnTo>
                    <a:pt x="59" y="405"/>
                  </a:lnTo>
                  <a:close/>
                  <a:moveTo>
                    <a:pt x="86" y="406"/>
                  </a:moveTo>
                  <a:lnTo>
                    <a:pt x="87" y="412"/>
                  </a:lnTo>
                  <a:lnTo>
                    <a:pt x="90" y="418"/>
                  </a:lnTo>
                  <a:lnTo>
                    <a:pt x="95" y="424"/>
                  </a:lnTo>
                  <a:lnTo>
                    <a:pt x="100" y="430"/>
                  </a:lnTo>
                  <a:lnTo>
                    <a:pt x="105" y="434"/>
                  </a:lnTo>
                  <a:lnTo>
                    <a:pt x="111" y="441"/>
                  </a:lnTo>
                  <a:lnTo>
                    <a:pt x="116" y="448"/>
                  </a:lnTo>
                  <a:lnTo>
                    <a:pt x="119" y="457"/>
                  </a:lnTo>
                  <a:lnTo>
                    <a:pt x="122" y="460"/>
                  </a:lnTo>
                  <a:lnTo>
                    <a:pt x="123" y="461"/>
                  </a:lnTo>
                  <a:lnTo>
                    <a:pt x="124" y="461"/>
                  </a:lnTo>
                  <a:lnTo>
                    <a:pt x="124" y="460"/>
                  </a:lnTo>
                  <a:lnTo>
                    <a:pt x="124" y="455"/>
                  </a:lnTo>
                  <a:lnTo>
                    <a:pt x="125" y="452"/>
                  </a:lnTo>
                  <a:lnTo>
                    <a:pt x="128" y="442"/>
                  </a:lnTo>
                  <a:lnTo>
                    <a:pt x="130" y="432"/>
                  </a:lnTo>
                  <a:lnTo>
                    <a:pt x="130" y="420"/>
                  </a:lnTo>
                  <a:lnTo>
                    <a:pt x="132" y="410"/>
                  </a:lnTo>
                  <a:lnTo>
                    <a:pt x="130" y="387"/>
                  </a:lnTo>
                  <a:lnTo>
                    <a:pt x="128" y="363"/>
                  </a:lnTo>
                  <a:lnTo>
                    <a:pt x="123" y="348"/>
                  </a:lnTo>
                  <a:lnTo>
                    <a:pt x="118" y="337"/>
                  </a:lnTo>
                  <a:lnTo>
                    <a:pt x="116" y="333"/>
                  </a:lnTo>
                  <a:lnTo>
                    <a:pt x="113" y="331"/>
                  </a:lnTo>
                  <a:lnTo>
                    <a:pt x="112" y="333"/>
                  </a:lnTo>
                  <a:lnTo>
                    <a:pt x="111" y="337"/>
                  </a:lnTo>
                  <a:lnTo>
                    <a:pt x="107" y="344"/>
                  </a:lnTo>
                  <a:lnTo>
                    <a:pt x="106" y="349"/>
                  </a:lnTo>
                  <a:lnTo>
                    <a:pt x="105" y="356"/>
                  </a:lnTo>
                  <a:lnTo>
                    <a:pt x="106" y="362"/>
                  </a:lnTo>
                  <a:lnTo>
                    <a:pt x="106" y="369"/>
                  </a:lnTo>
                  <a:lnTo>
                    <a:pt x="107" y="376"/>
                  </a:lnTo>
                  <a:lnTo>
                    <a:pt x="107" y="383"/>
                  </a:lnTo>
                  <a:lnTo>
                    <a:pt x="105" y="390"/>
                  </a:lnTo>
                  <a:lnTo>
                    <a:pt x="95" y="398"/>
                  </a:lnTo>
                  <a:lnTo>
                    <a:pt x="86" y="406"/>
                  </a:lnTo>
                  <a:close/>
                  <a:moveTo>
                    <a:pt x="146" y="394"/>
                  </a:moveTo>
                  <a:lnTo>
                    <a:pt x="148" y="397"/>
                  </a:lnTo>
                  <a:lnTo>
                    <a:pt x="149" y="399"/>
                  </a:lnTo>
                  <a:lnTo>
                    <a:pt x="150" y="399"/>
                  </a:lnTo>
                  <a:lnTo>
                    <a:pt x="151" y="399"/>
                  </a:lnTo>
                  <a:lnTo>
                    <a:pt x="155" y="399"/>
                  </a:lnTo>
                  <a:lnTo>
                    <a:pt x="157" y="399"/>
                  </a:lnTo>
                  <a:lnTo>
                    <a:pt x="166" y="395"/>
                  </a:lnTo>
                  <a:lnTo>
                    <a:pt x="175" y="391"/>
                  </a:lnTo>
                  <a:lnTo>
                    <a:pt x="182" y="389"/>
                  </a:lnTo>
                  <a:lnTo>
                    <a:pt x="190" y="387"/>
                  </a:lnTo>
                  <a:lnTo>
                    <a:pt x="197" y="385"/>
                  </a:lnTo>
                  <a:lnTo>
                    <a:pt x="203" y="383"/>
                  </a:lnTo>
                  <a:lnTo>
                    <a:pt x="207" y="381"/>
                  </a:lnTo>
                  <a:lnTo>
                    <a:pt x="209" y="376"/>
                  </a:lnTo>
                  <a:lnTo>
                    <a:pt x="213" y="368"/>
                  </a:lnTo>
                  <a:lnTo>
                    <a:pt x="218" y="358"/>
                  </a:lnTo>
                  <a:lnTo>
                    <a:pt x="219" y="354"/>
                  </a:lnTo>
                  <a:lnTo>
                    <a:pt x="220" y="349"/>
                  </a:lnTo>
                  <a:lnTo>
                    <a:pt x="220" y="346"/>
                  </a:lnTo>
                  <a:lnTo>
                    <a:pt x="218" y="345"/>
                  </a:lnTo>
                  <a:lnTo>
                    <a:pt x="215" y="341"/>
                  </a:lnTo>
                  <a:lnTo>
                    <a:pt x="213" y="338"/>
                  </a:lnTo>
                  <a:lnTo>
                    <a:pt x="218" y="339"/>
                  </a:lnTo>
                  <a:lnTo>
                    <a:pt x="220" y="340"/>
                  </a:lnTo>
                  <a:lnTo>
                    <a:pt x="222" y="339"/>
                  </a:lnTo>
                  <a:lnTo>
                    <a:pt x="223" y="338"/>
                  </a:lnTo>
                  <a:lnTo>
                    <a:pt x="224" y="335"/>
                  </a:lnTo>
                  <a:lnTo>
                    <a:pt x="224" y="333"/>
                  </a:lnTo>
                  <a:lnTo>
                    <a:pt x="224" y="327"/>
                  </a:lnTo>
                  <a:lnTo>
                    <a:pt x="225" y="323"/>
                  </a:lnTo>
                  <a:lnTo>
                    <a:pt x="226" y="317"/>
                  </a:lnTo>
                  <a:lnTo>
                    <a:pt x="228" y="312"/>
                  </a:lnTo>
                  <a:lnTo>
                    <a:pt x="229" y="309"/>
                  </a:lnTo>
                  <a:lnTo>
                    <a:pt x="230" y="305"/>
                  </a:lnTo>
                  <a:lnTo>
                    <a:pt x="230" y="303"/>
                  </a:lnTo>
                  <a:lnTo>
                    <a:pt x="228" y="303"/>
                  </a:lnTo>
                  <a:lnTo>
                    <a:pt x="224" y="302"/>
                  </a:lnTo>
                  <a:lnTo>
                    <a:pt x="219" y="303"/>
                  </a:lnTo>
                  <a:lnTo>
                    <a:pt x="213" y="305"/>
                  </a:lnTo>
                  <a:lnTo>
                    <a:pt x="208" y="309"/>
                  </a:lnTo>
                  <a:lnTo>
                    <a:pt x="198" y="318"/>
                  </a:lnTo>
                  <a:lnTo>
                    <a:pt x="191" y="326"/>
                  </a:lnTo>
                  <a:lnTo>
                    <a:pt x="178" y="334"/>
                  </a:lnTo>
                  <a:lnTo>
                    <a:pt x="164" y="342"/>
                  </a:lnTo>
                  <a:lnTo>
                    <a:pt x="170" y="341"/>
                  </a:lnTo>
                  <a:lnTo>
                    <a:pt x="176" y="341"/>
                  </a:lnTo>
                  <a:lnTo>
                    <a:pt x="181" y="344"/>
                  </a:lnTo>
                  <a:lnTo>
                    <a:pt x="187" y="345"/>
                  </a:lnTo>
                  <a:lnTo>
                    <a:pt x="177" y="347"/>
                  </a:lnTo>
                  <a:lnTo>
                    <a:pt x="167" y="351"/>
                  </a:lnTo>
                  <a:lnTo>
                    <a:pt x="160" y="356"/>
                  </a:lnTo>
                  <a:lnTo>
                    <a:pt x="154" y="363"/>
                  </a:lnTo>
                  <a:lnTo>
                    <a:pt x="149" y="370"/>
                  </a:lnTo>
                  <a:lnTo>
                    <a:pt x="146" y="377"/>
                  </a:lnTo>
                  <a:lnTo>
                    <a:pt x="145" y="385"/>
                  </a:lnTo>
                  <a:lnTo>
                    <a:pt x="146" y="394"/>
                  </a:lnTo>
                  <a:close/>
                  <a:moveTo>
                    <a:pt x="235" y="318"/>
                  </a:moveTo>
                  <a:lnTo>
                    <a:pt x="250" y="311"/>
                  </a:lnTo>
                  <a:lnTo>
                    <a:pt x="260" y="306"/>
                  </a:lnTo>
                  <a:lnTo>
                    <a:pt x="265" y="303"/>
                  </a:lnTo>
                  <a:lnTo>
                    <a:pt x="268" y="299"/>
                  </a:lnTo>
                  <a:lnTo>
                    <a:pt x="270" y="297"/>
                  </a:lnTo>
                  <a:lnTo>
                    <a:pt x="272" y="294"/>
                  </a:lnTo>
                  <a:lnTo>
                    <a:pt x="276" y="290"/>
                  </a:lnTo>
                  <a:lnTo>
                    <a:pt x="282" y="286"/>
                  </a:lnTo>
                  <a:lnTo>
                    <a:pt x="281" y="284"/>
                  </a:lnTo>
                  <a:lnTo>
                    <a:pt x="278" y="284"/>
                  </a:lnTo>
                  <a:lnTo>
                    <a:pt x="276" y="284"/>
                  </a:lnTo>
                  <a:lnTo>
                    <a:pt x="274" y="286"/>
                  </a:lnTo>
                  <a:lnTo>
                    <a:pt x="270" y="288"/>
                  </a:lnTo>
                  <a:lnTo>
                    <a:pt x="265" y="289"/>
                  </a:lnTo>
                  <a:lnTo>
                    <a:pt x="265" y="293"/>
                  </a:lnTo>
                  <a:lnTo>
                    <a:pt x="263" y="294"/>
                  </a:lnTo>
                  <a:lnTo>
                    <a:pt x="262" y="295"/>
                  </a:lnTo>
                  <a:lnTo>
                    <a:pt x="261" y="295"/>
                  </a:lnTo>
                  <a:lnTo>
                    <a:pt x="257" y="294"/>
                  </a:lnTo>
                  <a:lnTo>
                    <a:pt x="255" y="293"/>
                  </a:lnTo>
                  <a:lnTo>
                    <a:pt x="250" y="296"/>
                  </a:lnTo>
                  <a:lnTo>
                    <a:pt x="245" y="298"/>
                  </a:lnTo>
                  <a:lnTo>
                    <a:pt x="242" y="299"/>
                  </a:lnTo>
                  <a:lnTo>
                    <a:pt x="240" y="303"/>
                  </a:lnTo>
                  <a:lnTo>
                    <a:pt x="238" y="310"/>
                  </a:lnTo>
                  <a:lnTo>
                    <a:pt x="235" y="318"/>
                  </a:lnTo>
                  <a:close/>
                  <a:moveTo>
                    <a:pt x="217" y="301"/>
                  </a:moveTo>
                  <a:lnTo>
                    <a:pt x="228" y="296"/>
                  </a:lnTo>
                  <a:lnTo>
                    <a:pt x="238" y="294"/>
                  </a:lnTo>
                  <a:lnTo>
                    <a:pt x="244" y="291"/>
                  </a:lnTo>
                  <a:lnTo>
                    <a:pt x="247" y="290"/>
                  </a:lnTo>
                  <a:lnTo>
                    <a:pt x="252" y="288"/>
                  </a:lnTo>
                  <a:lnTo>
                    <a:pt x="256" y="284"/>
                  </a:lnTo>
                  <a:lnTo>
                    <a:pt x="256" y="280"/>
                  </a:lnTo>
                  <a:lnTo>
                    <a:pt x="258" y="275"/>
                  </a:lnTo>
                  <a:lnTo>
                    <a:pt x="258" y="274"/>
                  </a:lnTo>
                  <a:lnTo>
                    <a:pt x="260" y="272"/>
                  </a:lnTo>
                  <a:lnTo>
                    <a:pt x="258" y="270"/>
                  </a:lnTo>
                  <a:lnTo>
                    <a:pt x="256" y="269"/>
                  </a:lnTo>
                  <a:lnTo>
                    <a:pt x="241" y="275"/>
                  </a:lnTo>
                  <a:lnTo>
                    <a:pt x="226" y="280"/>
                  </a:lnTo>
                  <a:lnTo>
                    <a:pt x="220" y="283"/>
                  </a:lnTo>
                  <a:lnTo>
                    <a:pt x="214" y="287"/>
                  </a:lnTo>
                  <a:lnTo>
                    <a:pt x="209" y="291"/>
                  </a:lnTo>
                  <a:lnTo>
                    <a:pt x="206" y="297"/>
                  </a:lnTo>
                  <a:lnTo>
                    <a:pt x="204" y="301"/>
                  </a:lnTo>
                  <a:lnTo>
                    <a:pt x="204" y="303"/>
                  </a:lnTo>
                  <a:lnTo>
                    <a:pt x="204" y="303"/>
                  </a:lnTo>
                  <a:lnTo>
                    <a:pt x="207" y="304"/>
                  </a:lnTo>
                  <a:lnTo>
                    <a:pt x="212" y="303"/>
                  </a:lnTo>
                  <a:lnTo>
                    <a:pt x="217" y="301"/>
                  </a:lnTo>
                  <a:close/>
                  <a:moveTo>
                    <a:pt x="225" y="274"/>
                  </a:moveTo>
                  <a:lnTo>
                    <a:pt x="242" y="268"/>
                  </a:lnTo>
                  <a:lnTo>
                    <a:pt x="260" y="261"/>
                  </a:lnTo>
                  <a:lnTo>
                    <a:pt x="262" y="257"/>
                  </a:lnTo>
                  <a:lnTo>
                    <a:pt x="266" y="252"/>
                  </a:lnTo>
                  <a:lnTo>
                    <a:pt x="268" y="250"/>
                  </a:lnTo>
                  <a:lnTo>
                    <a:pt x="268" y="247"/>
                  </a:lnTo>
                  <a:lnTo>
                    <a:pt x="268" y="246"/>
                  </a:lnTo>
                  <a:lnTo>
                    <a:pt x="267" y="245"/>
                  </a:lnTo>
                  <a:lnTo>
                    <a:pt x="256" y="250"/>
                  </a:lnTo>
                  <a:lnTo>
                    <a:pt x="247" y="255"/>
                  </a:lnTo>
                  <a:lnTo>
                    <a:pt x="238" y="262"/>
                  </a:lnTo>
                  <a:lnTo>
                    <a:pt x="226" y="267"/>
                  </a:lnTo>
                  <a:lnTo>
                    <a:pt x="224" y="269"/>
                  </a:lnTo>
                  <a:lnTo>
                    <a:pt x="223" y="272"/>
                  </a:lnTo>
                  <a:lnTo>
                    <a:pt x="223" y="274"/>
                  </a:lnTo>
                  <a:lnTo>
                    <a:pt x="225" y="274"/>
                  </a:lnTo>
                  <a:close/>
                  <a:moveTo>
                    <a:pt x="197" y="254"/>
                  </a:moveTo>
                  <a:lnTo>
                    <a:pt x="202" y="253"/>
                  </a:lnTo>
                  <a:lnTo>
                    <a:pt x="207" y="251"/>
                  </a:lnTo>
                  <a:lnTo>
                    <a:pt x="209" y="250"/>
                  </a:lnTo>
                  <a:lnTo>
                    <a:pt x="210" y="247"/>
                  </a:lnTo>
                  <a:lnTo>
                    <a:pt x="210" y="245"/>
                  </a:lnTo>
                  <a:lnTo>
                    <a:pt x="210" y="241"/>
                  </a:lnTo>
                  <a:lnTo>
                    <a:pt x="210" y="239"/>
                  </a:lnTo>
                  <a:lnTo>
                    <a:pt x="210" y="238"/>
                  </a:lnTo>
                  <a:lnTo>
                    <a:pt x="209" y="238"/>
                  </a:lnTo>
                  <a:lnTo>
                    <a:pt x="207" y="239"/>
                  </a:lnTo>
                  <a:lnTo>
                    <a:pt x="202" y="241"/>
                  </a:lnTo>
                  <a:lnTo>
                    <a:pt x="198" y="245"/>
                  </a:lnTo>
                  <a:lnTo>
                    <a:pt x="197" y="247"/>
                  </a:lnTo>
                  <a:lnTo>
                    <a:pt x="197" y="250"/>
                  </a:lnTo>
                  <a:lnTo>
                    <a:pt x="196" y="252"/>
                  </a:lnTo>
                  <a:lnTo>
                    <a:pt x="197" y="254"/>
                  </a:lnTo>
                  <a:close/>
                  <a:moveTo>
                    <a:pt x="132" y="333"/>
                  </a:moveTo>
                  <a:lnTo>
                    <a:pt x="133" y="329"/>
                  </a:lnTo>
                  <a:lnTo>
                    <a:pt x="133" y="325"/>
                  </a:lnTo>
                  <a:lnTo>
                    <a:pt x="132" y="322"/>
                  </a:lnTo>
                  <a:lnTo>
                    <a:pt x="132" y="317"/>
                  </a:lnTo>
                  <a:lnTo>
                    <a:pt x="130" y="316"/>
                  </a:lnTo>
                  <a:lnTo>
                    <a:pt x="129" y="316"/>
                  </a:lnTo>
                  <a:lnTo>
                    <a:pt x="128" y="316"/>
                  </a:lnTo>
                  <a:lnTo>
                    <a:pt x="128" y="317"/>
                  </a:lnTo>
                  <a:lnTo>
                    <a:pt x="125" y="320"/>
                  </a:lnTo>
                  <a:lnTo>
                    <a:pt x="124" y="323"/>
                  </a:lnTo>
                  <a:lnTo>
                    <a:pt x="127" y="329"/>
                  </a:lnTo>
                  <a:lnTo>
                    <a:pt x="132" y="333"/>
                  </a:lnTo>
                  <a:close/>
                  <a:moveTo>
                    <a:pt x="112" y="318"/>
                  </a:moveTo>
                  <a:lnTo>
                    <a:pt x="109" y="320"/>
                  </a:lnTo>
                  <a:lnTo>
                    <a:pt x="108" y="324"/>
                  </a:lnTo>
                  <a:lnTo>
                    <a:pt x="107" y="325"/>
                  </a:lnTo>
                  <a:lnTo>
                    <a:pt x="106" y="326"/>
                  </a:lnTo>
                  <a:lnTo>
                    <a:pt x="105" y="325"/>
                  </a:lnTo>
                  <a:lnTo>
                    <a:pt x="102" y="325"/>
                  </a:lnTo>
                  <a:lnTo>
                    <a:pt x="103" y="309"/>
                  </a:lnTo>
                  <a:lnTo>
                    <a:pt x="102" y="294"/>
                  </a:lnTo>
                  <a:lnTo>
                    <a:pt x="103" y="301"/>
                  </a:lnTo>
                  <a:lnTo>
                    <a:pt x="106" y="306"/>
                  </a:lnTo>
                  <a:lnTo>
                    <a:pt x="108" y="313"/>
                  </a:lnTo>
                  <a:lnTo>
                    <a:pt x="112" y="318"/>
                  </a:lnTo>
                  <a:close/>
                  <a:moveTo>
                    <a:pt x="98" y="378"/>
                  </a:moveTo>
                  <a:lnTo>
                    <a:pt x="97" y="382"/>
                  </a:lnTo>
                  <a:lnTo>
                    <a:pt x="96" y="385"/>
                  </a:lnTo>
                  <a:lnTo>
                    <a:pt x="95" y="387"/>
                  </a:lnTo>
                  <a:lnTo>
                    <a:pt x="93" y="388"/>
                  </a:lnTo>
                  <a:lnTo>
                    <a:pt x="91" y="389"/>
                  </a:lnTo>
                  <a:lnTo>
                    <a:pt x="89" y="389"/>
                  </a:lnTo>
                  <a:lnTo>
                    <a:pt x="86" y="389"/>
                  </a:lnTo>
                  <a:lnTo>
                    <a:pt x="85" y="389"/>
                  </a:lnTo>
                  <a:lnTo>
                    <a:pt x="84" y="388"/>
                  </a:lnTo>
                  <a:lnTo>
                    <a:pt x="82" y="385"/>
                  </a:lnTo>
                  <a:lnTo>
                    <a:pt x="79" y="356"/>
                  </a:lnTo>
                  <a:lnTo>
                    <a:pt x="76" y="327"/>
                  </a:lnTo>
                  <a:lnTo>
                    <a:pt x="74" y="312"/>
                  </a:lnTo>
                  <a:lnTo>
                    <a:pt x="71" y="299"/>
                  </a:lnTo>
                  <a:lnTo>
                    <a:pt x="69" y="293"/>
                  </a:lnTo>
                  <a:lnTo>
                    <a:pt x="66" y="288"/>
                  </a:lnTo>
                  <a:lnTo>
                    <a:pt x="63" y="282"/>
                  </a:lnTo>
                  <a:lnTo>
                    <a:pt x="58" y="277"/>
                  </a:lnTo>
                  <a:lnTo>
                    <a:pt x="56" y="270"/>
                  </a:lnTo>
                  <a:lnTo>
                    <a:pt x="55" y="263"/>
                  </a:lnTo>
                  <a:lnTo>
                    <a:pt x="54" y="260"/>
                  </a:lnTo>
                  <a:lnTo>
                    <a:pt x="54" y="257"/>
                  </a:lnTo>
                  <a:lnTo>
                    <a:pt x="55" y="255"/>
                  </a:lnTo>
                  <a:lnTo>
                    <a:pt x="58" y="254"/>
                  </a:lnTo>
                  <a:lnTo>
                    <a:pt x="66" y="257"/>
                  </a:lnTo>
                  <a:lnTo>
                    <a:pt x="73" y="260"/>
                  </a:lnTo>
                  <a:lnTo>
                    <a:pt x="76" y="262"/>
                  </a:lnTo>
                  <a:lnTo>
                    <a:pt x="79" y="265"/>
                  </a:lnTo>
                  <a:lnTo>
                    <a:pt x="82" y="270"/>
                  </a:lnTo>
                  <a:lnTo>
                    <a:pt x="87" y="276"/>
                  </a:lnTo>
                  <a:lnTo>
                    <a:pt x="90" y="279"/>
                  </a:lnTo>
                  <a:lnTo>
                    <a:pt x="93" y="282"/>
                  </a:lnTo>
                  <a:lnTo>
                    <a:pt x="95" y="303"/>
                  </a:lnTo>
                  <a:lnTo>
                    <a:pt x="95" y="320"/>
                  </a:lnTo>
                  <a:lnTo>
                    <a:pt x="95" y="338"/>
                  </a:lnTo>
                  <a:lnTo>
                    <a:pt x="95" y="360"/>
                  </a:lnTo>
                  <a:lnTo>
                    <a:pt x="96" y="365"/>
                  </a:lnTo>
                  <a:lnTo>
                    <a:pt x="97" y="369"/>
                  </a:lnTo>
                  <a:lnTo>
                    <a:pt x="100" y="373"/>
                  </a:lnTo>
                  <a:lnTo>
                    <a:pt x="98" y="378"/>
                  </a:lnTo>
                  <a:close/>
                  <a:moveTo>
                    <a:pt x="121" y="306"/>
                  </a:moveTo>
                  <a:lnTo>
                    <a:pt x="122" y="310"/>
                  </a:lnTo>
                  <a:lnTo>
                    <a:pt x="124" y="310"/>
                  </a:lnTo>
                  <a:lnTo>
                    <a:pt x="125" y="310"/>
                  </a:lnTo>
                  <a:lnTo>
                    <a:pt x="127" y="306"/>
                  </a:lnTo>
                  <a:lnTo>
                    <a:pt x="127" y="298"/>
                  </a:lnTo>
                  <a:lnTo>
                    <a:pt x="128" y="290"/>
                  </a:lnTo>
                  <a:lnTo>
                    <a:pt x="128" y="286"/>
                  </a:lnTo>
                  <a:lnTo>
                    <a:pt x="127" y="282"/>
                  </a:lnTo>
                  <a:lnTo>
                    <a:pt x="125" y="277"/>
                  </a:lnTo>
                  <a:lnTo>
                    <a:pt x="122" y="274"/>
                  </a:lnTo>
                  <a:lnTo>
                    <a:pt x="121" y="268"/>
                  </a:lnTo>
                  <a:lnTo>
                    <a:pt x="119" y="262"/>
                  </a:lnTo>
                  <a:lnTo>
                    <a:pt x="118" y="260"/>
                  </a:lnTo>
                  <a:lnTo>
                    <a:pt x="117" y="258"/>
                  </a:lnTo>
                  <a:lnTo>
                    <a:pt x="114" y="257"/>
                  </a:lnTo>
                  <a:lnTo>
                    <a:pt x="112" y="255"/>
                  </a:lnTo>
                  <a:lnTo>
                    <a:pt x="109" y="257"/>
                  </a:lnTo>
                  <a:lnTo>
                    <a:pt x="107" y="255"/>
                  </a:lnTo>
                  <a:lnTo>
                    <a:pt x="107" y="255"/>
                  </a:lnTo>
                  <a:lnTo>
                    <a:pt x="106" y="257"/>
                  </a:lnTo>
                  <a:lnTo>
                    <a:pt x="106" y="259"/>
                  </a:lnTo>
                  <a:lnTo>
                    <a:pt x="106" y="262"/>
                  </a:lnTo>
                  <a:lnTo>
                    <a:pt x="106" y="268"/>
                  </a:lnTo>
                  <a:lnTo>
                    <a:pt x="106" y="275"/>
                  </a:lnTo>
                  <a:lnTo>
                    <a:pt x="108" y="280"/>
                  </a:lnTo>
                  <a:lnTo>
                    <a:pt x="111" y="286"/>
                  </a:lnTo>
                  <a:lnTo>
                    <a:pt x="116" y="296"/>
                  </a:lnTo>
                  <a:lnTo>
                    <a:pt x="121" y="306"/>
                  </a:lnTo>
                  <a:close/>
                  <a:moveTo>
                    <a:pt x="157" y="259"/>
                  </a:moveTo>
                  <a:lnTo>
                    <a:pt x="161" y="257"/>
                  </a:lnTo>
                  <a:lnTo>
                    <a:pt x="165" y="253"/>
                  </a:lnTo>
                  <a:lnTo>
                    <a:pt x="166" y="250"/>
                  </a:lnTo>
                  <a:lnTo>
                    <a:pt x="167" y="245"/>
                  </a:lnTo>
                  <a:lnTo>
                    <a:pt x="167" y="236"/>
                  </a:lnTo>
                  <a:lnTo>
                    <a:pt x="170" y="227"/>
                  </a:lnTo>
                  <a:lnTo>
                    <a:pt x="171" y="222"/>
                  </a:lnTo>
                  <a:lnTo>
                    <a:pt x="170" y="217"/>
                  </a:lnTo>
                  <a:lnTo>
                    <a:pt x="170" y="212"/>
                  </a:lnTo>
                  <a:lnTo>
                    <a:pt x="169" y="208"/>
                  </a:lnTo>
                  <a:lnTo>
                    <a:pt x="165" y="200"/>
                  </a:lnTo>
                  <a:lnTo>
                    <a:pt x="162" y="191"/>
                  </a:lnTo>
                  <a:lnTo>
                    <a:pt x="157" y="196"/>
                  </a:lnTo>
                  <a:lnTo>
                    <a:pt x="155" y="201"/>
                  </a:lnTo>
                  <a:lnTo>
                    <a:pt x="154" y="207"/>
                  </a:lnTo>
                  <a:lnTo>
                    <a:pt x="153" y="211"/>
                  </a:lnTo>
                  <a:lnTo>
                    <a:pt x="153" y="222"/>
                  </a:lnTo>
                  <a:lnTo>
                    <a:pt x="151" y="232"/>
                  </a:lnTo>
                  <a:lnTo>
                    <a:pt x="151" y="240"/>
                  </a:lnTo>
                  <a:lnTo>
                    <a:pt x="153" y="247"/>
                  </a:lnTo>
                  <a:lnTo>
                    <a:pt x="153" y="252"/>
                  </a:lnTo>
                  <a:lnTo>
                    <a:pt x="154" y="254"/>
                  </a:lnTo>
                  <a:lnTo>
                    <a:pt x="155" y="258"/>
                  </a:lnTo>
                  <a:lnTo>
                    <a:pt x="157" y="259"/>
                  </a:lnTo>
                  <a:close/>
                  <a:moveTo>
                    <a:pt x="145" y="279"/>
                  </a:moveTo>
                  <a:lnTo>
                    <a:pt x="146" y="255"/>
                  </a:lnTo>
                  <a:lnTo>
                    <a:pt x="145" y="232"/>
                  </a:lnTo>
                  <a:lnTo>
                    <a:pt x="144" y="221"/>
                  </a:lnTo>
                  <a:lnTo>
                    <a:pt x="143" y="208"/>
                  </a:lnTo>
                  <a:lnTo>
                    <a:pt x="140" y="195"/>
                  </a:lnTo>
                  <a:lnTo>
                    <a:pt x="137" y="182"/>
                  </a:lnTo>
                  <a:lnTo>
                    <a:pt x="138" y="175"/>
                  </a:lnTo>
                  <a:lnTo>
                    <a:pt x="138" y="169"/>
                  </a:lnTo>
                  <a:lnTo>
                    <a:pt x="137" y="165"/>
                  </a:lnTo>
                  <a:lnTo>
                    <a:pt x="134" y="161"/>
                  </a:lnTo>
                  <a:lnTo>
                    <a:pt x="128" y="157"/>
                  </a:lnTo>
                  <a:lnTo>
                    <a:pt x="123" y="151"/>
                  </a:lnTo>
                  <a:lnTo>
                    <a:pt x="118" y="162"/>
                  </a:lnTo>
                  <a:lnTo>
                    <a:pt x="114" y="175"/>
                  </a:lnTo>
                  <a:lnTo>
                    <a:pt x="113" y="187"/>
                  </a:lnTo>
                  <a:lnTo>
                    <a:pt x="114" y="201"/>
                  </a:lnTo>
                  <a:lnTo>
                    <a:pt x="117" y="214"/>
                  </a:lnTo>
                  <a:lnTo>
                    <a:pt x="121" y="225"/>
                  </a:lnTo>
                  <a:lnTo>
                    <a:pt x="124" y="238"/>
                  </a:lnTo>
                  <a:lnTo>
                    <a:pt x="129" y="250"/>
                  </a:lnTo>
                  <a:lnTo>
                    <a:pt x="139" y="267"/>
                  </a:lnTo>
                  <a:lnTo>
                    <a:pt x="145" y="279"/>
                  </a:lnTo>
                  <a:close/>
                  <a:moveTo>
                    <a:pt x="103" y="195"/>
                  </a:moveTo>
                  <a:lnTo>
                    <a:pt x="103" y="198"/>
                  </a:lnTo>
                  <a:lnTo>
                    <a:pt x="102" y="201"/>
                  </a:lnTo>
                  <a:lnTo>
                    <a:pt x="100" y="200"/>
                  </a:lnTo>
                  <a:lnTo>
                    <a:pt x="98" y="196"/>
                  </a:lnTo>
                  <a:lnTo>
                    <a:pt x="90" y="183"/>
                  </a:lnTo>
                  <a:lnTo>
                    <a:pt x="81" y="167"/>
                  </a:lnTo>
                  <a:lnTo>
                    <a:pt x="79" y="159"/>
                  </a:lnTo>
                  <a:lnTo>
                    <a:pt x="76" y="151"/>
                  </a:lnTo>
                  <a:lnTo>
                    <a:pt x="76" y="147"/>
                  </a:lnTo>
                  <a:lnTo>
                    <a:pt x="76" y="144"/>
                  </a:lnTo>
                  <a:lnTo>
                    <a:pt x="77" y="140"/>
                  </a:lnTo>
                  <a:lnTo>
                    <a:pt x="80" y="138"/>
                  </a:lnTo>
                  <a:lnTo>
                    <a:pt x="81" y="137"/>
                  </a:lnTo>
                  <a:lnTo>
                    <a:pt x="85" y="137"/>
                  </a:lnTo>
                  <a:lnTo>
                    <a:pt x="89" y="140"/>
                  </a:lnTo>
                  <a:lnTo>
                    <a:pt x="92" y="144"/>
                  </a:lnTo>
                  <a:lnTo>
                    <a:pt x="95" y="149"/>
                  </a:lnTo>
                  <a:lnTo>
                    <a:pt x="98" y="153"/>
                  </a:lnTo>
                  <a:lnTo>
                    <a:pt x="100" y="158"/>
                  </a:lnTo>
                  <a:lnTo>
                    <a:pt x="101" y="162"/>
                  </a:lnTo>
                  <a:lnTo>
                    <a:pt x="102" y="179"/>
                  </a:lnTo>
                  <a:lnTo>
                    <a:pt x="103" y="195"/>
                  </a:lnTo>
                  <a:close/>
                  <a:moveTo>
                    <a:pt x="116" y="246"/>
                  </a:moveTo>
                  <a:lnTo>
                    <a:pt x="117" y="248"/>
                  </a:lnTo>
                  <a:lnTo>
                    <a:pt x="117" y="250"/>
                  </a:lnTo>
                  <a:lnTo>
                    <a:pt x="116" y="250"/>
                  </a:lnTo>
                  <a:lnTo>
                    <a:pt x="114" y="250"/>
                  </a:lnTo>
                  <a:lnTo>
                    <a:pt x="111" y="250"/>
                  </a:lnTo>
                  <a:lnTo>
                    <a:pt x="108" y="250"/>
                  </a:lnTo>
                  <a:lnTo>
                    <a:pt x="102" y="244"/>
                  </a:lnTo>
                  <a:lnTo>
                    <a:pt x="98" y="237"/>
                  </a:lnTo>
                  <a:lnTo>
                    <a:pt x="96" y="230"/>
                  </a:lnTo>
                  <a:lnTo>
                    <a:pt x="92" y="223"/>
                  </a:lnTo>
                  <a:lnTo>
                    <a:pt x="93" y="227"/>
                  </a:lnTo>
                  <a:lnTo>
                    <a:pt x="95" y="232"/>
                  </a:lnTo>
                  <a:lnTo>
                    <a:pt x="93" y="236"/>
                  </a:lnTo>
                  <a:lnTo>
                    <a:pt x="92" y="238"/>
                  </a:lnTo>
                  <a:lnTo>
                    <a:pt x="92" y="240"/>
                  </a:lnTo>
                  <a:lnTo>
                    <a:pt x="91" y="241"/>
                  </a:lnTo>
                  <a:lnTo>
                    <a:pt x="89" y="240"/>
                  </a:lnTo>
                  <a:lnTo>
                    <a:pt x="85" y="239"/>
                  </a:lnTo>
                  <a:lnTo>
                    <a:pt x="79" y="234"/>
                  </a:lnTo>
                  <a:lnTo>
                    <a:pt x="74" y="231"/>
                  </a:lnTo>
                  <a:lnTo>
                    <a:pt x="84" y="239"/>
                  </a:lnTo>
                  <a:lnTo>
                    <a:pt x="92" y="248"/>
                  </a:lnTo>
                  <a:lnTo>
                    <a:pt x="95" y="253"/>
                  </a:lnTo>
                  <a:lnTo>
                    <a:pt x="97" y="258"/>
                  </a:lnTo>
                  <a:lnTo>
                    <a:pt x="100" y="263"/>
                  </a:lnTo>
                  <a:lnTo>
                    <a:pt x="100" y="268"/>
                  </a:lnTo>
                  <a:lnTo>
                    <a:pt x="92" y="265"/>
                  </a:lnTo>
                  <a:lnTo>
                    <a:pt x="86" y="261"/>
                  </a:lnTo>
                  <a:lnTo>
                    <a:pt x="81" y="255"/>
                  </a:lnTo>
                  <a:lnTo>
                    <a:pt x="77" y="248"/>
                  </a:lnTo>
                  <a:lnTo>
                    <a:pt x="69" y="236"/>
                  </a:lnTo>
                  <a:lnTo>
                    <a:pt x="61" y="222"/>
                  </a:lnTo>
                  <a:lnTo>
                    <a:pt x="63" y="219"/>
                  </a:lnTo>
                  <a:lnTo>
                    <a:pt x="66" y="217"/>
                  </a:lnTo>
                  <a:lnTo>
                    <a:pt x="63" y="216"/>
                  </a:lnTo>
                  <a:lnTo>
                    <a:pt x="59" y="215"/>
                  </a:lnTo>
                  <a:lnTo>
                    <a:pt x="55" y="212"/>
                  </a:lnTo>
                  <a:lnTo>
                    <a:pt x="50" y="207"/>
                  </a:lnTo>
                  <a:lnTo>
                    <a:pt x="50" y="204"/>
                  </a:lnTo>
                  <a:lnTo>
                    <a:pt x="49" y="202"/>
                  </a:lnTo>
                  <a:lnTo>
                    <a:pt x="47" y="201"/>
                  </a:lnTo>
                  <a:lnTo>
                    <a:pt x="44" y="200"/>
                  </a:lnTo>
                  <a:lnTo>
                    <a:pt x="43" y="193"/>
                  </a:lnTo>
                  <a:lnTo>
                    <a:pt x="42" y="188"/>
                  </a:lnTo>
                  <a:lnTo>
                    <a:pt x="43" y="185"/>
                  </a:lnTo>
                  <a:lnTo>
                    <a:pt x="43" y="182"/>
                  </a:lnTo>
                  <a:lnTo>
                    <a:pt x="47" y="178"/>
                  </a:lnTo>
                  <a:lnTo>
                    <a:pt x="48" y="172"/>
                  </a:lnTo>
                  <a:lnTo>
                    <a:pt x="50" y="166"/>
                  </a:lnTo>
                  <a:lnTo>
                    <a:pt x="50" y="159"/>
                  </a:lnTo>
                  <a:lnTo>
                    <a:pt x="52" y="156"/>
                  </a:lnTo>
                  <a:lnTo>
                    <a:pt x="53" y="153"/>
                  </a:lnTo>
                  <a:lnTo>
                    <a:pt x="55" y="152"/>
                  </a:lnTo>
                  <a:lnTo>
                    <a:pt x="58" y="152"/>
                  </a:lnTo>
                  <a:lnTo>
                    <a:pt x="61" y="152"/>
                  </a:lnTo>
                  <a:lnTo>
                    <a:pt x="64" y="153"/>
                  </a:lnTo>
                  <a:lnTo>
                    <a:pt x="66" y="156"/>
                  </a:lnTo>
                  <a:lnTo>
                    <a:pt x="68" y="158"/>
                  </a:lnTo>
                  <a:lnTo>
                    <a:pt x="73" y="164"/>
                  </a:lnTo>
                  <a:lnTo>
                    <a:pt x="77" y="169"/>
                  </a:lnTo>
                  <a:lnTo>
                    <a:pt x="81" y="180"/>
                  </a:lnTo>
                  <a:lnTo>
                    <a:pt x="86" y="189"/>
                  </a:lnTo>
                  <a:lnTo>
                    <a:pt x="90" y="194"/>
                  </a:lnTo>
                  <a:lnTo>
                    <a:pt x="91" y="200"/>
                  </a:lnTo>
                  <a:lnTo>
                    <a:pt x="93" y="204"/>
                  </a:lnTo>
                  <a:lnTo>
                    <a:pt x="93" y="209"/>
                  </a:lnTo>
                  <a:lnTo>
                    <a:pt x="100" y="212"/>
                  </a:lnTo>
                  <a:lnTo>
                    <a:pt x="105" y="217"/>
                  </a:lnTo>
                  <a:lnTo>
                    <a:pt x="108" y="222"/>
                  </a:lnTo>
                  <a:lnTo>
                    <a:pt x="111" y="226"/>
                  </a:lnTo>
                  <a:lnTo>
                    <a:pt x="114" y="236"/>
                  </a:lnTo>
                  <a:lnTo>
                    <a:pt x="116" y="246"/>
                  </a:lnTo>
                  <a:close/>
                  <a:moveTo>
                    <a:pt x="63" y="243"/>
                  </a:moveTo>
                  <a:lnTo>
                    <a:pt x="64" y="245"/>
                  </a:lnTo>
                  <a:lnTo>
                    <a:pt x="64" y="246"/>
                  </a:lnTo>
                  <a:lnTo>
                    <a:pt x="64" y="247"/>
                  </a:lnTo>
                  <a:lnTo>
                    <a:pt x="61" y="248"/>
                  </a:lnTo>
                  <a:lnTo>
                    <a:pt x="58" y="247"/>
                  </a:lnTo>
                  <a:lnTo>
                    <a:pt x="54" y="244"/>
                  </a:lnTo>
                  <a:lnTo>
                    <a:pt x="50" y="239"/>
                  </a:lnTo>
                  <a:lnTo>
                    <a:pt x="48" y="236"/>
                  </a:lnTo>
                  <a:lnTo>
                    <a:pt x="47" y="232"/>
                  </a:lnTo>
                  <a:lnTo>
                    <a:pt x="45" y="227"/>
                  </a:lnTo>
                  <a:lnTo>
                    <a:pt x="45" y="226"/>
                  </a:lnTo>
                  <a:lnTo>
                    <a:pt x="45" y="224"/>
                  </a:lnTo>
                  <a:lnTo>
                    <a:pt x="47" y="223"/>
                  </a:lnTo>
                  <a:lnTo>
                    <a:pt x="48" y="222"/>
                  </a:lnTo>
                  <a:lnTo>
                    <a:pt x="55" y="232"/>
                  </a:lnTo>
                  <a:lnTo>
                    <a:pt x="63" y="243"/>
                  </a:lnTo>
                  <a:close/>
                  <a:moveTo>
                    <a:pt x="64" y="144"/>
                  </a:moveTo>
                  <a:lnTo>
                    <a:pt x="66" y="144"/>
                  </a:lnTo>
                  <a:lnTo>
                    <a:pt x="68" y="142"/>
                  </a:lnTo>
                  <a:lnTo>
                    <a:pt x="66" y="140"/>
                  </a:lnTo>
                  <a:lnTo>
                    <a:pt x="66" y="139"/>
                  </a:lnTo>
                  <a:lnTo>
                    <a:pt x="66" y="133"/>
                  </a:lnTo>
                  <a:lnTo>
                    <a:pt x="66" y="128"/>
                  </a:lnTo>
                  <a:lnTo>
                    <a:pt x="66" y="124"/>
                  </a:lnTo>
                  <a:lnTo>
                    <a:pt x="65" y="122"/>
                  </a:lnTo>
                  <a:lnTo>
                    <a:pt x="64" y="118"/>
                  </a:lnTo>
                  <a:lnTo>
                    <a:pt x="60" y="116"/>
                  </a:lnTo>
                  <a:lnTo>
                    <a:pt x="58" y="114"/>
                  </a:lnTo>
                  <a:lnTo>
                    <a:pt x="56" y="115"/>
                  </a:lnTo>
                  <a:lnTo>
                    <a:pt x="55" y="117"/>
                  </a:lnTo>
                  <a:lnTo>
                    <a:pt x="55" y="118"/>
                  </a:lnTo>
                  <a:lnTo>
                    <a:pt x="56" y="125"/>
                  </a:lnTo>
                  <a:lnTo>
                    <a:pt x="58" y="132"/>
                  </a:lnTo>
                  <a:lnTo>
                    <a:pt x="58" y="136"/>
                  </a:lnTo>
                  <a:lnTo>
                    <a:pt x="59" y="139"/>
                  </a:lnTo>
                  <a:lnTo>
                    <a:pt x="61" y="142"/>
                  </a:lnTo>
                  <a:lnTo>
                    <a:pt x="64" y="144"/>
                  </a:lnTo>
                  <a:close/>
                  <a:moveTo>
                    <a:pt x="111" y="164"/>
                  </a:moveTo>
                  <a:lnTo>
                    <a:pt x="112" y="158"/>
                  </a:lnTo>
                  <a:lnTo>
                    <a:pt x="113" y="151"/>
                  </a:lnTo>
                  <a:lnTo>
                    <a:pt x="112" y="145"/>
                  </a:lnTo>
                  <a:lnTo>
                    <a:pt x="109" y="138"/>
                  </a:lnTo>
                  <a:lnTo>
                    <a:pt x="105" y="124"/>
                  </a:lnTo>
                  <a:lnTo>
                    <a:pt x="102" y="110"/>
                  </a:lnTo>
                  <a:lnTo>
                    <a:pt x="101" y="107"/>
                  </a:lnTo>
                  <a:lnTo>
                    <a:pt x="101" y="104"/>
                  </a:lnTo>
                  <a:lnTo>
                    <a:pt x="100" y="102"/>
                  </a:lnTo>
                  <a:lnTo>
                    <a:pt x="97" y="101"/>
                  </a:lnTo>
                  <a:lnTo>
                    <a:pt x="96" y="101"/>
                  </a:lnTo>
                  <a:lnTo>
                    <a:pt x="95" y="102"/>
                  </a:lnTo>
                  <a:lnTo>
                    <a:pt x="93" y="103"/>
                  </a:lnTo>
                  <a:lnTo>
                    <a:pt x="92" y="104"/>
                  </a:lnTo>
                  <a:lnTo>
                    <a:pt x="90" y="108"/>
                  </a:lnTo>
                  <a:lnTo>
                    <a:pt x="90" y="110"/>
                  </a:lnTo>
                  <a:lnTo>
                    <a:pt x="90" y="114"/>
                  </a:lnTo>
                  <a:lnTo>
                    <a:pt x="90" y="116"/>
                  </a:lnTo>
                  <a:lnTo>
                    <a:pt x="91" y="123"/>
                  </a:lnTo>
                  <a:lnTo>
                    <a:pt x="92" y="129"/>
                  </a:lnTo>
                  <a:lnTo>
                    <a:pt x="92" y="133"/>
                  </a:lnTo>
                  <a:lnTo>
                    <a:pt x="93" y="137"/>
                  </a:lnTo>
                  <a:lnTo>
                    <a:pt x="96" y="142"/>
                  </a:lnTo>
                  <a:lnTo>
                    <a:pt x="100" y="145"/>
                  </a:lnTo>
                  <a:lnTo>
                    <a:pt x="106" y="154"/>
                  </a:lnTo>
                  <a:lnTo>
                    <a:pt x="111" y="164"/>
                  </a:lnTo>
                  <a:close/>
                  <a:moveTo>
                    <a:pt x="39" y="366"/>
                  </a:moveTo>
                  <a:lnTo>
                    <a:pt x="34" y="370"/>
                  </a:lnTo>
                  <a:lnTo>
                    <a:pt x="29" y="376"/>
                  </a:lnTo>
                  <a:lnTo>
                    <a:pt x="27" y="378"/>
                  </a:lnTo>
                  <a:lnTo>
                    <a:pt x="24" y="380"/>
                  </a:lnTo>
                  <a:lnTo>
                    <a:pt x="22" y="380"/>
                  </a:lnTo>
                  <a:lnTo>
                    <a:pt x="20" y="377"/>
                  </a:lnTo>
                  <a:lnTo>
                    <a:pt x="18" y="370"/>
                  </a:lnTo>
                  <a:lnTo>
                    <a:pt x="18" y="362"/>
                  </a:lnTo>
                  <a:lnTo>
                    <a:pt x="20" y="354"/>
                  </a:lnTo>
                  <a:lnTo>
                    <a:pt x="22" y="345"/>
                  </a:lnTo>
                  <a:lnTo>
                    <a:pt x="26" y="338"/>
                  </a:lnTo>
                  <a:lnTo>
                    <a:pt x="29" y="331"/>
                  </a:lnTo>
                  <a:lnTo>
                    <a:pt x="34" y="326"/>
                  </a:lnTo>
                  <a:lnTo>
                    <a:pt x="39" y="323"/>
                  </a:lnTo>
                  <a:lnTo>
                    <a:pt x="39" y="366"/>
                  </a:lnTo>
                  <a:close/>
                  <a:moveTo>
                    <a:pt x="39" y="221"/>
                  </a:moveTo>
                  <a:lnTo>
                    <a:pt x="36" y="226"/>
                  </a:lnTo>
                  <a:lnTo>
                    <a:pt x="32" y="231"/>
                  </a:lnTo>
                  <a:lnTo>
                    <a:pt x="28" y="229"/>
                  </a:lnTo>
                  <a:lnTo>
                    <a:pt x="27" y="226"/>
                  </a:lnTo>
                  <a:lnTo>
                    <a:pt x="26" y="223"/>
                  </a:lnTo>
                  <a:lnTo>
                    <a:pt x="24" y="221"/>
                  </a:lnTo>
                  <a:lnTo>
                    <a:pt x="24" y="214"/>
                  </a:lnTo>
                  <a:lnTo>
                    <a:pt x="27" y="207"/>
                  </a:lnTo>
                  <a:lnTo>
                    <a:pt x="31" y="203"/>
                  </a:lnTo>
                  <a:lnTo>
                    <a:pt x="34" y="200"/>
                  </a:lnTo>
                  <a:lnTo>
                    <a:pt x="38" y="198"/>
                  </a:lnTo>
                  <a:lnTo>
                    <a:pt x="39" y="200"/>
                  </a:lnTo>
                  <a:lnTo>
                    <a:pt x="39" y="221"/>
                  </a:lnTo>
                  <a:close/>
                  <a:moveTo>
                    <a:pt x="10" y="73"/>
                  </a:moveTo>
                  <a:lnTo>
                    <a:pt x="12" y="74"/>
                  </a:lnTo>
                  <a:lnTo>
                    <a:pt x="15" y="77"/>
                  </a:lnTo>
                  <a:lnTo>
                    <a:pt x="17" y="78"/>
                  </a:lnTo>
                  <a:lnTo>
                    <a:pt x="18" y="81"/>
                  </a:lnTo>
                  <a:lnTo>
                    <a:pt x="20" y="79"/>
                  </a:lnTo>
                  <a:lnTo>
                    <a:pt x="22" y="75"/>
                  </a:lnTo>
                  <a:lnTo>
                    <a:pt x="23" y="74"/>
                  </a:lnTo>
                  <a:lnTo>
                    <a:pt x="24" y="74"/>
                  </a:lnTo>
                  <a:lnTo>
                    <a:pt x="26" y="74"/>
                  </a:lnTo>
                  <a:lnTo>
                    <a:pt x="27" y="74"/>
                  </a:lnTo>
                  <a:lnTo>
                    <a:pt x="28" y="80"/>
                  </a:lnTo>
                  <a:lnTo>
                    <a:pt x="27" y="88"/>
                  </a:lnTo>
                  <a:lnTo>
                    <a:pt x="27" y="92"/>
                  </a:lnTo>
                  <a:lnTo>
                    <a:pt x="28" y="94"/>
                  </a:lnTo>
                  <a:lnTo>
                    <a:pt x="31" y="93"/>
                  </a:lnTo>
                  <a:lnTo>
                    <a:pt x="36" y="90"/>
                  </a:lnTo>
                  <a:lnTo>
                    <a:pt x="37" y="77"/>
                  </a:lnTo>
                  <a:lnTo>
                    <a:pt x="40" y="64"/>
                  </a:lnTo>
                  <a:lnTo>
                    <a:pt x="33" y="66"/>
                  </a:lnTo>
                  <a:lnTo>
                    <a:pt x="26" y="67"/>
                  </a:lnTo>
                  <a:lnTo>
                    <a:pt x="29" y="59"/>
                  </a:lnTo>
                  <a:lnTo>
                    <a:pt x="33" y="49"/>
                  </a:lnTo>
                  <a:lnTo>
                    <a:pt x="32" y="46"/>
                  </a:lnTo>
                  <a:lnTo>
                    <a:pt x="32" y="44"/>
                  </a:lnTo>
                  <a:lnTo>
                    <a:pt x="31" y="42"/>
                  </a:lnTo>
                  <a:lnTo>
                    <a:pt x="27" y="41"/>
                  </a:lnTo>
                  <a:lnTo>
                    <a:pt x="23" y="41"/>
                  </a:lnTo>
                  <a:lnTo>
                    <a:pt x="21" y="43"/>
                  </a:lnTo>
                  <a:lnTo>
                    <a:pt x="20" y="46"/>
                  </a:lnTo>
                  <a:lnTo>
                    <a:pt x="17" y="49"/>
                  </a:lnTo>
                  <a:lnTo>
                    <a:pt x="20" y="52"/>
                  </a:lnTo>
                  <a:lnTo>
                    <a:pt x="21" y="54"/>
                  </a:lnTo>
                  <a:lnTo>
                    <a:pt x="20" y="56"/>
                  </a:lnTo>
                  <a:lnTo>
                    <a:pt x="17" y="58"/>
                  </a:lnTo>
                  <a:lnTo>
                    <a:pt x="15" y="60"/>
                  </a:lnTo>
                  <a:lnTo>
                    <a:pt x="12" y="63"/>
                  </a:lnTo>
                  <a:lnTo>
                    <a:pt x="11" y="67"/>
                  </a:lnTo>
                  <a:lnTo>
                    <a:pt x="10" y="73"/>
                  </a:lnTo>
                  <a:close/>
                  <a:moveTo>
                    <a:pt x="368" y="508"/>
                  </a:moveTo>
                  <a:lnTo>
                    <a:pt x="385" y="504"/>
                  </a:lnTo>
                  <a:lnTo>
                    <a:pt x="404" y="500"/>
                  </a:lnTo>
                  <a:lnTo>
                    <a:pt x="398" y="500"/>
                  </a:lnTo>
                  <a:lnTo>
                    <a:pt x="392" y="500"/>
                  </a:lnTo>
                  <a:lnTo>
                    <a:pt x="392" y="497"/>
                  </a:lnTo>
                  <a:lnTo>
                    <a:pt x="393" y="495"/>
                  </a:lnTo>
                  <a:lnTo>
                    <a:pt x="395" y="492"/>
                  </a:lnTo>
                  <a:lnTo>
                    <a:pt x="398" y="490"/>
                  </a:lnTo>
                  <a:lnTo>
                    <a:pt x="393" y="492"/>
                  </a:lnTo>
                  <a:lnTo>
                    <a:pt x="388" y="497"/>
                  </a:lnTo>
                  <a:lnTo>
                    <a:pt x="380" y="499"/>
                  </a:lnTo>
                  <a:lnTo>
                    <a:pt x="371" y="500"/>
                  </a:lnTo>
                  <a:lnTo>
                    <a:pt x="358" y="502"/>
                  </a:lnTo>
                  <a:lnTo>
                    <a:pt x="347" y="504"/>
                  </a:lnTo>
                  <a:lnTo>
                    <a:pt x="343" y="504"/>
                  </a:lnTo>
                  <a:lnTo>
                    <a:pt x="340" y="504"/>
                  </a:lnTo>
                  <a:lnTo>
                    <a:pt x="337" y="504"/>
                  </a:lnTo>
                  <a:lnTo>
                    <a:pt x="337" y="502"/>
                  </a:lnTo>
                  <a:lnTo>
                    <a:pt x="337" y="499"/>
                  </a:lnTo>
                  <a:lnTo>
                    <a:pt x="340" y="497"/>
                  </a:lnTo>
                  <a:lnTo>
                    <a:pt x="342" y="496"/>
                  </a:lnTo>
                  <a:lnTo>
                    <a:pt x="346" y="495"/>
                  </a:lnTo>
                  <a:lnTo>
                    <a:pt x="356" y="493"/>
                  </a:lnTo>
                  <a:lnTo>
                    <a:pt x="363" y="492"/>
                  </a:lnTo>
                  <a:lnTo>
                    <a:pt x="356" y="492"/>
                  </a:lnTo>
                  <a:lnTo>
                    <a:pt x="346" y="493"/>
                  </a:lnTo>
                  <a:lnTo>
                    <a:pt x="342" y="493"/>
                  </a:lnTo>
                  <a:lnTo>
                    <a:pt x="339" y="492"/>
                  </a:lnTo>
                  <a:lnTo>
                    <a:pt x="336" y="492"/>
                  </a:lnTo>
                  <a:lnTo>
                    <a:pt x="335" y="490"/>
                  </a:lnTo>
                  <a:lnTo>
                    <a:pt x="335" y="489"/>
                  </a:lnTo>
                  <a:lnTo>
                    <a:pt x="336" y="488"/>
                  </a:lnTo>
                  <a:lnTo>
                    <a:pt x="339" y="486"/>
                  </a:lnTo>
                  <a:lnTo>
                    <a:pt x="341" y="486"/>
                  </a:lnTo>
                  <a:lnTo>
                    <a:pt x="347" y="485"/>
                  </a:lnTo>
                  <a:lnTo>
                    <a:pt x="353" y="484"/>
                  </a:lnTo>
                  <a:lnTo>
                    <a:pt x="350" y="484"/>
                  </a:lnTo>
                  <a:lnTo>
                    <a:pt x="345" y="484"/>
                  </a:lnTo>
                  <a:lnTo>
                    <a:pt x="341" y="483"/>
                  </a:lnTo>
                  <a:lnTo>
                    <a:pt x="339" y="481"/>
                  </a:lnTo>
                  <a:lnTo>
                    <a:pt x="340" y="477"/>
                  </a:lnTo>
                  <a:lnTo>
                    <a:pt x="343" y="474"/>
                  </a:lnTo>
                  <a:lnTo>
                    <a:pt x="347" y="471"/>
                  </a:lnTo>
                  <a:lnTo>
                    <a:pt x="352" y="468"/>
                  </a:lnTo>
                  <a:lnTo>
                    <a:pt x="345" y="471"/>
                  </a:lnTo>
                  <a:lnTo>
                    <a:pt x="340" y="472"/>
                  </a:lnTo>
                  <a:lnTo>
                    <a:pt x="337" y="472"/>
                  </a:lnTo>
                  <a:lnTo>
                    <a:pt x="336" y="470"/>
                  </a:lnTo>
                  <a:lnTo>
                    <a:pt x="340" y="464"/>
                  </a:lnTo>
                  <a:lnTo>
                    <a:pt x="346" y="455"/>
                  </a:lnTo>
                  <a:lnTo>
                    <a:pt x="332" y="466"/>
                  </a:lnTo>
                  <a:lnTo>
                    <a:pt x="316" y="477"/>
                  </a:lnTo>
                  <a:lnTo>
                    <a:pt x="309" y="482"/>
                  </a:lnTo>
                  <a:lnTo>
                    <a:pt x="300" y="485"/>
                  </a:lnTo>
                  <a:lnTo>
                    <a:pt x="297" y="485"/>
                  </a:lnTo>
                  <a:lnTo>
                    <a:pt x="293" y="485"/>
                  </a:lnTo>
                  <a:lnTo>
                    <a:pt x="291" y="485"/>
                  </a:lnTo>
                  <a:lnTo>
                    <a:pt x="287" y="484"/>
                  </a:lnTo>
                  <a:lnTo>
                    <a:pt x="295" y="471"/>
                  </a:lnTo>
                  <a:lnTo>
                    <a:pt x="307" y="460"/>
                  </a:lnTo>
                  <a:lnTo>
                    <a:pt x="319" y="448"/>
                  </a:lnTo>
                  <a:lnTo>
                    <a:pt x="330" y="437"/>
                  </a:lnTo>
                  <a:lnTo>
                    <a:pt x="342" y="427"/>
                  </a:lnTo>
                  <a:lnTo>
                    <a:pt x="351" y="421"/>
                  </a:lnTo>
                  <a:lnTo>
                    <a:pt x="357" y="419"/>
                  </a:lnTo>
                  <a:lnTo>
                    <a:pt x="366" y="417"/>
                  </a:lnTo>
                  <a:lnTo>
                    <a:pt x="379" y="416"/>
                  </a:lnTo>
                  <a:lnTo>
                    <a:pt x="400" y="413"/>
                  </a:lnTo>
                  <a:lnTo>
                    <a:pt x="394" y="413"/>
                  </a:lnTo>
                  <a:lnTo>
                    <a:pt x="387" y="413"/>
                  </a:lnTo>
                  <a:lnTo>
                    <a:pt x="384" y="413"/>
                  </a:lnTo>
                  <a:lnTo>
                    <a:pt x="382" y="412"/>
                  </a:lnTo>
                  <a:lnTo>
                    <a:pt x="379" y="411"/>
                  </a:lnTo>
                  <a:lnTo>
                    <a:pt x="379" y="410"/>
                  </a:lnTo>
                  <a:lnTo>
                    <a:pt x="380" y="405"/>
                  </a:lnTo>
                  <a:lnTo>
                    <a:pt x="383" y="401"/>
                  </a:lnTo>
                  <a:lnTo>
                    <a:pt x="387" y="397"/>
                  </a:lnTo>
                  <a:lnTo>
                    <a:pt x="390" y="394"/>
                  </a:lnTo>
                  <a:lnTo>
                    <a:pt x="401" y="387"/>
                  </a:lnTo>
                  <a:lnTo>
                    <a:pt x="412" y="381"/>
                  </a:lnTo>
                  <a:lnTo>
                    <a:pt x="399" y="387"/>
                  </a:lnTo>
                  <a:lnTo>
                    <a:pt x="387" y="392"/>
                  </a:lnTo>
                  <a:lnTo>
                    <a:pt x="385" y="391"/>
                  </a:lnTo>
                  <a:lnTo>
                    <a:pt x="384" y="389"/>
                  </a:lnTo>
                  <a:lnTo>
                    <a:pt x="384" y="385"/>
                  </a:lnTo>
                  <a:lnTo>
                    <a:pt x="385" y="382"/>
                  </a:lnTo>
                  <a:lnTo>
                    <a:pt x="380" y="392"/>
                  </a:lnTo>
                  <a:lnTo>
                    <a:pt x="377" y="403"/>
                  </a:lnTo>
                  <a:lnTo>
                    <a:pt x="372" y="407"/>
                  </a:lnTo>
                  <a:lnTo>
                    <a:pt x="367" y="412"/>
                  </a:lnTo>
                  <a:lnTo>
                    <a:pt x="358" y="414"/>
                  </a:lnTo>
                  <a:lnTo>
                    <a:pt x="347" y="417"/>
                  </a:lnTo>
                  <a:lnTo>
                    <a:pt x="347" y="414"/>
                  </a:lnTo>
                  <a:lnTo>
                    <a:pt x="347" y="412"/>
                  </a:lnTo>
                  <a:lnTo>
                    <a:pt x="347" y="410"/>
                  </a:lnTo>
                  <a:lnTo>
                    <a:pt x="348" y="407"/>
                  </a:lnTo>
                  <a:lnTo>
                    <a:pt x="352" y="403"/>
                  </a:lnTo>
                  <a:lnTo>
                    <a:pt x="357" y="397"/>
                  </a:lnTo>
                  <a:lnTo>
                    <a:pt x="369" y="385"/>
                  </a:lnTo>
                  <a:lnTo>
                    <a:pt x="379" y="375"/>
                  </a:lnTo>
                  <a:lnTo>
                    <a:pt x="369" y="383"/>
                  </a:lnTo>
                  <a:lnTo>
                    <a:pt x="363" y="388"/>
                  </a:lnTo>
                  <a:lnTo>
                    <a:pt x="362" y="388"/>
                  </a:lnTo>
                  <a:lnTo>
                    <a:pt x="361" y="385"/>
                  </a:lnTo>
                  <a:lnTo>
                    <a:pt x="363" y="382"/>
                  </a:lnTo>
                  <a:lnTo>
                    <a:pt x="366" y="376"/>
                  </a:lnTo>
                  <a:lnTo>
                    <a:pt x="359" y="382"/>
                  </a:lnTo>
                  <a:lnTo>
                    <a:pt x="356" y="389"/>
                  </a:lnTo>
                  <a:lnTo>
                    <a:pt x="352" y="391"/>
                  </a:lnTo>
                  <a:lnTo>
                    <a:pt x="348" y="394"/>
                  </a:lnTo>
                  <a:lnTo>
                    <a:pt x="343" y="395"/>
                  </a:lnTo>
                  <a:lnTo>
                    <a:pt x="336" y="395"/>
                  </a:lnTo>
                  <a:lnTo>
                    <a:pt x="335" y="391"/>
                  </a:lnTo>
                  <a:lnTo>
                    <a:pt x="335" y="388"/>
                  </a:lnTo>
                  <a:lnTo>
                    <a:pt x="336" y="385"/>
                  </a:lnTo>
                  <a:lnTo>
                    <a:pt x="337" y="382"/>
                  </a:lnTo>
                  <a:lnTo>
                    <a:pt x="343" y="376"/>
                  </a:lnTo>
                  <a:lnTo>
                    <a:pt x="348" y="370"/>
                  </a:lnTo>
                  <a:lnTo>
                    <a:pt x="346" y="371"/>
                  </a:lnTo>
                  <a:lnTo>
                    <a:pt x="342" y="375"/>
                  </a:lnTo>
                  <a:lnTo>
                    <a:pt x="341" y="375"/>
                  </a:lnTo>
                  <a:lnTo>
                    <a:pt x="340" y="376"/>
                  </a:lnTo>
                  <a:lnTo>
                    <a:pt x="337" y="376"/>
                  </a:lnTo>
                  <a:lnTo>
                    <a:pt x="336" y="374"/>
                  </a:lnTo>
                  <a:lnTo>
                    <a:pt x="334" y="370"/>
                  </a:lnTo>
                  <a:lnTo>
                    <a:pt x="335" y="366"/>
                  </a:lnTo>
                  <a:lnTo>
                    <a:pt x="336" y="361"/>
                  </a:lnTo>
                  <a:lnTo>
                    <a:pt x="340" y="355"/>
                  </a:lnTo>
                  <a:lnTo>
                    <a:pt x="347" y="345"/>
                  </a:lnTo>
                  <a:lnTo>
                    <a:pt x="356" y="334"/>
                  </a:lnTo>
                  <a:lnTo>
                    <a:pt x="342" y="334"/>
                  </a:lnTo>
                  <a:lnTo>
                    <a:pt x="327" y="335"/>
                  </a:lnTo>
                  <a:lnTo>
                    <a:pt x="315" y="335"/>
                  </a:lnTo>
                  <a:lnTo>
                    <a:pt x="310" y="333"/>
                  </a:lnTo>
                  <a:lnTo>
                    <a:pt x="309" y="332"/>
                  </a:lnTo>
                  <a:lnTo>
                    <a:pt x="310" y="330"/>
                  </a:lnTo>
                  <a:lnTo>
                    <a:pt x="311" y="329"/>
                  </a:lnTo>
                  <a:lnTo>
                    <a:pt x="314" y="329"/>
                  </a:lnTo>
                  <a:lnTo>
                    <a:pt x="319" y="326"/>
                  </a:lnTo>
                  <a:lnTo>
                    <a:pt x="324" y="325"/>
                  </a:lnTo>
                  <a:lnTo>
                    <a:pt x="311" y="326"/>
                  </a:lnTo>
                  <a:lnTo>
                    <a:pt x="298" y="330"/>
                  </a:lnTo>
                  <a:lnTo>
                    <a:pt x="291" y="330"/>
                  </a:lnTo>
                  <a:lnTo>
                    <a:pt x="284" y="330"/>
                  </a:lnTo>
                  <a:lnTo>
                    <a:pt x="279" y="327"/>
                  </a:lnTo>
                  <a:lnTo>
                    <a:pt x="276" y="323"/>
                  </a:lnTo>
                  <a:lnTo>
                    <a:pt x="273" y="327"/>
                  </a:lnTo>
                  <a:lnTo>
                    <a:pt x="268" y="332"/>
                  </a:lnTo>
                  <a:lnTo>
                    <a:pt x="262" y="335"/>
                  </a:lnTo>
                  <a:lnTo>
                    <a:pt x="255" y="338"/>
                  </a:lnTo>
                  <a:lnTo>
                    <a:pt x="247" y="340"/>
                  </a:lnTo>
                  <a:lnTo>
                    <a:pt x="241" y="341"/>
                  </a:lnTo>
                  <a:lnTo>
                    <a:pt x="236" y="341"/>
                  </a:lnTo>
                  <a:lnTo>
                    <a:pt x="235" y="340"/>
                  </a:lnTo>
                  <a:lnTo>
                    <a:pt x="236" y="334"/>
                  </a:lnTo>
                  <a:lnTo>
                    <a:pt x="239" y="329"/>
                  </a:lnTo>
                  <a:lnTo>
                    <a:pt x="244" y="323"/>
                  </a:lnTo>
                  <a:lnTo>
                    <a:pt x="249" y="318"/>
                  </a:lnTo>
                  <a:lnTo>
                    <a:pt x="263" y="310"/>
                  </a:lnTo>
                  <a:lnTo>
                    <a:pt x="277" y="304"/>
                  </a:lnTo>
                  <a:lnTo>
                    <a:pt x="287" y="306"/>
                  </a:lnTo>
                  <a:lnTo>
                    <a:pt x="295" y="308"/>
                  </a:lnTo>
                  <a:lnTo>
                    <a:pt x="304" y="308"/>
                  </a:lnTo>
                  <a:lnTo>
                    <a:pt x="313" y="308"/>
                  </a:lnTo>
                  <a:lnTo>
                    <a:pt x="319" y="306"/>
                  </a:lnTo>
                  <a:lnTo>
                    <a:pt x="325" y="304"/>
                  </a:lnTo>
                  <a:lnTo>
                    <a:pt x="330" y="301"/>
                  </a:lnTo>
                  <a:lnTo>
                    <a:pt x="335" y="297"/>
                  </a:lnTo>
                  <a:lnTo>
                    <a:pt x="326" y="302"/>
                  </a:lnTo>
                  <a:lnTo>
                    <a:pt x="316" y="304"/>
                  </a:lnTo>
                  <a:lnTo>
                    <a:pt x="308" y="305"/>
                  </a:lnTo>
                  <a:lnTo>
                    <a:pt x="299" y="304"/>
                  </a:lnTo>
                  <a:lnTo>
                    <a:pt x="292" y="303"/>
                  </a:lnTo>
                  <a:lnTo>
                    <a:pt x="286" y="302"/>
                  </a:lnTo>
                  <a:lnTo>
                    <a:pt x="281" y="299"/>
                  </a:lnTo>
                  <a:lnTo>
                    <a:pt x="278" y="297"/>
                  </a:lnTo>
                  <a:lnTo>
                    <a:pt x="279" y="295"/>
                  </a:lnTo>
                  <a:lnTo>
                    <a:pt x="283" y="293"/>
                  </a:lnTo>
                  <a:lnTo>
                    <a:pt x="288" y="290"/>
                  </a:lnTo>
                  <a:lnTo>
                    <a:pt x="294" y="289"/>
                  </a:lnTo>
                  <a:lnTo>
                    <a:pt x="308" y="286"/>
                  </a:lnTo>
                  <a:lnTo>
                    <a:pt x="320" y="282"/>
                  </a:lnTo>
                  <a:lnTo>
                    <a:pt x="311" y="283"/>
                  </a:lnTo>
                  <a:lnTo>
                    <a:pt x="302" y="284"/>
                  </a:lnTo>
                  <a:lnTo>
                    <a:pt x="297" y="286"/>
                  </a:lnTo>
                  <a:lnTo>
                    <a:pt x="293" y="286"/>
                  </a:lnTo>
                  <a:lnTo>
                    <a:pt x="291" y="284"/>
                  </a:lnTo>
                  <a:lnTo>
                    <a:pt x="289" y="283"/>
                  </a:lnTo>
                  <a:lnTo>
                    <a:pt x="288" y="282"/>
                  </a:lnTo>
                  <a:lnTo>
                    <a:pt x="289" y="281"/>
                  </a:lnTo>
                  <a:lnTo>
                    <a:pt x="291" y="280"/>
                  </a:lnTo>
                  <a:lnTo>
                    <a:pt x="293" y="279"/>
                  </a:lnTo>
                  <a:lnTo>
                    <a:pt x="298" y="276"/>
                  </a:lnTo>
                  <a:lnTo>
                    <a:pt x="303" y="274"/>
                  </a:lnTo>
                  <a:lnTo>
                    <a:pt x="293" y="276"/>
                  </a:lnTo>
                  <a:lnTo>
                    <a:pt x="283" y="280"/>
                  </a:lnTo>
                  <a:lnTo>
                    <a:pt x="278" y="281"/>
                  </a:lnTo>
                  <a:lnTo>
                    <a:pt x="274" y="282"/>
                  </a:lnTo>
                  <a:lnTo>
                    <a:pt x="270" y="281"/>
                  </a:lnTo>
                  <a:lnTo>
                    <a:pt x="267" y="280"/>
                  </a:lnTo>
                  <a:lnTo>
                    <a:pt x="265" y="277"/>
                  </a:lnTo>
                  <a:lnTo>
                    <a:pt x="265" y="274"/>
                  </a:lnTo>
                  <a:lnTo>
                    <a:pt x="266" y="270"/>
                  </a:lnTo>
                  <a:lnTo>
                    <a:pt x="270" y="267"/>
                  </a:lnTo>
                  <a:lnTo>
                    <a:pt x="277" y="259"/>
                  </a:lnTo>
                  <a:lnTo>
                    <a:pt x="283" y="252"/>
                  </a:lnTo>
                  <a:lnTo>
                    <a:pt x="279" y="254"/>
                  </a:lnTo>
                  <a:lnTo>
                    <a:pt x="277" y="257"/>
                  </a:lnTo>
                  <a:lnTo>
                    <a:pt x="276" y="257"/>
                  </a:lnTo>
                  <a:lnTo>
                    <a:pt x="274" y="257"/>
                  </a:lnTo>
                  <a:lnTo>
                    <a:pt x="273" y="257"/>
                  </a:lnTo>
                  <a:lnTo>
                    <a:pt x="272" y="255"/>
                  </a:lnTo>
                  <a:lnTo>
                    <a:pt x="272" y="252"/>
                  </a:lnTo>
                  <a:lnTo>
                    <a:pt x="273" y="248"/>
                  </a:lnTo>
                  <a:lnTo>
                    <a:pt x="276" y="245"/>
                  </a:lnTo>
                  <a:lnTo>
                    <a:pt x="278" y="241"/>
                  </a:lnTo>
                  <a:lnTo>
                    <a:pt x="287" y="234"/>
                  </a:lnTo>
                  <a:lnTo>
                    <a:pt x="295" y="229"/>
                  </a:lnTo>
                  <a:lnTo>
                    <a:pt x="286" y="231"/>
                  </a:lnTo>
                  <a:lnTo>
                    <a:pt x="276" y="234"/>
                  </a:lnTo>
                  <a:lnTo>
                    <a:pt x="267" y="239"/>
                  </a:lnTo>
                  <a:lnTo>
                    <a:pt x="258" y="244"/>
                  </a:lnTo>
                  <a:lnTo>
                    <a:pt x="242" y="254"/>
                  </a:lnTo>
                  <a:lnTo>
                    <a:pt x="225" y="262"/>
                  </a:lnTo>
                  <a:lnTo>
                    <a:pt x="222" y="268"/>
                  </a:lnTo>
                  <a:lnTo>
                    <a:pt x="218" y="273"/>
                  </a:lnTo>
                  <a:lnTo>
                    <a:pt x="213" y="277"/>
                  </a:lnTo>
                  <a:lnTo>
                    <a:pt x="209" y="282"/>
                  </a:lnTo>
                  <a:lnTo>
                    <a:pt x="204" y="288"/>
                  </a:lnTo>
                  <a:lnTo>
                    <a:pt x="201" y="294"/>
                  </a:lnTo>
                  <a:lnTo>
                    <a:pt x="197" y="302"/>
                  </a:lnTo>
                  <a:lnTo>
                    <a:pt x="194" y="311"/>
                  </a:lnTo>
                  <a:lnTo>
                    <a:pt x="191" y="317"/>
                  </a:lnTo>
                  <a:lnTo>
                    <a:pt x="186" y="322"/>
                  </a:lnTo>
                  <a:lnTo>
                    <a:pt x="180" y="325"/>
                  </a:lnTo>
                  <a:lnTo>
                    <a:pt x="174" y="330"/>
                  </a:lnTo>
                  <a:lnTo>
                    <a:pt x="166" y="333"/>
                  </a:lnTo>
                  <a:lnTo>
                    <a:pt x="159" y="337"/>
                  </a:lnTo>
                  <a:lnTo>
                    <a:pt x="154" y="341"/>
                  </a:lnTo>
                  <a:lnTo>
                    <a:pt x="149" y="346"/>
                  </a:lnTo>
                  <a:lnTo>
                    <a:pt x="146" y="342"/>
                  </a:lnTo>
                  <a:lnTo>
                    <a:pt x="146" y="338"/>
                  </a:lnTo>
                  <a:lnTo>
                    <a:pt x="146" y="332"/>
                  </a:lnTo>
                  <a:lnTo>
                    <a:pt x="148" y="325"/>
                  </a:lnTo>
                  <a:lnTo>
                    <a:pt x="153" y="310"/>
                  </a:lnTo>
                  <a:lnTo>
                    <a:pt x="155" y="295"/>
                  </a:lnTo>
                  <a:lnTo>
                    <a:pt x="166" y="288"/>
                  </a:lnTo>
                  <a:lnTo>
                    <a:pt x="176" y="280"/>
                  </a:lnTo>
                  <a:lnTo>
                    <a:pt x="183" y="272"/>
                  </a:lnTo>
                  <a:lnTo>
                    <a:pt x="192" y="263"/>
                  </a:lnTo>
                  <a:lnTo>
                    <a:pt x="202" y="260"/>
                  </a:lnTo>
                  <a:lnTo>
                    <a:pt x="209" y="255"/>
                  </a:lnTo>
                  <a:lnTo>
                    <a:pt x="215" y="250"/>
                  </a:lnTo>
                  <a:lnTo>
                    <a:pt x="223" y="245"/>
                  </a:lnTo>
                  <a:lnTo>
                    <a:pt x="229" y="240"/>
                  </a:lnTo>
                  <a:lnTo>
                    <a:pt x="238" y="237"/>
                  </a:lnTo>
                  <a:lnTo>
                    <a:pt x="247" y="234"/>
                  </a:lnTo>
                  <a:lnTo>
                    <a:pt x="260" y="233"/>
                  </a:lnTo>
                  <a:lnTo>
                    <a:pt x="251" y="232"/>
                  </a:lnTo>
                  <a:lnTo>
                    <a:pt x="244" y="233"/>
                  </a:lnTo>
                  <a:lnTo>
                    <a:pt x="236" y="234"/>
                  </a:lnTo>
                  <a:lnTo>
                    <a:pt x="230" y="237"/>
                  </a:lnTo>
                  <a:lnTo>
                    <a:pt x="224" y="238"/>
                  </a:lnTo>
                  <a:lnTo>
                    <a:pt x="220" y="239"/>
                  </a:lnTo>
                  <a:lnTo>
                    <a:pt x="219" y="239"/>
                  </a:lnTo>
                  <a:lnTo>
                    <a:pt x="219" y="239"/>
                  </a:lnTo>
                  <a:lnTo>
                    <a:pt x="219" y="238"/>
                  </a:lnTo>
                  <a:lnTo>
                    <a:pt x="219" y="236"/>
                  </a:lnTo>
                  <a:lnTo>
                    <a:pt x="219" y="232"/>
                  </a:lnTo>
                  <a:lnTo>
                    <a:pt x="222" y="229"/>
                  </a:lnTo>
                  <a:lnTo>
                    <a:pt x="223" y="225"/>
                  </a:lnTo>
                  <a:lnTo>
                    <a:pt x="226" y="222"/>
                  </a:lnTo>
                  <a:lnTo>
                    <a:pt x="235" y="216"/>
                  </a:lnTo>
                  <a:lnTo>
                    <a:pt x="245" y="211"/>
                  </a:lnTo>
                  <a:lnTo>
                    <a:pt x="266" y="201"/>
                  </a:lnTo>
                  <a:lnTo>
                    <a:pt x="287" y="189"/>
                  </a:lnTo>
                  <a:lnTo>
                    <a:pt x="267" y="198"/>
                  </a:lnTo>
                  <a:lnTo>
                    <a:pt x="250" y="205"/>
                  </a:lnTo>
                  <a:lnTo>
                    <a:pt x="242" y="208"/>
                  </a:lnTo>
                  <a:lnTo>
                    <a:pt x="236" y="209"/>
                  </a:lnTo>
                  <a:lnTo>
                    <a:pt x="231" y="210"/>
                  </a:lnTo>
                  <a:lnTo>
                    <a:pt x="228" y="210"/>
                  </a:lnTo>
                  <a:lnTo>
                    <a:pt x="228" y="203"/>
                  </a:lnTo>
                  <a:lnTo>
                    <a:pt x="229" y="197"/>
                  </a:lnTo>
                  <a:lnTo>
                    <a:pt x="233" y="191"/>
                  </a:lnTo>
                  <a:lnTo>
                    <a:pt x="236" y="186"/>
                  </a:lnTo>
                  <a:lnTo>
                    <a:pt x="242" y="180"/>
                  </a:lnTo>
                  <a:lnTo>
                    <a:pt x="249" y="174"/>
                  </a:lnTo>
                  <a:lnTo>
                    <a:pt x="256" y="169"/>
                  </a:lnTo>
                  <a:lnTo>
                    <a:pt x="263" y="164"/>
                  </a:lnTo>
                  <a:lnTo>
                    <a:pt x="252" y="169"/>
                  </a:lnTo>
                  <a:lnTo>
                    <a:pt x="244" y="175"/>
                  </a:lnTo>
                  <a:lnTo>
                    <a:pt x="236" y="181"/>
                  </a:lnTo>
                  <a:lnTo>
                    <a:pt x="230" y="188"/>
                  </a:lnTo>
                  <a:lnTo>
                    <a:pt x="226" y="195"/>
                  </a:lnTo>
                  <a:lnTo>
                    <a:pt x="223" y="202"/>
                  </a:lnTo>
                  <a:lnTo>
                    <a:pt x="222" y="210"/>
                  </a:lnTo>
                  <a:lnTo>
                    <a:pt x="219" y="219"/>
                  </a:lnTo>
                  <a:lnTo>
                    <a:pt x="210" y="230"/>
                  </a:lnTo>
                  <a:lnTo>
                    <a:pt x="199" y="239"/>
                  </a:lnTo>
                  <a:lnTo>
                    <a:pt x="196" y="244"/>
                  </a:lnTo>
                  <a:lnTo>
                    <a:pt x="191" y="248"/>
                  </a:lnTo>
                  <a:lnTo>
                    <a:pt x="188" y="254"/>
                  </a:lnTo>
                  <a:lnTo>
                    <a:pt x="188" y="261"/>
                  </a:lnTo>
                  <a:lnTo>
                    <a:pt x="181" y="268"/>
                  </a:lnTo>
                  <a:lnTo>
                    <a:pt x="172" y="276"/>
                  </a:lnTo>
                  <a:lnTo>
                    <a:pt x="169" y="280"/>
                  </a:lnTo>
                  <a:lnTo>
                    <a:pt x="165" y="282"/>
                  </a:lnTo>
                  <a:lnTo>
                    <a:pt x="162" y="282"/>
                  </a:lnTo>
                  <a:lnTo>
                    <a:pt x="160" y="281"/>
                  </a:lnTo>
                  <a:lnTo>
                    <a:pt x="166" y="270"/>
                  </a:lnTo>
                  <a:lnTo>
                    <a:pt x="170" y="259"/>
                  </a:lnTo>
                  <a:lnTo>
                    <a:pt x="172" y="247"/>
                  </a:lnTo>
                  <a:lnTo>
                    <a:pt x="175" y="234"/>
                  </a:lnTo>
                  <a:lnTo>
                    <a:pt x="176" y="222"/>
                  </a:lnTo>
                  <a:lnTo>
                    <a:pt x="178" y="209"/>
                  </a:lnTo>
                  <a:lnTo>
                    <a:pt x="183" y="196"/>
                  </a:lnTo>
                  <a:lnTo>
                    <a:pt x="190" y="185"/>
                  </a:lnTo>
                  <a:lnTo>
                    <a:pt x="185" y="190"/>
                  </a:lnTo>
                  <a:lnTo>
                    <a:pt x="180" y="198"/>
                  </a:lnTo>
                  <a:lnTo>
                    <a:pt x="177" y="202"/>
                  </a:lnTo>
                  <a:lnTo>
                    <a:pt x="175" y="203"/>
                  </a:lnTo>
                  <a:lnTo>
                    <a:pt x="172" y="204"/>
                  </a:lnTo>
                  <a:lnTo>
                    <a:pt x="170" y="202"/>
                  </a:lnTo>
                  <a:lnTo>
                    <a:pt x="169" y="198"/>
                  </a:lnTo>
                  <a:lnTo>
                    <a:pt x="167" y="194"/>
                  </a:lnTo>
                  <a:lnTo>
                    <a:pt x="167" y="190"/>
                  </a:lnTo>
                  <a:lnTo>
                    <a:pt x="167" y="186"/>
                  </a:lnTo>
                  <a:lnTo>
                    <a:pt x="170" y="179"/>
                  </a:lnTo>
                  <a:lnTo>
                    <a:pt x="175" y="172"/>
                  </a:lnTo>
                  <a:lnTo>
                    <a:pt x="187" y="159"/>
                  </a:lnTo>
                  <a:lnTo>
                    <a:pt x="197" y="146"/>
                  </a:lnTo>
                  <a:lnTo>
                    <a:pt x="190" y="154"/>
                  </a:lnTo>
                  <a:lnTo>
                    <a:pt x="181" y="162"/>
                  </a:lnTo>
                  <a:lnTo>
                    <a:pt x="177" y="166"/>
                  </a:lnTo>
                  <a:lnTo>
                    <a:pt x="174" y="168"/>
                  </a:lnTo>
                  <a:lnTo>
                    <a:pt x="171" y="171"/>
                  </a:lnTo>
                  <a:lnTo>
                    <a:pt x="169" y="171"/>
                  </a:lnTo>
                  <a:lnTo>
                    <a:pt x="174" y="157"/>
                  </a:lnTo>
                  <a:lnTo>
                    <a:pt x="180" y="145"/>
                  </a:lnTo>
                  <a:lnTo>
                    <a:pt x="182" y="138"/>
                  </a:lnTo>
                  <a:lnTo>
                    <a:pt x="185" y="132"/>
                  </a:lnTo>
                  <a:lnTo>
                    <a:pt x="186" y="125"/>
                  </a:lnTo>
                  <a:lnTo>
                    <a:pt x="187" y="117"/>
                  </a:lnTo>
                  <a:lnTo>
                    <a:pt x="185" y="126"/>
                  </a:lnTo>
                  <a:lnTo>
                    <a:pt x="181" y="136"/>
                  </a:lnTo>
                  <a:lnTo>
                    <a:pt x="177" y="143"/>
                  </a:lnTo>
                  <a:lnTo>
                    <a:pt x="171" y="150"/>
                  </a:lnTo>
                  <a:lnTo>
                    <a:pt x="169" y="150"/>
                  </a:lnTo>
                  <a:lnTo>
                    <a:pt x="167" y="147"/>
                  </a:lnTo>
                  <a:lnTo>
                    <a:pt x="167" y="144"/>
                  </a:lnTo>
                  <a:lnTo>
                    <a:pt x="167" y="139"/>
                  </a:lnTo>
                  <a:lnTo>
                    <a:pt x="167" y="129"/>
                  </a:lnTo>
                  <a:lnTo>
                    <a:pt x="169" y="118"/>
                  </a:lnTo>
                  <a:lnTo>
                    <a:pt x="165" y="129"/>
                  </a:lnTo>
                  <a:lnTo>
                    <a:pt x="165" y="138"/>
                  </a:lnTo>
                  <a:lnTo>
                    <a:pt x="165" y="147"/>
                  </a:lnTo>
                  <a:lnTo>
                    <a:pt x="165" y="157"/>
                  </a:lnTo>
                  <a:lnTo>
                    <a:pt x="164" y="167"/>
                  </a:lnTo>
                  <a:lnTo>
                    <a:pt x="162" y="176"/>
                  </a:lnTo>
                  <a:lnTo>
                    <a:pt x="160" y="182"/>
                  </a:lnTo>
                  <a:lnTo>
                    <a:pt x="156" y="188"/>
                  </a:lnTo>
                  <a:lnTo>
                    <a:pt x="153" y="194"/>
                  </a:lnTo>
                  <a:lnTo>
                    <a:pt x="148" y="201"/>
                  </a:lnTo>
                  <a:lnTo>
                    <a:pt x="145" y="193"/>
                  </a:lnTo>
                  <a:lnTo>
                    <a:pt x="144" y="186"/>
                  </a:lnTo>
                  <a:lnTo>
                    <a:pt x="143" y="180"/>
                  </a:lnTo>
                  <a:lnTo>
                    <a:pt x="143" y="173"/>
                  </a:lnTo>
                  <a:lnTo>
                    <a:pt x="144" y="161"/>
                  </a:lnTo>
                  <a:lnTo>
                    <a:pt x="146" y="151"/>
                  </a:lnTo>
                  <a:lnTo>
                    <a:pt x="153" y="129"/>
                  </a:lnTo>
                  <a:lnTo>
                    <a:pt x="159" y="107"/>
                  </a:lnTo>
                  <a:lnTo>
                    <a:pt x="154" y="120"/>
                  </a:lnTo>
                  <a:lnTo>
                    <a:pt x="148" y="132"/>
                  </a:lnTo>
                  <a:lnTo>
                    <a:pt x="143" y="145"/>
                  </a:lnTo>
                  <a:lnTo>
                    <a:pt x="138" y="158"/>
                  </a:lnTo>
                  <a:lnTo>
                    <a:pt x="135" y="154"/>
                  </a:lnTo>
                  <a:lnTo>
                    <a:pt x="134" y="150"/>
                  </a:lnTo>
                  <a:lnTo>
                    <a:pt x="134" y="144"/>
                  </a:lnTo>
                  <a:lnTo>
                    <a:pt x="134" y="136"/>
                  </a:lnTo>
                  <a:lnTo>
                    <a:pt x="134" y="129"/>
                  </a:lnTo>
                  <a:lnTo>
                    <a:pt x="134" y="120"/>
                  </a:lnTo>
                  <a:lnTo>
                    <a:pt x="132" y="111"/>
                  </a:lnTo>
                  <a:lnTo>
                    <a:pt x="128" y="104"/>
                  </a:lnTo>
                  <a:lnTo>
                    <a:pt x="130" y="116"/>
                  </a:lnTo>
                  <a:lnTo>
                    <a:pt x="132" y="129"/>
                  </a:lnTo>
                  <a:lnTo>
                    <a:pt x="130" y="135"/>
                  </a:lnTo>
                  <a:lnTo>
                    <a:pt x="128" y="138"/>
                  </a:lnTo>
                  <a:lnTo>
                    <a:pt x="127" y="140"/>
                  </a:lnTo>
                  <a:lnTo>
                    <a:pt x="124" y="142"/>
                  </a:lnTo>
                  <a:lnTo>
                    <a:pt x="122" y="142"/>
                  </a:lnTo>
                  <a:lnTo>
                    <a:pt x="118" y="142"/>
                  </a:lnTo>
                  <a:lnTo>
                    <a:pt x="114" y="136"/>
                  </a:lnTo>
                  <a:lnTo>
                    <a:pt x="111" y="128"/>
                  </a:lnTo>
                  <a:lnTo>
                    <a:pt x="108" y="118"/>
                  </a:lnTo>
                  <a:lnTo>
                    <a:pt x="106" y="108"/>
                  </a:lnTo>
                  <a:lnTo>
                    <a:pt x="106" y="96"/>
                  </a:lnTo>
                  <a:lnTo>
                    <a:pt x="106" y="86"/>
                  </a:lnTo>
                  <a:lnTo>
                    <a:pt x="106" y="75"/>
                  </a:lnTo>
                  <a:lnTo>
                    <a:pt x="108" y="67"/>
                  </a:lnTo>
                  <a:lnTo>
                    <a:pt x="103" y="77"/>
                  </a:lnTo>
                  <a:lnTo>
                    <a:pt x="101" y="87"/>
                  </a:lnTo>
                  <a:lnTo>
                    <a:pt x="100" y="92"/>
                  </a:lnTo>
                  <a:lnTo>
                    <a:pt x="97" y="95"/>
                  </a:lnTo>
                  <a:lnTo>
                    <a:pt x="96" y="97"/>
                  </a:lnTo>
                  <a:lnTo>
                    <a:pt x="92" y="97"/>
                  </a:lnTo>
                  <a:lnTo>
                    <a:pt x="90" y="95"/>
                  </a:lnTo>
                  <a:lnTo>
                    <a:pt x="89" y="92"/>
                  </a:lnTo>
                  <a:lnTo>
                    <a:pt x="87" y="87"/>
                  </a:lnTo>
                  <a:lnTo>
                    <a:pt x="87" y="81"/>
                  </a:lnTo>
                  <a:lnTo>
                    <a:pt x="89" y="68"/>
                  </a:lnTo>
                  <a:lnTo>
                    <a:pt x="87" y="57"/>
                  </a:lnTo>
                  <a:lnTo>
                    <a:pt x="87" y="64"/>
                  </a:lnTo>
                  <a:lnTo>
                    <a:pt x="86" y="72"/>
                  </a:lnTo>
                  <a:lnTo>
                    <a:pt x="86" y="74"/>
                  </a:lnTo>
                  <a:lnTo>
                    <a:pt x="85" y="78"/>
                  </a:lnTo>
                  <a:lnTo>
                    <a:pt x="84" y="79"/>
                  </a:lnTo>
                  <a:lnTo>
                    <a:pt x="82" y="80"/>
                  </a:lnTo>
                  <a:lnTo>
                    <a:pt x="80" y="80"/>
                  </a:lnTo>
                  <a:lnTo>
                    <a:pt x="79" y="78"/>
                  </a:lnTo>
                  <a:lnTo>
                    <a:pt x="76" y="75"/>
                  </a:lnTo>
                  <a:lnTo>
                    <a:pt x="75" y="73"/>
                  </a:lnTo>
                  <a:lnTo>
                    <a:pt x="73" y="66"/>
                  </a:lnTo>
                  <a:lnTo>
                    <a:pt x="71" y="58"/>
                  </a:lnTo>
                  <a:lnTo>
                    <a:pt x="71" y="66"/>
                  </a:lnTo>
                  <a:lnTo>
                    <a:pt x="73" y="74"/>
                  </a:lnTo>
                  <a:lnTo>
                    <a:pt x="75" y="80"/>
                  </a:lnTo>
                  <a:lnTo>
                    <a:pt x="79" y="86"/>
                  </a:lnTo>
                  <a:lnTo>
                    <a:pt x="81" y="92"/>
                  </a:lnTo>
                  <a:lnTo>
                    <a:pt x="84" y="97"/>
                  </a:lnTo>
                  <a:lnTo>
                    <a:pt x="85" y="103"/>
                  </a:lnTo>
                  <a:lnTo>
                    <a:pt x="84" y="110"/>
                  </a:lnTo>
                  <a:lnTo>
                    <a:pt x="86" y="116"/>
                  </a:lnTo>
                  <a:lnTo>
                    <a:pt x="86" y="122"/>
                  </a:lnTo>
                  <a:lnTo>
                    <a:pt x="85" y="125"/>
                  </a:lnTo>
                  <a:lnTo>
                    <a:pt x="82" y="128"/>
                  </a:lnTo>
                  <a:lnTo>
                    <a:pt x="79" y="126"/>
                  </a:lnTo>
                  <a:lnTo>
                    <a:pt x="74" y="123"/>
                  </a:lnTo>
                  <a:lnTo>
                    <a:pt x="69" y="116"/>
                  </a:lnTo>
                  <a:lnTo>
                    <a:pt x="63" y="106"/>
                  </a:lnTo>
                  <a:lnTo>
                    <a:pt x="55" y="102"/>
                  </a:lnTo>
                  <a:lnTo>
                    <a:pt x="50" y="97"/>
                  </a:lnTo>
                  <a:lnTo>
                    <a:pt x="45" y="93"/>
                  </a:lnTo>
                  <a:lnTo>
                    <a:pt x="42" y="87"/>
                  </a:lnTo>
                  <a:lnTo>
                    <a:pt x="40" y="81"/>
                  </a:lnTo>
                  <a:lnTo>
                    <a:pt x="39" y="75"/>
                  </a:lnTo>
                  <a:lnTo>
                    <a:pt x="39" y="68"/>
                  </a:lnTo>
                  <a:lnTo>
                    <a:pt x="42" y="63"/>
                  </a:lnTo>
                  <a:lnTo>
                    <a:pt x="36" y="64"/>
                  </a:lnTo>
                  <a:lnTo>
                    <a:pt x="33" y="63"/>
                  </a:lnTo>
                  <a:lnTo>
                    <a:pt x="33" y="61"/>
                  </a:lnTo>
                  <a:lnTo>
                    <a:pt x="34" y="58"/>
                  </a:lnTo>
                  <a:lnTo>
                    <a:pt x="37" y="54"/>
                  </a:lnTo>
                  <a:lnTo>
                    <a:pt x="38" y="49"/>
                  </a:lnTo>
                  <a:lnTo>
                    <a:pt x="39" y="43"/>
                  </a:lnTo>
                  <a:lnTo>
                    <a:pt x="38" y="35"/>
                  </a:lnTo>
                  <a:lnTo>
                    <a:pt x="33" y="36"/>
                  </a:lnTo>
                  <a:lnTo>
                    <a:pt x="29" y="36"/>
                  </a:lnTo>
                  <a:lnTo>
                    <a:pt x="28" y="35"/>
                  </a:lnTo>
                  <a:lnTo>
                    <a:pt x="28" y="31"/>
                  </a:lnTo>
                  <a:lnTo>
                    <a:pt x="29" y="25"/>
                  </a:lnTo>
                  <a:lnTo>
                    <a:pt x="32" y="18"/>
                  </a:lnTo>
                  <a:lnTo>
                    <a:pt x="29" y="21"/>
                  </a:lnTo>
                  <a:lnTo>
                    <a:pt x="26" y="22"/>
                  </a:lnTo>
                  <a:lnTo>
                    <a:pt x="23" y="22"/>
                  </a:lnTo>
                  <a:lnTo>
                    <a:pt x="20" y="22"/>
                  </a:lnTo>
                  <a:lnTo>
                    <a:pt x="17" y="17"/>
                  </a:lnTo>
                  <a:lnTo>
                    <a:pt x="15" y="12"/>
                  </a:lnTo>
                  <a:lnTo>
                    <a:pt x="12" y="7"/>
                  </a:lnTo>
                  <a:lnTo>
                    <a:pt x="12" y="0"/>
                  </a:lnTo>
                  <a:lnTo>
                    <a:pt x="7" y="13"/>
                  </a:lnTo>
                  <a:lnTo>
                    <a:pt x="0" y="25"/>
                  </a:lnTo>
                  <a:lnTo>
                    <a:pt x="0" y="31"/>
                  </a:lnTo>
                  <a:lnTo>
                    <a:pt x="6" y="24"/>
                  </a:lnTo>
                  <a:lnTo>
                    <a:pt x="11" y="18"/>
                  </a:lnTo>
                  <a:lnTo>
                    <a:pt x="15" y="20"/>
                  </a:lnTo>
                  <a:lnTo>
                    <a:pt x="17" y="23"/>
                  </a:lnTo>
                  <a:lnTo>
                    <a:pt x="18" y="27"/>
                  </a:lnTo>
                  <a:lnTo>
                    <a:pt x="20" y="30"/>
                  </a:lnTo>
                  <a:lnTo>
                    <a:pt x="18" y="35"/>
                  </a:lnTo>
                  <a:lnTo>
                    <a:pt x="17" y="38"/>
                  </a:lnTo>
                  <a:lnTo>
                    <a:pt x="15" y="42"/>
                  </a:lnTo>
                  <a:lnTo>
                    <a:pt x="11" y="44"/>
                  </a:lnTo>
                  <a:lnTo>
                    <a:pt x="10" y="42"/>
                  </a:lnTo>
                  <a:lnTo>
                    <a:pt x="8" y="38"/>
                  </a:lnTo>
                  <a:lnTo>
                    <a:pt x="8" y="37"/>
                  </a:lnTo>
                  <a:lnTo>
                    <a:pt x="7" y="37"/>
                  </a:lnTo>
                  <a:lnTo>
                    <a:pt x="6" y="37"/>
                  </a:lnTo>
                  <a:lnTo>
                    <a:pt x="4" y="38"/>
                  </a:lnTo>
                  <a:lnTo>
                    <a:pt x="5" y="46"/>
                  </a:lnTo>
                  <a:lnTo>
                    <a:pt x="5" y="53"/>
                  </a:lnTo>
                  <a:lnTo>
                    <a:pt x="6" y="58"/>
                  </a:lnTo>
                  <a:lnTo>
                    <a:pt x="5" y="64"/>
                  </a:lnTo>
                  <a:lnTo>
                    <a:pt x="4" y="70"/>
                  </a:lnTo>
                  <a:lnTo>
                    <a:pt x="2" y="75"/>
                  </a:lnTo>
                  <a:lnTo>
                    <a:pt x="4" y="88"/>
                  </a:lnTo>
                  <a:lnTo>
                    <a:pt x="6" y="85"/>
                  </a:lnTo>
                  <a:lnTo>
                    <a:pt x="7" y="80"/>
                  </a:lnTo>
                  <a:lnTo>
                    <a:pt x="11" y="81"/>
                  </a:lnTo>
                  <a:lnTo>
                    <a:pt x="12" y="84"/>
                  </a:lnTo>
                  <a:lnTo>
                    <a:pt x="13" y="87"/>
                  </a:lnTo>
                  <a:lnTo>
                    <a:pt x="15" y="90"/>
                  </a:lnTo>
                  <a:lnTo>
                    <a:pt x="13" y="99"/>
                  </a:lnTo>
                  <a:lnTo>
                    <a:pt x="15" y="106"/>
                  </a:lnTo>
                  <a:lnTo>
                    <a:pt x="8" y="114"/>
                  </a:lnTo>
                  <a:lnTo>
                    <a:pt x="5" y="116"/>
                  </a:lnTo>
                  <a:lnTo>
                    <a:pt x="6" y="132"/>
                  </a:lnTo>
                  <a:lnTo>
                    <a:pt x="8" y="126"/>
                  </a:lnTo>
                  <a:lnTo>
                    <a:pt x="11" y="122"/>
                  </a:lnTo>
                  <a:lnTo>
                    <a:pt x="13" y="121"/>
                  </a:lnTo>
                  <a:lnTo>
                    <a:pt x="15" y="122"/>
                  </a:lnTo>
                  <a:lnTo>
                    <a:pt x="15" y="123"/>
                  </a:lnTo>
                  <a:lnTo>
                    <a:pt x="15" y="124"/>
                  </a:lnTo>
                  <a:lnTo>
                    <a:pt x="13" y="130"/>
                  </a:lnTo>
                  <a:lnTo>
                    <a:pt x="11" y="136"/>
                  </a:lnTo>
                  <a:lnTo>
                    <a:pt x="8" y="140"/>
                  </a:lnTo>
                  <a:lnTo>
                    <a:pt x="6" y="145"/>
                  </a:lnTo>
                  <a:lnTo>
                    <a:pt x="7" y="160"/>
                  </a:lnTo>
                  <a:lnTo>
                    <a:pt x="10" y="153"/>
                  </a:lnTo>
                  <a:lnTo>
                    <a:pt x="13" y="145"/>
                  </a:lnTo>
                  <a:lnTo>
                    <a:pt x="17" y="133"/>
                  </a:lnTo>
                  <a:lnTo>
                    <a:pt x="21" y="118"/>
                  </a:lnTo>
                  <a:lnTo>
                    <a:pt x="21" y="111"/>
                  </a:lnTo>
                  <a:lnTo>
                    <a:pt x="21" y="107"/>
                  </a:lnTo>
                  <a:lnTo>
                    <a:pt x="23" y="102"/>
                  </a:lnTo>
                  <a:lnTo>
                    <a:pt x="26" y="100"/>
                  </a:lnTo>
                  <a:lnTo>
                    <a:pt x="28" y="99"/>
                  </a:lnTo>
                  <a:lnTo>
                    <a:pt x="32" y="99"/>
                  </a:lnTo>
                  <a:lnTo>
                    <a:pt x="36" y="101"/>
                  </a:lnTo>
                  <a:lnTo>
                    <a:pt x="39" y="104"/>
                  </a:lnTo>
                  <a:lnTo>
                    <a:pt x="43" y="109"/>
                  </a:lnTo>
                  <a:lnTo>
                    <a:pt x="45" y="115"/>
                  </a:lnTo>
                  <a:lnTo>
                    <a:pt x="48" y="121"/>
                  </a:lnTo>
                  <a:lnTo>
                    <a:pt x="50" y="128"/>
                  </a:lnTo>
                  <a:lnTo>
                    <a:pt x="50" y="133"/>
                  </a:lnTo>
                  <a:lnTo>
                    <a:pt x="49" y="142"/>
                  </a:lnTo>
                  <a:lnTo>
                    <a:pt x="45" y="149"/>
                  </a:lnTo>
                  <a:lnTo>
                    <a:pt x="39" y="158"/>
                  </a:lnTo>
                  <a:lnTo>
                    <a:pt x="26" y="174"/>
                  </a:lnTo>
                  <a:lnTo>
                    <a:pt x="18" y="181"/>
                  </a:lnTo>
                  <a:lnTo>
                    <a:pt x="12" y="183"/>
                  </a:lnTo>
                  <a:lnTo>
                    <a:pt x="8" y="183"/>
                  </a:lnTo>
                  <a:lnTo>
                    <a:pt x="8" y="193"/>
                  </a:lnTo>
                  <a:lnTo>
                    <a:pt x="11" y="191"/>
                  </a:lnTo>
                  <a:lnTo>
                    <a:pt x="15" y="191"/>
                  </a:lnTo>
                  <a:lnTo>
                    <a:pt x="17" y="190"/>
                  </a:lnTo>
                  <a:lnTo>
                    <a:pt x="17" y="191"/>
                  </a:lnTo>
                  <a:lnTo>
                    <a:pt x="17" y="193"/>
                  </a:lnTo>
                  <a:lnTo>
                    <a:pt x="17" y="195"/>
                  </a:lnTo>
                  <a:lnTo>
                    <a:pt x="16" y="202"/>
                  </a:lnTo>
                  <a:lnTo>
                    <a:pt x="15" y="210"/>
                  </a:lnTo>
                  <a:lnTo>
                    <a:pt x="13" y="217"/>
                  </a:lnTo>
                  <a:lnTo>
                    <a:pt x="10" y="223"/>
                  </a:lnTo>
                  <a:lnTo>
                    <a:pt x="11" y="237"/>
                  </a:lnTo>
                  <a:lnTo>
                    <a:pt x="15" y="231"/>
                  </a:lnTo>
                  <a:lnTo>
                    <a:pt x="17" y="226"/>
                  </a:lnTo>
                  <a:lnTo>
                    <a:pt x="20" y="230"/>
                  </a:lnTo>
                  <a:lnTo>
                    <a:pt x="22" y="234"/>
                  </a:lnTo>
                  <a:lnTo>
                    <a:pt x="22" y="237"/>
                  </a:lnTo>
                  <a:lnTo>
                    <a:pt x="22" y="238"/>
                  </a:lnTo>
                  <a:lnTo>
                    <a:pt x="20" y="240"/>
                  </a:lnTo>
                  <a:lnTo>
                    <a:pt x="18" y="243"/>
                  </a:lnTo>
                  <a:lnTo>
                    <a:pt x="16" y="247"/>
                  </a:lnTo>
                  <a:lnTo>
                    <a:pt x="11" y="252"/>
                  </a:lnTo>
                  <a:lnTo>
                    <a:pt x="12" y="261"/>
                  </a:lnTo>
                  <a:lnTo>
                    <a:pt x="15" y="259"/>
                  </a:lnTo>
                  <a:lnTo>
                    <a:pt x="16" y="259"/>
                  </a:lnTo>
                  <a:lnTo>
                    <a:pt x="17" y="259"/>
                  </a:lnTo>
                  <a:lnTo>
                    <a:pt x="18" y="261"/>
                  </a:lnTo>
                  <a:lnTo>
                    <a:pt x="17" y="265"/>
                  </a:lnTo>
                  <a:lnTo>
                    <a:pt x="15" y="269"/>
                  </a:lnTo>
                  <a:lnTo>
                    <a:pt x="13" y="272"/>
                  </a:lnTo>
                  <a:lnTo>
                    <a:pt x="13" y="274"/>
                  </a:lnTo>
                  <a:lnTo>
                    <a:pt x="13" y="275"/>
                  </a:lnTo>
                  <a:lnTo>
                    <a:pt x="16" y="277"/>
                  </a:lnTo>
                  <a:lnTo>
                    <a:pt x="17" y="275"/>
                  </a:lnTo>
                  <a:lnTo>
                    <a:pt x="18" y="274"/>
                  </a:lnTo>
                  <a:lnTo>
                    <a:pt x="20" y="273"/>
                  </a:lnTo>
                  <a:lnTo>
                    <a:pt x="22" y="273"/>
                  </a:lnTo>
                  <a:lnTo>
                    <a:pt x="29" y="288"/>
                  </a:lnTo>
                  <a:lnTo>
                    <a:pt x="37" y="304"/>
                  </a:lnTo>
                  <a:lnTo>
                    <a:pt x="37" y="308"/>
                  </a:lnTo>
                  <a:lnTo>
                    <a:pt x="36" y="311"/>
                  </a:lnTo>
                  <a:lnTo>
                    <a:pt x="33" y="315"/>
                  </a:lnTo>
                  <a:lnTo>
                    <a:pt x="29" y="319"/>
                  </a:lnTo>
                  <a:lnTo>
                    <a:pt x="22" y="326"/>
                  </a:lnTo>
                  <a:lnTo>
                    <a:pt x="16" y="334"/>
                  </a:lnTo>
                  <a:lnTo>
                    <a:pt x="18" y="401"/>
                  </a:lnTo>
                  <a:lnTo>
                    <a:pt x="22" y="397"/>
                  </a:lnTo>
                  <a:lnTo>
                    <a:pt x="27" y="395"/>
                  </a:lnTo>
                  <a:lnTo>
                    <a:pt x="29" y="395"/>
                  </a:lnTo>
                  <a:lnTo>
                    <a:pt x="32" y="397"/>
                  </a:lnTo>
                  <a:lnTo>
                    <a:pt x="36" y="397"/>
                  </a:lnTo>
                  <a:lnTo>
                    <a:pt x="39" y="396"/>
                  </a:lnTo>
                  <a:lnTo>
                    <a:pt x="50" y="424"/>
                  </a:lnTo>
                  <a:lnTo>
                    <a:pt x="59" y="443"/>
                  </a:lnTo>
                  <a:lnTo>
                    <a:pt x="65" y="453"/>
                  </a:lnTo>
                  <a:lnTo>
                    <a:pt x="71" y="462"/>
                  </a:lnTo>
                  <a:lnTo>
                    <a:pt x="81" y="472"/>
                  </a:lnTo>
                  <a:lnTo>
                    <a:pt x="93" y="484"/>
                  </a:lnTo>
                  <a:lnTo>
                    <a:pt x="95" y="491"/>
                  </a:lnTo>
                  <a:lnTo>
                    <a:pt x="97" y="499"/>
                  </a:lnTo>
                  <a:lnTo>
                    <a:pt x="98" y="503"/>
                  </a:lnTo>
                  <a:lnTo>
                    <a:pt x="101" y="506"/>
                  </a:lnTo>
                  <a:lnTo>
                    <a:pt x="103" y="508"/>
                  </a:lnTo>
                  <a:lnTo>
                    <a:pt x="107" y="508"/>
                  </a:lnTo>
                  <a:lnTo>
                    <a:pt x="132" y="508"/>
                  </a:lnTo>
                  <a:lnTo>
                    <a:pt x="135" y="500"/>
                  </a:lnTo>
                  <a:lnTo>
                    <a:pt x="139" y="490"/>
                  </a:lnTo>
                  <a:lnTo>
                    <a:pt x="141" y="483"/>
                  </a:lnTo>
                  <a:lnTo>
                    <a:pt x="143" y="474"/>
                  </a:lnTo>
                  <a:lnTo>
                    <a:pt x="144" y="463"/>
                  </a:lnTo>
                  <a:lnTo>
                    <a:pt x="144" y="450"/>
                  </a:lnTo>
                  <a:lnTo>
                    <a:pt x="145" y="435"/>
                  </a:lnTo>
                  <a:lnTo>
                    <a:pt x="150" y="423"/>
                  </a:lnTo>
                  <a:lnTo>
                    <a:pt x="153" y="416"/>
                  </a:lnTo>
                  <a:lnTo>
                    <a:pt x="159" y="411"/>
                  </a:lnTo>
                  <a:lnTo>
                    <a:pt x="161" y="410"/>
                  </a:lnTo>
                  <a:lnTo>
                    <a:pt x="165" y="407"/>
                  </a:lnTo>
                  <a:lnTo>
                    <a:pt x="170" y="407"/>
                  </a:lnTo>
                  <a:lnTo>
                    <a:pt x="175" y="406"/>
                  </a:lnTo>
                  <a:lnTo>
                    <a:pt x="178" y="403"/>
                  </a:lnTo>
                  <a:lnTo>
                    <a:pt x="183" y="401"/>
                  </a:lnTo>
                  <a:lnTo>
                    <a:pt x="188" y="398"/>
                  </a:lnTo>
                  <a:lnTo>
                    <a:pt x="193" y="397"/>
                  </a:lnTo>
                  <a:lnTo>
                    <a:pt x="203" y="394"/>
                  </a:lnTo>
                  <a:lnTo>
                    <a:pt x="213" y="390"/>
                  </a:lnTo>
                  <a:lnTo>
                    <a:pt x="218" y="387"/>
                  </a:lnTo>
                  <a:lnTo>
                    <a:pt x="219" y="383"/>
                  </a:lnTo>
                  <a:lnTo>
                    <a:pt x="220" y="378"/>
                  </a:lnTo>
                  <a:lnTo>
                    <a:pt x="220" y="375"/>
                  </a:lnTo>
                  <a:lnTo>
                    <a:pt x="222" y="369"/>
                  </a:lnTo>
                  <a:lnTo>
                    <a:pt x="223" y="365"/>
                  </a:lnTo>
                  <a:lnTo>
                    <a:pt x="226" y="359"/>
                  </a:lnTo>
                  <a:lnTo>
                    <a:pt x="233" y="352"/>
                  </a:lnTo>
                  <a:lnTo>
                    <a:pt x="245" y="346"/>
                  </a:lnTo>
                  <a:lnTo>
                    <a:pt x="258" y="341"/>
                  </a:lnTo>
                  <a:lnTo>
                    <a:pt x="265" y="340"/>
                  </a:lnTo>
                  <a:lnTo>
                    <a:pt x="271" y="339"/>
                  </a:lnTo>
                  <a:lnTo>
                    <a:pt x="276" y="340"/>
                  </a:lnTo>
                  <a:lnTo>
                    <a:pt x="279" y="341"/>
                  </a:lnTo>
                  <a:lnTo>
                    <a:pt x="282" y="338"/>
                  </a:lnTo>
                  <a:lnTo>
                    <a:pt x="286" y="335"/>
                  </a:lnTo>
                  <a:lnTo>
                    <a:pt x="289" y="334"/>
                  </a:lnTo>
                  <a:lnTo>
                    <a:pt x="293" y="333"/>
                  </a:lnTo>
                  <a:lnTo>
                    <a:pt x="303" y="335"/>
                  </a:lnTo>
                  <a:lnTo>
                    <a:pt x="313" y="339"/>
                  </a:lnTo>
                  <a:lnTo>
                    <a:pt x="315" y="340"/>
                  </a:lnTo>
                  <a:lnTo>
                    <a:pt x="315" y="342"/>
                  </a:lnTo>
                  <a:lnTo>
                    <a:pt x="315" y="344"/>
                  </a:lnTo>
                  <a:lnTo>
                    <a:pt x="315" y="346"/>
                  </a:lnTo>
                  <a:lnTo>
                    <a:pt x="318" y="342"/>
                  </a:lnTo>
                  <a:lnTo>
                    <a:pt x="321" y="340"/>
                  </a:lnTo>
                  <a:lnTo>
                    <a:pt x="325" y="339"/>
                  </a:lnTo>
                  <a:lnTo>
                    <a:pt x="330" y="338"/>
                  </a:lnTo>
                  <a:lnTo>
                    <a:pt x="341" y="335"/>
                  </a:lnTo>
                  <a:lnTo>
                    <a:pt x="352" y="335"/>
                  </a:lnTo>
                  <a:lnTo>
                    <a:pt x="346" y="341"/>
                  </a:lnTo>
                  <a:lnTo>
                    <a:pt x="340" y="346"/>
                  </a:lnTo>
                  <a:lnTo>
                    <a:pt x="336" y="352"/>
                  </a:lnTo>
                  <a:lnTo>
                    <a:pt x="334" y="356"/>
                  </a:lnTo>
                  <a:lnTo>
                    <a:pt x="330" y="365"/>
                  </a:lnTo>
                  <a:lnTo>
                    <a:pt x="329" y="373"/>
                  </a:lnTo>
                  <a:lnTo>
                    <a:pt x="327" y="380"/>
                  </a:lnTo>
                  <a:lnTo>
                    <a:pt x="327" y="385"/>
                  </a:lnTo>
                  <a:lnTo>
                    <a:pt x="326" y="388"/>
                  </a:lnTo>
                  <a:lnTo>
                    <a:pt x="325" y="391"/>
                  </a:lnTo>
                  <a:lnTo>
                    <a:pt x="323" y="394"/>
                  </a:lnTo>
                  <a:lnTo>
                    <a:pt x="319" y="396"/>
                  </a:lnTo>
                  <a:lnTo>
                    <a:pt x="305" y="398"/>
                  </a:lnTo>
                  <a:lnTo>
                    <a:pt x="294" y="402"/>
                  </a:lnTo>
                  <a:lnTo>
                    <a:pt x="287" y="406"/>
                  </a:lnTo>
                  <a:lnTo>
                    <a:pt x="281" y="410"/>
                  </a:lnTo>
                  <a:lnTo>
                    <a:pt x="276" y="413"/>
                  </a:lnTo>
                  <a:lnTo>
                    <a:pt x="271" y="416"/>
                  </a:lnTo>
                  <a:lnTo>
                    <a:pt x="265" y="417"/>
                  </a:lnTo>
                  <a:lnTo>
                    <a:pt x="257" y="418"/>
                  </a:lnTo>
                  <a:lnTo>
                    <a:pt x="254" y="424"/>
                  </a:lnTo>
                  <a:lnTo>
                    <a:pt x="250" y="431"/>
                  </a:lnTo>
                  <a:lnTo>
                    <a:pt x="249" y="437"/>
                  </a:lnTo>
                  <a:lnTo>
                    <a:pt x="247" y="442"/>
                  </a:lnTo>
                  <a:lnTo>
                    <a:pt x="247" y="448"/>
                  </a:lnTo>
                  <a:lnTo>
                    <a:pt x="246" y="452"/>
                  </a:lnTo>
                  <a:lnTo>
                    <a:pt x="245" y="454"/>
                  </a:lnTo>
                  <a:lnTo>
                    <a:pt x="244" y="455"/>
                  </a:lnTo>
                  <a:lnTo>
                    <a:pt x="241" y="455"/>
                  </a:lnTo>
                  <a:lnTo>
                    <a:pt x="239" y="455"/>
                  </a:lnTo>
                  <a:lnTo>
                    <a:pt x="235" y="462"/>
                  </a:lnTo>
                  <a:lnTo>
                    <a:pt x="231" y="467"/>
                  </a:lnTo>
                  <a:lnTo>
                    <a:pt x="228" y="469"/>
                  </a:lnTo>
                  <a:lnTo>
                    <a:pt x="222" y="470"/>
                  </a:lnTo>
                  <a:lnTo>
                    <a:pt x="214" y="472"/>
                  </a:lnTo>
                  <a:lnTo>
                    <a:pt x="203" y="475"/>
                  </a:lnTo>
                  <a:lnTo>
                    <a:pt x="191" y="479"/>
                  </a:lnTo>
                  <a:lnTo>
                    <a:pt x="172" y="486"/>
                  </a:lnTo>
                  <a:lnTo>
                    <a:pt x="166" y="491"/>
                  </a:lnTo>
                  <a:lnTo>
                    <a:pt x="161" y="497"/>
                  </a:lnTo>
                  <a:lnTo>
                    <a:pt x="155" y="503"/>
                  </a:lnTo>
                  <a:lnTo>
                    <a:pt x="150" y="508"/>
                  </a:lnTo>
                  <a:lnTo>
                    <a:pt x="166" y="508"/>
                  </a:lnTo>
                  <a:lnTo>
                    <a:pt x="176" y="503"/>
                  </a:lnTo>
                  <a:lnTo>
                    <a:pt x="188" y="492"/>
                  </a:lnTo>
                  <a:lnTo>
                    <a:pt x="201" y="491"/>
                  </a:lnTo>
                  <a:lnTo>
                    <a:pt x="210" y="491"/>
                  </a:lnTo>
                  <a:lnTo>
                    <a:pt x="217" y="491"/>
                  </a:lnTo>
                  <a:lnTo>
                    <a:pt x="222" y="492"/>
                  </a:lnTo>
                  <a:lnTo>
                    <a:pt x="228" y="495"/>
                  </a:lnTo>
                  <a:lnTo>
                    <a:pt x="238" y="497"/>
                  </a:lnTo>
                  <a:lnTo>
                    <a:pt x="238" y="500"/>
                  </a:lnTo>
                  <a:lnTo>
                    <a:pt x="239" y="504"/>
                  </a:lnTo>
                  <a:lnTo>
                    <a:pt x="240" y="507"/>
                  </a:lnTo>
                  <a:lnTo>
                    <a:pt x="242" y="508"/>
                  </a:lnTo>
                  <a:lnTo>
                    <a:pt x="251" y="508"/>
                  </a:lnTo>
                  <a:lnTo>
                    <a:pt x="250" y="506"/>
                  </a:lnTo>
                  <a:lnTo>
                    <a:pt x="250" y="504"/>
                  </a:lnTo>
                  <a:lnTo>
                    <a:pt x="251" y="500"/>
                  </a:lnTo>
                  <a:lnTo>
                    <a:pt x="254" y="497"/>
                  </a:lnTo>
                  <a:lnTo>
                    <a:pt x="258" y="497"/>
                  </a:lnTo>
                  <a:lnTo>
                    <a:pt x="263" y="496"/>
                  </a:lnTo>
                  <a:lnTo>
                    <a:pt x="267" y="495"/>
                  </a:lnTo>
                  <a:lnTo>
                    <a:pt x="270" y="496"/>
                  </a:lnTo>
                  <a:lnTo>
                    <a:pt x="271" y="497"/>
                  </a:lnTo>
                  <a:lnTo>
                    <a:pt x="271" y="499"/>
                  </a:lnTo>
                  <a:lnTo>
                    <a:pt x="270" y="504"/>
                  </a:lnTo>
                  <a:lnTo>
                    <a:pt x="267" y="508"/>
                  </a:lnTo>
                  <a:lnTo>
                    <a:pt x="276" y="508"/>
                  </a:lnTo>
                  <a:lnTo>
                    <a:pt x="279" y="504"/>
                  </a:lnTo>
                  <a:lnTo>
                    <a:pt x="284" y="498"/>
                  </a:lnTo>
                  <a:lnTo>
                    <a:pt x="286" y="495"/>
                  </a:lnTo>
                  <a:lnTo>
                    <a:pt x="288" y="493"/>
                  </a:lnTo>
                  <a:lnTo>
                    <a:pt x="291" y="492"/>
                  </a:lnTo>
                  <a:lnTo>
                    <a:pt x="294" y="493"/>
                  </a:lnTo>
                  <a:lnTo>
                    <a:pt x="298" y="495"/>
                  </a:lnTo>
                  <a:lnTo>
                    <a:pt x="300" y="496"/>
                  </a:lnTo>
                  <a:lnTo>
                    <a:pt x="303" y="498"/>
                  </a:lnTo>
                  <a:lnTo>
                    <a:pt x="304" y="500"/>
                  </a:lnTo>
                  <a:lnTo>
                    <a:pt x="304" y="502"/>
                  </a:lnTo>
                  <a:lnTo>
                    <a:pt x="303" y="504"/>
                  </a:lnTo>
                  <a:lnTo>
                    <a:pt x="302" y="506"/>
                  </a:lnTo>
                  <a:lnTo>
                    <a:pt x="299" y="508"/>
                  </a:lnTo>
                  <a:lnTo>
                    <a:pt x="323" y="508"/>
                  </a:lnTo>
                  <a:lnTo>
                    <a:pt x="325" y="507"/>
                  </a:lnTo>
                  <a:lnTo>
                    <a:pt x="329" y="507"/>
                  </a:lnTo>
                  <a:lnTo>
                    <a:pt x="334" y="508"/>
                  </a:lnTo>
                  <a:lnTo>
                    <a:pt x="339" y="508"/>
                  </a:lnTo>
                  <a:lnTo>
                    <a:pt x="368" y="508"/>
                  </a:lnTo>
                  <a:close/>
                  <a:moveTo>
                    <a:pt x="47" y="508"/>
                  </a:moveTo>
                  <a:lnTo>
                    <a:pt x="37" y="508"/>
                  </a:lnTo>
                  <a:lnTo>
                    <a:pt x="34" y="498"/>
                  </a:lnTo>
                  <a:lnTo>
                    <a:pt x="32" y="485"/>
                  </a:lnTo>
                  <a:lnTo>
                    <a:pt x="29" y="471"/>
                  </a:lnTo>
                  <a:lnTo>
                    <a:pt x="28" y="460"/>
                  </a:lnTo>
                  <a:lnTo>
                    <a:pt x="26" y="453"/>
                  </a:lnTo>
                  <a:lnTo>
                    <a:pt x="21" y="446"/>
                  </a:lnTo>
                  <a:lnTo>
                    <a:pt x="21" y="434"/>
                  </a:lnTo>
                  <a:lnTo>
                    <a:pt x="27" y="438"/>
                  </a:lnTo>
                  <a:lnTo>
                    <a:pt x="31" y="442"/>
                  </a:lnTo>
                  <a:lnTo>
                    <a:pt x="34" y="447"/>
                  </a:lnTo>
                  <a:lnTo>
                    <a:pt x="37" y="453"/>
                  </a:lnTo>
                  <a:lnTo>
                    <a:pt x="39" y="466"/>
                  </a:lnTo>
                  <a:lnTo>
                    <a:pt x="43" y="482"/>
                  </a:lnTo>
                  <a:lnTo>
                    <a:pt x="42" y="490"/>
                  </a:lnTo>
                  <a:lnTo>
                    <a:pt x="42" y="497"/>
                  </a:lnTo>
                  <a:lnTo>
                    <a:pt x="43" y="503"/>
                  </a:lnTo>
                  <a:lnTo>
                    <a:pt x="47" y="508"/>
                  </a:lnTo>
                  <a:close/>
                  <a:moveTo>
                    <a:pt x="34" y="238"/>
                  </a:moveTo>
                  <a:lnTo>
                    <a:pt x="31" y="241"/>
                  </a:lnTo>
                  <a:lnTo>
                    <a:pt x="29" y="246"/>
                  </a:lnTo>
                  <a:lnTo>
                    <a:pt x="28" y="250"/>
                  </a:lnTo>
                  <a:lnTo>
                    <a:pt x="27" y="255"/>
                  </a:lnTo>
                  <a:lnTo>
                    <a:pt x="29" y="265"/>
                  </a:lnTo>
                  <a:lnTo>
                    <a:pt x="33" y="275"/>
                  </a:lnTo>
                  <a:lnTo>
                    <a:pt x="38" y="286"/>
                  </a:lnTo>
                  <a:lnTo>
                    <a:pt x="44" y="295"/>
                  </a:lnTo>
                  <a:lnTo>
                    <a:pt x="50" y="303"/>
                  </a:lnTo>
                  <a:lnTo>
                    <a:pt x="56" y="310"/>
                  </a:lnTo>
                  <a:lnTo>
                    <a:pt x="58" y="308"/>
                  </a:lnTo>
                  <a:lnTo>
                    <a:pt x="58" y="304"/>
                  </a:lnTo>
                  <a:lnTo>
                    <a:pt x="53" y="291"/>
                  </a:lnTo>
                  <a:lnTo>
                    <a:pt x="49" y="276"/>
                  </a:lnTo>
                  <a:lnTo>
                    <a:pt x="45" y="260"/>
                  </a:lnTo>
                  <a:lnTo>
                    <a:pt x="44" y="246"/>
                  </a:lnTo>
                  <a:lnTo>
                    <a:pt x="34" y="238"/>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21" name="Freeform 184"/>
            <p:cNvSpPr>
              <a:spLocks noEditPoints="1"/>
            </p:cNvSpPr>
            <p:nvPr/>
          </p:nvSpPr>
          <p:spPr bwMode="auto">
            <a:xfrm>
              <a:off x="6840" y="4298"/>
              <a:ext cx="148" cy="182"/>
            </a:xfrm>
            <a:custGeom>
              <a:avLst/>
              <a:gdLst/>
              <a:ahLst/>
              <a:cxnLst>
                <a:cxn ang="0">
                  <a:pos x="125" y="528"/>
                </a:cxn>
                <a:cxn ang="0">
                  <a:pos x="163" y="510"/>
                </a:cxn>
                <a:cxn ang="0">
                  <a:pos x="96" y="495"/>
                </a:cxn>
                <a:cxn ang="0">
                  <a:pos x="187" y="493"/>
                </a:cxn>
                <a:cxn ang="0">
                  <a:pos x="221" y="493"/>
                </a:cxn>
                <a:cxn ang="0">
                  <a:pos x="107" y="454"/>
                </a:cxn>
                <a:cxn ang="0">
                  <a:pos x="138" y="472"/>
                </a:cxn>
                <a:cxn ang="0">
                  <a:pos x="182" y="445"/>
                </a:cxn>
                <a:cxn ang="0">
                  <a:pos x="96" y="347"/>
                </a:cxn>
                <a:cxn ang="0">
                  <a:pos x="211" y="390"/>
                </a:cxn>
                <a:cxn ang="0">
                  <a:pos x="310" y="528"/>
                </a:cxn>
                <a:cxn ang="0">
                  <a:pos x="203" y="448"/>
                </a:cxn>
                <a:cxn ang="0">
                  <a:pos x="397" y="360"/>
                </a:cxn>
                <a:cxn ang="0">
                  <a:pos x="372" y="318"/>
                </a:cxn>
                <a:cxn ang="0">
                  <a:pos x="319" y="461"/>
                </a:cxn>
                <a:cxn ang="0">
                  <a:pos x="287" y="398"/>
                </a:cxn>
                <a:cxn ang="0">
                  <a:pos x="199" y="326"/>
                </a:cxn>
                <a:cxn ang="0">
                  <a:pos x="288" y="375"/>
                </a:cxn>
                <a:cxn ang="0">
                  <a:pos x="175" y="296"/>
                </a:cxn>
                <a:cxn ang="0">
                  <a:pos x="216" y="299"/>
                </a:cxn>
                <a:cxn ang="0">
                  <a:pos x="378" y="285"/>
                </a:cxn>
                <a:cxn ang="0">
                  <a:pos x="298" y="312"/>
                </a:cxn>
                <a:cxn ang="0">
                  <a:pos x="346" y="382"/>
                </a:cxn>
                <a:cxn ang="0">
                  <a:pos x="340" y="263"/>
                </a:cxn>
                <a:cxn ang="0">
                  <a:pos x="316" y="240"/>
                </a:cxn>
                <a:cxn ang="0">
                  <a:pos x="266" y="189"/>
                </a:cxn>
                <a:cxn ang="0">
                  <a:pos x="306" y="166"/>
                </a:cxn>
                <a:cxn ang="0">
                  <a:pos x="324" y="123"/>
                </a:cxn>
                <a:cxn ang="0">
                  <a:pos x="348" y="214"/>
                </a:cxn>
                <a:cxn ang="0">
                  <a:pos x="383" y="174"/>
                </a:cxn>
                <a:cxn ang="0">
                  <a:pos x="316" y="203"/>
                </a:cxn>
                <a:cxn ang="0">
                  <a:pos x="420" y="167"/>
                </a:cxn>
                <a:cxn ang="0">
                  <a:pos x="362" y="83"/>
                </a:cxn>
                <a:cxn ang="0">
                  <a:pos x="394" y="119"/>
                </a:cxn>
                <a:cxn ang="0">
                  <a:pos x="325" y="102"/>
                </a:cxn>
                <a:cxn ang="0">
                  <a:pos x="428" y="335"/>
                </a:cxn>
                <a:cxn ang="0">
                  <a:pos x="427" y="268"/>
                </a:cxn>
                <a:cxn ang="0">
                  <a:pos x="409" y="220"/>
                </a:cxn>
                <a:cxn ang="0">
                  <a:pos x="425" y="126"/>
                </a:cxn>
                <a:cxn ang="0">
                  <a:pos x="421" y="70"/>
                </a:cxn>
                <a:cxn ang="0">
                  <a:pos x="413" y="36"/>
                </a:cxn>
                <a:cxn ang="0">
                  <a:pos x="374" y="91"/>
                </a:cxn>
                <a:cxn ang="0">
                  <a:pos x="332" y="80"/>
                </a:cxn>
                <a:cxn ang="0">
                  <a:pos x="321" y="68"/>
                </a:cxn>
                <a:cxn ang="0">
                  <a:pos x="280" y="112"/>
                </a:cxn>
                <a:cxn ang="0">
                  <a:pos x="243" y="106"/>
                </a:cxn>
                <a:cxn ang="0">
                  <a:pos x="250" y="177"/>
                </a:cxn>
                <a:cxn ang="0">
                  <a:pos x="197" y="226"/>
                </a:cxn>
                <a:cxn ang="0">
                  <a:pos x="284" y="334"/>
                </a:cxn>
                <a:cxn ang="0">
                  <a:pos x="133" y="236"/>
                </a:cxn>
                <a:cxn ang="0">
                  <a:pos x="125" y="282"/>
                </a:cxn>
                <a:cxn ang="0">
                  <a:pos x="120" y="310"/>
                </a:cxn>
                <a:cxn ang="0">
                  <a:pos x="97" y="332"/>
                </a:cxn>
                <a:cxn ang="0">
                  <a:pos x="85" y="400"/>
                </a:cxn>
                <a:cxn ang="0">
                  <a:pos x="35" y="407"/>
                </a:cxn>
                <a:cxn ang="0">
                  <a:pos x="122" y="476"/>
                </a:cxn>
                <a:cxn ang="0">
                  <a:pos x="78" y="505"/>
                </a:cxn>
                <a:cxn ang="0">
                  <a:pos x="37" y="521"/>
                </a:cxn>
                <a:cxn ang="0">
                  <a:pos x="108" y="528"/>
                </a:cxn>
                <a:cxn ang="0">
                  <a:pos x="261" y="505"/>
                </a:cxn>
                <a:cxn ang="0">
                  <a:pos x="393" y="420"/>
                </a:cxn>
                <a:cxn ang="0">
                  <a:pos x="399" y="538"/>
                </a:cxn>
              </a:cxnLst>
              <a:rect l="0" t="0" r="r" b="b"/>
              <a:pathLst>
                <a:path w="442" h="546">
                  <a:moveTo>
                    <a:pt x="56" y="527"/>
                  </a:moveTo>
                  <a:lnTo>
                    <a:pt x="61" y="530"/>
                  </a:lnTo>
                  <a:lnTo>
                    <a:pt x="66" y="533"/>
                  </a:lnTo>
                  <a:lnTo>
                    <a:pt x="69" y="534"/>
                  </a:lnTo>
                  <a:lnTo>
                    <a:pt x="72" y="535"/>
                  </a:lnTo>
                  <a:lnTo>
                    <a:pt x="75" y="535"/>
                  </a:lnTo>
                  <a:lnTo>
                    <a:pt x="78" y="535"/>
                  </a:lnTo>
                  <a:lnTo>
                    <a:pt x="76" y="531"/>
                  </a:lnTo>
                  <a:lnTo>
                    <a:pt x="74" y="529"/>
                  </a:lnTo>
                  <a:lnTo>
                    <a:pt x="71" y="528"/>
                  </a:lnTo>
                  <a:lnTo>
                    <a:pt x="69" y="527"/>
                  </a:lnTo>
                  <a:lnTo>
                    <a:pt x="62" y="528"/>
                  </a:lnTo>
                  <a:lnTo>
                    <a:pt x="56" y="527"/>
                  </a:lnTo>
                  <a:close/>
                  <a:moveTo>
                    <a:pt x="120" y="527"/>
                  </a:moveTo>
                  <a:lnTo>
                    <a:pt x="119" y="528"/>
                  </a:lnTo>
                  <a:lnTo>
                    <a:pt x="119" y="530"/>
                  </a:lnTo>
                  <a:lnTo>
                    <a:pt x="119" y="533"/>
                  </a:lnTo>
                  <a:lnTo>
                    <a:pt x="120" y="534"/>
                  </a:lnTo>
                  <a:lnTo>
                    <a:pt x="124" y="540"/>
                  </a:lnTo>
                  <a:lnTo>
                    <a:pt x="125" y="544"/>
                  </a:lnTo>
                  <a:lnTo>
                    <a:pt x="128" y="543"/>
                  </a:lnTo>
                  <a:lnTo>
                    <a:pt x="130" y="542"/>
                  </a:lnTo>
                  <a:lnTo>
                    <a:pt x="131" y="540"/>
                  </a:lnTo>
                  <a:lnTo>
                    <a:pt x="133" y="537"/>
                  </a:lnTo>
                  <a:lnTo>
                    <a:pt x="129" y="534"/>
                  </a:lnTo>
                  <a:lnTo>
                    <a:pt x="126" y="529"/>
                  </a:lnTo>
                  <a:lnTo>
                    <a:pt x="125" y="528"/>
                  </a:lnTo>
                  <a:lnTo>
                    <a:pt x="123" y="526"/>
                  </a:lnTo>
                  <a:lnTo>
                    <a:pt x="122" y="526"/>
                  </a:lnTo>
                  <a:lnTo>
                    <a:pt x="120" y="527"/>
                  </a:lnTo>
                  <a:close/>
                  <a:moveTo>
                    <a:pt x="154" y="530"/>
                  </a:moveTo>
                  <a:lnTo>
                    <a:pt x="155" y="530"/>
                  </a:lnTo>
                  <a:lnTo>
                    <a:pt x="157" y="530"/>
                  </a:lnTo>
                  <a:lnTo>
                    <a:pt x="159" y="529"/>
                  </a:lnTo>
                  <a:lnTo>
                    <a:pt x="159" y="526"/>
                  </a:lnTo>
                  <a:lnTo>
                    <a:pt x="154" y="521"/>
                  </a:lnTo>
                  <a:lnTo>
                    <a:pt x="149" y="514"/>
                  </a:lnTo>
                  <a:lnTo>
                    <a:pt x="146" y="512"/>
                  </a:lnTo>
                  <a:lnTo>
                    <a:pt x="144" y="509"/>
                  </a:lnTo>
                  <a:lnTo>
                    <a:pt x="141" y="509"/>
                  </a:lnTo>
                  <a:lnTo>
                    <a:pt x="138" y="509"/>
                  </a:lnTo>
                  <a:lnTo>
                    <a:pt x="134" y="512"/>
                  </a:lnTo>
                  <a:lnTo>
                    <a:pt x="130" y="514"/>
                  </a:lnTo>
                  <a:lnTo>
                    <a:pt x="129" y="516"/>
                  </a:lnTo>
                  <a:lnTo>
                    <a:pt x="128" y="519"/>
                  </a:lnTo>
                  <a:lnTo>
                    <a:pt x="128" y="521"/>
                  </a:lnTo>
                  <a:lnTo>
                    <a:pt x="129" y="523"/>
                  </a:lnTo>
                  <a:lnTo>
                    <a:pt x="131" y="526"/>
                  </a:lnTo>
                  <a:lnTo>
                    <a:pt x="134" y="529"/>
                  </a:lnTo>
                  <a:lnTo>
                    <a:pt x="142" y="529"/>
                  </a:lnTo>
                  <a:lnTo>
                    <a:pt x="154" y="530"/>
                  </a:lnTo>
                  <a:close/>
                  <a:moveTo>
                    <a:pt x="163" y="515"/>
                  </a:moveTo>
                  <a:lnTo>
                    <a:pt x="162" y="513"/>
                  </a:lnTo>
                  <a:lnTo>
                    <a:pt x="163" y="510"/>
                  </a:lnTo>
                  <a:lnTo>
                    <a:pt x="167" y="510"/>
                  </a:lnTo>
                  <a:lnTo>
                    <a:pt x="171" y="510"/>
                  </a:lnTo>
                  <a:lnTo>
                    <a:pt x="176" y="510"/>
                  </a:lnTo>
                  <a:lnTo>
                    <a:pt x="182" y="512"/>
                  </a:lnTo>
                  <a:lnTo>
                    <a:pt x="184" y="515"/>
                  </a:lnTo>
                  <a:lnTo>
                    <a:pt x="186" y="520"/>
                  </a:lnTo>
                  <a:lnTo>
                    <a:pt x="186" y="522"/>
                  </a:lnTo>
                  <a:lnTo>
                    <a:pt x="183" y="526"/>
                  </a:lnTo>
                  <a:lnTo>
                    <a:pt x="179" y="531"/>
                  </a:lnTo>
                  <a:lnTo>
                    <a:pt x="176" y="537"/>
                  </a:lnTo>
                  <a:lnTo>
                    <a:pt x="168" y="526"/>
                  </a:lnTo>
                  <a:lnTo>
                    <a:pt x="163" y="515"/>
                  </a:lnTo>
                  <a:close/>
                  <a:moveTo>
                    <a:pt x="124" y="512"/>
                  </a:moveTo>
                  <a:lnTo>
                    <a:pt x="125" y="510"/>
                  </a:lnTo>
                  <a:lnTo>
                    <a:pt x="125" y="509"/>
                  </a:lnTo>
                  <a:lnTo>
                    <a:pt x="124" y="508"/>
                  </a:lnTo>
                  <a:lnTo>
                    <a:pt x="123" y="507"/>
                  </a:lnTo>
                  <a:lnTo>
                    <a:pt x="119" y="505"/>
                  </a:lnTo>
                  <a:lnTo>
                    <a:pt x="115" y="501"/>
                  </a:lnTo>
                  <a:lnTo>
                    <a:pt x="112" y="501"/>
                  </a:lnTo>
                  <a:lnTo>
                    <a:pt x="109" y="500"/>
                  </a:lnTo>
                  <a:lnTo>
                    <a:pt x="106" y="498"/>
                  </a:lnTo>
                  <a:lnTo>
                    <a:pt x="103" y="495"/>
                  </a:lnTo>
                  <a:lnTo>
                    <a:pt x="101" y="494"/>
                  </a:lnTo>
                  <a:lnTo>
                    <a:pt x="98" y="493"/>
                  </a:lnTo>
                  <a:lnTo>
                    <a:pt x="97" y="493"/>
                  </a:lnTo>
                  <a:lnTo>
                    <a:pt x="96" y="495"/>
                  </a:lnTo>
                  <a:lnTo>
                    <a:pt x="97" y="500"/>
                  </a:lnTo>
                  <a:lnTo>
                    <a:pt x="101" y="505"/>
                  </a:lnTo>
                  <a:lnTo>
                    <a:pt x="103" y="508"/>
                  </a:lnTo>
                  <a:lnTo>
                    <a:pt x="107" y="510"/>
                  </a:lnTo>
                  <a:lnTo>
                    <a:pt x="110" y="512"/>
                  </a:lnTo>
                  <a:lnTo>
                    <a:pt x="114" y="513"/>
                  </a:lnTo>
                  <a:lnTo>
                    <a:pt x="119" y="513"/>
                  </a:lnTo>
                  <a:lnTo>
                    <a:pt x="124" y="512"/>
                  </a:lnTo>
                  <a:close/>
                  <a:moveTo>
                    <a:pt x="154" y="485"/>
                  </a:moveTo>
                  <a:lnTo>
                    <a:pt x="150" y="485"/>
                  </a:lnTo>
                  <a:lnTo>
                    <a:pt x="147" y="485"/>
                  </a:lnTo>
                  <a:lnTo>
                    <a:pt x="147" y="487"/>
                  </a:lnTo>
                  <a:lnTo>
                    <a:pt x="149" y="488"/>
                  </a:lnTo>
                  <a:lnTo>
                    <a:pt x="154" y="493"/>
                  </a:lnTo>
                  <a:lnTo>
                    <a:pt x="157" y="499"/>
                  </a:lnTo>
                  <a:lnTo>
                    <a:pt x="160" y="501"/>
                  </a:lnTo>
                  <a:lnTo>
                    <a:pt x="162" y="502"/>
                  </a:lnTo>
                  <a:lnTo>
                    <a:pt x="165" y="505"/>
                  </a:lnTo>
                  <a:lnTo>
                    <a:pt x="170" y="505"/>
                  </a:lnTo>
                  <a:lnTo>
                    <a:pt x="176" y="505"/>
                  </a:lnTo>
                  <a:lnTo>
                    <a:pt x="182" y="505"/>
                  </a:lnTo>
                  <a:lnTo>
                    <a:pt x="184" y="504"/>
                  </a:lnTo>
                  <a:lnTo>
                    <a:pt x="187" y="504"/>
                  </a:lnTo>
                  <a:lnTo>
                    <a:pt x="189" y="501"/>
                  </a:lnTo>
                  <a:lnTo>
                    <a:pt x="191" y="499"/>
                  </a:lnTo>
                  <a:lnTo>
                    <a:pt x="188" y="497"/>
                  </a:lnTo>
                  <a:lnTo>
                    <a:pt x="187" y="493"/>
                  </a:lnTo>
                  <a:lnTo>
                    <a:pt x="187" y="491"/>
                  </a:lnTo>
                  <a:lnTo>
                    <a:pt x="187" y="488"/>
                  </a:lnTo>
                  <a:lnTo>
                    <a:pt x="186" y="485"/>
                  </a:lnTo>
                  <a:lnTo>
                    <a:pt x="184" y="483"/>
                  </a:lnTo>
                  <a:lnTo>
                    <a:pt x="182" y="480"/>
                  </a:lnTo>
                  <a:lnTo>
                    <a:pt x="176" y="478"/>
                  </a:lnTo>
                  <a:lnTo>
                    <a:pt x="173" y="481"/>
                  </a:lnTo>
                  <a:lnTo>
                    <a:pt x="171" y="484"/>
                  </a:lnTo>
                  <a:lnTo>
                    <a:pt x="168" y="485"/>
                  </a:lnTo>
                  <a:lnTo>
                    <a:pt x="165" y="485"/>
                  </a:lnTo>
                  <a:lnTo>
                    <a:pt x="160" y="485"/>
                  </a:lnTo>
                  <a:lnTo>
                    <a:pt x="154" y="485"/>
                  </a:lnTo>
                  <a:close/>
                  <a:moveTo>
                    <a:pt x="205" y="486"/>
                  </a:moveTo>
                  <a:lnTo>
                    <a:pt x="202" y="484"/>
                  </a:lnTo>
                  <a:lnTo>
                    <a:pt x="200" y="484"/>
                  </a:lnTo>
                  <a:lnTo>
                    <a:pt x="199" y="485"/>
                  </a:lnTo>
                  <a:lnTo>
                    <a:pt x="199" y="488"/>
                  </a:lnTo>
                  <a:lnTo>
                    <a:pt x="198" y="492"/>
                  </a:lnTo>
                  <a:lnTo>
                    <a:pt x="198" y="497"/>
                  </a:lnTo>
                  <a:lnTo>
                    <a:pt x="199" y="498"/>
                  </a:lnTo>
                  <a:lnTo>
                    <a:pt x="199" y="499"/>
                  </a:lnTo>
                  <a:lnTo>
                    <a:pt x="202" y="500"/>
                  </a:lnTo>
                  <a:lnTo>
                    <a:pt x="204" y="499"/>
                  </a:lnTo>
                  <a:lnTo>
                    <a:pt x="209" y="498"/>
                  </a:lnTo>
                  <a:lnTo>
                    <a:pt x="215" y="497"/>
                  </a:lnTo>
                  <a:lnTo>
                    <a:pt x="220" y="495"/>
                  </a:lnTo>
                  <a:lnTo>
                    <a:pt x="221" y="493"/>
                  </a:lnTo>
                  <a:lnTo>
                    <a:pt x="221" y="492"/>
                  </a:lnTo>
                  <a:lnTo>
                    <a:pt x="220" y="491"/>
                  </a:lnTo>
                  <a:lnTo>
                    <a:pt x="218" y="490"/>
                  </a:lnTo>
                  <a:lnTo>
                    <a:pt x="215" y="488"/>
                  </a:lnTo>
                  <a:lnTo>
                    <a:pt x="210" y="487"/>
                  </a:lnTo>
                  <a:lnTo>
                    <a:pt x="205" y="486"/>
                  </a:lnTo>
                  <a:close/>
                  <a:moveTo>
                    <a:pt x="336" y="484"/>
                  </a:moveTo>
                  <a:lnTo>
                    <a:pt x="332" y="480"/>
                  </a:lnTo>
                  <a:lnTo>
                    <a:pt x="331" y="477"/>
                  </a:lnTo>
                  <a:lnTo>
                    <a:pt x="331" y="472"/>
                  </a:lnTo>
                  <a:lnTo>
                    <a:pt x="333" y="469"/>
                  </a:lnTo>
                  <a:lnTo>
                    <a:pt x="337" y="461"/>
                  </a:lnTo>
                  <a:lnTo>
                    <a:pt x="341" y="451"/>
                  </a:lnTo>
                  <a:lnTo>
                    <a:pt x="348" y="447"/>
                  </a:lnTo>
                  <a:lnTo>
                    <a:pt x="349" y="447"/>
                  </a:lnTo>
                  <a:lnTo>
                    <a:pt x="349" y="450"/>
                  </a:lnTo>
                  <a:lnTo>
                    <a:pt x="349" y="452"/>
                  </a:lnTo>
                  <a:lnTo>
                    <a:pt x="351" y="457"/>
                  </a:lnTo>
                  <a:lnTo>
                    <a:pt x="349" y="462"/>
                  </a:lnTo>
                  <a:lnTo>
                    <a:pt x="348" y="465"/>
                  </a:lnTo>
                  <a:lnTo>
                    <a:pt x="346" y="469"/>
                  </a:lnTo>
                  <a:lnTo>
                    <a:pt x="340" y="476"/>
                  </a:lnTo>
                  <a:lnTo>
                    <a:pt x="336" y="484"/>
                  </a:lnTo>
                  <a:close/>
                  <a:moveTo>
                    <a:pt x="123" y="462"/>
                  </a:moveTo>
                  <a:lnTo>
                    <a:pt x="115" y="459"/>
                  </a:lnTo>
                  <a:lnTo>
                    <a:pt x="110" y="457"/>
                  </a:lnTo>
                  <a:lnTo>
                    <a:pt x="107" y="454"/>
                  </a:lnTo>
                  <a:lnTo>
                    <a:pt x="106" y="451"/>
                  </a:lnTo>
                  <a:lnTo>
                    <a:pt x="104" y="445"/>
                  </a:lnTo>
                  <a:lnTo>
                    <a:pt x="102" y="440"/>
                  </a:lnTo>
                  <a:lnTo>
                    <a:pt x="101" y="444"/>
                  </a:lnTo>
                  <a:lnTo>
                    <a:pt x="99" y="447"/>
                  </a:lnTo>
                  <a:lnTo>
                    <a:pt x="96" y="447"/>
                  </a:lnTo>
                  <a:lnTo>
                    <a:pt x="92" y="445"/>
                  </a:lnTo>
                  <a:lnTo>
                    <a:pt x="87" y="443"/>
                  </a:lnTo>
                  <a:lnTo>
                    <a:pt x="83" y="439"/>
                  </a:lnTo>
                  <a:lnTo>
                    <a:pt x="81" y="435"/>
                  </a:lnTo>
                  <a:lnTo>
                    <a:pt x="80" y="430"/>
                  </a:lnTo>
                  <a:lnTo>
                    <a:pt x="76" y="421"/>
                  </a:lnTo>
                  <a:lnTo>
                    <a:pt x="71" y="413"/>
                  </a:lnTo>
                  <a:lnTo>
                    <a:pt x="82" y="412"/>
                  </a:lnTo>
                  <a:lnTo>
                    <a:pt x="90" y="412"/>
                  </a:lnTo>
                  <a:lnTo>
                    <a:pt x="96" y="414"/>
                  </a:lnTo>
                  <a:lnTo>
                    <a:pt x="101" y="416"/>
                  </a:lnTo>
                  <a:lnTo>
                    <a:pt x="107" y="423"/>
                  </a:lnTo>
                  <a:lnTo>
                    <a:pt x="115" y="430"/>
                  </a:lnTo>
                  <a:lnTo>
                    <a:pt x="120" y="447"/>
                  </a:lnTo>
                  <a:lnTo>
                    <a:pt x="123" y="462"/>
                  </a:lnTo>
                  <a:close/>
                  <a:moveTo>
                    <a:pt x="114" y="418"/>
                  </a:moveTo>
                  <a:lnTo>
                    <a:pt x="120" y="430"/>
                  </a:lnTo>
                  <a:lnTo>
                    <a:pt x="128" y="443"/>
                  </a:lnTo>
                  <a:lnTo>
                    <a:pt x="134" y="456"/>
                  </a:lnTo>
                  <a:lnTo>
                    <a:pt x="138" y="469"/>
                  </a:lnTo>
                  <a:lnTo>
                    <a:pt x="138" y="472"/>
                  </a:lnTo>
                  <a:lnTo>
                    <a:pt x="140" y="475"/>
                  </a:lnTo>
                  <a:lnTo>
                    <a:pt x="144" y="477"/>
                  </a:lnTo>
                  <a:lnTo>
                    <a:pt x="147" y="478"/>
                  </a:lnTo>
                  <a:lnTo>
                    <a:pt x="151" y="479"/>
                  </a:lnTo>
                  <a:lnTo>
                    <a:pt x="156" y="479"/>
                  </a:lnTo>
                  <a:lnTo>
                    <a:pt x="160" y="479"/>
                  </a:lnTo>
                  <a:lnTo>
                    <a:pt x="163" y="478"/>
                  </a:lnTo>
                  <a:lnTo>
                    <a:pt x="172" y="470"/>
                  </a:lnTo>
                  <a:lnTo>
                    <a:pt x="179" y="463"/>
                  </a:lnTo>
                  <a:lnTo>
                    <a:pt x="173" y="449"/>
                  </a:lnTo>
                  <a:lnTo>
                    <a:pt x="167" y="434"/>
                  </a:lnTo>
                  <a:lnTo>
                    <a:pt x="157" y="434"/>
                  </a:lnTo>
                  <a:lnTo>
                    <a:pt x="151" y="432"/>
                  </a:lnTo>
                  <a:lnTo>
                    <a:pt x="146" y="429"/>
                  </a:lnTo>
                  <a:lnTo>
                    <a:pt x="144" y="427"/>
                  </a:lnTo>
                  <a:lnTo>
                    <a:pt x="139" y="425"/>
                  </a:lnTo>
                  <a:lnTo>
                    <a:pt x="134" y="421"/>
                  </a:lnTo>
                  <a:lnTo>
                    <a:pt x="126" y="419"/>
                  </a:lnTo>
                  <a:lnTo>
                    <a:pt x="114" y="418"/>
                  </a:lnTo>
                  <a:close/>
                  <a:moveTo>
                    <a:pt x="193" y="465"/>
                  </a:moveTo>
                  <a:lnTo>
                    <a:pt x="191" y="465"/>
                  </a:lnTo>
                  <a:lnTo>
                    <a:pt x="189" y="464"/>
                  </a:lnTo>
                  <a:lnTo>
                    <a:pt x="188" y="464"/>
                  </a:lnTo>
                  <a:lnTo>
                    <a:pt x="187" y="462"/>
                  </a:lnTo>
                  <a:lnTo>
                    <a:pt x="184" y="457"/>
                  </a:lnTo>
                  <a:lnTo>
                    <a:pt x="183" y="452"/>
                  </a:lnTo>
                  <a:lnTo>
                    <a:pt x="182" y="445"/>
                  </a:lnTo>
                  <a:lnTo>
                    <a:pt x="179" y="439"/>
                  </a:lnTo>
                  <a:lnTo>
                    <a:pt x="176" y="433"/>
                  </a:lnTo>
                  <a:lnTo>
                    <a:pt x="171" y="426"/>
                  </a:lnTo>
                  <a:lnTo>
                    <a:pt x="162" y="426"/>
                  </a:lnTo>
                  <a:lnTo>
                    <a:pt x="156" y="425"/>
                  </a:lnTo>
                  <a:lnTo>
                    <a:pt x="150" y="422"/>
                  </a:lnTo>
                  <a:lnTo>
                    <a:pt x="145" y="419"/>
                  </a:lnTo>
                  <a:lnTo>
                    <a:pt x="139" y="415"/>
                  </a:lnTo>
                  <a:lnTo>
                    <a:pt x="129" y="412"/>
                  </a:lnTo>
                  <a:lnTo>
                    <a:pt x="118" y="408"/>
                  </a:lnTo>
                  <a:lnTo>
                    <a:pt x="102" y="407"/>
                  </a:lnTo>
                  <a:lnTo>
                    <a:pt x="98" y="405"/>
                  </a:lnTo>
                  <a:lnTo>
                    <a:pt x="96" y="401"/>
                  </a:lnTo>
                  <a:lnTo>
                    <a:pt x="94" y="399"/>
                  </a:lnTo>
                  <a:lnTo>
                    <a:pt x="92" y="396"/>
                  </a:lnTo>
                  <a:lnTo>
                    <a:pt x="91" y="390"/>
                  </a:lnTo>
                  <a:lnTo>
                    <a:pt x="91" y="382"/>
                  </a:lnTo>
                  <a:lnTo>
                    <a:pt x="88" y="373"/>
                  </a:lnTo>
                  <a:lnTo>
                    <a:pt x="83" y="364"/>
                  </a:lnTo>
                  <a:lnTo>
                    <a:pt x="80" y="360"/>
                  </a:lnTo>
                  <a:lnTo>
                    <a:pt x="75" y="355"/>
                  </a:lnTo>
                  <a:lnTo>
                    <a:pt x="69" y="350"/>
                  </a:lnTo>
                  <a:lnTo>
                    <a:pt x="61" y="344"/>
                  </a:lnTo>
                  <a:lnTo>
                    <a:pt x="74" y="343"/>
                  </a:lnTo>
                  <a:lnTo>
                    <a:pt x="86" y="344"/>
                  </a:lnTo>
                  <a:lnTo>
                    <a:pt x="91" y="346"/>
                  </a:lnTo>
                  <a:lnTo>
                    <a:pt x="96" y="347"/>
                  </a:lnTo>
                  <a:lnTo>
                    <a:pt x="99" y="349"/>
                  </a:lnTo>
                  <a:lnTo>
                    <a:pt x="102" y="353"/>
                  </a:lnTo>
                  <a:lnTo>
                    <a:pt x="102" y="350"/>
                  </a:lnTo>
                  <a:lnTo>
                    <a:pt x="102" y="349"/>
                  </a:lnTo>
                  <a:lnTo>
                    <a:pt x="102" y="347"/>
                  </a:lnTo>
                  <a:lnTo>
                    <a:pt x="104" y="346"/>
                  </a:lnTo>
                  <a:lnTo>
                    <a:pt x="109" y="342"/>
                  </a:lnTo>
                  <a:lnTo>
                    <a:pt x="115" y="340"/>
                  </a:lnTo>
                  <a:lnTo>
                    <a:pt x="120" y="339"/>
                  </a:lnTo>
                  <a:lnTo>
                    <a:pt x="125" y="337"/>
                  </a:lnTo>
                  <a:lnTo>
                    <a:pt x="129" y="337"/>
                  </a:lnTo>
                  <a:lnTo>
                    <a:pt x="134" y="339"/>
                  </a:lnTo>
                  <a:lnTo>
                    <a:pt x="138" y="341"/>
                  </a:lnTo>
                  <a:lnTo>
                    <a:pt x="140" y="344"/>
                  </a:lnTo>
                  <a:lnTo>
                    <a:pt x="145" y="343"/>
                  </a:lnTo>
                  <a:lnTo>
                    <a:pt x="150" y="342"/>
                  </a:lnTo>
                  <a:lnTo>
                    <a:pt x="156" y="342"/>
                  </a:lnTo>
                  <a:lnTo>
                    <a:pt x="163" y="343"/>
                  </a:lnTo>
                  <a:lnTo>
                    <a:pt x="178" y="347"/>
                  </a:lnTo>
                  <a:lnTo>
                    <a:pt x="192" y="353"/>
                  </a:lnTo>
                  <a:lnTo>
                    <a:pt x="199" y="360"/>
                  </a:lnTo>
                  <a:lnTo>
                    <a:pt x="203" y="365"/>
                  </a:lnTo>
                  <a:lnTo>
                    <a:pt x="205" y="371"/>
                  </a:lnTo>
                  <a:lnTo>
                    <a:pt x="207" y="377"/>
                  </a:lnTo>
                  <a:lnTo>
                    <a:pt x="208" y="382"/>
                  </a:lnTo>
                  <a:lnTo>
                    <a:pt x="209" y="385"/>
                  </a:lnTo>
                  <a:lnTo>
                    <a:pt x="211" y="390"/>
                  </a:lnTo>
                  <a:lnTo>
                    <a:pt x="216" y="393"/>
                  </a:lnTo>
                  <a:lnTo>
                    <a:pt x="227" y="396"/>
                  </a:lnTo>
                  <a:lnTo>
                    <a:pt x="239" y="398"/>
                  </a:lnTo>
                  <a:lnTo>
                    <a:pt x="243" y="399"/>
                  </a:lnTo>
                  <a:lnTo>
                    <a:pt x="250" y="401"/>
                  </a:lnTo>
                  <a:lnTo>
                    <a:pt x="255" y="404"/>
                  </a:lnTo>
                  <a:lnTo>
                    <a:pt x="259" y="407"/>
                  </a:lnTo>
                  <a:lnTo>
                    <a:pt x="264" y="407"/>
                  </a:lnTo>
                  <a:lnTo>
                    <a:pt x="269" y="408"/>
                  </a:lnTo>
                  <a:lnTo>
                    <a:pt x="273" y="409"/>
                  </a:lnTo>
                  <a:lnTo>
                    <a:pt x="277" y="412"/>
                  </a:lnTo>
                  <a:lnTo>
                    <a:pt x="283" y="416"/>
                  </a:lnTo>
                  <a:lnTo>
                    <a:pt x="288" y="422"/>
                  </a:lnTo>
                  <a:lnTo>
                    <a:pt x="290" y="429"/>
                  </a:lnTo>
                  <a:lnTo>
                    <a:pt x="293" y="437"/>
                  </a:lnTo>
                  <a:lnTo>
                    <a:pt x="295" y="444"/>
                  </a:lnTo>
                  <a:lnTo>
                    <a:pt x="296" y="452"/>
                  </a:lnTo>
                  <a:lnTo>
                    <a:pt x="298" y="471"/>
                  </a:lnTo>
                  <a:lnTo>
                    <a:pt x="301" y="485"/>
                  </a:lnTo>
                  <a:lnTo>
                    <a:pt x="305" y="495"/>
                  </a:lnTo>
                  <a:lnTo>
                    <a:pt x="309" y="504"/>
                  </a:lnTo>
                  <a:lnTo>
                    <a:pt x="312" y="509"/>
                  </a:lnTo>
                  <a:lnTo>
                    <a:pt x="315" y="515"/>
                  </a:lnTo>
                  <a:lnTo>
                    <a:pt x="316" y="521"/>
                  </a:lnTo>
                  <a:lnTo>
                    <a:pt x="315" y="528"/>
                  </a:lnTo>
                  <a:lnTo>
                    <a:pt x="312" y="529"/>
                  </a:lnTo>
                  <a:lnTo>
                    <a:pt x="310" y="528"/>
                  </a:lnTo>
                  <a:lnTo>
                    <a:pt x="308" y="528"/>
                  </a:lnTo>
                  <a:lnTo>
                    <a:pt x="305" y="527"/>
                  </a:lnTo>
                  <a:lnTo>
                    <a:pt x="300" y="522"/>
                  </a:lnTo>
                  <a:lnTo>
                    <a:pt x="294" y="516"/>
                  </a:lnTo>
                  <a:lnTo>
                    <a:pt x="288" y="510"/>
                  </a:lnTo>
                  <a:lnTo>
                    <a:pt x="282" y="505"/>
                  </a:lnTo>
                  <a:lnTo>
                    <a:pt x="276" y="499"/>
                  </a:lnTo>
                  <a:lnTo>
                    <a:pt x="268" y="494"/>
                  </a:lnTo>
                  <a:lnTo>
                    <a:pt x="248" y="488"/>
                  </a:lnTo>
                  <a:lnTo>
                    <a:pt x="225" y="484"/>
                  </a:lnTo>
                  <a:lnTo>
                    <a:pt x="215" y="481"/>
                  </a:lnTo>
                  <a:lnTo>
                    <a:pt x="207" y="478"/>
                  </a:lnTo>
                  <a:lnTo>
                    <a:pt x="200" y="476"/>
                  </a:lnTo>
                  <a:lnTo>
                    <a:pt x="198" y="473"/>
                  </a:lnTo>
                  <a:lnTo>
                    <a:pt x="203" y="466"/>
                  </a:lnTo>
                  <a:lnTo>
                    <a:pt x="205" y="459"/>
                  </a:lnTo>
                  <a:lnTo>
                    <a:pt x="207" y="451"/>
                  </a:lnTo>
                  <a:lnTo>
                    <a:pt x="208" y="444"/>
                  </a:lnTo>
                  <a:lnTo>
                    <a:pt x="207" y="436"/>
                  </a:lnTo>
                  <a:lnTo>
                    <a:pt x="204" y="427"/>
                  </a:lnTo>
                  <a:lnTo>
                    <a:pt x="200" y="419"/>
                  </a:lnTo>
                  <a:lnTo>
                    <a:pt x="195" y="409"/>
                  </a:lnTo>
                  <a:lnTo>
                    <a:pt x="199" y="418"/>
                  </a:lnTo>
                  <a:lnTo>
                    <a:pt x="200" y="426"/>
                  </a:lnTo>
                  <a:lnTo>
                    <a:pt x="203" y="434"/>
                  </a:lnTo>
                  <a:lnTo>
                    <a:pt x="203" y="441"/>
                  </a:lnTo>
                  <a:lnTo>
                    <a:pt x="203" y="448"/>
                  </a:lnTo>
                  <a:lnTo>
                    <a:pt x="200" y="455"/>
                  </a:lnTo>
                  <a:lnTo>
                    <a:pt x="198" y="461"/>
                  </a:lnTo>
                  <a:lnTo>
                    <a:pt x="193" y="465"/>
                  </a:lnTo>
                  <a:close/>
                  <a:moveTo>
                    <a:pt x="369" y="442"/>
                  </a:moveTo>
                  <a:lnTo>
                    <a:pt x="368" y="429"/>
                  </a:lnTo>
                  <a:lnTo>
                    <a:pt x="369" y="418"/>
                  </a:lnTo>
                  <a:lnTo>
                    <a:pt x="370" y="415"/>
                  </a:lnTo>
                  <a:lnTo>
                    <a:pt x="373" y="414"/>
                  </a:lnTo>
                  <a:lnTo>
                    <a:pt x="375" y="413"/>
                  </a:lnTo>
                  <a:lnTo>
                    <a:pt x="377" y="413"/>
                  </a:lnTo>
                  <a:lnTo>
                    <a:pt x="379" y="415"/>
                  </a:lnTo>
                  <a:lnTo>
                    <a:pt x="380" y="419"/>
                  </a:lnTo>
                  <a:lnTo>
                    <a:pt x="377" y="430"/>
                  </a:lnTo>
                  <a:lnTo>
                    <a:pt x="369" y="442"/>
                  </a:lnTo>
                  <a:close/>
                  <a:moveTo>
                    <a:pt x="421" y="407"/>
                  </a:moveTo>
                  <a:lnTo>
                    <a:pt x="417" y="404"/>
                  </a:lnTo>
                  <a:lnTo>
                    <a:pt x="413" y="403"/>
                  </a:lnTo>
                  <a:lnTo>
                    <a:pt x="409" y="403"/>
                  </a:lnTo>
                  <a:lnTo>
                    <a:pt x="405" y="403"/>
                  </a:lnTo>
                  <a:lnTo>
                    <a:pt x="402" y="403"/>
                  </a:lnTo>
                  <a:lnTo>
                    <a:pt x="399" y="401"/>
                  </a:lnTo>
                  <a:lnTo>
                    <a:pt x="396" y="398"/>
                  </a:lnTo>
                  <a:lnTo>
                    <a:pt x="395" y="393"/>
                  </a:lnTo>
                  <a:lnTo>
                    <a:pt x="395" y="385"/>
                  </a:lnTo>
                  <a:lnTo>
                    <a:pt x="395" y="377"/>
                  </a:lnTo>
                  <a:lnTo>
                    <a:pt x="396" y="369"/>
                  </a:lnTo>
                  <a:lnTo>
                    <a:pt x="397" y="360"/>
                  </a:lnTo>
                  <a:lnTo>
                    <a:pt x="402" y="343"/>
                  </a:lnTo>
                  <a:lnTo>
                    <a:pt x="407" y="327"/>
                  </a:lnTo>
                  <a:lnTo>
                    <a:pt x="413" y="335"/>
                  </a:lnTo>
                  <a:lnTo>
                    <a:pt x="417" y="342"/>
                  </a:lnTo>
                  <a:lnTo>
                    <a:pt x="418" y="350"/>
                  </a:lnTo>
                  <a:lnTo>
                    <a:pt x="420" y="357"/>
                  </a:lnTo>
                  <a:lnTo>
                    <a:pt x="418" y="371"/>
                  </a:lnTo>
                  <a:lnTo>
                    <a:pt x="421" y="384"/>
                  </a:lnTo>
                  <a:lnTo>
                    <a:pt x="425" y="391"/>
                  </a:lnTo>
                  <a:lnTo>
                    <a:pt x="426" y="397"/>
                  </a:lnTo>
                  <a:lnTo>
                    <a:pt x="426" y="399"/>
                  </a:lnTo>
                  <a:lnTo>
                    <a:pt x="425" y="403"/>
                  </a:lnTo>
                  <a:lnTo>
                    <a:pt x="423" y="405"/>
                  </a:lnTo>
                  <a:lnTo>
                    <a:pt x="421" y="407"/>
                  </a:lnTo>
                  <a:close/>
                  <a:moveTo>
                    <a:pt x="384" y="398"/>
                  </a:moveTo>
                  <a:lnTo>
                    <a:pt x="378" y="404"/>
                  </a:lnTo>
                  <a:lnTo>
                    <a:pt x="374" y="406"/>
                  </a:lnTo>
                  <a:lnTo>
                    <a:pt x="374" y="406"/>
                  </a:lnTo>
                  <a:lnTo>
                    <a:pt x="373" y="405"/>
                  </a:lnTo>
                  <a:lnTo>
                    <a:pt x="373" y="403"/>
                  </a:lnTo>
                  <a:lnTo>
                    <a:pt x="373" y="400"/>
                  </a:lnTo>
                  <a:lnTo>
                    <a:pt x="370" y="397"/>
                  </a:lnTo>
                  <a:lnTo>
                    <a:pt x="369" y="390"/>
                  </a:lnTo>
                  <a:lnTo>
                    <a:pt x="369" y="380"/>
                  </a:lnTo>
                  <a:lnTo>
                    <a:pt x="369" y="369"/>
                  </a:lnTo>
                  <a:lnTo>
                    <a:pt x="370" y="342"/>
                  </a:lnTo>
                  <a:lnTo>
                    <a:pt x="372" y="318"/>
                  </a:lnTo>
                  <a:lnTo>
                    <a:pt x="383" y="311"/>
                  </a:lnTo>
                  <a:lnTo>
                    <a:pt x="391" y="306"/>
                  </a:lnTo>
                  <a:lnTo>
                    <a:pt x="391" y="315"/>
                  </a:lnTo>
                  <a:lnTo>
                    <a:pt x="393" y="326"/>
                  </a:lnTo>
                  <a:lnTo>
                    <a:pt x="393" y="331"/>
                  </a:lnTo>
                  <a:lnTo>
                    <a:pt x="393" y="335"/>
                  </a:lnTo>
                  <a:lnTo>
                    <a:pt x="391" y="339"/>
                  </a:lnTo>
                  <a:lnTo>
                    <a:pt x="389" y="342"/>
                  </a:lnTo>
                  <a:lnTo>
                    <a:pt x="388" y="356"/>
                  </a:lnTo>
                  <a:lnTo>
                    <a:pt x="385" y="371"/>
                  </a:lnTo>
                  <a:lnTo>
                    <a:pt x="384" y="378"/>
                  </a:lnTo>
                  <a:lnTo>
                    <a:pt x="384" y="385"/>
                  </a:lnTo>
                  <a:lnTo>
                    <a:pt x="383" y="391"/>
                  </a:lnTo>
                  <a:lnTo>
                    <a:pt x="384" y="398"/>
                  </a:lnTo>
                  <a:close/>
                  <a:moveTo>
                    <a:pt x="354" y="400"/>
                  </a:moveTo>
                  <a:lnTo>
                    <a:pt x="354" y="407"/>
                  </a:lnTo>
                  <a:lnTo>
                    <a:pt x="352" y="414"/>
                  </a:lnTo>
                  <a:lnTo>
                    <a:pt x="347" y="420"/>
                  </a:lnTo>
                  <a:lnTo>
                    <a:pt x="342" y="426"/>
                  </a:lnTo>
                  <a:lnTo>
                    <a:pt x="337" y="433"/>
                  </a:lnTo>
                  <a:lnTo>
                    <a:pt x="331" y="440"/>
                  </a:lnTo>
                  <a:lnTo>
                    <a:pt x="326" y="448"/>
                  </a:lnTo>
                  <a:lnTo>
                    <a:pt x="324" y="458"/>
                  </a:lnTo>
                  <a:lnTo>
                    <a:pt x="321" y="462"/>
                  </a:lnTo>
                  <a:lnTo>
                    <a:pt x="320" y="463"/>
                  </a:lnTo>
                  <a:lnTo>
                    <a:pt x="319" y="462"/>
                  </a:lnTo>
                  <a:lnTo>
                    <a:pt x="319" y="461"/>
                  </a:lnTo>
                  <a:lnTo>
                    <a:pt x="317" y="456"/>
                  </a:lnTo>
                  <a:lnTo>
                    <a:pt x="316" y="452"/>
                  </a:lnTo>
                  <a:lnTo>
                    <a:pt x="312" y="442"/>
                  </a:lnTo>
                  <a:lnTo>
                    <a:pt x="310" y="432"/>
                  </a:lnTo>
                  <a:lnTo>
                    <a:pt x="308" y="420"/>
                  </a:lnTo>
                  <a:lnTo>
                    <a:pt x="306" y="407"/>
                  </a:lnTo>
                  <a:lnTo>
                    <a:pt x="305" y="383"/>
                  </a:lnTo>
                  <a:lnTo>
                    <a:pt x="306" y="357"/>
                  </a:lnTo>
                  <a:lnTo>
                    <a:pt x="310" y="341"/>
                  </a:lnTo>
                  <a:lnTo>
                    <a:pt x="315" y="328"/>
                  </a:lnTo>
                  <a:lnTo>
                    <a:pt x="317" y="324"/>
                  </a:lnTo>
                  <a:lnTo>
                    <a:pt x="319" y="321"/>
                  </a:lnTo>
                  <a:lnTo>
                    <a:pt x="321" y="324"/>
                  </a:lnTo>
                  <a:lnTo>
                    <a:pt x="324" y="328"/>
                  </a:lnTo>
                  <a:lnTo>
                    <a:pt x="327" y="334"/>
                  </a:lnTo>
                  <a:lnTo>
                    <a:pt x="330" y="341"/>
                  </a:lnTo>
                  <a:lnTo>
                    <a:pt x="330" y="348"/>
                  </a:lnTo>
                  <a:lnTo>
                    <a:pt x="330" y="355"/>
                  </a:lnTo>
                  <a:lnTo>
                    <a:pt x="330" y="362"/>
                  </a:lnTo>
                  <a:lnTo>
                    <a:pt x="330" y="369"/>
                  </a:lnTo>
                  <a:lnTo>
                    <a:pt x="331" y="377"/>
                  </a:lnTo>
                  <a:lnTo>
                    <a:pt x="333" y="384"/>
                  </a:lnTo>
                  <a:lnTo>
                    <a:pt x="344" y="392"/>
                  </a:lnTo>
                  <a:lnTo>
                    <a:pt x="354" y="400"/>
                  </a:lnTo>
                  <a:close/>
                  <a:moveTo>
                    <a:pt x="288" y="392"/>
                  </a:moveTo>
                  <a:lnTo>
                    <a:pt x="288" y="396"/>
                  </a:lnTo>
                  <a:lnTo>
                    <a:pt x="287" y="398"/>
                  </a:lnTo>
                  <a:lnTo>
                    <a:pt x="285" y="398"/>
                  </a:lnTo>
                  <a:lnTo>
                    <a:pt x="284" y="399"/>
                  </a:lnTo>
                  <a:lnTo>
                    <a:pt x="280" y="398"/>
                  </a:lnTo>
                  <a:lnTo>
                    <a:pt x="277" y="398"/>
                  </a:lnTo>
                  <a:lnTo>
                    <a:pt x="268" y="393"/>
                  </a:lnTo>
                  <a:lnTo>
                    <a:pt x="258" y="391"/>
                  </a:lnTo>
                  <a:lnTo>
                    <a:pt x="250" y="389"/>
                  </a:lnTo>
                  <a:lnTo>
                    <a:pt x="241" y="387"/>
                  </a:lnTo>
                  <a:lnTo>
                    <a:pt x="234" y="386"/>
                  </a:lnTo>
                  <a:lnTo>
                    <a:pt x="227" y="385"/>
                  </a:lnTo>
                  <a:lnTo>
                    <a:pt x="223" y="382"/>
                  </a:lnTo>
                  <a:lnTo>
                    <a:pt x="219" y="378"/>
                  </a:lnTo>
                  <a:lnTo>
                    <a:pt x="214" y="369"/>
                  </a:lnTo>
                  <a:lnTo>
                    <a:pt x="209" y="358"/>
                  </a:lnTo>
                  <a:lnTo>
                    <a:pt x="207" y="354"/>
                  </a:lnTo>
                  <a:lnTo>
                    <a:pt x="205" y="349"/>
                  </a:lnTo>
                  <a:lnTo>
                    <a:pt x="205" y="346"/>
                  </a:lnTo>
                  <a:lnTo>
                    <a:pt x="207" y="343"/>
                  </a:lnTo>
                  <a:lnTo>
                    <a:pt x="210" y="339"/>
                  </a:lnTo>
                  <a:lnTo>
                    <a:pt x="211" y="336"/>
                  </a:lnTo>
                  <a:lnTo>
                    <a:pt x="210" y="337"/>
                  </a:lnTo>
                  <a:lnTo>
                    <a:pt x="209" y="339"/>
                  </a:lnTo>
                  <a:lnTo>
                    <a:pt x="207" y="339"/>
                  </a:lnTo>
                  <a:lnTo>
                    <a:pt x="203" y="339"/>
                  </a:lnTo>
                  <a:lnTo>
                    <a:pt x="200" y="337"/>
                  </a:lnTo>
                  <a:lnTo>
                    <a:pt x="199" y="332"/>
                  </a:lnTo>
                  <a:lnTo>
                    <a:pt x="199" y="326"/>
                  </a:lnTo>
                  <a:lnTo>
                    <a:pt x="198" y="320"/>
                  </a:lnTo>
                  <a:lnTo>
                    <a:pt x="195" y="314"/>
                  </a:lnTo>
                  <a:lnTo>
                    <a:pt x="194" y="310"/>
                  </a:lnTo>
                  <a:lnTo>
                    <a:pt x="192" y="305"/>
                  </a:lnTo>
                  <a:lnTo>
                    <a:pt x="191" y="303"/>
                  </a:lnTo>
                  <a:lnTo>
                    <a:pt x="192" y="300"/>
                  </a:lnTo>
                  <a:lnTo>
                    <a:pt x="193" y="299"/>
                  </a:lnTo>
                  <a:lnTo>
                    <a:pt x="198" y="298"/>
                  </a:lnTo>
                  <a:lnTo>
                    <a:pt x="203" y="299"/>
                  </a:lnTo>
                  <a:lnTo>
                    <a:pt x="209" y="301"/>
                  </a:lnTo>
                  <a:lnTo>
                    <a:pt x="215" y="305"/>
                  </a:lnTo>
                  <a:lnTo>
                    <a:pt x="226" y="313"/>
                  </a:lnTo>
                  <a:lnTo>
                    <a:pt x="235" y="322"/>
                  </a:lnTo>
                  <a:lnTo>
                    <a:pt x="250" y="329"/>
                  </a:lnTo>
                  <a:lnTo>
                    <a:pt x="267" y="337"/>
                  </a:lnTo>
                  <a:lnTo>
                    <a:pt x="262" y="336"/>
                  </a:lnTo>
                  <a:lnTo>
                    <a:pt x="258" y="336"/>
                  </a:lnTo>
                  <a:lnTo>
                    <a:pt x="256" y="336"/>
                  </a:lnTo>
                  <a:lnTo>
                    <a:pt x="252" y="337"/>
                  </a:lnTo>
                  <a:lnTo>
                    <a:pt x="247" y="340"/>
                  </a:lnTo>
                  <a:lnTo>
                    <a:pt x="241" y="341"/>
                  </a:lnTo>
                  <a:lnTo>
                    <a:pt x="252" y="343"/>
                  </a:lnTo>
                  <a:lnTo>
                    <a:pt x="262" y="347"/>
                  </a:lnTo>
                  <a:lnTo>
                    <a:pt x="271" y="353"/>
                  </a:lnTo>
                  <a:lnTo>
                    <a:pt x="278" y="358"/>
                  </a:lnTo>
                  <a:lnTo>
                    <a:pt x="284" y="367"/>
                  </a:lnTo>
                  <a:lnTo>
                    <a:pt x="288" y="375"/>
                  </a:lnTo>
                  <a:lnTo>
                    <a:pt x="289" y="378"/>
                  </a:lnTo>
                  <a:lnTo>
                    <a:pt x="289" y="383"/>
                  </a:lnTo>
                  <a:lnTo>
                    <a:pt x="289" y="387"/>
                  </a:lnTo>
                  <a:lnTo>
                    <a:pt x="288" y="392"/>
                  </a:lnTo>
                  <a:close/>
                  <a:moveTo>
                    <a:pt x="187" y="317"/>
                  </a:moveTo>
                  <a:lnTo>
                    <a:pt x="170" y="311"/>
                  </a:lnTo>
                  <a:lnTo>
                    <a:pt x="160" y="306"/>
                  </a:lnTo>
                  <a:lnTo>
                    <a:pt x="154" y="301"/>
                  </a:lnTo>
                  <a:lnTo>
                    <a:pt x="150" y="299"/>
                  </a:lnTo>
                  <a:lnTo>
                    <a:pt x="147" y="296"/>
                  </a:lnTo>
                  <a:lnTo>
                    <a:pt x="145" y="293"/>
                  </a:lnTo>
                  <a:lnTo>
                    <a:pt x="141" y="290"/>
                  </a:lnTo>
                  <a:lnTo>
                    <a:pt x="134" y="285"/>
                  </a:lnTo>
                  <a:lnTo>
                    <a:pt x="135" y="284"/>
                  </a:lnTo>
                  <a:lnTo>
                    <a:pt x="138" y="284"/>
                  </a:lnTo>
                  <a:lnTo>
                    <a:pt x="139" y="284"/>
                  </a:lnTo>
                  <a:lnTo>
                    <a:pt x="141" y="284"/>
                  </a:lnTo>
                  <a:lnTo>
                    <a:pt x="146" y="286"/>
                  </a:lnTo>
                  <a:lnTo>
                    <a:pt x="151" y="288"/>
                  </a:lnTo>
                  <a:lnTo>
                    <a:pt x="152" y="291"/>
                  </a:lnTo>
                  <a:lnTo>
                    <a:pt x="154" y="292"/>
                  </a:lnTo>
                  <a:lnTo>
                    <a:pt x="155" y="293"/>
                  </a:lnTo>
                  <a:lnTo>
                    <a:pt x="156" y="293"/>
                  </a:lnTo>
                  <a:lnTo>
                    <a:pt x="160" y="291"/>
                  </a:lnTo>
                  <a:lnTo>
                    <a:pt x="163" y="291"/>
                  </a:lnTo>
                  <a:lnTo>
                    <a:pt x="170" y="295"/>
                  </a:lnTo>
                  <a:lnTo>
                    <a:pt x="175" y="296"/>
                  </a:lnTo>
                  <a:lnTo>
                    <a:pt x="177" y="298"/>
                  </a:lnTo>
                  <a:lnTo>
                    <a:pt x="181" y="301"/>
                  </a:lnTo>
                  <a:lnTo>
                    <a:pt x="183" y="307"/>
                  </a:lnTo>
                  <a:lnTo>
                    <a:pt x="187" y="317"/>
                  </a:lnTo>
                  <a:close/>
                  <a:moveTo>
                    <a:pt x="205" y="296"/>
                  </a:moveTo>
                  <a:lnTo>
                    <a:pt x="193" y="292"/>
                  </a:lnTo>
                  <a:lnTo>
                    <a:pt x="181" y="290"/>
                  </a:lnTo>
                  <a:lnTo>
                    <a:pt x="176" y="289"/>
                  </a:lnTo>
                  <a:lnTo>
                    <a:pt x="171" y="288"/>
                  </a:lnTo>
                  <a:lnTo>
                    <a:pt x="166" y="285"/>
                  </a:lnTo>
                  <a:lnTo>
                    <a:pt x="161" y="282"/>
                  </a:lnTo>
                  <a:lnTo>
                    <a:pt x="161" y="277"/>
                  </a:lnTo>
                  <a:lnTo>
                    <a:pt x="159" y="272"/>
                  </a:lnTo>
                  <a:lnTo>
                    <a:pt x="157" y="270"/>
                  </a:lnTo>
                  <a:lnTo>
                    <a:pt x="156" y="268"/>
                  </a:lnTo>
                  <a:lnTo>
                    <a:pt x="157" y="267"/>
                  </a:lnTo>
                  <a:lnTo>
                    <a:pt x="161" y="265"/>
                  </a:lnTo>
                  <a:lnTo>
                    <a:pt x="176" y="270"/>
                  </a:lnTo>
                  <a:lnTo>
                    <a:pt x="192" y="275"/>
                  </a:lnTo>
                  <a:lnTo>
                    <a:pt x="199" y="277"/>
                  </a:lnTo>
                  <a:lnTo>
                    <a:pt x="207" y="281"/>
                  </a:lnTo>
                  <a:lnTo>
                    <a:pt x="213" y="285"/>
                  </a:lnTo>
                  <a:lnTo>
                    <a:pt x="218" y="292"/>
                  </a:lnTo>
                  <a:lnTo>
                    <a:pt x="219" y="296"/>
                  </a:lnTo>
                  <a:lnTo>
                    <a:pt x="219" y="297"/>
                  </a:lnTo>
                  <a:lnTo>
                    <a:pt x="218" y="298"/>
                  </a:lnTo>
                  <a:lnTo>
                    <a:pt x="216" y="299"/>
                  </a:lnTo>
                  <a:lnTo>
                    <a:pt x="210" y="298"/>
                  </a:lnTo>
                  <a:lnTo>
                    <a:pt x="205" y="296"/>
                  </a:lnTo>
                  <a:close/>
                  <a:moveTo>
                    <a:pt x="193" y="269"/>
                  </a:moveTo>
                  <a:lnTo>
                    <a:pt x="183" y="267"/>
                  </a:lnTo>
                  <a:lnTo>
                    <a:pt x="175" y="263"/>
                  </a:lnTo>
                  <a:lnTo>
                    <a:pt x="166" y="261"/>
                  </a:lnTo>
                  <a:lnTo>
                    <a:pt x="156" y="257"/>
                  </a:lnTo>
                  <a:lnTo>
                    <a:pt x="152" y="253"/>
                  </a:lnTo>
                  <a:lnTo>
                    <a:pt x="147" y="248"/>
                  </a:lnTo>
                  <a:lnTo>
                    <a:pt x="145" y="245"/>
                  </a:lnTo>
                  <a:lnTo>
                    <a:pt x="144" y="243"/>
                  </a:lnTo>
                  <a:lnTo>
                    <a:pt x="144" y="241"/>
                  </a:lnTo>
                  <a:lnTo>
                    <a:pt x="145" y="240"/>
                  </a:lnTo>
                  <a:lnTo>
                    <a:pt x="157" y="245"/>
                  </a:lnTo>
                  <a:lnTo>
                    <a:pt x="168" y="250"/>
                  </a:lnTo>
                  <a:lnTo>
                    <a:pt x="179" y="256"/>
                  </a:lnTo>
                  <a:lnTo>
                    <a:pt x="192" y="261"/>
                  </a:lnTo>
                  <a:lnTo>
                    <a:pt x="194" y="263"/>
                  </a:lnTo>
                  <a:lnTo>
                    <a:pt x="195" y="265"/>
                  </a:lnTo>
                  <a:lnTo>
                    <a:pt x="195" y="268"/>
                  </a:lnTo>
                  <a:lnTo>
                    <a:pt x="193" y="269"/>
                  </a:lnTo>
                  <a:close/>
                  <a:moveTo>
                    <a:pt x="378" y="305"/>
                  </a:moveTo>
                  <a:lnTo>
                    <a:pt x="374" y="305"/>
                  </a:lnTo>
                  <a:lnTo>
                    <a:pt x="373" y="304"/>
                  </a:lnTo>
                  <a:lnTo>
                    <a:pt x="373" y="303"/>
                  </a:lnTo>
                  <a:lnTo>
                    <a:pt x="375" y="300"/>
                  </a:lnTo>
                  <a:lnTo>
                    <a:pt x="378" y="285"/>
                  </a:lnTo>
                  <a:lnTo>
                    <a:pt x="381" y="274"/>
                  </a:lnTo>
                  <a:lnTo>
                    <a:pt x="384" y="267"/>
                  </a:lnTo>
                  <a:lnTo>
                    <a:pt x="386" y="261"/>
                  </a:lnTo>
                  <a:lnTo>
                    <a:pt x="394" y="254"/>
                  </a:lnTo>
                  <a:lnTo>
                    <a:pt x="402" y="245"/>
                  </a:lnTo>
                  <a:lnTo>
                    <a:pt x="405" y="240"/>
                  </a:lnTo>
                  <a:lnTo>
                    <a:pt x="410" y="235"/>
                  </a:lnTo>
                  <a:lnTo>
                    <a:pt x="412" y="234"/>
                  </a:lnTo>
                  <a:lnTo>
                    <a:pt x="415" y="233"/>
                  </a:lnTo>
                  <a:lnTo>
                    <a:pt x="416" y="234"/>
                  </a:lnTo>
                  <a:lnTo>
                    <a:pt x="417" y="235"/>
                  </a:lnTo>
                  <a:lnTo>
                    <a:pt x="413" y="245"/>
                  </a:lnTo>
                  <a:lnTo>
                    <a:pt x="412" y="253"/>
                  </a:lnTo>
                  <a:lnTo>
                    <a:pt x="411" y="257"/>
                  </a:lnTo>
                  <a:lnTo>
                    <a:pt x="410" y="261"/>
                  </a:lnTo>
                  <a:lnTo>
                    <a:pt x="409" y="263"/>
                  </a:lnTo>
                  <a:lnTo>
                    <a:pt x="406" y="264"/>
                  </a:lnTo>
                  <a:lnTo>
                    <a:pt x="400" y="276"/>
                  </a:lnTo>
                  <a:lnTo>
                    <a:pt x="395" y="288"/>
                  </a:lnTo>
                  <a:lnTo>
                    <a:pt x="393" y="293"/>
                  </a:lnTo>
                  <a:lnTo>
                    <a:pt x="389" y="298"/>
                  </a:lnTo>
                  <a:lnTo>
                    <a:pt x="384" y="303"/>
                  </a:lnTo>
                  <a:lnTo>
                    <a:pt x="378" y="305"/>
                  </a:lnTo>
                  <a:close/>
                  <a:moveTo>
                    <a:pt x="300" y="325"/>
                  </a:moveTo>
                  <a:lnTo>
                    <a:pt x="298" y="320"/>
                  </a:lnTo>
                  <a:lnTo>
                    <a:pt x="298" y="317"/>
                  </a:lnTo>
                  <a:lnTo>
                    <a:pt x="298" y="312"/>
                  </a:lnTo>
                  <a:lnTo>
                    <a:pt x="298" y="307"/>
                  </a:lnTo>
                  <a:lnTo>
                    <a:pt x="299" y="306"/>
                  </a:lnTo>
                  <a:lnTo>
                    <a:pt x="300" y="306"/>
                  </a:lnTo>
                  <a:lnTo>
                    <a:pt x="301" y="306"/>
                  </a:lnTo>
                  <a:lnTo>
                    <a:pt x="303" y="307"/>
                  </a:lnTo>
                  <a:lnTo>
                    <a:pt x="305" y="311"/>
                  </a:lnTo>
                  <a:lnTo>
                    <a:pt x="308" y="313"/>
                  </a:lnTo>
                  <a:lnTo>
                    <a:pt x="304" y="320"/>
                  </a:lnTo>
                  <a:lnTo>
                    <a:pt x="300" y="325"/>
                  </a:lnTo>
                  <a:close/>
                  <a:moveTo>
                    <a:pt x="320" y="307"/>
                  </a:moveTo>
                  <a:lnTo>
                    <a:pt x="322" y="311"/>
                  </a:lnTo>
                  <a:lnTo>
                    <a:pt x="325" y="313"/>
                  </a:lnTo>
                  <a:lnTo>
                    <a:pt x="326" y="314"/>
                  </a:lnTo>
                  <a:lnTo>
                    <a:pt x="327" y="315"/>
                  </a:lnTo>
                  <a:lnTo>
                    <a:pt x="328" y="314"/>
                  </a:lnTo>
                  <a:lnTo>
                    <a:pt x="330" y="313"/>
                  </a:lnTo>
                  <a:lnTo>
                    <a:pt x="328" y="297"/>
                  </a:lnTo>
                  <a:lnTo>
                    <a:pt x="328" y="279"/>
                  </a:lnTo>
                  <a:lnTo>
                    <a:pt x="327" y="288"/>
                  </a:lnTo>
                  <a:lnTo>
                    <a:pt x="326" y="295"/>
                  </a:lnTo>
                  <a:lnTo>
                    <a:pt x="324" y="301"/>
                  </a:lnTo>
                  <a:lnTo>
                    <a:pt x="320" y="307"/>
                  </a:lnTo>
                  <a:close/>
                  <a:moveTo>
                    <a:pt x="338" y="371"/>
                  </a:moveTo>
                  <a:lnTo>
                    <a:pt x="341" y="375"/>
                  </a:lnTo>
                  <a:lnTo>
                    <a:pt x="342" y="378"/>
                  </a:lnTo>
                  <a:lnTo>
                    <a:pt x="343" y="380"/>
                  </a:lnTo>
                  <a:lnTo>
                    <a:pt x="346" y="382"/>
                  </a:lnTo>
                  <a:lnTo>
                    <a:pt x="348" y="383"/>
                  </a:lnTo>
                  <a:lnTo>
                    <a:pt x="352" y="383"/>
                  </a:lnTo>
                  <a:lnTo>
                    <a:pt x="353" y="382"/>
                  </a:lnTo>
                  <a:lnTo>
                    <a:pt x="354" y="382"/>
                  </a:lnTo>
                  <a:lnTo>
                    <a:pt x="356" y="380"/>
                  </a:lnTo>
                  <a:lnTo>
                    <a:pt x="357" y="378"/>
                  </a:lnTo>
                  <a:lnTo>
                    <a:pt x="359" y="347"/>
                  </a:lnTo>
                  <a:lnTo>
                    <a:pt x="359" y="314"/>
                  </a:lnTo>
                  <a:lnTo>
                    <a:pt x="360" y="298"/>
                  </a:lnTo>
                  <a:lnTo>
                    <a:pt x="363" y="284"/>
                  </a:lnTo>
                  <a:lnTo>
                    <a:pt x="364" y="277"/>
                  </a:lnTo>
                  <a:lnTo>
                    <a:pt x="367" y="270"/>
                  </a:lnTo>
                  <a:lnTo>
                    <a:pt x="370" y="264"/>
                  </a:lnTo>
                  <a:lnTo>
                    <a:pt x="374" y="260"/>
                  </a:lnTo>
                  <a:lnTo>
                    <a:pt x="375" y="252"/>
                  </a:lnTo>
                  <a:lnTo>
                    <a:pt x="377" y="243"/>
                  </a:lnTo>
                  <a:lnTo>
                    <a:pt x="378" y="240"/>
                  </a:lnTo>
                  <a:lnTo>
                    <a:pt x="377" y="236"/>
                  </a:lnTo>
                  <a:lnTo>
                    <a:pt x="375" y="235"/>
                  </a:lnTo>
                  <a:lnTo>
                    <a:pt x="373" y="234"/>
                  </a:lnTo>
                  <a:lnTo>
                    <a:pt x="363" y="238"/>
                  </a:lnTo>
                  <a:lnTo>
                    <a:pt x="357" y="241"/>
                  </a:lnTo>
                  <a:lnTo>
                    <a:pt x="353" y="245"/>
                  </a:lnTo>
                  <a:lnTo>
                    <a:pt x="351" y="248"/>
                  </a:lnTo>
                  <a:lnTo>
                    <a:pt x="348" y="254"/>
                  </a:lnTo>
                  <a:lnTo>
                    <a:pt x="343" y="261"/>
                  </a:lnTo>
                  <a:lnTo>
                    <a:pt x="340" y="263"/>
                  </a:lnTo>
                  <a:lnTo>
                    <a:pt x="337" y="267"/>
                  </a:lnTo>
                  <a:lnTo>
                    <a:pt x="337" y="290"/>
                  </a:lnTo>
                  <a:lnTo>
                    <a:pt x="338" y="308"/>
                  </a:lnTo>
                  <a:lnTo>
                    <a:pt x="341" y="327"/>
                  </a:lnTo>
                  <a:lnTo>
                    <a:pt x="342" y="351"/>
                  </a:lnTo>
                  <a:lnTo>
                    <a:pt x="341" y="356"/>
                  </a:lnTo>
                  <a:lnTo>
                    <a:pt x="340" y="361"/>
                  </a:lnTo>
                  <a:lnTo>
                    <a:pt x="338" y="365"/>
                  </a:lnTo>
                  <a:lnTo>
                    <a:pt x="338" y="371"/>
                  </a:lnTo>
                  <a:close/>
                  <a:moveTo>
                    <a:pt x="310" y="296"/>
                  </a:moveTo>
                  <a:lnTo>
                    <a:pt x="309" y="299"/>
                  </a:lnTo>
                  <a:lnTo>
                    <a:pt x="306" y="300"/>
                  </a:lnTo>
                  <a:lnTo>
                    <a:pt x="304" y="299"/>
                  </a:lnTo>
                  <a:lnTo>
                    <a:pt x="303" y="296"/>
                  </a:lnTo>
                  <a:lnTo>
                    <a:pt x="301" y="288"/>
                  </a:lnTo>
                  <a:lnTo>
                    <a:pt x="300" y="278"/>
                  </a:lnTo>
                  <a:lnTo>
                    <a:pt x="299" y="274"/>
                  </a:lnTo>
                  <a:lnTo>
                    <a:pt x="300" y="269"/>
                  </a:lnTo>
                  <a:lnTo>
                    <a:pt x="301" y="264"/>
                  </a:lnTo>
                  <a:lnTo>
                    <a:pt x="305" y="260"/>
                  </a:lnTo>
                  <a:lnTo>
                    <a:pt x="306" y="254"/>
                  </a:lnTo>
                  <a:lnTo>
                    <a:pt x="308" y="248"/>
                  </a:lnTo>
                  <a:lnTo>
                    <a:pt x="309" y="245"/>
                  </a:lnTo>
                  <a:lnTo>
                    <a:pt x="310" y="242"/>
                  </a:lnTo>
                  <a:lnTo>
                    <a:pt x="311" y="241"/>
                  </a:lnTo>
                  <a:lnTo>
                    <a:pt x="314" y="240"/>
                  </a:lnTo>
                  <a:lnTo>
                    <a:pt x="316" y="240"/>
                  </a:lnTo>
                  <a:lnTo>
                    <a:pt x="319" y="240"/>
                  </a:lnTo>
                  <a:lnTo>
                    <a:pt x="320" y="240"/>
                  </a:lnTo>
                  <a:lnTo>
                    <a:pt x="321" y="240"/>
                  </a:lnTo>
                  <a:lnTo>
                    <a:pt x="321" y="242"/>
                  </a:lnTo>
                  <a:lnTo>
                    <a:pt x="322" y="247"/>
                  </a:lnTo>
                  <a:lnTo>
                    <a:pt x="322" y="254"/>
                  </a:lnTo>
                  <a:lnTo>
                    <a:pt x="322" y="260"/>
                  </a:lnTo>
                  <a:lnTo>
                    <a:pt x="321" y="267"/>
                  </a:lnTo>
                  <a:lnTo>
                    <a:pt x="319" y="272"/>
                  </a:lnTo>
                  <a:lnTo>
                    <a:pt x="314" y="284"/>
                  </a:lnTo>
                  <a:lnTo>
                    <a:pt x="310" y="296"/>
                  </a:lnTo>
                  <a:close/>
                  <a:moveTo>
                    <a:pt x="266" y="247"/>
                  </a:moveTo>
                  <a:lnTo>
                    <a:pt x="261" y="245"/>
                  </a:lnTo>
                  <a:lnTo>
                    <a:pt x="257" y="241"/>
                  </a:lnTo>
                  <a:lnTo>
                    <a:pt x="256" y="238"/>
                  </a:lnTo>
                  <a:lnTo>
                    <a:pt x="253" y="233"/>
                  </a:lnTo>
                  <a:lnTo>
                    <a:pt x="252" y="223"/>
                  </a:lnTo>
                  <a:lnTo>
                    <a:pt x="250" y="213"/>
                  </a:lnTo>
                  <a:lnTo>
                    <a:pt x="248" y="207"/>
                  </a:lnTo>
                  <a:lnTo>
                    <a:pt x="248" y="202"/>
                  </a:lnTo>
                  <a:lnTo>
                    <a:pt x="248" y="197"/>
                  </a:lnTo>
                  <a:lnTo>
                    <a:pt x="250" y="192"/>
                  </a:lnTo>
                  <a:lnTo>
                    <a:pt x="252" y="183"/>
                  </a:lnTo>
                  <a:lnTo>
                    <a:pt x="255" y="174"/>
                  </a:lnTo>
                  <a:lnTo>
                    <a:pt x="259" y="178"/>
                  </a:lnTo>
                  <a:lnTo>
                    <a:pt x="263" y="184"/>
                  </a:lnTo>
                  <a:lnTo>
                    <a:pt x="266" y="189"/>
                  </a:lnTo>
                  <a:lnTo>
                    <a:pt x="267" y="195"/>
                  </a:lnTo>
                  <a:lnTo>
                    <a:pt x="268" y="206"/>
                  </a:lnTo>
                  <a:lnTo>
                    <a:pt x="269" y="218"/>
                  </a:lnTo>
                  <a:lnTo>
                    <a:pt x="269" y="226"/>
                  </a:lnTo>
                  <a:lnTo>
                    <a:pt x="271" y="234"/>
                  </a:lnTo>
                  <a:lnTo>
                    <a:pt x="271" y="239"/>
                  </a:lnTo>
                  <a:lnTo>
                    <a:pt x="269" y="242"/>
                  </a:lnTo>
                  <a:lnTo>
                    <a:pt x="268" y="245"/>
                  </a:lnTo>
                  <a:lnTo>
                    <a:pt x="266" y="247"/>
                  </a:lnTo>
                  <a:close/>
                  <a:moveTo>
                    <a:pt x="280" y="268"/>
                  </a:moveTo>
                  <a:lnTo>
                    <a:pt x="278" y="242"/>
                  </a:lnTo>
                  <a:lnTo>
                    <a:pt x="276" y="217"/>
                  </a:lnTo>
                  <a:lnTo>
                    <a:pt x="277" y="204"/>
                  </a:lnTo>
                  <a:lnTo>
                    <a:pt x="277" y="190"/>
                  </a:lnTo>
                  <a:lnTo>
                    <a:pt x="279" y="177"/>
                  </a:lnTo>
                  <a:lnTo>
                    <a:pt x="280" y="163"/>
                  </a:lnTo>
                  <a:lnTo>
                    <a:pt x="279" y="154"/>
                  </a:lnTo>
                  <a:lnTo>
                    <a:pt x="279" y="148"/>
                  </a:lnTo>
                  <a:lnTo>
                    <a:pt x="280" y="144"/>
                  </a:lnTo>
                  <a:lnTo>
                    <a:pt x="283" y="140"/>
                  </a:lnTo>
                  <a:lnTo>
                    <a:pt x="288" y="134"/>
                  </a:lnTo>
                  <a:lnTo>
                    <a:pt x="293" y="127"/>
                  </a:lnTo>
                  <a:lnTo>
                    <a:pt x="296" y="133"/>
                  </a:lnTo>
                  <a:lnTo>
                    <a:pt x="300" y="139"/>
                  </a:lnTo>
                  <a:lnTo>
                    <a:pt x="303" y="146"/>
                  </a:lnTo>
                  <a:lnTo>
                    <a:pt x="304" y="153"/>
                  </a:lnTo>
                  <a:lnTo>
                    <a:pt x="306" y="166"/>
                  </a:lnTo>
                  <a:lnTo>
                    <a:pt x="308" y="181"/>
                  </a:lnTo>
                  <a:lnTo>
                    <a:pt x="305" y="195"/>
                  </a:lnTo>
                  <a:lnTo>
                    <a:pt x="303" y="209"/>
                  </a:lnTo>
                  <a:lnTo>
                    <a:pt x="300" y="221"/>
                  </a:lnTo>
                  <a:lnTo>
                    <a:pt x="295" y="234"/>
                  </a:lnTo>
                  <a:lnTo>
                    <a:pt x="287" y="255"/>
                  </a:lnTo>
                  <a:lnTo>
                    <a:pt x="280" y="268"/>
                  </a:lnTo>
                  <a:close/>
                  <a:moveTo>
                    <a:pt x="319" y="173"/>
                  </a:moveTo>
                  <a:lnTo>
                    <a:pt x="319" y="177"/>
                  </a:lnTo>
                  <a:lnTo>
                    <a:pt x="321" y="180"/>
                  </a:lnTo>
                  <a:lnTo>
                    <a:pt x="321" y="180"/>
                  </a:lnTo>
                  <a:lnTo>
                    <a:pt x="322" y="180"/>
                  </a:lnTo>
                  <a:lnTo>
                    <a:pt x="324" y="177"/>
                  </a:lnTo>
                  <a:lnTo>
                    <a:pt x="325" y="175"/>
                  </a:lnTo>
                  <a:lnTo>
                    <a:pt x="332" y="160"/>
                  </a:lnTo>
                  <a:lnTo>
                    <a:pt x="340" y="142"/>
                  </a:lnTo>
                  <a:lnTo>
                    <a:pt x="342" y="133"/>
                  </a:lnTo>
                  <a:lnTo>
                    <a:pt x="343" y="124"/>
                  </a:lnTo>
                  <a:lnTo>
                    <a:pt x="343" y="120"/>
                  </a:lnTo>
                  <a:lnTo>
                    <a:pt x="343" y="117"/>
                  </a:lnTo>
                  <a:lnTo>
                    <a:pt x="342" y="113"/>
                  </a:lnTo>
                  <a:lnTo>
                    <a:pt x="340" y="110"/>
                  </a:lnTo>
                  <a:lnTo>
                    <a:pt x="337" y="109"/>
                  </a:lnTo>
                  <a:lnTo>
                    <a:pt x="333" y="110"/>
                  </a:lnTo>
                  <a:lnTo>
                    <a:pt x="331" y="113"/>
                  </a:lnTo>
                  <a:lnTo>
                    <a:pt x="327" y="117"/>
                  </a:lnTo>
                  <a:lnTo>
                    <a:pt x="324" y="123"/>
                  </a:lnTo>
                  <a:lnTo>
                    <a:pt x="321" y="127"/>
                  </a:lnTo>
                  <a:lnTo>
                    <a:pt x="319" y="133"/>
                  </a:lnTo>
                  <a:lnTo>
                    <a:pt x="319" y="138"/>
                  </a:lnTo>
                  <a:lnTo>
                    <a:pt x="319" y="147"/>
                  </a:lnTo>
                  <a:lnTo>
                    <a:pt x="319" y="155"/>
                  </a:lnTo>
                  <a:lnTo>
                    <a:pt x="319" y="163"/>
                  </a:lnTo>
                  <a:lnTo>
                    <a:pt x="319" y="173"/>
                  </a:lnTo>
                  <a:close/>
                  <a:moveTo>
                    <a:pt x="310" y="229"/>
                  </a:moveTo>
                  <a:lnTo>
                    <a:pt x="309" y="232"/>
                  </a:lnTo>
                  <a:lnTo>
                    <a:pt x="309" y="233"/>
                  </a:lnTo>
                  <a:lnTo>
                    <a:pt x="310" y="234"/>
                  </a:lnTo>
                  <a:lnTo>
                    <a:pt x="311" y="234"/>
                  </a:lnTo>
                  <a:lnTo>
                    <a:pt x="315" y="233"/>
                  </a:lnTo>
                  <a:lnTo>
                    <a:pt x="317" y="233"/>
                  </a:lnTo>
                  <a:lnTo>
                    <a:pt x="324" y="226"/>
                  </a:lnTo>
                  <a:lnTo>
                    <a:pt x="327" y="219"/>
                  </a:lnTo>
                  <a:lnTo>
                    <a:pt x="330" y="211"/>
                  </a:lnTo>
                  <a:lnTo>
                    <a:pt x="333" y="203"/>
                  </a:lnTo>
                  <a:lnTo>
                    <a:pt x="332" y="209"/>
                  </a:lnTo>
                  <a:lnTo>
                    <a:pt x="331" y="212"/>
                  </a:lnTo>
                  <a:lnTo>
                    <a:pt x="332" y="217"/>
                  </a:lnTo>
                  <a:lnTo>
                    <a:pt x="335" y="219"/>
                  </a:lnTo>
                  <a:lnTo>
                    <a:pt x="335" y="223"/>
                  </a:lnTo>
                  <a:lnTo>
                    <a:pt x="336" y="223"/>
                  </a:lnTo>
                  <a:lnTo>
                    <a:pt x="338" y="221"/>
                  </a:lnTo>
                  <a:lnTo>
                    <a:pt x="342" y="220"/>
                  </a:lnTo>
                  <a:lnTo>
                    <a:pt x="348" y="214"/>
                  </a:lnTo>
                  <a:lnTo>
                    <a:pt x="354" y="210"/>
                  </a:lnTo>
                  <a:lnTo>
                    <a:pt x="344" y="220"/>
                  </a:lnTo>
                  <a:lnTo>
                    <a:pt x="336" y="231"/>
                  </a:lnTo>
                  <a:lnTo>
                    <a:pt x="332" y="236"/>
                  </a:lnTo>
                  <a:lnTo>
                    <a:pt x="330" y="241"/>
                  </a:lnTo>
                  <a:lnTo>
                    <a:pt x="328" y="247"/>
                  </a:lnTo>
                  <a:lnTo>
                    <a:pt x="330" y="253"/>
                  </a:lnTo>
                  <a:lnTo>
                    <a:pt x="337" y="248"/>
                  </a:lnTo>
                  <a:lnTo>
                    <a:pt x="343" y="243"/>
                  </a:lnTo>
                  <a:lnTo>
                    <a:pt x="348" y="238"/>
                  </a:lnTo>
                  <a:lnTo>
                    <a:pt x="352" y="229"/>
                  </a:lnTo>
                  <a:lnTo>
                    <a:pt x="359" y="214"/>
                  </a:lnTo>
                  <a:lnTo>
                    <a:pt x="367" y="200"/>
                  </a:lnTo>
                  <a:lnTo>
                    <a:pt x="365" y="198"/>
                  </a:lnTo>
                  <a:lnTo>
                    <a:pt x="364" y="197"/>
                  </a:lnTo>
                  <a:lnTo>
                    <a:pt x="363" y="196"/>
                  </a:lnTo>
                  <a:lnTo>
                    <a:pt x="359" y="195"/>
                  </a:lnTo>
                  <a:lnTo>
                    <a:pt x="364" y="192"/>
                  </a:lnTo>
                  <a:lnTo>
                    <a:pt x="368" y="191"/>
                  </a:lnTo>
                  <a:lnTo>
                    <a:pt x="370" y="190"/>
                  </a:lnTo>
                  <a:lnTo>
                    <a:pt x="373" y="189"/>
                  </a:lnTo>
                  <a:lnTo>
                    <a:pt x="374" y="185"/>
                  </a:lnTo>
                  <a:lnTo>
                    <a:pt x="377" y="182"/>
                  </a:lnTo>
                  <a:lnTo>
                    <a:pt x="377" y="180"/>
                  </a:lnTo>
                  <a:lnTo>
                    <a:pt x="378" y="177"/>
                  </a:lnTo>
                  <a:lnTo>
                    <a:pt x="380" y="176"/>
                  </a:lnTo>
                  <a:lnTo>
                    <a:pt x="383" y="174"/>
                  </a:lnTo>
                  <a:lnTo>
                    <a:pt x="384" y="167"/>
                  </a:lnTo>
                  <a:lnTo>
                    <a:pt x="384" y="162"/>
                  </a:lnTo>
                  <a:lnTo>
                    <a:pt x="384" y="158"/>
                  </a:lnTo>
                  <a:lnTo>
                    <a:pt x="383" y="155"/>
                  </a:lnTo>
                  <a:lnTo>
                    <a:pt x="379" y="151"/>
                  </a:lnTo>
                  <a:lnTo>
                    <a:pt x="377" y="144"/>
                  </a:lnTo>
                  <a:lnTo>
                    <a:pt x="374" y="138"/>
                  </a:lnTo>
                  <a:lnTo>
                    <a:pt x="373" y="131"/>
                  </a:lnTo>
                  <a:lnTo>
                    <a:pt x="372" y="127"/>
                  </a:lnTo>
                  <a:lnTo>
                    <a:pt x="370" y="125"/>
                  </a:lnTo>
                  <a:lnTo>
                    <a:pt x="368" y="124"/>
                  </a:lnTo>
                  <a:lnTo>
                    <a:pt x="364" y="124"/>
                  </a:lnTo>
                  <a:lnTo>
                    <a:pt x="360" y="124"/>
                  </a:lnTo>
                  <a:lnTo>
                    <a:pt x="358" y="126"/>
                  </a:lnTo>
                  <a:lnTo>
                    <a:pt x="356" y="128"/>
                  </a:lnTo>
                  <a:lnTo>
                    <a:pt x="353" y="131"/>
                  </a:lnTo>
                  <a:lnTo>
                    <a:pt x="349" y="138"/>
                  </a:lnTo>
                  <a:lnTo>
                    <a:pt x="344" y="144"/>
                  </a:lnTo>
                  <a:lnTo>
                    <a:pt x="341" y="156"/>
                  </a:lnTo>
                  <a:lnTo>
                    <a:pt x="336" y="167"/>
                  </a:lnTo>
                  <a:lnTo>
                    <a:pt x="333" y="171"/>
                  </a:lnTo>
                  <a:lnTo>
                    <a:pt x="332" y="177"/>
                  </a:lnTo>
                  <a:lnTo>
                    <a:pt x="331" y="183"/>
                  </a:lnTo>
                  <a:lnTo>
                    <a:pt x="330" y="189"/>
                  </a:lnTo>
                  <a:lnTo>
                    <a:pt x="324" y="192"/>
                  </a:lnTo>
                  <a:lnTo>
                    <a:pt x="319" y="197"/>
                  </a:lnTo>
                  <a:lnTo>
                    <a:pt x="316" y="203"/>
                  </a:lnTo>
                  <a:lnTo>
                    <a:pt x="312" y="207"/>
                  </a:lnTo>
                  <a:lnTo>
                    <a:pt x="310" y="219"/>
                  </a:lnTo>
                  <a:lnTo>
                    <a:pt x="310" y="229"/>
                  </a:lnTo>
                  <a:close/>
                  <a:moveTo>
                    <a:pt x="365" y="221"/>
                  </a:moveTo>
                  <a:lnTo>
                    <a:pt x="368" y="223"/>
                  </a:lnTo>
                  <a:lnTo>
                    <a:pt x="370" y="224"/>
                  </a:lnTo>
                  <a:lnTo>
                    <a:pt x="373" y="223"/>
                  </a:lnTo>
                  <a:lnTo>
                    <a:pt x="375" y="221"/>
                  </a:lnTo>
                  <a:lnTo>
                    <a:pt x="379" y="218"/>
                  </a:lnTo>
                  <a:lnTo>
                    <a:pt x="381" y="213"/>
                  </a:lnTo>
                  <a:lnTo>
                    <a:pt x="383" y="210"/>
                  </a:lnTo>
                  <a:lnTo>
                    <a:pt x="384" y="205"/>
                  </a:lnTo>
                  <a:lnTo>
                    <a:pt x="384" y="203"/>
                  </a:lnTo>
                  <a:lnTo>
                    <a:pt x="384" y="200"/>
                  </a:lnTo>
                  <a:lnTo>
                    <a:pt x="383" y="199"/>
                  </a:lnTo>
                  <a:lnTo>
                    <a:pt x="380" y="198"/>
                  </a:lnTo>
                  <a:lnTo>
                    <a:pt x="373" y="210"/>
                  </a:lnTo>
                  <a:lnTo>
                    <a:pt x="365" y="221"/>
                  </a:lnTo>
                  <a:close/>
                  <a:moveTo>
                    <a:pt x="396" y="195"/>
                  </a:moveTo>
                  <a:lnTo>
                    <a:pt x="395" y="200"/>
                  </a:lnTo>
                  <a:lnTo>
                    <a:pt x="396" y="202"/>
                  </a:lnTo>
                  <a:lnTo>
                    <a:pt x="399" y="200"/>
                  </a:lnTo>
                  <a:lnTo>
                    <a:pt x="401" y="197"/>
                  </a:lnTo>
                  <a:lnTo>
                    <a:pt x="410" y="185"/>
                  </a:lnTo>
                  <a:lnTo>
                    <a:pt x="418" y="171"/>
                  </a:lnTo>
                  <a:lnTo>
                    <a:pt x="418" y="169"/>
                  </a:lnTo>
                  <a:lnTo>
                    <a:pt x="420" y="167"/>
                  </a:lnTo>
                  <a:lnTo>
                    <a:pt x="420" y="166"/>
                  </a:lnTo>
                  <a:lnTo>
                    <a:pt x="420" y="164"/>
                  </a:lnTo>
                  <a:lnTo>
                    <a:pt x="418" y="164"/>
                  </a:lnTo>
                  <a:lnTo>
                    <a:pt x="417" y="163"/>
                  </a:lnTo>
                  <a:lnTo>
                    <a:pt x="410" y="164"/>
                  </a:lnTo>
                  <a:lnTo>
                    <a:pt x="406" y="167"/>
                  </a:lnTo>
                  <a:lnTo>
                    <a:pt x="404" y="169"/>
                  </a:lnTo>
                  <a:lnTo>
                    <a:pt x="400" y="171"/>
                  </a:lnTo>
                  <a:lnTo>
                    <a:pt x="397" y="175"/>
                  </a:lnTo>
                  <a:lnTo>
                    <a:pt x="396" y="177"/>
                  </a:lnTo>
                  <a:lnTo>
                    <a:pt x="395" y="181"/>
                  </a:lnTo>
                  <a:lnTo>
                    <a:pt x="395" y="183"/>
                  </a:lnTo>
                  <a:lnTo>
                    <a:pt x="396" y="189"/>
                  </a:lnTo>
                  <a:lnTo>
                    <a:pt x="396" y="195"/>
                  </a:lnTo>
                  <a:close/>
                  <a:moveTo>
                    <a:pt x="357" y="116"/>
                  </a:moveTo>
                  <a:lnTo>
                    <a:pt x="353" y="116"/>
                  </a:lnTo>
                  <a:lnTo>
                    <a:pt x="353" y="113"/>
                  </a:lnTo>
                  <a:lnTo>
                    <a:pt x="353" y="112"/>
                  </a:lnTo>
                  <a:lnTo>
                    <a:pt x="353" y="110"/>
                  </a:lnTo>
                  <a:lnTo>
                    <a:pt x="354" y="104"/>
                  </a:lnTo>
                  <a:lnTo>
                    <a:pt x="353" y="97"/>
                  </a:lnTo>
                  <a:lnTo>
                    <a:pt x="353" y="95"/>
                  </a:lnTo>
                  <a:lnTo>
                    <a:pt x="354" y="91"/>
                  </a:lnTo>
                  <a:lnTo>
                    <a:pt x="356" y="88"/>
                  </a:lnTo>
                  <a:lnTo>
                    <a:pt x="358" y="86"/>
                  </a:lnTo>
                  <a:lnTo>
                    <a:pt x="360" y="83"/>
                  </a:lnTo>
                  <a:lnTo>
                    <a:pt x="362" y="83"/>
                  </a:lnTo>
                  <a:lnTo>
                    <a:pt x="362" y="83"/>
                  </a:lnTo>
                  <a:lnTo>
                    <a:pt x="363" y="83"/>
                  </a:lnTo>
                  <a:lnTo>
                    <a:pt x="363" y="86"/>
                  </a:lnTo>
                  <a:lnTo>
                    <a:pt x="364" y="87"/>
                  </a:lnTo>
                  <a:lnTo>
                    <a:pt x="363" y="95"/>
                  </a:lnTo>
                  <a:lnTo>
                    <a:pt x="363" y="103"/>
                  </a:lnTo>
                  <a:lnTo>
                    <a:pt x="363" y="106"/>
                  </a:lnTo>
                  <a:lnTo>
                    <a:pt x="362" y="110"/>
                  </a:lnTo>
                  <a:lnTo>
                    <a:pt x="359" y="113"/>
                  </a:lnTo>
                  <a:lnTo>
                    <a:pt x="357" y="116"/>
                  </a:lnTo>
                  <a:close/>
                  <a:moveTo>
                    <a:pt x="385" y="141"/>
                  </a:moveTo>
                  <a:lnTo>
                    <a:pt x="383" y="135"/>
                  </a:lnTo>
                  <a:lnTo>
                    <a:pt x="379" y="130"/>
                  </a:lnTo>
                  <a:lnTo>
                    <a:pt x="377" y="126"/>
                  </a:lnTo>
                  <a:lnTo>
                    <a:pt x="377" y="123"/>
                  </a:lnTo>
                  <a:lnTo>
                    <a:pt x="375" y="119"/>
                  </a:lnTo>
                  <a:lnTo>
                    <a:pt x="377" y="113"/>
                  </a:lnTo>
                  <a:lnTo>
                    <a:pt x="378" y="108"/>
                  </a:lnTo>
                  <a:lnTo>
                    <a:pt x="381" y="102"/>
                  </a:lnTo>
                  <a:lnTo>
                    <a:pt x="386" y="98"/>
                  </a:lnTo>
                  <a:lnTo>
                    <a:pt x="393" y="95"/>
                  </a:lnTo>
                  <a:lnTo>
                    <a:pt x="396" y="95"/>
                  </a:lnTo>
                  <a:lnTo>
                    <a:pt x="397" y="97"/>
                  </a:lnTo>
                  <a:lnTo>
                    <a:pt x="399" y="101"/>
                  </a:lnTo>
                  <a:lnTo>
                    <a:pt x="397" y="104"/>
                  </a:lnTo>
                  <a:lnTo>
                    <a:pt x="395" y="112"/>
                  </a:lnTo>
                  <a:lnTo>
                    <a:pt x="394" y="119"/>
                  </a:lnTo>
                  <a:lnTo>
                    <a:pt x="391" y="122"/>
                  </a:lnTo>
                  <a:lnTo>
                    <a:pt x="390" y="124"/>
                  </a:lnTo>
                  <a:lnTo>
                    <a:pt x="389" y="126"/>
                  </a:lnTo>
                  <a:lnTo>
                    <a:pt x="388" y="130"/>
                  </a:lnTo>
                  <a:lnTo>
                    <a:pt x="386" y="135"/>
                  </a:lnTo>
                  <a:lnTo>
                    <a:pt x="385" y="141"/>
                  </a:lnTo>
                  <a:close/>
                  <a:moveTo>
                    <a:pt x="309" y="141"/>
                  </a:moveTo>
                  <a:lnTo>
                    <a:pt x="305" y="134"/>
                  </a:lnTo>
                  <a:lnTo>
                    <a:pt x="305" y="127"/>
                  </a:lnTo>
                  <a:lnTo>
                    <a:pt x="305" y="120"/>
                  </a:lnTo>
                  <a:lnTo>
                    <a:pt x="306" y="112"/>
                  </a:lnTo>
                  <a:lnTo>
                    <a:pt x="311" y="97"/>
                  </a:lnTo>
                  <a:lnTo>
                    <a:pt x="312" y="81"/>
                  </a:lnTo>
                  <a:lnTo>
                    <a:pt x="314" y="77"/>
                  </a:lnTo>
                  <a:lnTo>
                    <a:pt x="314" y="75"/>
                  </a:lnTo>
                  <a:lnTo>
                    <a:pt x="315" y="73"/>
                  </a:lnTo>
                  <a:lnTo>
                    <a:pt x="316" y="72"/>
                  </a:lnTo>
                  <a:lnTo>
                    <a:pt x="319" y="72"/>
                  </a:lnTo>
                  <a:lnTo>
                    <a:pt x="320" y="73"/>
                  </a:lnTo>
                  <a:lnTo>
                    <a:pt x="322" y="74"/>
                  </a:lnTo>
                  <a:lnTo>
                    <a:pt x="324" y="75"/>
                  </a:lnTo>
                  <a:lnTo>
                    <a:pt x="325" y="79"/>
                  </a:lnTo>
                  <a:lnTo>
                    <a:pt x="326" y="81"/>
                  </a:lnTo>
                  <a:lnTo>
                    <a:pt x="326" y="84"/>
                  </a:lnTo>
                  <a:lnTo>
                    <a:pt x="326" y="88"/>
                  </a:lnTo>
                  <a:lnTo>
                    <a:pt x="325" y="95"/>
                  </a:lnTo>
                  <a:lnTo>
                    <a:pt x="325" y="102"/>
                  </a:lnTo>
                  <a:lnTo>
                    <a:pt x="325" y="106"/>
                  </a:lnTo>
                  <a:lnTo>
                    <a:pt x="324" y="111"/>
                  </a:lnTo>
                  <a:lnTo>
                    <a:pt x="321" y="116"/>
                  </a:lnTo>
                  <a:lnTo>
                    <a:pt x="319" y="120"/>
                  </a:lnTo>
                  <a:lnTo>
                    <a:pt x="312" y="130"/>
                  </a:lnTo>
                  <a:lnTo>
                    <a:pt x="309" y="141"/>
                  </a:lnTo>
                  <a:close/>
                  <a:moveTo>
                    <a:pt x="442" y="472"/>
                  </a:moveTo>
                  <a:lnTo>
                    <a:pt x="431" y="468"/>
                  </a:lnTo>
                  <a:lnTo>
                    <a:pt x="431" y="462"/>
                  </a:lnTo>
                  <a:lnTo>
                    <a:pt x="433" y="454"/>
                  </a:lnTo>
                  <a:lnTo>
                    <a:pt x="436" y="445"/>
                  </a:lnTo>
                  <a:lnTo>
                    <a:pt x="439" y="439"/>
                  </a:lnTo>
                  <a:lnTo>
                    <a:pt x="437" y="372"/>
                  </a:lnTo>
                  <a:lnTo>
                    <a:pt x="434" y="375"/>
                  </a:lnTo>
                  <a:lnTo>
                    <a:pt x="433" y="376"/>
                  </a:lnTo>
                  <a:lnTo>
                    <a:pt x="431" y="376"/>
                  </a:lnTo>
                  <a:lnTo>
                    <a:pt x="429" y="375"/>
                  </a:lnTo>
                  <a:lnTo>
                    <a:pt x="428" y="368"/>
                  </a:lnTo>
                  <a:lnTo>
                    <a:pt x="428" y="362"/>
                  </a:lnTo>
                  <a:lnTo>
                    <a:pt x="428" y="355"/>
                  </a:lnTo>
                  <a:lnTo>
                    <a:pt x="425" y="348"/>
                  </a:lnTo>
                  <a:lnTo>
                    <a:pt x="426" y="347"/>
                  </a:lnTo>
                  <a:lnTo>
                    <a:pt x="427" y="344"/>
                  </a:lnTo>
                  <a:lnTo>
                    <a:pt x="428" y="343"/>
                  </a:lnTo>
                  <a:lnTo>
                    <a:pt x="428" y="339"/>
                  </a:lnTo>
                  <a:lnTo>
                    <a:pt x="428" y="336"/>
                  </a:lnTo>
                  <a:lnTo>
                    <a:pt x="428" y="335"/>
                  </a:lnTo>
                  <a:lnTo>
                    <a:pt x="427" y="334"/>
                  </a:lnTo>
                  <a:lnTo>
                    <a:pt x="425" y="334"/>
                  </a:lnTo>
                  <a:lnTo>
                    <a:pt x="422" y="334"/>
                  </a:lnTo>
                  <a:lnTo>
                    <a:pt x="420" y="334"/>
                  </a:lnTo>
                  <a:lnTo>
                    <a:pt x="418" y="333"/>
                  </a:lnTo>
                  <a:lnTo>
                    <a:pt x="416" y="331"/>
                  </a:lnTo>
                  <a:lnTo>
                    <a:pt x="413" y="322"/>
                  </a:lnTo>
                  <a:lnTo>
                    <a:pt x="413" y="314"/>
                  </a:lnTo>
                  <a:lnTo>
                    <a:pt x="415" y="312"/>
                  </a:lnTo>
                  <a:lnTo>
                    <a:pt x="417" y="308"/>
                  </a:lnTo>
                  <a:lnTo>
                    <a:pt x="420" y="306"/>
                  </a:lnTo>
                  <a:lnTo>
                    <a:pt x="425" y="304"/>
                  </a:lnTo>
                  <a:lnTo>
                    <a:pt x="428" y="301"/>
                  </a:lnTo>
                  <a:lnTo>
                    <a:pt x="433" y="299"/>
                  </a:lnTo>
                  <a:lnTo>
                    <a:pt x="432" y="290"/>
                  </a:lnTo>
                  <a:lnTo>
                    <a:pt x="429" y="292"/>
                  </a:lnTo>
                  <a:lnTo>
                    <a:pt x="428" y="295"/>
                  </a:lnTo>
                  <a:lnTo>
                    <a:pt x="426" y="296"/>
                  </a:lnTo>
                  <a:lnTo>
                    <a:pt x="425" y="295"/>
                  </a:lnTo>
                  <a:lnTo>
                    <a:pt x="425" y="292"/>
                  </a:lnTo>
                  <a:lnTo>
                    <a:pt x="425" y="291"/>
                  </a:lnTo>
                  <a:lnTo>
                    <a:pt x="425" y="288"/>
                  </a:lnTo>
                  <a:lnTo>
                    <a:pt x="426" y="284"/>
                  </a:lnTo>
                  <a:lnTo>
                    <a:pt x="428" y="279"/>
                  </a:lnTo>
                  <a:lnTo>
                    <a:pt x="432" y="275"/>
                  </a:lnTo>
                  <a:lnTo>
                    <a:pt x="431" y="262"/>
                  </a:lnTo>
                  <a:lnTo>
                    <a:pt x="427" y="268"/>
                  </a:lnTo>
                  <a:lnTo>
                    <a:pt x="421" y="272"/>
                  </a:lnTo>
                  <a:lnTo>
                    <a:pt x="418" y="275"/>
                  </a:lnTo>
                  <a:lnTo>
                    <a:pt x="417" y="275"/>
                  </a:lnTo>
                  <a:lnTo>
                    <a:pt x="416" y="274"/>
                  </a:lnTo>
                  <a:lnTo>
                    <a:pt x="416" y="271"/>
                  </a:lnTo>
                  <a:lnTo>
                    <a:pt x="416" y="268"/>
                  </a:lnTo>
                  <a:lnTo>
                    <a:pt x="417" y="263"/>
                  </a:lnTo>
                  <a:lnTo>
                    <a:pt x="418" y="260"/>
                  </a:lnTo>
                  <a:lnTo>
                    <a:pt x="421" y="255"/>
                  </a:lnTo>
                  <a:lnTo>
                    <a:pt x="422" y="252"/>
                  </a:lnTo>
                  <a:lnTo>
                    <a:pt x="423" y="247"/>
                  </a:lnTo>
                  <a:lnTo>
                    <a:pt x="425" y="241"/>
                  </a:lnTo>
                  <a:lnTo>
                    <a:pt x="425" y="234"/>
                  </a:lnTo>
                  <a:lnTo>
                    <a:pt x="427" y="232"/>
                  </a:lnTo>
                  <a:lnTo>
                    <a:pt x="429" y="231"/>
                  </a:lnTo>
                  <a:lnTo>
                    <a:pt x="429" y="221"/>
                  </a:lnTo>
                  <a:lnTo>
                    <a:pt x="425" y="221"/>
                  </a:lnTo>
                  <a:lnTo>
                    <a:pt x="421" y="221"/>
                  </a:lnTo>
                  <a:lnTo>
                    <a:pt x="418" y="219"/>
                  </a:lnTo>
                  <a:lnTo>
                    <a:pt x="418" y="218"/>
                  </a:lnTo>
                  <a:lnTo>
                    <a:pt x="421" y="211"/>
                  </a:lnTo>
                  <a:lnTo>
                    <a:pt x="428" y="198"/>
                  </a:lnTo>
                  <a:lnTo>
                    <a:pt x="427" y="183"/>
                  </a:lnTo>
                  <a:lnTo>
                    <a:pt x="425" y="191"/>
                  </a:lnTo>
                  <a:lnTo>
                    <a:pt x="421" y="200"/>
                  </a:lnTo>
                  <a:lnTo>
                    <a:pt x="413" y="210"/>
                  </a:lnTo>
                  <a:lnTo>
                    <a:pt x="409" y="220"/>
                  </a:lnTo>
                  <a:lnTo>
                    <a:pt x="406" y="225"/>
                  </a:lnTo>
                  <a:lnTo>
                    <a:pt x="402" y="229"/>
                  </a:lnTo>
                  <a:lnTo>
                    <a:pt x="400" y="233"/>
                  </a:lnTo>
                  <a:lnTo>
                    <a:pt x="395" y="236"/>
                  </a:lnTo>
                  <a:lnTo>
                    <a:pt x="394" y="236"/>
                  </a:lnTo>
                  <a:lnTo>
                    <a:pt x="391" y="235"/>
                  </a:lnTo>
                  <a:lnTo>
                    <a:pt x="390" y="235"/>
                  </a:lnTo>
                  <a:lnTo>
                    <a:pt x="390" y="234"/>
                  </a:lnTo>
                  <a:lnTo>
                    <a:pt x="390" y="233"/>
                  </a:lnTo>
                  <a:lnTo>
                    <a:pt x="393" y="232"/>
                  </a:lnTo>
                  <a:lnTo>
                    <a:pt x="394" y="225"/>
                  </a:lnTo>
                  <a:lnTo>
                    <a:pt x="395" y="218"/>
                  </a:lnTo>
                  <a:lnTo>
                    <a:pt x="396" y="214"/>
                  </a:lnTo>
                  <a:lnTo>
                    <a:pt x="399" y="210"/>
                  </a:lnTo>
                  <a:lnTo>
                    <a:pt x="402" y="206"/>
                  </a:lnTo>
                  <a:lnTo>
                    <a:pt x="407" y="200"/>
                  </a:lnTo>
                  <a:lnTo>
                    <a:pt x="416" y="184"/>
                  </a:lnTo>
                  <a:lnTo>
                    <a:pt x="427" y="170"/>
                  </a:lnTo>
                  <a:lnTo>
                    <a:pt x="426" y="154"/>
                  </a:lnTo>
                  <a:lnTo>
                    <a:pt x="422" y="156"/>
                  </a:lnTo>
                  <a:lnTo>
                    <a:pt x="420" y="158"/>
                  </a:lnTo>
                  <a:lnTo>
                    <a:pt x="417" y="158"/>
                  </a:lnTo>
                  <a:lnTo>
                    <a:pt x="416" y="156"/>
                  </a:lnTo>
                  <a:lnTo>
                    <a:pt x="415" y="153"/>
                  </a:lnTo>
                  <a:lnTo>
                    <a:pt x="416" y="147"/>
                  </a:lnTo>
                  <a:lnTo>
                    <a:pt x="421" y="134"/>
                  </a:lnTo>
                  <a:lnTo>
                    <a:pt x="425" y="126"/>
                  </a:lnTo>
                  <a:lnTo>
                    <a:pt x="423" y="112"/>
                  </a:lnTo>
                  <a:lnTo>
                    <a:pt x="420" y="123"/>
                  </a:lnTo>
                  <a:lnTo>
                    <a:pt x="415" y="133"/>
                  </a:lnTo>
                  <a:lnTo>
                    <a:pt x="410" y="146"/>
                  </a:lnTo>
                  <a:lnTo>
                    <a:pt x="402" y="161"/>
                  </a:lnTo>
                  <a:lnTo>
                    <a:pt x="400" y="161"/>
                  </a:lnTo>
                  <a:lnTo>
                    <a:pt x="397" y="161"/>
                  </a:lnTo>
                  <a:lnTo>
                    <a:pt x="397" y="161"/>
                  </a:lnTo>
                  <a:lnTo>
                    <a:pt x="396" y="161"/>
                  </a:lnTo>
                  <a:lnTo>
                    <a:pt x="396" y="160"/>
                  </a:lnTo>
                  <a:lnTo>
                    <a:pt x="396" y="156"/>
                  </a:lnTo>
                  <a:lnTo>
                    <a:pt x="397" y="147"/>
                  </a:lnTo>
                  <a:lnTo>
                    <a:pt x="399" y="138"/>
                  </a:lnTo>
                  <a:lnTo>
                    <a:pt x="400" y="127"/>
                  </a:lnTo>
                  <a:lnTo>
                    <a:pt x="399" y="117"/>
                  </a:lnTo>
                  <a:lnTo>
                    <a:pt x="402" y="112"/>
                  </a:lnTo>
                  <a:lnTo>
                    <a:pt x="404" y="105"/>
                  </a:lnTo>
                  <a:lnTo>
                    <a:pt x="406" y="97"/>
                  </a:lnTo>
                  <a:lnTo>
                    <a:pt x="409" y="90"/>
                  </a:lnTo>
                  <a:lnTo>
                    <a:pt x="411" y="89"/>
                  </a:lnTo>
                  <a:lnTo>
                    <a:pt x="412" y="88"/>
                  </a:lnTo>
                  <a:lnTo>
                    <a:pt x="413" y="87"/>
                  </a:lnTo>
                  <a:lnTo>
                    <a:pt x="415" y="86"/>
                  </a:lnTo>
                  <a:lnTo>
                    <a:pt x="415" y="82"/>
                  </a:lnTo>
                  <a:lnTo>
                    <a:pt x="415" y="79"/>
                  </a:lnTo>
                  <a:lnTo>
                    <a:pt x="418" y="74"/>
                  </a:lnTo>
                  <a:lnTo>
                    <a:pt x="421" y="70"/>
                  </a:lnTo>
                  <a:lnTo>
                    <a:pt x="421" y="63"/>
                  </a:lnTo>
                  <a:lnTo>
                    <a:pt x="415" y="72"/>
                  </a:lnTo>
                  <a:lnTo>
                    <a:pt x="409" y="80"/>
                  </a:lnTo>
                  <a:lnTo>
                    <a:pt x="404" y="87"/>
                  </a:lnTo>
                  <a:lnTo>
                    <a:pt x="397" y="90"/>
                  </a:lnTo>
                  <a:lnTo>
                    <a:pt x="396" y="89"/>
                  </a:lnTo>
                  <a:lnTo>
                    <a:pt x="396" y="83"/>
                  </a:lnTo>
                  <a:lnTo>
                    <a:pt x="396" y="75"/>
                  </a:lnTo>
                  <a:lnTo>
                    <a:pt x="397" y="66"/>
                  </a:lnTo>
                  <a:lnTo>
                    <a:pt x="400" y="56"/>
                  </a:lnTo>
                  <a:lnTo>
                    <a:pt x="402" y="48"/>
                  </a:lnTo>
                  <a:lnTo>
                    <a:pt x="404" y="45"/>
                  </a:lnTo>
                  <a:lnTo>
                    <a:pt x="406" y="43"/>
                  </a:lnTo>
                  <a:lnTo>
                    <a:pt x="407" y="40"/>
                  </a:lnTo>
                  <a:lnTo>
                    <a:pt x="410" y="39"/>
                  </a:lnTo>
                  <a:lnTo>
                    <a:pt x="412" y="39"/>
                  </a:lnTo>
                  <a:lnTo>
                    <a:pt x="415" y="40"/>
                  </a:lnTo>
                  <a:lnTo>
                    <a:pt x="416" y="40"/>
                  </a:lnTo>
                  <a:lnTo>
                    <a:pt x="417" y="43"/>
                  </a:lnTo>
                  <a:lnTo>
                    <a:pt x="416" y="47"/>
                  </a:lnTo>
                  <a:lnTo>
                    <a:pt x="413" y="54"/>
                  </a:lnTo>
                  <a:lnTo>
                    <a:pt x="416" y="48"/>
                  </a:lnTo>
                  <a:lnTo>
                    <a:pt x="417" y="45"/>
                  </a:lnTo>
                  <a:lnTo>
                    <a:pt x="418" y="41"/>
                  </a:lnTo>
                  <a:lnTo>
                    <a:pt x="417" y="38"/>
                  </a:lnTo>
                  <a:lnTo>
                    <a:pt x="416" y="37"/>
                  </a:lnTo>
                  <a:lnTo>
                    <a:pt x="413" y="36"/>
                  </a:lnTo>
                  <a:lnTo>
                    <a:pt x="409" y="36"/>
                  </a:lnTo>
                  <a:lnTo>
                    <a:pt x="404" y="36"/>
                  </a:lnTo>
                  <a:lnTo>
                    <a:pt x="404" y="31"/>
                  </a:lnTo>
                  <a:lnTo>
                    <a:pt x="405" y="26"/>
                  </a:lnTo>
                  <a:lnTo>
                    <a:pt x="406" y="22"/>
                  </a:lnTo>
                  <a:lnTo>
                    <a:pt x="409" y="17"/>
                  </a:lnTo>
                  <a:lnTo>
                    <a:pt x="413" y="8"/>
                  </a:lnTo>
                  <a:lnTo>
                    <a:pt x="418" y="0"/>
                  </a:lnTo>
                  <a:lnTo>
                    <a:pt x="410" y="11"/>
                  </a:lnTo>
                  <a:lnTo>
                    <a:pt x="406" y="16"/>
                  </a:lnTo>
                  <a:lnTo>
                    <a:pt x="404" y="15"/>
                  </a:lnTo>
                  <a:lnTo>
                    <a:pt x="402" y="12"/>
                  </a:lnTo>
                  <a:lnTo>
                    <a:pt x="401" y="8"/>
                  </a:lnTo>
                  <a:lnTo>
                    <a:pt x="399" y="2"/>
                  </a:lnTo>
                  <a:lnTo>
                    <a:pt x="401" y="11"/>
                  </a:lnTo>
                  <a:lnTo>
                    <a:pt x="401" y="25"/>
                  </a:lnTo>
                  <a:lnTo>
                    <a:pt x="400" y="41"/>
                  </a:lnTo>
                  <a:lnTo>
                    <a:pt x="396" y="58"/>
                  </a:lnTo>
                  <a:lnTo>
                    <a:pt x="393" y="73"/>
                  </a:lnTo>
                  <a:lnTo>
                    <a:pt x="388" y="86"/>
                  </a:lnTo>
                  <a:lnTo>
                    <a:pt x="385" y="91"/>
                  </a:lnTo>
                  <a:lnTo>
                    <a:pt x="383" y="95"/>
                  </a:lnTo>
                  <a:lnTo>
                    <a:pt x="379" y="97"/>
                  </a:lnTo>
                  <a:lnTo>
                    <a:pt x="377" y="98"/>
                  </a:lnTo>
                  <a:lnTo>
                    <a:pt x="375" y="97"/>
                  </a:lnTo>
                  <a:lnTo>
                    <a:pt x="374" y="95"/>
                  </a:lnTo>
                  <a:lnTo>
                    <a:pt x="374" y="91"/>
                  </a:lnTo>
                  <a:lnTo>
                    <a:pt x="374" y="88"/>
                  </a:lnTo>
                  <a:lnTo>
                    <a:pt x="375" y="76"/>
                  </a:lnTo>
                  <a:lnTo>
                    <a:pt x="378" y="63"/>
                  </a:lnTo>
                  <a:lnTo>
                    <a:pt x="384" y="36"/>
                  </a:lnTo>
                  <a:lnTo>
                    <a:pt x="388" y="9"/>
                  </a:lnTo>
                  <a:lnTo>
                    <a:pt x="384" y="23"/>
                  </a:lnTo>
                  <a:lnTo>
                    <a:pt x="381" y="30"/>
                  </a:lnTo>
                  <a:lnTo>
                    <a:pt x="380" y="31"/>
                  </a:lnTo>
                  <a:lnTo>
                    <a:pt x="378" y="30"/>
                  </a:lnTo>
                  <a:lnTo>
                    <a:pt x="377" y="29"/>
                  </a:lnTo>
                  <a:lnTo>
                    <a:pt x="374" y="25"/>
                  </a:lnTo>
                  <a:lnTo>
                    <a:pt x="377" y="32"/>
                  </a:lnTo>
                  <a:lnTo>
                    <a:pt x="378" y="39"/>
                  </a:lnTo>
                  <a:lnTo>
                    <a:pt x="378" y="46"/>
                  </a:lnTo>
                  <a:lnTo>
                    <a:pt x="375" y="53"/>
                  </a:lnTo>
                  <a:lnTo>
                    <a:pt x="373" y="59"/>
                  </a:lnTo>
                  <a:lnTo>
                    <a:pt x="368" y="65"/>
                  </a:lnTo>
                  <a:lnTo>
                    <a:pt x="362" y="69"/>
                  </a:lnTo>
                  <a:lnTo>
                    <a:pt x="356" y="74"/>
                  </a:lnTo>
                  <a:lnTo>
                    <a:pt x="349" y="86"/>
                  </a:lnTo>
                  <a:lnTo>
                    <a:pt x="344" y="94"/>
                  </a:lnTo>
                  <a:lnTo>
                    <a:pt x="340" y="98"/>
                  </a:lnTo>
                  <a:lnTo>
                    <a:pt x="336" y="99"/>
                  </a:lnTo>
                  <a:lnTo>
                    <a:pt x="333" y="97"/>
                  </a:lnTo>
                  <a:lnTo>
                    <a:pt x="331" y="94"/>
                  </a:lnTo>
                  <a:lnTo>
                    <a:pt x="331" y="88"/>
                  </a:lnTo>
                  <a:lnTo>
                    <a:pt x="332" y="80"/>
                  </a:lnTo>
                  <a:lnTo>
                    <a:pt x="331" y="73"/>
                  </a:lnTo>
                  <a:lnTo>
                    <a:pt x="332" y="67"/>
                  </a:lnTo>
                  <a:lnTo>
                    <a:pt x="333" y="60"/>
                  </a:lnTo>
                  <a:lnTo>
                    <a:pt x="336" y="54"/>
                  </a:lnTo>
                  <a:lnTo>
                    <a:pt x="340" y="47"/>
                  </a:lnTo>
                  <a:lnTo>
                    <a:pt x="341" y="40"/>
                  </a:lnTo>
                  <a:lnTo>
                    <a:pt x="342" y="32"/>
                  </a:lnTo>
                  <a:lnTo>
                    <a:pt x="342" y="24"/>
                  </a:lnTo>
                  <a:lnTo>
                    <a:pt x="341" y="31"/>
                  </a:lnTo>
                  <a:lnTo>
                    <a:pt x="340" y="39"/>
                  </a:lnTo>
                  <a:lnTo>
                    <a:pt x="337" y="43"/>
                  </a:lnTo>
                  <a:lnTo>
                    <a:pt x="336" y="45"/>
                  </a:lnTo>
                  <a:lnTo>
                    <a:pt x="333" y="47"/>
                  </a:lnTo>
                  <a:lnTo>
                    <a:pt x="332" y="48"/>
                  </a:lnTo>
                  <a:lnTo>
                    <a:pt x="330" y="47"/>
                  </a:lnTo>
                  <a:lnTo>
                    <a:pt x="328" y="45"/>
                  </a:lnTo>
                  <a:lnTo>
                    <a:pt x="327" y="43"/>
                  </a:lnTo>
                  <a:lnTo>
                    <a:pt x="326" y="39"/>
                  </a:lnTo>
                  <a:lnTo>
                    <a:pt x="325" y="31"/>
                  </a:lnTo>
                  <a:lnTo>
                    <a:pt x="325" y="23"/>
                  </a:lnTo>
                  <a:lnTo>
                    <a:pt x="325" y="36"/>
                  </a:lnTo>
                  <a:lnTo>
                    <a:pt x="326" y="50"/>
                  </a:lnTo>
                  <a:lnTo>
                    <a:pt x="326" y="55"/>
                  </a:lnTo>
                  <a:lnTo>
                    <a:pt x="326" y="61"/>
                  </a:lnTo>
                  <a:lnTo>
                    <a:pt x="325" y="65"/>
                  </a:lnTo>
                  <a:lnTo>
                    <a:pt x="322" y="67"/>
                  </a:lnTo>
                  <a:lnTo>
                    <a:pt x="321" y="68"/>
                  </a:lnTo>
                  <a:lnTo>
                    <a:pt x="319" y="68"/>
                  </a:lnTo>
                  <a:lnTo>
                    <a:pt x="317" y="67"/>
                  </a:lnTo>
                  <a:lnTo>
                    <a:pt x="316" y="66"/>
                  </a:lnTo>
                  <a:lnTo>
                    <a:pt x="314" y="62"/>
                  </a:lnTo>
                  <a:lnTo>
                    <a:pt x="312" y="58"/>
                  </a:lnTo>
                  <a:lnTo>
                    <a:pt x="309" y="46"/>
                  </a:lnTo>
                  <a:lnTo>
                    <a:pt x="303" y="37"/>
                  </a:lnTo>
                  <a:lnTo>
                    <a:pt x="305" y="45"/>
                  </a:lnTo>
                  <a:lnTo>
                    <a:pt x="308" y="55"/>
                  </a:lnTo>
                  <a:lnTo>
                    <a:pt x="309" y="67"/>
                  </a:lnTo>
                  <a:lnTo>
                    <a:pt x="308" y="80"/>
                  </a:lnTo>
                  <a:lnTo>
                    <a:pt x="308" y="91"/>
                  </a:lnTo>
                  <a:lnTo>
                    <a:pt x="305" y="102"/>
                  </a:lnTo>
                  <a:lnTo>
                    <a:pt x="303" y="111"/>
                  </a:lnTo>
                  <a:lnTo>
                    <a:pt x="298" y="117"/>
                  </a:lnTo>
                  <a:lnTo>
                    <a:pt x="294" y="117"/>
                  </a:lnTo>
                  <a:lnTo>
                    <a:pt x="292" y="117"/>
                  </a:lnTo>
                  <a:lnTo>
                    <a:pt x="289" y="116"/>
                  </a:lnTo>
                  <a:lnTo>
                    <a:pt x="287" y="115"/>
                  </a:lnTo>
                  <a:lnTo>
                    <a:pt x="284" y="110"/>
                  </a:lnTo>
                  <a:lnTo>
                    <a:pt x="283" y="104"/>
                  </a:lnTo>
                  <a:lnTo>
                    <a:pt x="283" y="91"/>
                  </a:lnTo>
                  <a:lnTo>
                    <a:pt x="284" y="77"/>
                  </a:lnTo>
                  <a:lnTo>
                    <a:pt x="280" y="86"/>
                  </a:lnTo>
                  <a:lnTo>
                    <a:pt x="279" y="95"/>
                  </a:lnTo>
                  <a:lnTo>
                    <a:pt x="279" y="104"/>
                  </a:lnTo>
                  <a:lnTo>
                    <a:pt x="280" y="112"/>
                  </a:lnTo>
                  <a:lnTo>
                    <a:pt x="282" y="120"/>
                  </a:lnTo>
                  <a:lnTo>
                    <a:pt x="282" y="127"/>
                  </a:lnTo>
                  <a:lnTo>
                    <a:pt x="280" y="132"/>
                  </a:lnTo>
                  <a:lnTo>
                    <a:pt x="278" y="135"/>
                  </a:lnTo>
                  <a:lnTo>
                    <a:pt x="272" y="123"/>
                  </a:lnTo>
                  <a:lnTo>
                    <a:pt x="264" y="109"/>
                  </a:lnTo>
                  <a:lnTo>
                    <a:pt x="258" y="96"/>
                  </a:lnTo>
                  <a:lnTo>
                    <a:pt x="251" y="82"/>
                  </a:lnTo>
                  <a:lnTo>
                    <a:pt x="259" y="106"/>
                  </a:lnTo>
                  <a:lnTo>
                    <a:pt x="268" y="128"/>
                  </a:lnTo>
                  <a:lnTo>
                    <a:pt x="273" y="140"/>
                  </a:lnTo>
                  <a:lnTo>
                    <a:pt x="274" y="153"/>
                  </a:lnTo>
                  <a:lnTo>
                    <a:pt x="274" y="160"/>
                  </a:lnTo>
                  <a:lnTo>
                    <a:pt x="274" y="167"/>
                  </a:lnTo>
                  <a:lnTo>
                    <a:pt x="273" y="175"/>
                  </a:lnTo>
                  <a:lnTo>
                    <a:pt x="271" y="183"/>
                  </a:lnTo>
                  <a:lnTo>
                    <a:pt x="266" y="176"/>
                  </a:lnTo>
                  <a:lnTo>
                    <a:pt x="261" y="170"/>
                  </a:lnTo>
                  <a:lnTo>
                    <a:pt x="257" y="164"/>
                  </a:lnTo>
                  <a:lnTo>
                    <a:pt x="253" y="159"/>
                  </a:lnTo>
                  <a:lnTo>
                    <a:pt x="251" y="148"/>
                  </a:lnTo>
                  <a:lnTo>
                    <a:pt x="250" y="138"/>
                  </a:lnTo>
                  <a:lnTo>
                    <a:pt x="248" y="127"/>
                  </a:lnTo>
                  <a:lnTo>
                    <a:pt x="248" y="117"/>
                  </a:lnTo>
                  <a:lnTo>
                    <a:pt x="246" y="106"/>
                  </a:lnTo>
                  <a:lnTo>
                    <a:pt x="241" y="96"/>
                  </a:lnTo>
                  <a:lnTo>
                    <a:pt x="243" y="106"/>
                  </a:lnTo>
                  <a:lnTo>
                    <a:pt x="245" y="118"/>
                  </a:lnTo>
                  <a:lnTo>
                    <a:pt x="245" y="123"/>
                  </a:lnTo>
                  <a:lnTo>
                    <a:pt x="245" y="126"/>
                  </a:lnTo>
                  <a:lnTo>
                    <a:pt x="243" y="130"/>
                  </a:lnTo>
                  <a:lnTo>
                    <a:pt x="242" y="130"/>
                  </a:lnTo>
                  <a:lnTo>
                    <a:pt x="235" y="123"/>
                  </a:lnTo>
                  <a:lnTo>
                    <a:pt x="229" y="115"/>
                  </a:lnTo>
                  <a:lnTo>
                    <a:pt x="225" y="106"/>
                  </a:lnTo>
                  <a:lnTo>
                    <a:pt x="221" y="96"/>
                  </a:lnTo>
                  <a:lnTo>
                    <a:pt x="223" y="104"/>
                  </a:lnTo>
                  <a:lnTo>
                    <a:pt x="225" y="112"/>
                  </a:lnTo>
                  <a:lnTo>
                    <a:pt x="229" y="119"/>
                  </a:lnTo>
                  <a:lnTo>
                    <a:pt x="232" y="125"/>
                  </a:lnTo>
                  <a:lnTo>
                    <a:pt x="240" y="138"/>
                  </a:lnTo>
                  <a:lnTo>
                    <a:pt x="246" y="152"/>
                  </a:lnTo>
                  <a:lnTo>
                    <a:pt x="243" y="152"/>
                  </a:lnTo>
                  <a:lnTo>
                    <a:pt x="240" y="151"/>
                  </a:lnTo>
                  <a:lnTo>
                    <a:pt x="236" y="148"/>
                  </a:lnTo>
                  <a:lnTo>
                    <a:pt x="231" y="145"/>
                  </a:lnTo>
                  <a:lnTo>
                    <a:pt x="221" y="135"/>
                  </a:lnTo>
                  <a:lnTo>
                    <a:pt x="213" y="127"/>
                  </a:lnTo>
                  <a:lnTo>
                    <a:pt x="225" y="141"/>
                  </a:lnTo>
                  <a:lnTo>
                    <a:pt x="239" y="154"/>
                  </a:lnTo>
                  <a:lnTo>
                    <a:pt x="245" y="161"/>
                  </a:lnTo>
                  <a:lnTo>
                    <a:pt x="248" y="169"/>
                  </a:lnTo>
                  <a:lnTo>
                    <a:pt x="250" y="173"/>
                  </a:lnTo>
                  <a:lnTo>
                    <a:pt x="250" y="177"/>
                  </a:lnTo>
                  <a:lnTo>
                    <a:pt x="248" y="182"/>
                  </a:lnTo>
                  <a:lnTo>
                    <a:pt x="247" y="187"/>
                  </a:lnTo>
                  <a:lnTo>
                    <a:pt x="245" y="189"/>
                  </a:lnTo>
                  <a:lnTo>
                    <a:pt x="242" y="188"/>
                  </a:lnTo>
                  <a:lnTo>
                    <a:pt x="240" y="187"/>
                  </a:lnTo>
                  <a:lnTo>
                    <a:pt x="236" y="183"/>
                  </a:lnTo>
                  <a:lnTo>
                    <a:pt x="230" y="175"/>
                  </a:lnTo>
                  <a:lnTo>
                    <a:pt x="224" y="169"/>
                  </a:lnTo>
                  <a:lnTo>
                    <a:pt x="229" y="175"/>
                  </a:lnTo>
                  <a:lnTo>
                    <a:pt x="232" y="182"/>
                  </a:lnTo>
                  <a:lnTo>
                    <a:pt x="235" y="188"/>
                  </a:lnTo>
                  <a:lnTo>
                    <a:pt x="237" y="195"/>
                  </a:lnTo>
                  <a:lnTo>
                    <a:pt x="242" y="209"/>
                  </a:lnTo>
                  <a:lnTo>
                    <a:pt x="245" y="221"/>
                  </a:lnTo>
                  <a:lnTo>
                    <a:pt x="248" y="235"/>
                  </a:lnTo>
                  <a:lnTo>
                    <a:pt x="252" y="248"/>
                  </a:lnTo>
                  <a:lnTo>
                    <a:pt x="255" y="254"/>
                  </a:lnTo>
                  <a:lnTo>
                    <a:pt x="257" y="260"/>
                  </a:lnTo>
                  <a:lnTo>
                    <a:pt x="261" y="265"/>
                  </a:lnTo>
                  <a:lnTo>
                    <a:pt x="266" y="271"/>
                  </a:lnTo>
                  <a:lnTo>
                    <a:pt x="262" y="272"/>
                  </a:lnTo>
                  <a:lnTo>
                    <a:pt x="258" y="272"/>
                  </a:lnTo>
                  <a:lnTo>
                    <a:pt x="255" y="270"/>
                  </a:lnTo>
                  <a:lnTo>
                    <a:pt x="251" y="267"/>
                  </a:lnTo>
                  <a:lnTo>
                    <a:pt x="241" y="259"/>
                  </a:lnTo>
                  <a:lnTo>
                    <a:pt x="232" y="252"/>
                  </a:lnTo>
                  <a:lnTo>
                    <a:pt x="197" y="226"/>
                  </a:lnTo>
                  <a:lnTo>
                    <a:pt x="198" y="228"/>
                  </a:lnTo>
                  <a:lnTo>
                    <a:pt x="198" y="229"/>
                  </a:lnTo>
                  <a:lnTo>
                    <a:pt x="197" y="229"/>
                  </a:lnTo>
                  <a:lnTo>
                    <a:pt x="195" y="231"/>
                  </a:lnTo>
                  <a:lnTo>
                    <a:pt x="191" y="229"/>
                  </a:lnTo>
                  <a:lnTo>
                    <a:pt x="186" y="228"/>
                  </a:lnTo>
                  <a:lnTo>
                    <a:pt x="178" y="226"/>
                  </a:lnTo>
                  <a:lnTo>
                    <a:pt x="171" y="225"/>
                  </a:lnTo>
                  <a:lnTo>
                    <a:pt x="162" y="225"/>
                  </a:lnTo>
                  <a:lnTo>
                    <a:pt x="154" y="227"/>
                  </a:lnTo>
                  <a:lnTo>
                    <a:pt x="163" y="226"/>
                  </a:lnTo>
                  <a:lnTo>
                    <a:pt x="175" y="227"/>
                  </a:lnTo>
                  <a:lnTo>
                    <a:pt x="184" y="231"/>
                  </a:lnTo>
                  <a:lnTo>
                    <a:pt x="194" y="234"/>
                  </a:lnTo>
                  <a:lnTo>
                    <a:pt x="204" y="239"/>
                  </a:lnTo>
                  <a:lnTo>
                    <a:pt x="213" y="243"/>
                  </a:lnTo>
                  <a:lnTo>
                    <a:pt x="221" y="249"/>
                  </a:lnTo>
                  <a:lnTo>
                    <a:pt x="229" y="255"/>
                  </a:lnTo>
                  <a:lnTo>
                    <a:pt x="239" y="263"/>
                  </a:lnTo>
                  <a:lnTo>
                    <a:pt x="247" y="270"/>
                  </a:lnTo>
                  <a:lnTo>
                    <a:pt x="258" y="278"/>
                  </a:lnTo>
                  <a:lnTo>
                    <a:pt x="271" y="285"/>
                  </a:lnTo>
                  <a:lnTo>
                    <a:pt x="276" y="301"/>
                  </a:lnTo>
                  <a:lnTo>
                    <a:pt x="282" y="318"/>
                  </a:lnTo>
                  <a:lnTo>
                    <a:pt x="283" y="325"/>
                  </a:lnTo>
                  <a:lnTo>
                    <a:pt x="284" y="332"/>
                  </a:lnTo>
                  <a:lnTo>
                    <a:pt x="284" y="334"/>
                  </a:lnTo>
                  <a:lnTo>
                    <a:pt x="284" y="336"/>
                  </a:lnTo>
                  <a:lnTo>
                    <a:pt x="283" y="339"/>
                  </a:lnTo>
                  <a:lnTo>
                    <a:pt x="282" y="340"/>
                  </a:lnTo>
                  <a:lnTo>
                    <a:pt x="277" y="335"/>
                  </a:lnTo>
                  <a:lnTo>
                    <a:pt x="271" y="332"/>
                  </a:lnTo>
                  <a:lnTo>
                    <a:pt x="263" y="328"/>
                  </a:lnTo>
                  <a:lnTo>
                    <a:pt x="255" y="325"/>
                  </a:lnTo>
                  <a:lnTo>
                    <a:pt x="247" y="320"/>
                  </a:lnTo>
                  <a:lnTo>
                    <a:pt x="240" y="317"/>
                  </a:lnTo>
                  <a:lnTo>
                    <a:pt x="234" y="312"/>
                  </a:lnTo>
                  <a:lnTo>
                    <a:pt x="230" y="306"/>
                  </a:lnTo>
                  <a:lnTo>
                    <a:pt x="226" y="296"/>
                  </a:lnTo>
                  <a:lnTo>
                    <a:pt x="223" y="288"/>
                  </a:lnTo>
                  <a:lnTo>
                    <a:pt x="218" y="281"/>
                  </a:lnTo>
                  <a:lnTo>
                    <a:pt x="211" y="276"/>
                  </a:lnTo>
                  <a:lnTo>
                    <a:pt x="207" y="271"/>
                  </a:lnTo>
                  <a:lnTo>
                    <a:pt x="202" y="267"/>
                  </a:lnTo>
                  <a:lnTo>
                    <a:pt x="197" y="262"/>
                  </a:lnTo>
                  <a:lnTo>
                    <a:pt x="193" y="255"/>
                  </a:lnTo>
                  <a:lnTo>
                    <a:pt x="173" y="248"/>
                  </a:lnTo>
                  <a:lnTo>
                    <a:pt x="155" y="239"/>
                  </a:lnTo>
                  <a:lnTo>
                    <a:pt x="145" y="234"/>
                  </a:lnTo>
                  <a:lnTo>
                    <a:pt x="135" y="229"/>
                  </a:lnTo>
                  <a:lnTo>
                    <a:pt x="125" y="226"/>
                  </a:lnTo>
                  <a:lnTo>
                    <a:pt x="114" y="224"/>
                  </a:lnTo>
                  <a:lnTo>
                    <a:pt x="124" y="229"/>
                  </a:lnTo>
                  <a:lnTo>
                    <a:pt x="133" y="236"/>
                  </a:lnTo>
                  <a:lnTo>
                    <a:pt x="136" y="240"/>
                  </a:lnTo>
                  <a:lnTo>
                    <a:pt x="140" y="245"/>
                  </a:lnTo>
                  <a:lnTo>
                    <a:pt x="141" y="248"/>
                  </a:lnTo>
                  <a:lnTo>
                    <a:pt x="141" y="250"/>
                  </a:lnTo>
                  <a:lnTo>
                    <a:pt x="140" y="253"/>
                  </a:lnTo>
                  <a:lnTo>
                    <a:pt x="139" y="253"/>
                  </a:lnTo>
                  <a:lnTo>
                    <a:pt x="138" y="253"/>
                  </a:lnTo>
                  <a:lnTo>
                    <a:pt x="136" y="253"/>
                  </a:lnTo>
                  <a:lnTo>
                    <a:pt x="133" y="250"/>
                  </a:lnTo>
                  <a:lnTo>
                    <a:pt x="129" y="248"/>
                  </a:lnTo>
                  <a:lnTo>
                    <a:pt x="136" y="256"/>
                  </a:lnTo>
                  <a:lnTo>
                    <a:pt x="145" y="263"/>
                  </a:lnTo>
                  <a:lnTo>
                    <a:pt x="149" y="268"/>
                  </a:lnTo>
                  <a:lnTo>
                    <a:pt x="151" y="271"/>
                  </a:lnTo>
                  <a:lnTo>
                    <a:pt x="151" y="275"/>
                  </a:lnTo>
                  <a:lnTo>
                    <a:pt x="149" y="278"/>
                  </a:lnTo>
                  <a:lnTo>
                    <a:pt x="145" y="279"/>
                  </a:lnTo>
                  <a:lnTo>
                    <a:pt x="141" y="279"/>
                  </a:lnTo>
                  <a:lnTo>
                    <a:pt x="136" y="279"/>
                  </a:lnTo>
                  <a:lnTo>
                    <a:pt x="131" y="278"/>
                  </a:lnTo>
                  <a:lnTo>
                    <a:pt x="120" y="276"/>
                  </a:lnTo>
                  <a:lnTo>
                    <a:pt x="109" y="274"/>
                  </a:lnTo>
                  <a:lnTo>
                    <a:pt x="114" y="276"/>
                  </a:lnTo>
                  <a:lnTo>
                    <a:pt x="120" y="278"/>
                  </a:lnTo>
                  <a:lnTo>
                    <a:pt x="123" y="279"/>
                  </a:lnTo>
                  <a:lnTo>
                    <a:pt x="125" y="281"/>
                  </a:lnTo>
                  <a:lnTo>
                    <a:pt x="125" y="282"/>
                  </a:lnTo>
                  <a:lnTo>
                    <a:pt x="125" y="283"/>
                  </a:lnTo>
                  <a:lnTo>
                    <a:pt x="124" y="285"/>
                  </a:lnTo>
                  <a:lnTo>
                    <a:pt x="120" y="285"/>
                  </a:lnTo>
                  <a:lnTo>
                    <a:pt x="117" y="285"/>
                  </a:lnTo>
                  <a:lnTo>
                    <a:pt x="112" y="285"/>
                  </a:lnTo>
                  <a:lnTo>
                    <a:pt x="102" y="285"/>
                  </a:lnTo>
                  <a:lnTo>
                    <a:pt x="92" y="284"/>
                  </a:lnTo>
                  <a:lnTo>
                    <a:pt x="106" y="288"/>
                  </a:lnTo>
                  <a:lnTo>
                    <a:pt x="120" y="290"/>
                  </a:lnTo>
                  <a:lnTo>
                    <a:pt x="128" y="291"/>
                  </a:lnTo>
                  <a:lnTo>
                    <a:pt x="133" y="292"/>
                  </a:lnTo>
                  <a:lnTo>
                    <a:pt x="136" y="295"/>
                  </a:lnTo>
                  <a:lnTo>
                    <a:pt x="139" y="297"/>
                  </a:lnTo>
                  <a:lnTo>
                    <a:pt x="136" y="299"/>
                  </a:lnTo>
                  <a:lnTo>
                    <a:pt x="131" y="303"/>
                  </a:lnTo>
                  <a:lnTo>
                    <a:pt x="124" y="305"/>
                  </a:lnTo>
                  <a:lnTo>
                    <a:pt x="117" y="306"/>
                  </a:lnTo>
                  <a:lnTo>
                    <a:pt x="107" y="307"/>
                  </a:lnTo>
                  <a:lnTo>
                    <a:pt x="97" y="307"/>
                  </a:lnTo>
                  <a:lnTo>
                    <a:pt x="87" y="305"/>
                  </a:lnTo>
                  <a:lnTo>
                    <a:pt x="77" y="301"/>
                  </a:lnTo>
                  <a:lnTo>
                    <a:pt x="82" y="305"/>
                  </a:lnTo>
                  <a:lnTo>
                    <a:pt x="88" y="308"/>
                  </a:lnTo>
                  <a:lnTo>
                    <a:pt x="94" y="310"/>
                  </a:lnTo>
                  <a:lnTo>
                    <a:pt x="102" y="311"/>
                  </a:lnTo>
                  <a:lnTo>
                    <a:pt x="110" y="311"/>
                  </a:lnTo>
                  <a:lnTo>
                    <a:pt x="120" y="310"/>
                  </a:lnTo>
                  <a:lnTo>
                    <a:pt x="129" y="307"/>
                  </a:lnTo>
                  <a:lnTo>
                    <a:pt x="140" y="305"/>
                  </a:lnTo>
                  <a:lnTo>
                    <a:pt x="156" y="310"/>
                  </a:lnTo>
                  <a:lnTo>
                    <a:pt x="171" y="318"/>
                  </a:lnTo>
                  <a:lnTo>
                    <a:pt x="178" y="322"/>
                  </a:lnTo>
                  <a:lnTo>
                    <a:pt x="183" y="328"/>
                  </a:lnTo>
                  <a:lnTo>
                    <a:pt x="187" y="334"/>
                  </a:lnTo>
                  <a:lnTo>
                    <a:pt x="188" y="341"/>
                  </a:lnTo>
                  <a:lnTo>
                    <a:pt x="187" y="342"/>
                  </a:lnTo>
                  <a:lnTo>
                    <a:pt x="182" y="342"/>
                  </a:lnTo>
                  <a:lnTo>
                    <a:pt x="175" y="341"/>
                  </a:lnTo>
                  <a:lnTo>
                    <a:pt x="167" y="340"/>
                  </a:lnTo>
                  <a:lnTo>
                    <a:pt x="159" y="337"/>
                  </a:lnTo>
                  <a:lnTo>
                    <a:pt x="151" y="334"/>
                  </a:lnTo>
                  <a:lnTo>
                    <a:pt x="149" y="332"/>
                  </a:lnTo>
                  <a:lnTo>
                    <a:pt x="146" y="329"/>
                  </a:lnTo>
                  <a:lnTo>
                    <a:pt x="144" y="327"/>
                  </a:lnTo>
                  <a:lnTo>
                    <a:pt x="142" y="325"/>
                  </a:lnTo>
                  <a:lnTo>
                    <a:pt x="141" y="328"/>
                  </a:lnTo>
                  <a:lnTo>
                    <a:pt x="139" y="329"/>
                  </a:lnTo>
                  <a:lnTo>
                    <a:pt x="136" y="332"/>
                  </a:lnTo>
                  <a:lnTo>
                    <a:pt x="134" y="333"/>
                  </a:lnTo>
                  <a:lnTo>
                    <a:pt x="128" y="334"/>
                  </a:lnTo>
                  <a:lnTo>
                    <a:pt x="120" y="333"/>
                  </a:lnTo>
                  <a:lnTo>
                    <a:pt x="106" y="332"/>
                  </a:lnTo>
                  <a:lnTo>
                    <a:pt x="91" y="331"/>
                  </a:lnTo>
                  <a:lnTo>
                    <a:pt x="97" y="332"/>
                  </a:lnTo>
                  <a:lnTo>
                    <a:pt x="103" y="333"/>
                  </a:lnTo>
                  <a:lnTo>
                    <a:pt x="106" y="334"/>
                  </a:lnTo>
                  <a:lnTo>
                    <a:pt x="107" y="335"/>
                  </a:lnTo>
                  <a:lnTo>
                    <a:pt x="108" y="336"/>
                  </a:lnTo>
                  <a:lnTo>
                    <a:pt x="107" y="339"/>
                  </a:lnTo>
                  <a:lnTo>
                    <a:pt x="106" y="340"/>
                  </a:lnTo>
                  <a:lnTo>
                    <a:pt x="101" y="341"/>
                  </a:lnTo>
                  <a:lnTo>
                    <a:pt x="94" y="342"/>
                  </a:lnTo>
                  <a:lnTo>
                    <a:pt x="88" y="342"/>
                  </a:lnTo>
                  <a:lnTo>
                    <a:pt x="72" y="342"/>
                  </a:lnTo>
                  <a:lnTo>
                    <a:pt x="58" y="343"/>
                  </a:lnTo>
                  <a:lnTo>
                    <a:pt x="67" y="354"/>
                  </a:lnTo>
                  <a:lnTo>
                    <a:pt x="77" y="364"/>
                  </a:lnTo>
                  <a:lnTo>
                    <a:pt x="81" y="370"/>
                  </a:lnTo>
                  <a:lnTo>
                    <a:pt x="83" y="376"/>
                  </a:lnTo>
                  <a:lnTo>
                    <a:pt x="83" y="380"/>
                  </a:lnTo>
                  <a:lnTo>
                    <a:pt x="82" y="385"/>
                  </a:lnTo>
                  <a:lnTo>
                    <a:pt x="81" y="386"/>
                  </a:lnTo>
                  <a:lnTo>
                    <a:pt x="78" y="386"/>
                  </a:lnTo>
                  <a:lnTo>
                    <a:pt x="77" y="386"/>
                  </a:lnTo>
                  <a:lnTo>
                    <a:pt x="75" y="385"/>
                  </a:lnTo>
                  <a:lnTo>
                    <a:pt x="71" y="383"/>
                  </a:lnTo>
                  <a:lnTo>
                    <a:pt x="67" y="380"/>
                  </a:lnTo>
                  <a:lnTo>
                    <a:pt x="75" y="387"/>
                  </a:lnTo>
                  <a:lnTo>
                    <a:pt x="81" y="393"/>
                  </a:lnTo>
                  <a:lnTo>
                    <a:pt x="83" y="397"/>
                  </a:lnTo>
                  <a:lnTo>
                    <a:pt x="85" y="400"/>
                  </a:lnTo>
                  <a:lnTo>
                    <a:pt x="85" y="404"/>
                  </a:lnTo>
                  <a:lnTo>
                    <a:pt x="83" y="407"/>
                  </a:lnTo>
                  <a:lnTo>
                    <a:pt x="76" y="407"/>
                  </a:lnTo>
                  <a:lnTo>
                    <a:pt x="71" y="407"/>
                  </a:lnTo>
                  <a:lnTo>
                    <a:pt x="66" y="405"/>
                  </a:lnTo>
                  <a:lnTo>
                    <a:pt x="62" y="403"/>
                  </a:lnTo>
                  <a:lnTo>
                    <a:pt x="58" y="396"/>
                  </a:lnTo>
                  <a:lnTo>
                    <a:pt x="50" y="390"/>
                  </a:lnTo>
                  <a:lnTo>
                    <a:pt x="54" y="396"/>
                  </a:lnTo>
                  <a:lnTo>
                    <a:pt x="56" y="399"/>
                  </a:lnTo>
                  <a:lnTo>
                    <a:pt x="56" y="401"/>
                  </a:lnTo>
                  <a:lnTo>
                    <a:pt x="54" y="401"/>
                  </a:lnTo>
                  <a:lnTo>
                    <a:pt x="48" y="397"/>
                  </a:lnTo>
                  <a:lnTo>
                    <a:pt x="35" y="389"/>
                  </a:lnTo>
                  <a:lnTo>
                    <a:pt x="48" y="399"/>
                  </a:lnTo>
                  <a:lnTo>
                    <a:pt x="61" y="411"/>
                  </a:lnTo>
                  <a:lnTo>
                    <a:pt x="67" y="416"/>
                  </a:lnTo>
                  <a:lnTo>
                    <a:pt x="72" y="422"/>
                  </a:lnTo>
                  <a:lnTo>
                    <a:pt x="74" y="425"/>
                  </a:lnTo>
                  <a:lnTo>
                    <a:pt x="74" y="427"/>
                  </a:lnTo>
                  <a:lnTo>
                    <a:pt x="74" y="429"/>
                  </a:lnTo>
                  <a:lnTo>
                    <a:pt x="74" y="432"/>
                  </a:lnTo>
                  <a:lnTo>
                    <a:pt x="61" y="430"/>
                  </a:lnTo>
                  <a:lnTo>
                    <a:pt x="53" y="428"/>
                  </a:lnTo>
                  <a:lnTo>
                    <a:pt x="46" y="423"/>
                  </a:lnTo>
                  <a:lnTo>
                    <a:pt x="42" y="419"/>
                  </a:lnTo>
                  <a:lnTo>
                    <a:pt x="35" y="407"/>
                  </a:lnTo>
                  <a:lnTo>
                    <a:pt x="30" y="397"/>
                  </a:lnTo>
                  <a:lnTo>
                    <a:pt x="32" y="400"/>
                  </a:lnTo>
                  <a:lnTo>
                    <a:pt x="32" y="404"/>
                  </a:lnTo>
                  <a:lnTo>
                    <a:pt x="30" y="406"/>
                  </a:lnTo>
                  <a:lnTo>
                    <a:pt x="29" y="408"/>
                  </a:lnTo>
                  <a:lnTo>
                    <a:pt x="14" y="403"/>
                  </a:lnTo>
                  <a:lnTo>
                    <a:pt x="0" y="398"/>
                  </a:lnTo>
                  <a:lnTo>
                    <a:pt x="13" y="404"/>
                  </a:lnTo>
                  <a:lnTo>
                    <a:pt x="24" y="409"/>
                  </a:lnTo>
                  <a:lnTo>
                    <a:pt x="29" y="413"/>
                  </a:lnTo>
                  <a:lnTo>
                    <a:pt x="34" y="418"/>
                  </a:lnTo>
                  <a:lnTo>
                    <a:pt x="37" y="421"/>
                  </a:lnTo>
                  <a:lnTo>
                    <a:pt x="39" y="426"/>
                  </a:lnTo>
                  <a:lnTo>
                    <a:pt x="38" y="428"/>
                  </a:lnTo>
                  <a:lnTo>
                    <a:pt x="37" y="429"/>
                  </a:lnTo>
                  <a:lnTo>
                    <a:pt x="34" y="430"/>
                  </a:lnTo>
                  <a:lnTo>
                    <a:pt x="30" y="430"/>
                  </a:lnTo>
                  <a:lnTo>
                    <a:pt x="23" y="432"/>
                  </a:lnTo>
                  <a:lnTo>
                    <a:pt x="16" y="433"/>
                  </a:lnTo>
                  <a:lnTo>
                    <a:pt x="38" y="433"/>
                  </a:lnTo>
                  <a:lnTo>
                    <a:pt x="54" y="434"/>
                  </a:lnTo>
                  <a:lnTo>
                    <a:pt x="64" y="435"/>
                  </a:lnTo>
                  <a:lnTo>
                    <a:pt x="70" y="436"/>
                  </a:lnTo>
                  <a:lnTo>
                    <a:pt x="80" y="442"/>
                  </a:lnTo>
                  <a:lnTo>
                    <a:pt x="94" y="451"/>
                  </a:lnTo>
                  <a:lnTo>
                    <a:pt x="108" y="464"/>
                  </a:lnTo>
                  <a:lnTo>
                    <a:pt x="122" y="476"/>
                  </a:lnTo>
                  <a:lnTo>
                    <a:pt x="134" y="487"/>
                  </a:lnTo>
                  <a:lnTo>
                    <a:pt x="144" y="499"/>
                  </a:lnTo>
                  <a:lnTo>
                    <a:pt x="141" y="501"/>
                  </a:lnTo>
                  <a:lnTo>
                    <a:pt x="138" y="502"/>
                  </a:lnTo>
                  <a:lnTo>
                    <a:pt x="134" y="502"/>
                  </a:lnTo>
                  <a:lnTo>
                    <a:pt x="130" y="501"/>
                  </a:lnTo>
                  <a:lnTo>
                    <a:pt x="120" y="499"/>
                  </a:lnTo>
                  <a:lnTo>
                    <a:pt x="112" y="494"/>
                  </a:lnTo>
                  <a:lnTo>
                    <a:pt x="93" y="484"/>
                  </a:lnTo>
                  <a:lnTo>
                    <a:pt x="78" y="473"/>
                  </a:lnTo>
                  <a:lnTo>
                    <a:pt x="83" y="478"/>
                  </a:lnTo>
                  <a:lnTo>
                    <a:pt x="86" y="481"/>
                  </a:lnTo>
                  <a:lnTo>
                    <a:pt x="88" y="486"/>
                  </a:lnTo>
                  <a:lnTo>
                    <a:pt x="90" y="488"/>
                  </a:lnTo>
                  <a:lnTo>
                    <a:pt x="90" y="491"/>
                  </a:lnTo>
                  <a:lnTo>
                    <a:pt x="86" y="492"/>
                  </a:lnTo>
                  <a:lnTo>
                    <a:pt x="81" y="491"/>
                  </a:lnTo>
                  <a:lnTo>
                    <a:pt x="74" y="487"/>
                  </a:lnTo>
                  <a:lnTo>
                    <a:pt x="77" y="490"/>
                  </a:lnTo>
                  <a:lnTo>
                    <a:pt x="82" y="493"/>
                  </a:lnTo>
                  <a:lnTo>
                    <a:pt x="87" y="495"/>
                  </a:lnTo>
                  <a:lnTo>
                    <a:pt x="88" y="499"/>
                  </a:lnTo>
                  <a:lnTo>
                    <a:pt x="86" y="502"/>
                  </a:lnTo>
                  <a:lnTo>
                    <a:pt x="82" y="504"/>
                  </a:lnTo>
                  <a:lnTo>
                    <a:pt x="77" y="504"/>
                  </a:lnTo>
                  <a:lnTo>
                    <a:pt x="72" y="504"/>
                  </a:lnTo>
                  <a:lnTo>
                    <a:pt x="78" y="505"/>
                  </a:lnTo>
                  <a:lnTo>
                    <a:pt x="86" y="506"/>
                  </a:lnTo>
                  <a:lnTo>
                    <a:pt x="90" y="506"/>
                  </a:lnTo>
                  <a:lnTo>
                    <a:pt x="92" y="507"/>
                  </a:lnTo>
                  <a:lnTo>
                    <a:pt x="93" y="508"/>
                  </a:lnTo>
                  <a:lnTo>
                    <a:pt x="93" y="509"/>
                  </a:lnTo>
                  <a:lnTo>
                    <a:pt x="92" y="512"/>
                  </a:lnTo>
                  <a:lnTo>
                    <a:pt x="90" y="513"/>
                  </a:lnTo>
                  <a:lnTo>
                    <a:pt x="86" y="514"/>
                  </a:lnTo>
                  <a:lnTo>
                    <a:pt x="81" y="514"/>
                  </a:lnTo>
                  <a:lnTo>
                    <a:pt x="71" y="514"/>
                  </a:lnTo>
                  <a:lnTo>
                    <a:pt x="62" y="514"/>
                  </a:lnTo>
                  <a:lnTo>
                    <a:pt x="71" y="515"/>
                  </a:lnTo>
                  <a:lnTo>
                    <a:pt x="81" y="515"/>
                  </a:lnTo>
                  <a:lnTo>
                    <a:pt x="86" y="516"/>
                  </a:lnTo>
                  <a:lnTo>
                    <a:pt x="88" y="517"/>
                  </a:lnTo>
                  <a:lnTo>
                    <a:pt x="91" y="520"/>
                  </a:lnTo>
                  <a:lnTo>
                    <a:pt x="92" y="522"/>
                  </a:lnTo>
                  <a:lnTo>
                    <a:pt x="91" y="524"/>
                  </a:lnTo>
                  <a:lnTo>
                    <a:pt x="90" y="526"/>
                  </a:lnTo>
                  <a:lnTo>
                    <a:pt x="86" y="526"/>
                  </a:lnTo>
                  <a:lnTo>
                    <a:pt x="81" y="526"/>
                  </a:lnTo>
                  <a:lnTo>
                    <a:pt x="69" y="523"/>
                  </a:lnTo>
                  <a:lnTo>
                    <a:pt x="55" y="523"/>
                  </a:lnTo>
                  <a:lnTo>
                    <a:pt x="50" y="523"/>
                  </a:lnTo>
                  <a:lnTo>
                    <a:pt x="45" y="523"/>
                  </a:lnTo>
                  <a:lnTo>
                    <a:pt x="40" y="522"/>
                  </a:lnTo>
                  <a:lnTo>
                    <a:pt x="37" y="521"/>
                  </a:lnTo>
                  <a:lnTo>
                    <a:pt x="30" y="517"/>
                  </a:lnTo>
                  <a:lnTo>
                    <a:pt x="25" y="514"/>
                  </a:lnTo>
                  <a:lnTo>
                    <a:pt x="28" y="516"/>
                  </a:lnTo>
                  <a:lnTo>
                    <a:pt x="30" y="519"/>
                  </a:lnTo>
                  <a:lnTo>
                    <a:pt x="32" y="522"/>
                  </a:lnTo>
                  <a:lnTo>
                    <a:pt x="32" y="524"/>
                  </a:lnTo>
                  <a:lnTo>
                    <a:pt x="27" y="526"/>
                  </a:lnTo>
                  <a:lnTo>
                    <a:pt x="19" y="527"/>
                  </a:lnTo>
                  <a:lnTo>
                    <a:pt x="37" y="528"/>
                  </a:lnTo>
                  <a:lnTo>
                    <a:pt x="53" y="531"/>
                  </a:lnTo>
                  <a:lnTo>
                    <a:pt x="60" y="534"/>
                  </a:lnTo>
                  <a:lnTo>
                    <a:pt x="67" y="537"/>
                  </a:lnTo>
                  <a:lnTo>
                    <a:pt x="72" y="541"/>
                  </a:lnTo>
                  <a:lnTo>
                    <a:pt x="77" y="546"/>
                  </a:lnTo>
                  <a:lnTo>
                    <a:pt x="90" y="546"/>
                  </a:lnTo>
                  <a:lnTo>
                    <a:pt x="88" y="543"/>
                  </a:lnTo>
                  <a:lnTo>
                    <a:pt x="86" y="541"/>
                  </a:lnTo>
                  <a:lnTo>
                    <a:pt x="83" y="540"/>
                  </a:lnTo>
                  <a:lnTo>
                    <a:pt x="83" y="538"/>
                  </a:lnTo>
                  <a:lnTo>
                    <a:pt x="83" y="536"/>
                  </a:lnTo>
                  <a:lnTo>
                    <a:pt x="83" y="535"/>
                  </a:lnTo>
                  <a:lnTo>
                    <a:pt x="87" y="533"/>
                  </a:lnTo>
                  <a:lnTo>
                    <a:pt x="91" y="529"/>
                  </a:lnTo>
                  <a:lnTo>
                    <a:pt x="97" y="527"/>
                  </a:lnTo>
                  <a:lnTo>
                    <a:pt x="102" y="526"/>
                  </a:lnTo>
                  <a:lnTo>
                    <a:pt x="106" y="527"/>
                  </a:lnTo>
                  <a:lnTo>
                    <a:pt x="108" y="528"/>
                  </a:lnTo>
                  <a:lnTo>
                    <a:pt x="113" y="538"/>
                  </a:lnTo>
                  <a:lnTo>
                    <a:pt x="119" y="546"/>
                  </a:lnTo>
                  <a:lnTo>
                    <a:pt x="134" y="546"/>
                  </a:lnTo>
                  <a:lnTo>
                    <a:pt x="136" y="542"/>
                  </a:lnTo>
                  <a:lnTo>
                    <a:pt x="140" y="538"/>
                  </a:lnTo>
                  <a:lnTo>
                    <a:pt x="144" y="537"/>
                  </a:lnTo>
                  <a:lnTo>
                    <a:pt x="149" y="537"/>
                  </a:lnTo>
                  <a:lnTo>
                    <a:pt x="154" y="537"/>
                  </a:lnTo>
                  <a:lnTo>
                    <a:pt x="157" y="540"/>
                  </a:lnTo>
                  <a:lnTo>
                    <a:pt x="161" y="543"/>
                  </a:lnTo>
                  <a:lnTo>
                    <a:pt x="163" y="546"/>
                  </a:lnTo>
                  <a:lnTo>
                    <a:pt x="197" y="546"/>
                  </a:lnTo>
                  <a:lnTo>
                    <a:pt x="194" y="545"/>
                  </a:lnTo>
                  <a:lnTo>
                    <a:pt x="192" y="543"/>
                  </a:lnTo>
                  <a:lnTo>
                    <a:pt x="191" y="542"/>
                  </a:lnTo>
                  <a:lnTo>
                    <a:pt x="191" y="540"/>
                  </a:lnTo>
                  <a:lnTo>
                    <a:pt x="191" y="535"/>
                  </a:lnTo>
                  <a:lnTo>
                    <a:pt x="192" y="530"/>
                  </a:lnTo>
                  <a:lnTo>
                    <a:pt x="195" y="520"/>
                  </a:lnTo>
                  <a:lnTo>
                    <a:pt x="199" y="509"/>
                  </a:lnTo>
                  <a:lnTo>
                    <a:pt x="209" y="507"/>
                  </a:lnTo>
                  <a:lnTo>
                    <a:pt x="216" y="504"/>
                  </a:lnTo>
                  <a:lnTo>
                    <a:pt x="221" y="502"/>
                  </a:lnTo>
                  <a:lnTo>
                    <a:pt x="229" y="501"/>
                  </a:lnTo>
                  <a:lnTo>
                    <a:pt x="239" y="501"/>
                  </a:lnTo>
                  <a:lnTo>
                    <a:pt x="252" y="501"/>
                  </a:lnTo>
                  <a:lnTo>
                    <a:pt x="261" y="505"/>
                  </a:lnTo>
                  <a:lnTo>
                    <a:pt x="268" y="509"/>
                  </a:lnTo>
                  <a:lnTo>
                    <a:pt x="274" y="515"/>
                  </a:lnTo>
                  <a:lnTo>
                    <a:pt x="279" y="520"/>
                  </a:lnTo>
                  <a:lnTo>
                    <a:pt x="283" y="526"/>
                  </a:lnTo>
                  <a:lnTo>
                    <a:pt x="288" y="530"/>
                  </a:lnTo>
                  <a:lnTo>
                    <a:pt x="294" y="535"/>
                  </a:lnTo>
                  <a:lnTo>
                    <a:pt x="301" y="538"/>
                  </a:lnTo>
                  <a:lnTo>
                    <a:pt x="304" y="543"/>
                  </a:lnTo>
                  <a:lnTo>
                    <a:pt x="308" y="546"/>
                  </a:lnTo>
                  <a:lnTo>
                    <a:pt x="343" y="546"/>
                  </a:lnTo>
                  <a:lnTo>
                    <a:pt x="343" y="543"/>
                  </a:lnTo>
                  <a:lnTo>
                    <a:pt x="343" y="538"/>
                  </a:lnTo>
                  <a:lnTo>
                    <a:pt x="341" y="536"/>
                  </a:lnTo>
                  <a:lnTo>
                    <a:pt x="338" y="533"/>
                  </a:lnTo>
                  <a:lnTo>
                    <a:pt x="337" y="530"/>
                  </a:lnTo>
                  <a:lnTo>
                    <a:pt x="337" y="527"/>
                  </a:lnTo>
                  <a:lnTo>
                    <a:pt x="337" y="521"/>
                  </a:lnTo>
                  <a:lnTo>
                    <a:pt x="340" y="514"/>
                  </a:lnTo>
                  <a:lnTo>
                    <a:pt x="348" y="500"/>
                  </a:lnTo>
                  <a:lnTo>
                    <a:pt x="353" y="486"/>
                  </a:lnTo>
                  <a:lnTo>
                    <a:pt x="365" y="472"/>
                  </a:lnTo>
                  <a:lnTo>
                    <a:pt x="377" y="457"/>
                  </a:lnTo>
                  <a:lnTo>
                    <a:pt x="381" y="449"/>
                  </a:lnTo>
                  <a:lnTo>
                    <a:pt x="386" y="441"/>
                  </a:lnTo>
                  <a:lnTo>
                    <a:pt x="390" y="433"/>
                  </a:lnTo>
                  <a:lnTo>
                    <a:pt x="391" y="423"/>
                  </a:lnTo>
                  <a:lnTo>
                    <a:pt x="393" y="420"/>
                  </a:lnTo>
                  <a:lnTo>
                    <a:pt x="396" y="418"/>
                  </a:lnTo>
                  <a:lnTo>
                    <a:pt x="401" y="416"/>
                  </a:lnTo>
                  <a:lnTo>
                    <a:pt x="406" y="415"/>
                  </a:lnTo>
                  <a:lnTo>
                    <a:pt x="410" y="416"/>
                  </a:lnTo>
                  <a:lnTo>
                    <a:pt x="415" y="418"/>
                  </a:lnTo>
                  <a:lnTo>
                    <a:pt x="416" y="420"/>
                  </a:lnTo>
                  <a:lnTo>
                    <a:pt x="416" y="423"/>
                  </a:lnTo>
                  <a:lnTo>
                    <a:pt x="411" y="435"/>
                  </a:lnTo>
                  <a:lnTo>
                    <a:pt x="405" y="448"/>
                  </a:lnTo>
                  <a:lnTo>
                    <a:pt x="402" y="454"/>
                  </a:lnTo>
                  <a:lnTo>
                    <a:pt x="401" y="459"/>
                  </a:lnTo>
                  <a:lnTo>
                    <a:pt x="400" y="466"/>
                  </a:lnTo>
                  <a:lnTo>
                    <a:pt x="400" y="472"/>
                  </a:lnTo>
                  <a:lnTo>
                    <a:pt x="404" y="481"/>
                  </a:lnTo>
                  <a:lnTo>
                    <a:pt x="404" y="490"/>
                  </a:lnTo>
                  <a:lnTo>
                    <a:pt x="404" y="499"/>
                  </a:lnTo>
                  <a:lnTo>
                    <a:pt x="401" y="507"/>
                  </a:lnTo>
                  <a:lnTo>
                    <a:pt x="397" y="515"/>
                  </a:lnTo>
                  <a:lnTo>
                    <a:pt x="393" y="523"/>
                  </a:lnTo>
                  <a:lnTo>
                    <a:pt x="386" y="530"/>
                  </a:lnTo>
                  <a:lnTo>
                    <a:pt x="379" y="535"/>
                  </a:lnTo>
                  <a:lnTo>
                    <a:pt x="373" y="538"/>
                  </a:lnTo>
                  <a:lnTo>
                    <a:pt x="368" y="540"/>
                  </a:lnTo>
                  <a:lnTo>
                    <a:pt x="363" y="542"/>
                  </a:lnTo>
                  <a:lnTo>
                    <a:pt x="359" y="546"/>
                  </a:lnTo>
                  <a:lnTo>
                    <a:pt x="390" y="546"/>
                  </a:lnTo>
                  <a:lnTo>
                    <a:pt x="399" y="538"/>
                  </a:lnTo>
                  <a:lnTo>
                    <a:pt x="406" y="530"/>
                  </a:lnTo>
                  <a:lnTo>
                    <a:pt x="412" y="521"/>
                  </a:lnTo>
                  <a:lnTo>
                    <a:pt x="416" y="509"/>
                  </a:lnTo>
                  <a:lnTo>
                    <a:pt x="418" y="505"/>
                  </a:lnTo>
                  <a:lnTo>
                    <a:pt x="421" y="500"/>
                  </a:lnTo>
                  <a:lnTo>
                    <a:pt x="421" y="494"/>
                  </a:lnTo>
                  <a:lnTo>
                    <a:pt x="420" y="490"/>
                  </a:lnTo>
                  <a:lnTo>
                    <a:pt x="416" y="479"/>
                  </a:lnTo>
                  <a:lnTo>
                    <a:pt x="415" y="469"/>
                  </a:lnTo>
                  <a:lnTo>
                    <a:pt x="415" y="462"/>
                  </a:lnTo>
                  <a:lnTo>
                    <a:pt x="416" y="456"/>
                  </a:lnTo>
                  <a:lnTo>
                    <a:pt x="418" y="454"/>
                  </a:lnTo>
                  <a:lnTo>
                    <a:pt x="420" y="452"/>
                  </a:lnTo>
                  <a:lnTo>
                    <a:pt x="422" y="451"/>
                  </a:lnTo>
                  <a:lnTo>
                    <a:pt x="426" y="450"/>
                  </a:lnTo>
                  <a:lnTo>
                    <a:pt x="425" y="459"/>
                  </a:lnTo>
                  <a:lnTo>
                    <a:pt x="423" y="473"/>
                  </a:lnTo>
                  <a:lnTo>
                    <a:pt x="429" y="475"/>
                  </a:lnTo>
                  <a:lnTo>
                    <a:pt x="434" y="477"/>
                  </a:lnTo>
                  <a:lnTo>
                    <a:pt x="439" y="480"/>
                  </a:lnTo>
                  <a:lnTo>
                    <a:pt x="442" y="485"/>
                  </a:lnTo>
                  <a:lnTo>
                    <a:pt x="442" y="472"/>
                  </a:lnTo>
                  <a:close/>
                </a:path>
              </a:pathLst>
            </a:custGeom>
            <a:solidFill>
              <a:srgbClr val="1F1A17"/>
            </a:solidFill>
            <a:ln w="9525">
              <a:noFill/>
              <a:round/>
              <a:headEnd/>
              <a:tailEnd/>
            </a:ln>
          </p:spPr>
          <p:txBody>
            <a:bodyPr>
              <a:prstTxWarp prst="textNoShape">
                <a:avLst/>
              </a:prstTxWarp>
            </a:bodyPr>
            <a:lstStyle/>
            <a:p>
              <a:endParaRPr lang="en-US" dirty="0"/>
            </a:p>
          </p:txBody>
        </p:sp>
      </p:grpSp>
      <p:sp>
        <p:nvSpPr>
          <p:cNvPr id="22" name="Freeform 185"/>
          <p:cNvSpPr>
            <a:spLocks/>
          </p:cNvSpPr>
          <p:nvPr/>
        </p:nvSpPr>
        <p:spPr bwMode="auto">
          <a:xfrm>
            <a:off x="847950" y="6118758"/>
            <a:ext cx="7418596" cy="189882"/>
          </a:xfrm>
          <a:custGeom>
            <a:avLst/>
            <a:gdLst/>
            <a:ahLst/>
            <a:cxnLst>
              <a:cxn ang="0">
                <a:pos x="622" y="0"/>
              </a:cxn>
              <a:cxn ang="0">
                <a:pos x="5259" y="0"/>
              </a:cxn>
              <a:cxn ang="0">
                <a:pos x="5783" y="134"/>
              </a:cxn>
              <a:cxn ang="0">
                <a:pos x="0" y="134"/>
              </a:cxn>
              <a:cxn ang="0">
                <a:pos x="622" y="0"/>
              </a:cxn>
            </a:cxnLst>
            <a:rect l="0" t="0" r="r" b="b"/>
            <a:pathLst>
              <a:path w="5783" h="134">
                <a:moveTo>
                  <a:pt x="622" y="0"/>
                </a:moveTo>
                <a:lnTo>
                  <a:pt x="5259" y="0"/>
                </a:lnTo>
                <a:lnTo>
                  <a:pt x="5783" y="134"/>
                </a:lnTo>
                <a:lnTo>
                  <a:pt x="0" y="134"/>
                </a:lnTo>
                <a:lnTo>
                  <a:pt x="622" y="0"/>
                </a:lnTo>
                <a:close/>
              </a:path>
            </a:pathLst>
          </a:custGeom>
          <a:solidFill>
            <a:srgbClr val="727070"/>
          </a:solidFill>
          <a:ln w="9525">
            <a:noFill/>
            <a:round/>
            <a:headEnd/>
            <a:tailEnd/>
          </a:ln>
        </p:spPr>
        <p:txBody>
          <a:bodyPr>
            <a:prstTxWarp prst="textNoShape">
              <a:avLst/>
            </a:prstTxWarp>
          </a:bodyPr>
          <a:lstStyle/>
          <a:p>
            <a:endParaRPr lang="en-US" dirty="0"/>
          </a:p>
        </p:txBody>
      </p:sp>
      <p:sp>
        <p:nvSpPr>
          <p:cNvPr id="23" name="Freeform 194"/>
          <p:cNvSpPr>
            <a:spLocks/>
          </p:cNvSpPr>
          <p:nvPr/>
        </p:nvSpPr>
        <p:spPr bwMode="auto">
          <a:xfrm>
            <a:off x="4569434" y="5753164"/>
            <a:ext cx="76970" cy="121865"/>
          </a:xfrm>
          <a:custGeom>
            <a:avLst/>
            <a:gdLst/>
            <a:ahLst/>
            <a:cxnLst>
              <a:cxn ang="0">
                <a:pos x="50" y="86"/>
              </a:cxn>
              <a:cxn ang="0">
                <a:pos x="49" y="83"/>
              </a:cxn>
              <a:cxn ang="0">
                <a:pos x="49" y="79"/>
              </a:cxn>
              <a:cxn ang="0">
                <a:pos x="50" y="74"/>
              </a:cxn>
              <a:cxn ang="0">
                <a:pos x="50" y="69"/>
              </a:cxn>
              <a:cxn ang="0">
                <a:pos x="49" y="66"/>
              </a:cxn>
              <a:cxn ang="0">
                <a:pos x="47" y="64"/>
              </a:cxn>
              <a:cxn ang="0">
                <a:pos x="46" y="63"/>
              </a:cxn>
              <a:cxn ang="0">
                <a:pos x="47" y="57"/>
              </a:cxn>
              <a:cxn ang="0">
                <a:pos x="49" y="51"/>
              </a:cxn>
              <a:cxn ang="0">
                <a:pos x="53" y="46"/>
              </a:cxn>
              <a:cxn ang="0">
                <a:pos x="56" y="40"/>
              </a:cxn>
              <a:cxn ang="0">
                <a:pos x="59" y="34"/>
              </a:cxn>
              <a:cxn ang="0">
                <a:pos x="60" y="27"/>
              </a:cxn>
              <a:cxn ang="0">
                <a:pos x="60" y="24"/>
              </a:cxn>
              <a:cxn ang="0">
                <a:pos x="59" y="20"/>
              </a:cxn>
              <a:cxn ang="0">
                <a:pos x="57" y="15"/>
              </a:cxn>
              <a:cxn ang="0">
                <a:pos x="54" y="12"/>
              </a:cxn>
              <a:cxn ang="0">
                <a:pos x="50" y="8"/>
              </a:cxn>
              <a:cxn ang="0">
                <a:pos x="43" y="4"/>
              </a:cxn>
              <a:cxn ang="0">
                <a:pos x="40" y="1"/>
              </a:cxn>
              <a:cxn ang="0">
                <a:pos x="36" y="0"/>
              </a:cxn>
              <a:cxn ang="0">
                <a:pos x="31" y="0"/>
              </a:cxn>
              <a:cxn ang="0">
                <a:pos x="27" y="1"/>
              </a:cxn>
              <a:cxn ang="0">
                <a:pos x="21" y="1"/>
              </a:cxn>
              <a:cxn ang="0">
                <a:pos x="17" y="1"/>
              </a:cxn>
              <a:cxn ang="0">
                <a:pos x="16" y="2"/>
              </a:cxn>
              <a:cxn ang="0">
                <a:pos x="13" y="2"/>
              </a:cxn>
              <a:cxn ang="0">
                <a:pos x="11" y="5"/>
              </a:cxn>
              <a:cxn ang="0">
                <a:pos x="10" y="8"/>
              </a:cxn>
              <a:cxn ang="0">
                <a:pos x="8" y="12"/>
              </a:cxn>
              <a:cxn ang="0">
                <a:pos x="8" y="17"/>
              </a:cxn>
              <a:cxn ang="0">
                <a:pos x="7" y="20"/>
              </a:cxn>
              <a:cxn ang="0">
                <a:pos x="7" y="24"/>
              </a:cxn>
              <a:cxn ang="0">
                <a:pos x="7" y="28"/>
              </a:cxn>
              <a:cxn ang="0">
                <a:pos x="10" y="33"/>
              </a:cxn>
              <a:cxn ang="0">
                <a:pos x="7" y="37"/>
              </a:cxn>
              <a:cxn ang="0">
                <a:pos x="4" y="43"/>
              </a:cxn>
              <a:cxn ang="0">
                <a:pos x="6" y="44"/>
              </a:cxn>
              <a:cxn ang="0">
                <a:pos x="7" y="46"/>
              </a:cxn>
              <a:cxn ang="0">
                <a:pos x="7" y="51"/>
              </a:cxn>
              <a:cxn ang="0">
                <a:pos x="7" y="56"/>
              </a:cxn>
              <a:cxn ang="0">
                <a:pos x="13" y="58"/>
              </a:cxn>
              <a:cxn ang="0">
                <a:pos x="17" y="61"/>
              </a:cxn>
              <a:cxn ang="0">
                <a:pos x="14" y="69"/>
              </a:cxn>
              <a:cxn ang="0">
                <a:pos x="13" y="74"/>
              </a:cxn>
              <a:cxn ang="0">
                <a:pos x="0" y="74"/>
              </a:cxn>
              <a:cxn ang="0">
                <a:pos x="50" y="86"/>
              </a:cxn>
            </a:cxnLst>
            <a:rect l="0" t="0" r="r" b="b"/>
            <a:pathLst>
              <a:path w="60" h="86">
                <a:moveTo>
                  <a:pt x="50" y="86"/>
                </a:moveTo>
                <a:lnTo>
                  <a:pt x="49" y="83"/>
                </a:lnTo>
                <a:lnTo>
                  <a:pt x="49" y="79"/>
                </a:lnTo>
                <a:lnTo>
                  <a:pt x="50" y="74"/>
                </a:lnTo>
                <a:lnTo>
                  <a:pt x="50" y="69"/>
                </a:lnTo>
                <a:lnTo>
                  <a:pt x="49" y="66"/>
                </a:lnTo>
                <a:lnTo>
                  <a:pt x="47" y="64"/>
                </a:lnTo>
                <a:lnTo>
                  <a:pt x="46" y="63"/>
                </a:lnTo>
                <a:lnTo>
                  <a:pt x="47" y="57"/>
                </a:lnTo>
                <a:lnTo>
                  <a:pt x="49" y="51"/>
                </a:lnTo>
                <a:lnTo>
                  <a:pt x="53" y="46"/>
                </a:lnTo>
                <a:lnTo>
                  <a:pt x="56" y="40"/>
                </a:lnTo>
                <a:lnTo>
                  <a:pt x="59" y="34"/>
                </a:lnTo>
                <a:lnTo>
                  <a:pt x="60" y="27"/>
                </a:lnTo>
                <a:lnTo>
                  <a:pt x="60" y="24"/>
                </a:lnTo>
                <a:lnTo>
                  <a:pt x="59" y="20"/>
                </a:lnTo>
                <a:lnTo>
                  <a:pt x="57" y="15"/>
                </a:lnTo>
                <a:lnTo>
                  <a:pt x="54" y="12"/>
                </a:lnTo>
                <a:lnTo>
                  <a:pt x="50" y="8"/>
                </a:lnTo>
                <a:lnTo>
                  <a:pt x="43" y="4"/>
                </a:lnTo>
                <a:lnTo>
                  <a:pt x="40" y="1"/>
                </a:lnTo>
                <a:lnTo>
                  <a:pt x="36" y="0"/>
                </a:lnTo>
                <a:lnTo>
                  <a:pt x="31" y="0"/>
                </a:lnTo>
                <a:lnTo>
                  <a:pt x="27" y="1"/>
                </a:lnTo>
                <a:lnTo>
                  <a:pt x="21" y="1"/>
                </a:lnTo>
                <a:lnTo>
                  <a:pt x="17" y="1"/>
                </a:lnTo>
                <a:lnTo>
                  <a:pt x="16" y="2"/>
                </a:lnTo>
                <a:lnTo>
                  <a:pt x="13" y="2"/>
                </a:lnTo>
                <a:lnTo>
                  <a:pt x="11" y="5"/>
                </a:lnTo>
                <a:lnTo>
                  <a:pt x="10" y="8"/>
                </a:lnTo>
                <a:lnTo>
                  <a:pt x="8" y="12"/>
                </a:lnTo>
                <a:lnTo>
                  <a:pt x="8" y="17"/>
                </a:lnTo>
                <a:lnTo>
                  <a:pt x="7" y="20"/>
                </a:lnTo>
                <a:lnTo>
                  <a:pt x="7" y="24"/>
                </a:lnTo>
                <a:lnTo>
                  <a:pt x="7" y="28"/>
                </a:lnTo>
                <a:lnTo>
                  <a:pt x="10" y="33"/>
                </a:lnTo>
                <a:lnTo>
                  <a:pt x="7" y="37"/>
                </a:lnTo>
                <a:lnTo>
                  <a:pt x="4" y="43"/>
                </a:lnTo>
                <a:lnTo>
                  <a:pt x="6" y="44"/>
                </a:lnTo>
                <a:lnTo>
                  <a:pt x="7" y="46"/>
                </a:lnTo>
                <a:lnTo>
                  <a:pt x="7" y="51"/>
                </a:lnTo>
                <a:lnTo>
                  <a:pt x="7" y="56"/>
                </a:lnTo>
                <a:lnTo>
                  <a:pt x="13" y="58"/>
                </a:lnTo>
                <a:lnTo>
                  <a:pt x="17" y="61"/>
                </a:lnTo>
                <a:lnTo>
                  <a:pt x="14" y="69"/>
                </a:lnTo>
                <a:lnTo>
                  <a:pt x="13" y="74"/>
                </a:lnTo>
                <a:lnTo>
                  <a:pt x="0" y="74"/>
                </a:lnTo>
                <a:lnTo>
                  <a:pt x="50" y="86"/>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24" name="Freeform 196"/>
          <p:cNvSpPr>
            <a:spLocks/>
          </p:cNvSpPr>
          <p:nvPr/>
        </p:nvSpPr>
        <p:spPr bwMode="auto">
          <a:xfrm>
            <a:off x="4538646" y="5047483"/>
            <a:ext cx="11546" cy="18422"/>
          </a:xfrm>
          <a:custGeom>
            <a:avLst/>
            <a:gdLst/>
            <a:ahLst/>
            <a:cxnLst>
              <a:cxn ang="0">
                <a:pos x="0" y="0"/>
              </a:cxn>
              <a:cxn ang="0">
                <a:pos x="3" y="0"/>
              </a:cxn>
              <a:cxn ang="0">
                <a:pos x="6" y="3"/>
              </a:cxn>
              <a:cxn ang="0">
                <a:pos x="7" y="6"/>
              </a:cxn>
              <a:cxn ang="0">
                <a:pos x="9" y="9"/>
              </a:cxn>
              <a:cxn ang="0">
                <a:pos x="6" y="12"/>
              </a:cxn>
              <a:cxn ang="0">
                <a:pos x="1" y="13"/>
              </a:cxn>
              <a:cxn ang="0">
                <a:pos x="0" y="6"/>
              </a:cxn>
              <a:cxn ang="0">
                <a:pos x="0" y="0"/>
              </a:cxn>
            </a:cxnLst>
            <a:rect l="0" t="0" r="r" b="b"/>
            <a:pathLst>
              <a:path w="9" h="13">
                <a:moveTo>
                  <a:pt x="0" y="0"/>
                </a:moveTo>
                <a:lnTo>
                  <a:pt x="3" y="0"/>
                </a:lnTo>
                <a:lnTo>
                  <a:pt x="6" y="3"/>
                </a:lnTo>
                <a:lnTo>
                  <a:pt x="7" y="6"/>
                </a:lnTo>
                <a:lnTo>
                  <a:pt x="9" y="9"/>
                </a:lnTo>
                <a:lnTo>
                  <a:pt x="6" y="12"/>
                </a:lnTo>
                <a:lnTo>
                  <a:pt x="1" y="13"/>
                </a:lnTo>
                <a:lnTo>
                  <a:pt x="0" y="6"/>
                </a:lnTo>
                <a:lnTo>
                  <a:pt x="0" y="0"/>
                </a:lnTo>
                <a:close/>
              </a:path>
            </a:pathLst>
          </a:custGeom>
          <a:solidFill>
            <a:srgbClr val="FFFFFF"/>
          </a:solidFill>
          <a:ln w="9525">
            <a:noFill/>
            <a:round/>
            <a:headEnd/>
            <a:tailEnd/>
          </a:ln>
        </p:spPr>
        <p:txBody>
          <a:bodyPr>
            <a:prstTxWarp prst="textNoShape">
              <a:avLst/>
            </a:prstTxWarp>
          </a:bodyPr>
          <a:lstStyle/>
          <a:p>
            <a:endParaRPr lang="en-US" dirty="0"/>
          </a:p>
        </p:txBody>
      </p:sp>
      <p:sp>
        <p:nvSpPr>
          <p:cNvPr id="25" name="Freeform 199"/>
          <p:cNvSpPr>
            <a:spLocks/>
          </p:cNvSpPr>
          <p:nvPr/>
        </p:nvSpPr>
        <p:spPr bwMode="auto">
          <a:xfrm>
            <a:off x="8107475" y="5112666"/>
            <a:ext cx="11546" cy="21256"/>
          </a:xfrm>
          <a:custGeom>
            <a:avLst/>
            <a:gdLst/>
            <a:ahLst/>
            <a:cxnLst>
              <a:cxn ang="0">
                <a:pos x="0" y="0"/>
              </a:cxn>
              <a:cxn ang="0">
                <a:pos x="3" y="2"/>
              </a:cxn>
              <a:cxn ang="0">
                <a:pos x="6" y="5"/>
              </a:cxn>
              <a:cxn ang="0">
                <a:pos x="8" y="8"/>
              </a:cxn>
              <a:cxn ang="0">
                <a:pos x="9" y="11"/>
              </a:cxn>
              <a:cxn ang="0">
                <a:pos x="6" y="13"/>
              </a:cxn>
              <a:cxn ang="0">
                <a:pos x="2" y="15"/>
              </a:cxn>
              <a:cxn ang="0">
                <a:pos x="0" y="8"/>
              </a:cxn>
              <a:cxn ang="0">
                <a:pos x="0" y="0"/>
              </a:cxn>
            </a:cxnLst>
            <a:rect l="0" t="0" r="r" b="b"/>
            <a:pathLst>
              <a:path w="9" h="15">
                <a:moveTo>
                  <a:pt x="0" y="0"/>
                </a:moveTo>
                <a:lnTo>
                  <a:pt x="3" y="2"/>
                </a:lnTo>
                <a:lnTo>
                  <a:pt x="6" y="5"/>
                </a:lnTo>
                <a:lnTo>
                  <a:pt x="8" y="8"/>
                </a:lnTo>
                <a:lnTo>
                  <a:pt x="9" y="11"/>
                </a:lnTo>
                <a:lnTo>
                  <a:pt x="6" y="13"/>
                </a:lnTo>
                <a:lnTo>
                  <a:pt x="2" y="15"/>
                </a:lnTo>
                <a:lnTo>
                  <a:pt x="0" y="8"/>
                </a:lnTo>
                <a:lnTo>
                  <a:pt x="0" y="0"/>
                </a:lnTo>
                <a:close/>
              </a:path>
            </a:pathLst>
          </a:custGeom>
          <a:solidFill>
            <a:srgbClr val="FFFFFF"/>
          </a:solidFill>
          <a:ln w="9525">
            <a:noFill/>
            <a:round/>
            <a:headEnd/>
            <a:tailEnd/>
          </a:ln>
        </p:spPr>
        <p:txBody>
          <a:bodyPr>
            <a:prstTxWarp prst="textNoShape">
              <a:avLst/>
            </a:prstTxWarp>
          </a:bodyPr>
          <a:lstStyle/>
          <a:p>
            <a:endParaRPr lang="en-US" dirty="0"/>
          </a:p>
        </p:txBody>
      </p:sp>
      <p:sp>
        <p:nvSpPr>
          <p:cNvPr id="26" name="Freeform 201"/>
          <p:cNvSpPr>
            <a:spLocks/>
          </p:cNvSpPr>
          <p:nvPr/>
        </p:nvSpPr>
        <p:spPr bwMode="auto">
          <a:xfrm>
            <a:off x="963404" y="5109832"/>
            <a:ext cx="11545" cy="18422"/>
          </a:xfrm>
          <a:custGeom>
            <a:avLst/>
            <a:gdLst/>
            <a:ahLst/>
            <a:cxnLst>
              <a:cxn ang="0">
                <a:pos x="0" y="0"/>
              </a:cxn>
              <a:cxn ang="0">
                <a:pos x="3" y="0"/>
              </a:cxn>
              <a:cxn ang="0">
                <a:pos x="6" y="2"/>
              </a:cxn>
              <a:cxn ang="0">
                <a:pos x="8" y="5"/>
              </a:cxn>
              <a:cxn ang="0">
                <a:pos x="9" y="8"/>
              </a:cxn>
              <a:cxn ang="0">
                <a:pos x="6" y="11"/>
              </a:cxn>
              <a:cxn ang="0">
                <a:pos x="2" y="13"/>
              </a:cxn>
              <a:cxn ang="0">
                <a:pos x="0" y="5"/>
              </a:cxn>
              <a:cxn ang="0">
                <a:pos x="0" y="0"/>
              </a:cxn>
            </a:cxnLst>
            <a:rect l="0" t="0" r="r" b="b"/>
            <a:pathLst>
              <a:path w="9" h="13">
                <a:moveTo>
                  <a:pt x="0" y="0"/>
                </a:moveTo>
                <a:lnTo>
                  <a:pt x="3" y="0"/>
                </a:lnTo>
                <a:lnTo>
                  <a:pt x="6" y="2"/>
                </a:lnTo>
                <a:lnTo>
                  <a:pt x="8" y="5"/>
                </a:lnTo>
                <a:lnTo>
                  <a:pt x="9" y="8"/>
                </a:lnTo>
                <a:lnTo>
                  <a:pt x="6" y="11"/>
                </a:lnTo>
                <a:lnTo>
                  <a:pt x="2" y="13"/>
                </a:lnTo>
                <a:lnTo>
                  <a:pt x="0" y="5"/>
                </a:lnTo>
                <a:lnTo>
                  <a:pt x="0" y="0"/>
                </a:lnTo>
                <a:close/>
              </a:path>
            </a:pathLst>
          </a:custGeom>
          <a:solidFill>
            <a:srgbClr val="FFFFFF"/>
          </a:solidFill>
          <a:ln w="9525">
            <a:noFill/>
            <a:round/>
            <a:headEnd/>
            <a:tailEnd/>
          </a:ln>
        </p:spPr>
        <p:txBody>
          <a:bodyPr>
            <a:prstTxWarp prst="textNoShape">
              <a:avLst/>
            </a:prstTxWarp>
          </a:bodyPr>
          <a:lstStyle/>
          <a:p>
            <a:endParaRPr lang="en-US" dirty="0"/>
          </a:p>
        </p:txBody>
      </p:sp>
      <p:grpSp>
        <p:nvGrpSpPr>
          <p:cNvPr id="27" name="Group 314"/>
          <p:cNvGrpSpPr>
            <a:grpSpLocks/>
          </p:cNvGrpSpPr>
          <p:nvPr/>
        </p:nvGrpSpPr>
        <p:grpSpPr bwMode="auto">
          <a:xfrm>
            <a:off x="3345616" y="6240622"/>
            <a:ext cx="2193636" cy="590902"/>
            <a:chOff x="2608" y="4550"/>
            <a:chExt cx="1710" cy="417"/>
          </a:xfrm>
        </p:grpSpPr>
        <p:pic>
          <p:nvPicPr>
            <p:cNvPr id="28" name="Picture 315"/>
            <p:cNvPicPr>
              <a:picLocks noChangeAspect="1" noChangeArrowheads="1"/>
            </p:cNvPicPr>
            <p:nvPr/>
          </p:nvPicPr>
          <p:blipFill>
            <a:blip r:embed="rId5"/>
            <a:srcRect/>
            <a:stretch>
              <a:fillRect/>
            </a:stretch>
          </p:blipFill>
          <p:spPr bwMode="auto">
            <a:xfrm>
              <a:off x="2608" y="4743"/>
              <a:ext cx="1710" cy="224"/>
            </a:xfrm>
            <a:prstGeom prst="rect">
              <a:avLst/>
            </a:prstGeom>
            <a:noFill/>
            <a:ln w="9525">
              <a:noFill/>
              <a:miter lim="800000"/>
              <a:headEnd/>
              <a:tailEnd/>
            </a:ln>
          </p:spPr>
        </p:pic>
        <p:sp>
          <p:nvSpPr>
            <p:cNvPr id="29" name="Freeform 316"/>
            <p:cNvSpPr>
              <a:spLocks noEditPoints="1"/>
            </p:cNvSpPr>
            <p:nvPr/>
          </p:nvSpPr>
          <p:spPr bwMode="auto">
            <a:xfrm>
              <a:off x="2730" y="4563"/>
              <a:ext cx="238" cy="365"/>
            </a:xfrm>
            <a:custGeom>
              <a:avLst/>
              <a:gdLst/>
              <a:ahLst/>
              <a:cxnLst>
                <a:cxn ang="0">
                  <a:pos x="223" y="109"/>
                </a:cxn>
                <a:cxn ang="0">
                  <a:pos x="154" y="101"/>
                </a:cxn>
                <a:cxn ang="0">
                  <a:pos x="136" y="86"/>
                </a:cxn>
                <a:cxn ang="0">
                  <a:pos x="141" y="74"/>
                </a:cxn>
                <a:cxn ang="0">
                  <a:pos x="148" y="58"/>
                </a:cxn>
                <a:cxn ang="0">
                  <a:pos x="152" y="36"/>
                </a:cxn>
                <a:cxn ang="0">
                  <a:pos x="159" y="10"/>
                </a:cxn>
                <a:cxn ang="0">
                  <a:pos x="149" y="0"/>
                </a:cxn>
                <a:cxn ang="0">
                  <a:pos x="133" y="3"/>
                </a:cxn>
                <a:cxn ang="0">
                  <a:pos x="116" y="2"/>
                </a:cxn>
                <a:cxn ang="0">
                  <a:pos x="95" y="9"/>
                </a:cxn>
                <a:cxn ang="0">
                  <a:pos x="83" y="30"/>
                </a:cxn>
                <a:cxn ang="0">
                  <a:pos x="90" y="53"/>
                </a:cxn>
                <a:cxn ang="0">
                  <a:pos x="87" y="66"/>
                </a:cxn>
                <a:cxn ang="0">
                  <a:pos x="98" y="78"/>
                </a:cxn>
                <a:cxn ang="0">
                  <a:pos x="87" y="84"/>
                </a:cxn>
                <a:cxn ang="0">
                  <a:pos x="67" y="95"/>
                </a:cxn>
                <a:cxn ang="0">
                  <a:pos x="37" y="111"/>
                </a:cxn>
                <a:cxn ang="0">
                  <a:pos x="16" y="150"/>
                </a:cxn>
                <a:cxn ang="0">
                  <a:pos x="0" y="171"/>
                </a:cxn>
                <a:cxn ang="0">
                  <a:pos x="14" y="183"/>
                </a:cxn>
                <a:cxn ang="0">
                  <a:pos x="46" y="247"/>
                </a:cxn>
                <a:cxn ang="0">
                  <a:pos x="20" y="357"/>
                </a:cxn>
                <a:cxn ang="0">
                  <a:pos x="44" y="286"/>
                </a:cxn>
                <a:cxn ang="0">
                  <a:pos x="106" y="344"/>
                </a:cxn>
                <a:cxn ang="0">
                  <a:pos x="113" y="339"/>
                </a:cxn>
                <a:cxn ang="0">
                  <a:pos x="138" y="299"/>
                </a:cxn>
                <a:cxn ang="0">
                  <a:pos x="131" y="361"/>
                </a:cxn>
                <a:cxn ang="0">
                  <a:pos x="139" y="364"/>
                </a:cxn>
                <a:cxn ang="0">
                  <a:pos x="164" y="295"/>
                </a:cxn>
                <a:cxn ang="0">
                  <a:pos x="179" y="328"/>
                </a:cxn>
                <a:cxn ang="0">
                  <a:pos x="188" y="349"/>
                </a:cxn>
                <a:cxn ang="0">
                  <a:pos x="204" y="348"/>
                </a:cxn>
                <a:cxn ang="0">
                  <a:pos x="211" y="351"/>
                </a:cxn>
                <a:cxn ang="0">
                  <a:pos x="217" y="346"/>
                </a:cxn>
                <a:cxn ang="0">
                  <a:pos x="223" y="342"/>
                </a:cxn>
                <a:cxn ang="0">
                  <a:pos x="235" y="331"/>
                </a:cxn>
                <a:cxn ang="0">
                  <a:pos x="214" y="323"/>
                </a:cxn>
                <a:cxn ang="0">
                  <a:pos x="210" y="290"/>
                </a:cxn>
                <a:cxn ang="0">
                  <a:pos x="204" y="265"/>
                </a:cxn>
                <a:cxn ang="0">
                  <a:pos x="223" y="249"/>
                </a:cxn>
                <a:cxn ang="0">
                  <a:pos x="220" y="237"/>
                </a:cxn>
                <a:cxn ang="0">
                  <a:pos x="228" y="223"/>
                </a:cxn>
                <a:cxn ang="0">
                  <a:pos x="238" y="213"/>
                </a:cxn>
                <a:cxn ang="0">
                  <a:pos x="228" y="181"/>
                </a:cxn>
                <a:cxn ang="0">
                  <a:pos x="213" y="176"/>
                </a:cxn>
                <a:cxn ang="0">
                  <a:pos x="49" y="272"/>
                </a:cxn>
                <a:cxn ang="0">
                  <a:pos x="52" y="259"/>
                </a:cxn>
                <a:cxn ang="0">
                  <a:pos x="50" y="239"/>
                </a:cxn>
                <a:cxn ang="0">
                  <a:pos x="40" y="216"/>
                </a:cxn>
                <a:cxn ang="0">
                  <a:pos x="67" y="266"/>
                </a:cxn>
                <a:cxn ang="0">
                  <a:pos x="59" y="252"/>
                </a:cxn>
              </a:cxnLst>
              <a:rect l="0" t="0" r="r" b="b"/>
              <a:pathLst>
                <a:path w="238" h="365">
                  <a:moveTo>
                    <a:pt x="213" y="176"/>
                  </a:moveTo>
                  <a:lnTo>
                    <a:pt x="223" y="109"/>
                  </a:lnTo>
                  <a:lnTo>
                    <a:pt x="167" y="107"/>
                  </a:lnTo>
                  <a:lnTo>
                    <a:pt x="154" y="101"/>
                  </a:lnTo>
                  <a:lnTo>
                    <a:pt x="145" y="91"/>
                  </a:lnTo>
                  <a:lnTo>
                    <a:pt x="136" y="86"/>
                  </a:lnTo>
                  <a:lnTo>
                    <a:pt x="138" y="78"/>
                  </a:lnTo>
                  <a:lnTo>
                    <a:pt x="141" y="74"/>
                  </a:lnTo>
                  <a:lnTo>
                    <a:pt x="148" y="65"/>
                  </a:lnTo>
                  <a:lnTo>
                    <a:pt x="148" y="58"/>
                  </a:lnTo>
                  <a:lnTo>
                    <a:pt x="148" y="46"/>
                  </a:lnTo>
                  <a:lnTo>
                    <a:pt x="152" y="36"/>
                  </a:lnTo>
                  <a:lnTo>
                    <a:pt x="158" y="19"/>
                  </a:lnTo>
                  <a:lnTo>
                    <a:pt x="159" y="10"/>
                  </a:lnTo>
                  <a:lnTo>
                    <a:pt x="155" y="3"/>
                  </a:lnTo>
                  <a:lnTo>
                    <a:pt x="149" y="0"/>
                  </a:lnTo>
                  <a:lnTo>
                    <a:pt x="139" y="2"/>
                  </a:lnTo>
                  <a:lnTo>
                    <a:pt x="133" y="3"/>
                  </a:lnTo>
                  <a:lnTo>
                    <a:pt x="128" y="5"/>
                  </a:lnTo>
                  <a:lnTo>
                    <a:pt x="116" y="2"/>
                  </a:lnTo>
                  <a:lnTo>
                    <a:pt x="102" y="3"/>
                  </a:lnTo>
                  <a:lnTo>
                    <a:pt x="95" y="9"/>
                  </a:lnTo>
                  <a:lnTo>
                    <a:pt x="86" y="17"/>
                  </a:lnTo>
                  <a:lnTo>
                    <a:pt x="83" y="30"/>
                  </a:lnTo>
                  <a:lnTo>
                    <a:pt x="85" y="43"/>
                  </a:lnTo>
                  <a:lnTo>
                    <a:pt x="90" y="53"/>
                  </a:lnTo>
                  <a:lnTo>
                    <a:pt x="89" y="59"/>
                  </a:lnTo>
                  <a:lnTo>
                    <a:pt x="87" y="66"/>
                  </a:lnTo>
                  <a:lnTo>
                    <a:pt x="92" y="72"/>
                  </a:lnTo>
                  <a:lnTo>
                    <a:pt x="98" y="78"/>
                  </a:lnTo>
                  <a:lnTo>
                    <a:pt x="98" y="82"/>
                  </a:lnTo>
                  <a:lnTo>
                    <a:pt x="87" y="84"/>
                  </a:lnTo>
                  <a:lnTo>
                    <a:pt x="79" y="91"/>
                  </a:lnTo>
                  <a:lnTo>
                    <a:pt x="67" y="95"/>
                  </a:lnTo>
                  <a:lnTo>
                    <a:pt x="56" y="99"/>
                  </a:lnTo>
                  <a:lnTo>
                    <a:pt x="37" y="111"/>
                  </a:lnTo>
                  <a:lnTo>
                    <a:pt x="27" y="127"/>
                  </a:lnTo>
                  <a:lnTo>
                    <a:pt x="16" y="150"/>
                  </a:lnTo>
                  <a:lnTo>
                    <a:pt x="7" y="163"/>
                  </a:lnTo>
                  <a:lnTo>
                    <a:pt x="0" y="171"/>
                  </a:lnTo>
                  <a:lnTo>
                    <a:pt x="6" y="180"/>
                  </a:lnTo>
                  <a:lnTo>
                    <a:pt x="14" y="183"/>
                  </a:lnTo>
                  <a:lnTo>
                    <a:pt x="24" y="207"/>
                  </a:lnTo>
                  <a:lnTo>
                    <a:pt x="46" y="247"/>
                  </a:lnTo>
                  <a:lnTo>
                    <a:pt x="16" y="352"/>
                  </a:lnTo>
                  <a:lnTo>
                    <a:pt x="20" y="357"/>
                  </a:lnTo>
                  <a:lnTo>
                    <a:pt x="23" y="354"/>
                  </a:lnTo>
                  <a:lnTo>
                    <a:pt x="44" y="286"/>
                  </a:lnTo>
                  <a:lnTo>
                    <a:pt x="73" y="290"/>
                  </a:lnTo>
                  <a:lnTo>
                    <a:pt x="106" y="344"/>
                  </a:lnTo>
                  <a:lnTo>
                    <a:pt x="112" y="344"/>
                  </a:lnTo>
                  <a:lnTo>
                    <a:pt x="113" y="339"/>
                  </a:lnTo>
                  <a:lnTo>
                    <a:pt x="85" y="293"/>
                  </a:lnTo>
                  <a:lnTo>
                    <a:pt x="138" y="299"/>
                  </a:lnTo>
                  <a:lnTo>
                    <a:pt x="146" y="295"/>
                  </a:lnTo>
                  <a:lnTo>
                    <a:pt x="131" y="361"/>
                  </a:lnTo>
                  <a:lnTo>
                    <a:pt x="133" y="365"/>
                  </a:lnTo>
                  <a:lnTo>
                    <a:pt x="139" y="364"/>
                  </a:lnTo>
                  <a:lnTo>
                    <a:pt x="158" y="296"/>
                  </a:lnTo>
                  <a:lnTo>
                    <a:pt x="164" y="295"/>
                  </a:lnTo>
                  <a:lnTo>
                    <a:pt x="168" y="313"/>
                  </a:lnTo>
                  <a:lnTo>
                    <a:pt x="179" y="328"/>
                  </a:lnTo>
                  <a:lnTo>
                    <a:pt x="185" y="342"/>
                  </a:lnTo>
                  <a:lnTo>
                    <a:pt x="188" y="349"/>
                  </a:lnTo>
                  <a:lnTo>
                    <a:pt x="197" y="352"/>
                  </a:lnTo>
                  <a:lnTo>
                    <a:pt x="204" y="348"/>
                  </a:lnTo>
                  <a:lnTo>
                    <a:pt x="210" y="344"/>
                  </a:lnTo>
                  <a:lnTo>
                    <a:pt x="211" y="351"/>
                  </a:lnTo>
                  <a:lnTo>
                    <a:pt x="217" y="351"/>
                  </a:lnTo>
                  <a:lnTo>
                    <a:pt x="217" y="346"/>
                  </a:lnTo>
                  <a:lnTo>
                    <a:pt x="215" y="342"/>
                  </a:lnTo>
                  <a:lnTo>
                    <a:pt x="223" y="342"/>
                  </a:lnTo>
                  <a:lnTo>
                    <a:pt x="234" y="338"/>
                  </a:lnTo>
                  <a:lnTo>
                    <a:pt x="235" y="331"/>
                  </a:lnTo>
                  <a:lnTo>
                    <a:pt x="227" y="325"/>
                  </a:lnTo>
                  <a:lnTo>
                    <a:pt x="214" y="323"/>
                  </a:lnTo>
                  <a:lnTo>
                    <a:pt x="214" y="308"/>
                  </a:lnTo>
                  <a:lnTo>
                    <a:pt x="210" y="290"/>
                  </a:lnTo>
                  <a:lnTo>
                    <a:pt x="204" y="282"/>
                  </a:lnTo>
                  <a:lnTo>
                    <a:pt x="204" y="265"/>
                  </a:lnTo>
                  <a:lnTo>
                    <a:pt x="208" y="259"/>
                  </a:lnTo>
                  <a:lnTo>
                    <a:pt x="223" y="249"/>
                  </a:lnTo>
                  <a:lnTo>
                    <a:pt x="224" y="244"/>
                  </a:lnTo>
                  <a:lnTo>
                    <a:pt x="220" y="237"/>
                  </a:lnTo>
                  <a:lnTo>
                    <a:pt x="224" y="226"/>
                  </a:lnTo>
                  <a:lnTo>
                    <a:pt x="228" y="223"/>
                  </a:lnTo>
                  <a:lnTo>
                    <a:pt x="233" y="223"/>
                  </a:lnTo>
                  <a:lnTo>
                    <a:pt x="238" y="213"/>
                  </a:lnTo>
                  <a:lnTo>
                    <a:pt x="237" y="197"/>
                  </a:lnTo>
                  <a:lnTo>
                    <a:pt x="228" y="181"/>
                  </a:lnTo>
                  <a:lnTo>
                    <a:pt x="221" y="176"/>
                  </a:lnTo>
                  <a:lnTo>
                    <a:pt x="213" y="176"/>
                  </a:lnTo>
                  <a:close/>
                  <a:moveTo>
                    <a:pt x="52" y="259"/>
                  </a:moveTo>
                  <a:lnTo>
                    <a:pt x="49" y="272"/>
                  </a:lnTo>
                  <a:lnTo>
                    <a:pt x="59" y="272"/>
                  </a:lnTo>
                  <a:lnTo>
                    <a:pt x="52" y="259"/>
                  </a:lnTo>
                  <a:close/>
                  <a:moveTo>
                    <a:pt x="40" y="216"/>
                  </a:moveTo>
                  <a:lnTo>
                    <a:pt x="50" y="239"/>
                  </a:lnTo>
                  <a:lnTo>
                    <a:pt x="52" y="216"/>
                  </a:lnTo>
                  <a:lnTo>
                    <a:pt x="40" y="216"/>
                  </a:lnTo>
                  <a:close/>
                  <a:moveTo>
                    <a:pt x="59" y="252"/>
                  </a:moveTo>
                  <a:lnTo>
                    <a:pt x="67" y="266"/>
                  </a:lnTo>
                  <a:lnTo>
                    <a:pt x="79" y="265"/>
                  </a:lnTo>
                  <a:lnTo>
                    <a:pt x="59" y="252"/>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30" name="Freeform 317"/>
            <p:cNvSpPr>
              <a:spLocks/>
            </p:cNvSpPr>
            <p:nvPr/>
          </p:nvSpPr>
          <p:spPr bwMode="auto">
            <a:xfrm>
              <a:off x="2730" y="4563"/>
              <a:ext cx="238" cy="365"/>
            </a:xfrm>
            <a:custGeom>
              <a:avLst/>
              <a:gdLst/>
              <a:ahLst/>
              <a:cxnLst>
                <a:cxn ang="0">
                  <a:pos x="223" y="109"/>
                </a:cxn>
                <a:cxn ang="0">
                  <a:pos x="154" y="101"/>
                </a:cxn>
                <a:cxn ang="0">
                  <a:pos x="136" y="86"/>
                </a:cxn>
                <a:cxn ang="0">
                  <a:pos x="141" y="74"/>
                </a:cxn>
                <a:cxn ang="0">
                  <a:pos x="148" y="58"/>
                </a:cxn>
                <a:cxn ang="0">
                  <a:pos x="152" y="36"/>
                </a:cxn>
                <a:cxn ang="0">
                  <a:pos x="159" y="10"/>
                </a:cxn>
                <a:cxn ang="0">
                  <a:pos x="149" y="0"/>
                </a:cxn>
                <a:cxn ang="0">
                  <a:pos x="133" y="3"/>
                </a:cxn>
                <a:cxn ang="0">
                  <a:pos x="116" y="2"/>
                </a:cxn>
                <a:cxn ang="0">
                  <a:pos x="95" y="9"/>
                </a:cxn>
                <a:cxn ang="0">
                  <a:pos x="83" y="30"/>
                </a:cxn>
                <a:cxn ang="0">
                  <a:pos x="90" y="53"/>
                </a:cxn>
                <a:cxn ang="0">
                  <a:pos x="87" y="66"/>
                </a:cxn>
                <a:cxn ang="0">
                  <a:pos x="98" y="78"/>
                </a:cxn>
                <a:cxn ang="0">
                  <a:pos x="87" y="84"/>
                </a:cxn>
                <a:cxn ang="0">
                  <a:pos x="67" y="95"/>
                </a:cxn>
                <a:cxn ang="0">
                  <a:pos x="37" y="111"/>
                </a:cxn>
                <a:cxn ang="0">
                  <a:pos x="16" y="150"/>
                </a:cxn>
                <a:cxn ang="0">
                  <a:pos x="0" y="171"/>
                </a:cxn>
                <a:cxn ang="0">
                  <a:pos x="14" y="183"/>
                </a:cxn>
                <a:cxn ang="0">
                  <a:pos x="46" y="247"/>
                </a:cxn>
                <a:cxn ang="0">
                  <a:pos x="20" y="357"/>
                </a:cxn>
                <a:cxn ang="0">
                  <a:pos x="44" y="286"/>
                </a:cxn>
                <a:cxn ang="0">
                  <a:pos x="106" y="344"/>
                </a:cxn>
                <a:cxn ang="0">
                  <a:pos x="113" y="339"/>
                </a:cxn>
                <a:cxn ang="0">
                  <a:pos x="138" y="299"/>
                </a:cxn>
                <a:cxn ang="0">
                  <a:pos x="131" y="361"/>
                </a:cxn>
                <a:cxn ang="0">
                  <a:pos x="139" y="364"/>
                </a:cxn>
                <a:cxn ang="0">
                  <a:pos x="164" y="295"/>
                </a:cxn>
                <a:cxn ang="0">
                  <a:pos x="179" y="328"/>
                </a:cxn>
                <a:cxn ang="0">
                  <a:pos x="188" y="349"/>
                </a:cxn>
                <a:cxn ang="0">
                  <a:pos x="204" y="348"/>
                </a:cxn>
                <a:cxn ang="0">
                  <a:pos x="211" y="351"/>
                </a:cxn>
                <a:cxn ang="0">
                  <a:pos x="217" y="346"/>
                </a:cxn>
                <a:cxn ang="0">
                  <a:pos x="223" y="342"/>
                </a:cxn>
                <a:cxn ang="0">
                  <a:pos x="235" y="331"/>
                </a:cxn>
                <a:cxn ang="0">
                  <a:pos x="214" y="323"/>
                </a:cxn>
                <a:cxn ang="0">
                  <a:pos x="210" y="290"/>
                </a:cxn>
                <a:cxn ang="0">
                  <a:pos x="204" y="265"/>
                </a:cxn>
                <a:cxn ang="0">
                  <a:pos x="223" y="249"/>
                </a:cxn>
                <a:cxn ang="0">
                  <a:pos x="220" y="237"/>
                </a:cxn>
                <a:cxn ang="0">
                  <a:pos x="228" y="223"/>
                </a:cxn>
                <a:cxn ang="0">
                  <a:pos x="238" y="213"/>
                </a:cxn>
                <a:cxn ang="0">
                  <a:pos x="228" y="181"/>
                </a:cxn>
                <a:cxn ang="0">
                  <a:pos x="213" y="176"/>
                </a:cxn>
              </a:cxnLst>
              <a:rect l="0" t="0" r="r" b="b"/>
              <a:pathLst>
                <a:path w="238" h="365">
                  <a:moveTo>
                    <a:pt x="213" y="176"/>
                  </a:moveTo>
                  <a:lnTo>
                    <a:pt x="223" y="109"/>
                  </a:lnTo>
                  <a:lnTo>
                    <a:pt x="167" y="107"/>
                  </a:lnTo>
                  <a:lnTo>
                    <a:pt x="154" y="101"/>
                  </a:lnTo>
                  <a:lnTo>
                    <a:pt x="145" y="91"/>
                  </a:lnTo>
                  <a:lnTo>
                    <a:pt x="136" y="86"/>
                  </a:lnTo>
                  <a:lnTo>
                    <a:pt x="138" y="78"/>
                  </a:lnTo>
                  <a:lnTo>
                    <a:pt x="141" y="74"/>
                  </a:lnTo>
                  <a:lnTo>
                    <a:pt x="148" y="65"/>
                  </a:lnTo>
                  <a:lnTo>
                    <a:pt x="148" y="58"/>
                  </a:lnTo>
                  <a:lnTo>
                    <a:pt x="148" y="46"/>
                  </a:lnTo>
                  <a:lnTo>
                    <a:pt x="152" y="36"/>
                  </a:lnTo>
                  <a:lnTo>
                    <a:pt x="158" y="19"/>
                  </a:lnTo>
                  <a:lnTo>
                    <a:pt x="159" y="10"/>
                  </a:lnTo>
                  <a:lnTo>
                    <a:pt x="155" y="3"/>
                  </a:lnTo>
                  <a:lnTo>
                    <a:pt x="149" y="0"/>
                  </a:lnTo>
                  <a:lnTo>
                    <a:pt x="139" y="2"/>
                  </a:lnTo>
                  <a:lnTo>
                    <a:pt x="133" y="3"/>
                  </a:lnTo>
                  <a:lnTo>
                    <a:pt x="128" y="5"/>
                  </a:lnTo>
                  <a:lnTo>
                    <a:pt x="116" y="2"/>
                  </a:lnTo>
                  <a:lnTo>
                    <a:pt x="102" y="3"/>
                  </a:lnTo>
                  <a:lnTo>
                    <a:pt x="95" y="9"/>
                  </a:lnTo>
                  <a:lnTo>
                    <a:pt x="86" y="17"/>
                  </a:lnTo>
                  <a:lnTo>
                    <a:pt x="83" y="30"/>
                  </a:lnTo>
                  <a:lnTo>
                    <a:pt x="85" y="43"/>
                  </a:lnTo>
                  <a:lnTo>
                    <a:pt x="90" y="53"/>
                  </a:lnTo>
                  <a:lnTo>
                    <a:pt x="89" y="59"/>
                  </a:lnTo>
                  <a:lnTo>
                    <a:pt x="87" y="66"/>
                  </a:lnTo>
                  <a:lnTo>
                    <a:pt x="92" y="72"/>
                  </a:lnTo>
                  <a:lnTo>
                    <a:pt x="98" y="78"/>
                  </a:lnTo>
                  <a:lnTo>
                    <a:pt x="98" y="82"/>
                  </a:lnTo>
                  <a:lnTo>
                    <a:pt x="87" y="84"/>
                  </a:lnTo>
                  <a:lnTo>
                    <a:pt x="79" y="91"/>
                  </a:lnTo>
                  <a:lnTo>
                    <a:pt x="67" y="95"/>
                  </a:lnTo>
                  <a:lnTo>
                    <a:pt x="56" y="99"/>
                  </a:lnTo>
                  <a:lnTo>
                    <a:pt x="37" y="111"/>
                  </a:lnTo>
                  <a:lnTo>
                    <a:pt x="27" y="127"/>
                  </a:lnTo>
                  <a:lnTo>
                    <a:pt x="16" y="150"/>
                  </a:lnTo>
                  <a:lnTo>
                    <a:pt x="7" y="163"/>
                  </a:lnTo>
                  <a:lnTo>
                    <a:pt x="0" y="171"/>
                  </a:lnTo>
                  <a:lnTo>
                    <a:pt x="6" y="180"/>
                  </a:lnTo>
                  <a:lnTo>
                    <a:pt x="14" y="183"/>
                  </a:lnTo>
                  <a:lnTo>
                    <a:pt x="24" y="207"/>
                  </a:lnTo>
                  <a:lnTo>
                    <a:pt x="46" y="247"/>
                  </a:lnTo>
                  <a:lnTo>
                    <a:pt x="16" y="352"/>
                  </a:lnTo>
                  <a:lnTo>
                    <a:pt x="20" y="357"/>
                  </a:lnTo>
                  <a:lnTo>
                    <a:pt x="23" y="354"/>
                  </a:lnTo>
                  <a:lnTo>
                    <a:pt x="44" y="286"/>
                  </a:lnTo>
                  <a:lnTo>
                    <a:pt x="73" y="290"/>
                  </a:lnTo>
                  <a:lnTo>
                    <a:pt x="106" y="344"/>
                  </a:lnTo>
                  <a:lnTo>
                    <a:pt x="112" y="344"/>
                  </a:lnTo>
                  <a:lnTo>
                    <a:pt x="113" y="339"/>
                  </a:lnTo>
                  <a:lnTo>
                    <a:pt x="85" y="293"/>
                  </a:lnTo>
                  <a:lnTo>
                    <a:pt x="138" y="299"/>
                  </a:lnTo>
                  <a:lnTo>
                    <a:pt x="146" y="295"/>
                  </a:lnTo>
                  <a:lnTo>
                    <a:pt x="131" y="361"/>
                  </a:lnTo>
                  <a:lnTo>
                    <a:pt x="133" y="365"/>
                  </a:lnTo>
                  <a:lnTo>
                    <a:pt x="139" y="364"/>
                  </a:lnTo>
                  <a:lnTo>
                    <a:pt x="158" y="296"/>
                  </a:lnTo>
                  <a:lnTo>
                    <a:pt x="164" y="295"/>
                  </a:lnTo>
                  <a:lnTo>
                    <a:pt x="168" y="313"/>
                  </a:lnTo>
                  <a:lnTo>
                    <a:pt x="179" y="328"/>
                  </a:lnTo>
                  <a:lnTo>
                    <a:pt x="185" y="342"/>
                  </a:lnTo>
                  <a:lnTo>
                    <a:pt x="188" y="349"/>
                  </a:lnTo>
                  <a:lnTo>
                    <a:pt x="197" y="352"/>
                  </a:lnTo>
                  <a:lnTo>
                    <a:pt x="204" y="348"/>
                  </a:lnTo>
                  <a:lnTo>
                    <a:pt x="210" y="344"/>
                  </a:lnTo>
                  <a:lnTo>
                    <a:pt x="211" y="351"/>
                  </a:lnTo>
                  <a:lnTo>
                    <a:pt x="217" y="351"/>
                  </a:lnTo>
                  <a:lnTo>
                    <a:pt x="217" y="346"/>
                  </a:lnTo>
                  <a:lnTo>
                    <a:pt x="215" y="342"/>
                  </a:lnTo>
                  <a:lnTo>
                    <a:pt x="223" y="342"/>
                  </a:lnTo>
                  <a:lnTo>
                    <a:pt x="234" y="338"/>
                  </a:lnTo>
                  <a:lnTo>
                    <a:pt x="235" y="331"/>
                  </a:lnTo>
                  <a:lnTo>
                    <a:pt x="227" y="325"/>
                  </a:lnTo>
                  <a:lnTo>
                    <a:pt x="214" y="323"/>
                  </a:lnTo>
                  <a:lnTo>
                    <a:pt x="214" y="308"/>
                  </a:lnTo>
                  <a:lnTo>
                    <a:pt x="210" y="290"/>
                  </a:lnTo>
                  <a:lnTo>
                    <a:pt x="204" y="282"/>
                  </a:lnTo>
                  <a:lnTo>
                    <a:pt x="204" y="265"/>
                  </a:lnTo>
                  <a:lnTo>
                    <a:pt x="208" y="259"/>
                  </a:lnTo>
                  <a:lnTo>
                    <a:pt x="223" y="249"/>
                  </a:lnTo>
                  <a:lnTo>
                    <a:pt x="224" y="244"/>
                  </a:lnTo>
                  <a:lnTo>
                    <a:pt x="220" y="237"/>
                  </a:lnTo>
                  <a:lnTo>
                    <a:pt x="224" y="226"/>
                  </a:lnTo>
                  <a:lnTo>
                    <a:pt x="228" y="223"/>
                  </a:lnTo>
                  <a:lnTo>
                    <a:pt x="233" y="223"/>
                  </a:lnTo>
                  <a:lnTo>
                    <a:pt x="238" y="213"/>
                  </a:lnTo>
                  <a:lnTo>
                    <a:pt x="237" y="197"/>
                  </a:lnTo>
                  <a:lnTo>
                    <a:pt x="228" y="181"/>
                  </a:lnTo>
                  <a:lnTo>
                    <a:pt x="221" y="176"/>
                  </a:lnTo>
                  <a:lnTo>
                    <a:pt x="213" y="176"/>
                  </a:lnTo>
                  <a:close/>
                </a:path>
              </a:pathLst>
            </a:custGeom>
            <a:noFill/>
            <a:ln w="1588">
              <a:solidFill>
                <a:srgbClr val="1F1A17"/>
              </a:solidFill>
              <a:prstDash val="solid"/>
              <a:round/>
              <a:headEnd/>
              <a:tailEnd/>
            </a:ln>
          </p:spPr>
          <p:txBody>
            <a:bodyPr>
              <a:prstTxWarp prst="textNoShape">
                <a:avLst/>
              </a:prstTxWarp>
            </a:bodyPr>
            <a:lstStyle/>
            <a:p>
              <a:endParaRPr lang="en-US" dirty="0"/>
            </a:p>
          </p:txBody>
        </p:sp>
        <p:sp>
          <p:nvSpPr>
            <p:cNvPr id="31" name="Freeform 318"/>
            <p:cNvSpPr>
              <a:spLocks/>
            </p:cNvSpPr>
            <p:nvPr/>
          </p:nvSpPr>
          <p:spPr bwMode="auto">
            <a:xfrm>
              <a:off x="2779" y="4822"/>
              <a:ext cx="10" cy="13"/>
            </a:xfrm>
            <a:custGeom>
              <a:avLst/>
              <a:gdLst/>
              <a:ahLst/>
              <a:cxnLst>
                <a:cxn ang="0">
                  <a:pos x="3" y="0"/>
                </a:cxn>
                <a:cxn ang="0">
                  <a:pos x="0" y="13"/>
                </a:cxn>
                <a:cxn ang="0">
                  <a:pos x="10" y="13"/>
                </a:cxn>
                <a:cxn ang="0">
                  <a:pos x="3" y="0"/>
                </a:cxn>
              </a:cxnLst>
              <a:rect l="0" t="0" r="r" b="b"/>
              <a:pathLst>
                <a:path w="10" h="13">
                  <a:moveTo>
                    <a:pt x="3" y="0"/>
                  </a:moveTo>
                  <a:lnTo>
                    <a:pt x="0" y="13"/>
                  </a:lnTo>
                  <a:lnTo>
                    <a:pt x="10" y="13"/>
                  </a:lnTo>
                  <a:lnTo>
                    <a:pt x="3" y="0"/>
                  </a:lnTo>
                  <a:close/>
                </a:path>
              </a:pathLst>
            </a:custGeom>
            <a:noFill/>
            <a:ln w="1588">
              <a:solidFill>
                <a:srgbClr val="1F1A17"/>
              </a:solidFill>
              <a:prstDash val="solid"/>
              <a:round/>
              <a:headEnd/>
              <a:tailEnd/>
            </a:ln>
          </p:spPr>
          <p:txBody>
            <a:bodyPr>
              <a:prstTxWarp prst="textNoShape">
                <a:avLst/>
              </a:prstTxWarp>
            </a:bodyPr>
            <a:lstStyle/>
            <a:p>
              <a:endParaRPr lang="en-US" dirty="0"/>
            </a:p>
          </p:txBody>
        </p:sp>
        <p:sp>
          <p:nvSpPr>
            <p:cNvPr id="32" name="Freeform 319"/>
            <p:cNvSpPr>
              <a:spLocks/>
            </p:cNvSpPr>
            <p:nvPr/>
          </p:nvSpPr>
          <p:spPr bwMode="auto">
            <a:xfrm>
              <a:off x="2770" y="4779"/>
              <a:ext cx="12" cy="23"/>
            </a:xfrm>
            <a:custGeom>
              <a:avLst/>
              <a:gdLst/>
              <a:ahLst/>
              <a:cxnLst>
                <a:cxn ang="0">
                  <a:pos x="0" y="0"/>
                </a:cxn>
                <a:cxn ang="0">
                  <a:pos x="10" y="23"/>
                </a:cxn>
                <a:cxn ang="0">
                  <a:pos x="12" y="0"/>
                </a:cxn>
                <a:cxn ang="0">
                  <a:pos x="0" y="0"/>
                </a:cxn>
              </a:cxnLst>
              <a:rect l="0" t="0" r="r" b="b"/>
              <a:pathLst>
                <a:path w="12" h="23">
                  <a:moveTo>
                    <a:pt x="0" y="0"/>
                  </a:moveTo>
                  <a:lnTo>
                    <a:pt x="10" y="23"/>
                  </a:lnTo>
                  <a:lnTo>
                    <a:pt x="12" y="0"/>
                  </a:lnTo>
                  <a:lnTo>
                    <a:pt x="0" y="0"/>
                  </a:lnTo>
                  <a:close/>
                </a:path>
              </a:pathLst>
            </a:custGeom>
            <a:noFill/>
            <a:ln w="1588">
              <a:solidFill>
                <a:srgbClr val="1F1A17"/>
              </a:solidFill>
              <a:prstDash val="solid"/>
              <a:round/>
              <a:headEnd/>
              <a:tailEnd/>
            </a:ln>
          </p:spPr>
          <p:txBody>
            <a:bodyPr>
              <a:prstTxWarp prst="textNoShape">
                <a:avLst/>
              </a:prstTxWarp>
            </a:bodyPr>
            <a:lstStyle/>
            <a:p>
              <a:endParaRPr lang="en-US" dirty="0"/>
            </a:p>
          </p:txBody>
        </p:sp>
        <p:sp>
          <p:nvSpPr>
            <p:cNvPr id="33" name="Freeform 320"/>
            <p:cNvSpPr>
              <a:spLocks/>
            </p:cNvSpPr>
            <p:nvPr/>
          </p:nvSpPr>
          <p:spPr bwMode="auto">
            <a:xfrm>
              <a:off x="2789" y="4815"/>
              <a:ext cx="20" cy="14"/>
            </a:xfrm>
            <a:custGeom>
              <a:avLst/>
              <a:gdLst/>
              <a:ahLst/>
              <a:cxnLst>
                <a:cxn ang="0">
                  <a:pos x="0" y="0"/>
                </a:cxn>
                <a:cxn ang="0">
                  <a:pos x="8" y="14"/>
                </a:cxn>
                <a:cxn ang="0">
                  <a:pos x="20" y="13"/>
                </a:cxn>
                <a:cxn ang="0">
                  <a:pos x="0" y="0"/>
                </a:cxn>
              </a:cxnLst>
              <a:rect l="0" t="0" r="r" b="b"/>
              <a:pathLst>
                <a:path w="20" h="14">
                  <a:moveTo>
                    <a:pt x="0" y="0"/>
                  </a:moveTo>
                  <a:lnTo>
                    <a:pt x="8" y="14"/>
                  </a:lnTo>
                  <a:lnTo>
                    <a:pt x="20" y="13"/>
                  </a:lnTo>
                  <a:lnTo>
                    <a:pt x="0" y="0"/>
                  </a:lnTo>
                  <a:close/>
                </a:path>
              </a:pathLst>
            </a:custGeom>
            <a:noFill/>
            <a:ln w="1588">
              <a:solidFill>
                <a:srgbClr val="1F1A17"/>
              </a:solidFill>
              <a:prstDash val="solid"/>
              <a:round/>
              <a:headEnd/>
              <a:tailEnd/>
            </a:ln>
          </p:spPr>
          <p:txBody>
            <a:bodyPr>
              <a:prstTxWarp prst="textNoShape">
                <a:avLst/>
              </a:prstTxWarp>
            </a:bodyPr>
            <a:lstStyle/>
            <a:p>
              <a:endParaRPr lang="en-US" dirty="0"/>
            </a:p>
          </p:txBody>
        </p:sp>
        <p:sp>
          <p:nvSpPr>
            <p:cNvPr id="34" name="Freeform 321"/>
            <p:cNvSpPr>
              <a:spLocks noEditPoints="1"/>
            </p:cNvSpPr>
            <p:nvPr/>
          </p:nvSpPr>
          <p:spPr bwMode="auto">
            <a:xfrm>
              <a:off x="3095" y="4553"/>
              <a:ext cx="205" cy="361"/>
            </a:xfrm>
            <a:custGeom>
              <a:avLst/>
              <a:gdLst/>
              <a:ahLst/>
              <a:cxnLst>
                <a:cxn ang="0">
                  <a:pos x="20" y="127"/>
                </a:cxn>
                <a:cxn ang="0">
                  <a:pos x="33" y="109"/>
                </a:cxn>
                <a:cxn ang="0">
                  <a:pos x="54" y="108"/>
                </a:cxn>
                <a:cxn ang="0">
                  <a:pos x="70" y="101"/>
                </a:cxn>
                <a:cxn ang="0">
                  <a:pos x="82" y="91"/>
                </a:cxn>
                <a:cxn ang="0">
                  <a:pos x="82" y="76"/>
                </a:cxn>
                <a:cxn ang="0">
                  <a:pos x="73" y="63"/>
                </a:cxn>
                <a:cxn ang="0">
                  <a:pos x="70" y="46"/>
                </a:cxn>
                <a:cxn ang="0">
                  <a:pos x="73" y="22"/>
                </a:cxn>
                <a:cxn ang="0">
                  <a:pos x="89" y="12"/>
                </a:cxn>
                <a:cxn ang="0">
                  <a:pos x="102" y="9"/>
                </a:cxn>
                <a:cxn ang="0">
                  <a:pos x="108" y="0"/>
                </a:cxn>
                <a:cxn ang="0">
                  <a:pos x="129" y="5"/>
                </a:cxn>
                <a:cxn ang="0">
                  <a:pos x="143" y="17"/>
                </a:cxn>
                <a:cxn ang="0">
                  <a:pos x="138" y="43"/>
                </a:cxn>
                <a:cxn ang="0">
                  <a:pos x="139" y="59"/>
                </a:cxn>
                <a:cxn ang="0">
                  <a:pos x="133" y="73"/>
                </a:cxn>
                <a:cxn ang="0">
                  <a:pos x="125" y="86"/>
                </a:cxn>
                <a:cxn ang="0">
                  <a:pos x="131" y="92"/>
                </a:cxn>
                <a:cxn ang="0">
                  <a:pos x="143" y="107"/>
                </a:cxn>
                <a:cxn ang="0">
                  <a:pos x="164" y="118"/>
                </a:cxn>
                <a:cxn ang="0">
                  <a:pos x="195" y="131"/>
                </a:cxn>
                <a:cxn ang="0">
                  <a:pos x="197" y="180"/>
                </a:cxn>
                <a:cxn ang="0">
                  <a:pos x="197" y="193"/>
                </a:cxn>
                <a:cxn ang="0">
                  <a:pos x="204" y="208"/>
                </a:cxn>
                <a:cxn ang="0">
                  <a:pos x="204" y="229"/>
                </a:cxn>
                <a:cxn ang="0">
                  <a:pos x="197" y="254"/>
                </a:cxn>
                <a:cxn ang="0">
                  <a:pos x="181" y="295"/>
                </a:cxn>
                <a:cxn ang="0">
                  <a:pos x="179" y="315"/>
                </a:cxn>
                <a:cxn ang="0">
                  <a:pos x="191" y="331"/>
                </a:cxn>
                <a:cxn ang="0">
                  <a:pos x="194" y="336"/>
                </a:cxn>
                <a:cxn ang="0">
                  <a:pos x="175" y="342"/>
                </a:cxn>
                <a:cxn ang="0">
                  <a:pos x="169" y="349"/>
                </a:cxn>
                <a:cxn ang="0">
                  <a:pos x="161" y="351"/>
                </a:cxn>
                <a:cxn ang="0">
                  <a:pos x="152" y="342"/>
                </a:cxn>
                <a:cxn ang="0">
                  <a:pos x="143" y="358"/>
                </a:cxn>
                <a:cxn ang="0">
                  <a:pos x="133" y="358"/>
                </a:cxn>
                <a:cxn ang="0">
                  <a:pos x="138" y="336"/>
                </a:cxn>
                <a:cxn ang="0">
                  <a:pos x="118" y="345"/>
                </a:cxn>
                <a:cxn ang="0">
                  <a:pos x="105" y="342"/>
                </a:cxn>
                <a:cxn ang="0">
                  <a:pos x="108" y="322"/>
                </a:cxn>
                <a:cxn ang="0">
                  <a:pos x="98" y="313"/>
                </a:cxn>
                <a:cxn ang="0">
                  <a:pos x="93" y="295"/>
                </a:cxn>
                <a:cxn ang="0">
                  <a:pos x="62" y="352"/>
                </a:cxn>
                <a:cxn ang="0">
                  <a:pos x="54" y="356"/>
                </a:cxn>
                <a:cxn ang="0">
                  <a:pos x="30" y="286"/>
                </a:cxn>
                <a:cxn ang="0">
                  <a:pos x="13" y="361"/>
                </a:cxn>
                <a:cxn ang="0">
                  <a:pos x="7" y="352"/>
                </a:cxn>
                <a:cxn ang="0">
                  <a:pos x="26" y="267"/>
                </a:cxn>
                <a:cxn ang="0">
                  <a:pos x="13" y="239"/>
                </a:cxn>
                <a:cxn ang="0">
                  <a:pos x="1" y="227"/>
                </a:cxn>
                <a:cxn ang="0">
                  <a:pos x="1" y="207"/>
                </a:cxn>
                <a:cxn ang="0">
                  <a:pos x="6" y="186"/>
                </a:cxn>
                <a:cxn ang="0">
                  <a:pos x="8" y="165"/>
                </a:cxn>
                <a:cxn ang="0">
                  <a:pos x="10" y="151"/>
                </a:cxn>
                <a:cxn ang="0">
                  <a:pos x="14" y="138"/>
                </a:cxn>
                <a:cxn ang="0">
                  <a:pos x="31" y="250"/>
                </a:cxn>
                <a:cxn ang="0">
                  <a:pos x="44" y="266"/>
                </a:cxn>
                <a:cxn ang="0">
                  <a:pos x="36" y="253"/>
                </a:cxn>
                <a:cxn ang="0">
                  <a:pos x="132" y="295"/>
                </a:cxn>
                <a:cxn ang="0">
                  <a:pos x="139" y="328"/>
                </a:cxn>
                <a:cxn ang="0">
                  <a:pos x="135" y="315"/>
                </a:cxn>
                <a:cxn ang="0">
                  <a:pos x="136" y="302"/>
                </a:cxn>
              </a:cxnLst>
              <a:rect l="0" t="0" r="r" b="b"/>
              <a:pathLst>
                <a:path w="205" h="361">
                  <a:moveTo>
                    <a:pt x="18" y="132"/>
                  </a:moveTo>
                  <a:lnTo>
                    <a:pt x="20" y="127"/>
                  </a:lnTo>
                  <a:lnTo>
                    <a:pt x="27" y="117"/>
                  </a:lnTo>
                  <a:lnTo>
                    <a:pt x="33" y="109"/>
                  </a:lnTo>
                  <a:lnTo>
                    <a:pt x="44" y="108"/>
                  </a:lnTo>
                  <a:lnTo>
                    <a:pt x="54" y="108"/>
                  </a:lnTo>
                  <a:lnTo>
                    <a:pt x="66" y="107"/>
                  </a:lnTo>
                  <a:lnTo>
                    <a:pt x="70" y="101"/>
                  </a:lnTo>
                  <a:lnTo>
                    <a:pt x="75" y="92"/>
                  </a:lnTo>
                  <a:lnTo>
                    <a:pt x="82" y="91"/>
                  </a:lnTo>
                  <a:lnTo>
                    <a:pt x="82" y="84"/>
                  </a:lnTo>
                  <a:lnTo>
                    <a:pt x="82" y="76"/>
                  </a:lnTo>
                  <a:lnTo>
                    <a:pt x="77" y="71"/>
                  </a:lnTo>
                  <a:lnTo>
                    <a:pt x="73" y="63"/>
                  </a:lnTo>
                  <a:lnTo>
                    <a:pt x="75" y="58"/>
                  </a:lnTo>
                  <a:lnTo>
                    <a:pt x="70" y="46"/>
                  </a:lnTo>
                  <a:lnTo>
                    <a:pt x="70" y="36"/>
                  </a:lnTo>
                  <a:lnTo>
                    <a:pt x="73" y="22"/>
                  </a:lnTo>
                  <a:lnTo>
                    <a:pt x="79" y="16"/>
                  </a:lnTo>
                  <a:lnTo>
                    <a:pt x="89" y="12"/>
                  </a:lnTo>
                  <a:lnTo>
                    <a:pt x="98" y="10"/>
                  </a:lnTo>
                  <a:lnTo>
                    <a:pt x="102" y="9"/>
                  </a:lnTo>
                  <a:lnTo>
                    <a:pt x="105" y="3"/>
                  </a:lnTo>
                  <a:lnTo>
                    <a:pt x="108" y="0"/>
                  </a:lnTo>
                  <a:lnTo>
                    <a:pt x="116" y="0"/>
                  </a:lnTo>
                  <a:lnTo>
                    <a:pt x="129" y="5"/>
                  </a:lnTo>
                  <a:lnTo>
                    <a:pt x="141" y="9"/>
                  </a:lnTo>
                  <a:lnTo>
                    <a:pt x="143" y="17"/>
                  </a:lnTo>
                  <a:lnTo>
                    <a:pt x="142" y="26"/>
                  </a:lnTo>
                  <a:lnTo>
                    <a:pt x="138" y="43"/>
                  </a:lnTo>
                  <a:lnTo>
                    <a:pt x="139" y="52"/>
                  </a:lnTo>
                  <a:lnTo>
                    <a:pt x="139" y="59"/>
                  </a:lnTo>
                  <a:lnTo>
                    <a:pt x="136" y="71"/>
                  </a:lnTo>
                  <a:lnTo>
                    <a:pt x="133" y="73"/>
                  </a:lnTo>
                  <a:lnTo>
                    <a:pt x="126" y="79"/>
                  </a:lnTo>
                  <a:lnTo>
                    <a:pt x="125" y="86"/>
                  </a:lnTo>
                  <a:lnTo>
                    <a:pt x="126" y="92"/>
                  </a:lnTo>
                  <a:lnTo>
                    <a:pt x="131" y="92"/>
                  </a:lnTo>
                  <a:lnTo>
                    <a:pt x="135" y="99"/>
                  </a:lnTo>
                  <a:lnTo>
                    <a:pt x="143" y="107"/>
                  </a:lnTo>
                  <a:lnTo>
                    <a:pt x="156" y="112"/>
                  </a:lnTo>
                  <a:lnTo>
                    <a:pt x="164" y="118"/>
                  </a:lnTo>
                  <a:lnTo>
                    <a:pt x="197" y="119"/>
                  </a:lnTo>
                  <a:lnTo>
                    <a:pt x="195" y="131"/>
                  </a:lnTo>
                  <a:lnTo>
                    <a:pt x="191" y="170"/>
                  </a:lnTo>
                  <a:lnTo>
                    <a:pt x="197" y="180"/>
                  </a:lnTo>
                  <a:lnTo>
                    <a:pt x="197" y="187"/>
                  </a:lnTo>
                  <a:lnTo>
                    <a:pt x="197" y="193"/>
                  </a:lnTo>
                  <a:lnTo>
                    <a:pt x="202" y="201"/>
                  </a:lnTo>
                  <a:lnTo>
                    <a:pt x="204" y="208"/>
                  </a:lnTo>
                  <a:lnTo>
                    <a:pt x="205" y="221"/>
                  </a:lnTo>
                  <a:lnTo>
                    <a:pt x="204" y="229"/>
                  </a:lnTo>
                  <a:lnTo>
                    <a:pt x="201" y="243"/>
                  </a:lnTo>
                  <a:lnTo>
                    <a:pt x="197" y="254"/>
                  </a:lnTo>
                  <a:lnTo>
                    <a:pt x="184" y="280"/>
                  </a:lnTo>
                  <a:lnTo>
                    <a:pt x="181" y="295"/>
                  </a:lnTo>
                  <a:lnTo>
                    <a:pt x="179" y="309"/>
                  </a:lnTo>
                  <a:lnTo>
                    <a:pt x="179" y="315"/>
                  </a:lnTo>
                  <a:lnTo>
                    <a:pt x="182" y="323"/>
                  </a:lnTo>
                  <a:lnTo>
                    <a:pt x="191" y="331"/>
                  </a:lnTo>
                  <a:lnTo>
                    <a:pt x="194" y="332"/>
                  </a:lnTo>
                  <a:lnTo>
                    <a:pt x="194" y="336"/>
                  </a:lnTo>
                  <a:lnTo>
                    <a:pt x="182" y="342"/>
                  </a:lnTo>
                  <a:lnTo>
                    <a:pt x="175" y="342"/>
                  </a:lnTo>
                  <a:lnTo>
                    <a:pt x="168" y="339"/>
                  </a:lnTo>
                  <a:lnTo>
                    <a:pt x="169" y="349"/>
                  </a:lnTo>
                  <a:lnTo>
                    <a:pt x="166" y="352"/>
                  </a:lnTo>
                  <a:lnTo>
                    <a:pt x="161" y="351"/>
                  </a:lnTo>
                  <a:lnTo>
                    <a:pt x="158" y="341"/>
                  </a:lnTo>
                  <a:lnTo>
                    <a:pt x="152" y="342"/>
                  </a:lnTo>
                  <a:lnTo>
                    <a:pt x="146" y="341"/>
                  </a:lnTo>
                  <a:lnTo>
                    <a:pt x="143" y="358"/>
                  </a:lnTo>
                  <a:lnTo>
                    <a:pt x="138" y="361"/>
                  </a:lnTo>
                  <a:lnTo>
                    <a:pt x="133" y="358"/>
                  </a:lnTo>
                  <a:lnTo>
                    <a:pt x="133" y="352"/>
                  </a:lnTo>
                  <a:lnTo>
                    <a:pt x="138" y="336"/>
                  </a:lnTo>
                  <a:lnTo>
                    <a:pt x="129" y="341"/>
                  </a:lnTo>
                  <a:lnTo>
                    <a:pt x="118" y="345"/>
                  </a:lnTo>
                  <a:lnTo>
                    <a:pt x="110" y="345"/>
                  </a:lnTo>
                  <a:lnTo>
                    <a:pt x="105" y="342"/>
                  </a:lnTo>
                  <a:lnTo>
                    <a:pt x="106" y="329"/>
                  </a:lnTo>
                  <a:lnTo>
                    <a:pt x="108" y="322"/>
                  </a:lnTo>
                  <a:lnTo>
                    <a:pt x="102" y="319"/>
                  </a:lnTo>
                  <a:lnTo>
                    <a:pt x="98" y="313"/>
                  </a:lnTo>
                  <a:lnTo>
                    <a:pt x="93" y="302"/>
                  </a:lnTo>
                  <a:lnTo>
                    <a:pt x="93" y="295"/>
                  </a:lnTo>
                  <a:lnTo>
                    <a:pt x="44" y="293"/>
                  </a:lnTo>
                  <a:lnTo>
                    <a:pt x="62" y="352"/>
                  </a:lnTo>
                  <a:lnTo>
                    <a:pt x="60" y="355"/>
                  </a:lnTo>
                  <a:lnTo>
                    <a:pt x="54" y="356"/>
                  </a:lnTo>
                  <a:lnTo>
                    <a:pt x="52" y="355"/>
                  </a:lnTo>
                  <a:lnTo>
                    <a:pt x="30" y="286"/>
                  </a:lnTo>
                  <a:lnTo>
                    <a:pt x="17" y="361"/>
                  </a:lnTo>
                  <a:lnTo>
                    <a:pt x="13" y="361"/>
                  </a:lnTo>
                  <a:lnTo>
                    <a:pt x="8" y="358"/>
                  </a:lnTo>
                  <a:lnTo>
                    <a:pt x="7" y="352"/>
                  </a:lnTo>
                  <a:lnTo>
                    <a:pt x="23" y="270"/>
                  </a:lnTo>
                  <a:lnTo>
                    <a:pt x="26" y="267"/>
                  </a:lnTo>
                  <a:lnTo>
                    <a:pt x="17" y="239"/>
                  </a:lnTo>
                  <a:lnTo>
                    <a:pt x="13" y="239"/>
                  </a:lnTo>
                  <a:lnTo>
                    <a:pt x="7" y="236"/>
                  </a:lnTo>
                  <a:lnTo>
                    <a:pt x="1" y="227"/>
                  </a:lnTo>
                  <a:lnTo>
                    <a:pt x="0" y="216"/>
                  </a:lnTo>
                  <a:lnTo>
                    <a:pt x="1" y="207"/>
                  </a:lnTo>
                  <a:lnTo>
                    <a:pt x="6" y="201"/>
                  </a:lnTo>
                  <a:lnTo>
                    <a:pt x="6" y="186"/>
                  </a:lnTo>
                  <a:lnTo>
                    <a:pt x="6" y="171"/>
                  </a:lnTo>
                  <a:lnTo>
                    <a:pt x="8" y="165"/>
                  </a:lnTo>
                  <a:lnTo>
                    <a:pt x="10" y="160"/>
                  </a:lnTo>
                  <a:lnTo>
                    <a:pt x="10" y="151"/>
                  </a:lnTo>
                  <a:lnTo>
                    <a:pt x="11" y="142"/>
                  </a:lnTo>
                  <a:lnTo>
                    <a:pt x="14" y="138"/>
                  </a:lnTo>
                  <a:lnTo>
                    <a:pt x="18" y="132"/>
                  </a:lnTo>
                  <a:close/>
                  <a:moveTo>
                    <a:pt x="31" y="250"/>
                  </a:moveTo>
                  <a:lnTo>
                    <a:pt x="40" y="276"/>
                  </a:lnTo>
                  <a:lnTo>
                    <a:pt x="44" y="266"/>
                  </a:lnTo>
                  <a:lnTo>
                    <a:pt x="41" y="257"/>
                  </a:lnTo>
                  <a:lnTo>
                    <a:pt x="36" y="253"/>
                  </a:lnTo>
                  <a:lnTo>
                    <a:pt x="31" y="250"/>
                  </a:lnTo>
                  <a:close/>
                  <a:moveTo>
                    <a:pt x="132" y="295"/>
                  </a:moveTo>
                  <a:lnTo>
                    <a:pt x="145" y="295"/>
                  </a:lnTo>
                  <a:lnTo>
                    <a:pt x="139" y="328"/>
                  </a:lnTo>
                  <a:lnTo>
                    <a:pt x="136" y="326"/>
                  </a:lnTo>
                  <a:lnTo>
                    <a:pt x="135" y="315"/>
                  </a:lnTo>
                  <a:lnTo>
                    <a:pt x="136" y="309"/>
                  </a:lnTo>
                  <a:lnTo>
                    <a:pt x="136" y="302"/>
                  </a:lnTo>
                  <a:lnTo>
                    <a:pt x="132" y="295"/>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35" name="Freeform 322"/>
            <p:cNvSpPr>
              <a:spLocks/>
            </p:cNvSpPr>
            <p:nvPr/>
          </p:nvSpPr>
          <p:spPr bwMode="auto">
            <a:xfrm>
              <a:off x="3095" y="4553"/>
              <a:ext cx="205" cy="361"/>
            </a:xfrm>
            <a:custGeom>
              <a:avLst/>
              <a:gdLst/>
              <a:ahLst/>
              <a:cxnLst>
                <a:cxn ang="0">
                  <a:pos x="20" y="127"/>
                </a:cxn>
                <a:cxn ang="0">
                  <a:pos x="33" y="109"/>
                </a:cxn>
                <a:cxn ang="0">
                  <a:pos x="54" y="108"/>
                </a:cxn>
                <a:cxn ang="0">
                  <a:pos x="70" y="101"/>
                </a:cxn>
                <a:cxn ang="0">
                  <a:pos x="82" y="91"/>
                </a:cxn>
                <a:cxn ang="0">
                  <a:pos x="82" y="76"/>
                </a:cxn>
                <a:cxn ang="0">
                  <a:pos x="73" y="63"/>
                </a:cxn>
                <a:cxn ang="0">
                  <a:pos x="70" y="46"/>
                </a:cxn>
                <a:cxn ang="0">
                  <a:pos x="73" y="22"/>
                </a:cxn>
                <a:cxn ang="0">
                  <a:pos x="89" y="12"/>
                </a:cxn>
                <a:cxn ang="0">
                  <a:pos x="102" y="9"/>
                </a:cxn>
                <a:cxn ang="0">
                  <a:pos x="108" y="0"/>
                </a:cxn>
                <a:cxn ang="0">
                  <a:pos x="129" y="5"/>
                </a:cxn>
                <a:cxn ang="0">
                  <a:pos x="143" y="17"/>
                </a:cxn>
                <a:cxn ang="0">
                  <a:pos x="138" y="43"/>
                </a:cxn>
                <a:cxn ang="0">
                  <a:pos x="139" y="59"/>
                </a:cxn>
                <a:cxn ang="0">
                  <a:pos x="133" y="73"/>
                </a:cxn>
                <a:cxn ang="0">
                  <a:pos x="125" y="86"/>
                </a:cxn>
                <a:cxn ang="0">
                  <a:pos x="131" y="92"/>
                </a:cxn>
                <a:cxn ang="0">
                  <a:pos x="143" y="107"/>
                </a:cxn>
                <a:cxn ang="0">
                  <a:pos x="164" y="118"/>
                </a:cxn>
                <a:cxn ang="0">
                  <a:pos x="195" y="131"/>
                </a:cxn>
                <a:cxn ang="0">
                  <a:pos x="197" y="180"/>
                </a:cxn>
                <a:cxn ang="0">
                  <a:pos x="197" y="193"/>
                </a:cxn>
                <a:cxn ang="0">
                  <a:pos x="204" y="208"/>
                </a:cxn>
                <a:cxn ang="0">
                  <a:pos x="204" y="229"/>
                </a:cxn>
                <a:cxn ang="0">
                  <a:pos x="197" y="254"/>
                </a:cxn>
                <a:cxn ang="0">
                  <a:pos x="181" y="295"/>
                </a:cxn>
                <a:cxn ang="0">
                  <a:pos x="179" y="315"/>
                </a:cxn>
                <a:cxn ang="0">
                  <a:pos x="191" y="331"/>
                </a:cxn>
                <a:cxn ang="0">
                  <a:pos x="194" y="336"/>
                </a:cxn>
                <a:cxn ang="0">
                  <a:pos x="175" y="342"/>
                </a:cxn>
                <a:cxn ang="0">
                  <a:pos x="169" y="349"/>
                </a:cxn>
                <a:cxn ang="0">
                  <a:pos x="161" y="351"/>
                </a:cxn>
                <a:cxn ang="0">
                  <a:pos x="152" y="342"/>
                </a:cxn>
                <a:cxn ang="0">
                  <a:pos x="143" y="358"/>
                </a:cxn>
                <a:cxn ang="0">
                  <a:pos x="133" y="358"/>
                </a:cxn>
                <a:cxn ang="0">
                  <a:pos x="138" y="336"/>
                </a:cxn>
                <a:cxn ang="0">
                  <a:pos x="118" y="345"/>
                </a:cxn>
                <a:cxn ang="0">
                  <a:pos x="105" y="342"/>
                </a:cxn>
                <a:cxn ang="0">
                  <a:pos x="108" y="322"/>
                </a:cxn>
                <a:cxn ang="0">
                  <a:pos x="98" y="313"/>
                </a:cxn>
                <a:cxn ang="0">
                  <a:pos x="93" y="295"/>
                </a:cxn>
                <a:cxn ang="0">
                  <a:pos x="62" y="352"/>
                </a:cxn>
                <a:cxn ang="0">
                  <a:pos x="54" y="356"/>
                </a:cxn>
                <a:cxn ang="0">
                  <a:pos x="30" y="286"/>
                </a:cxn>
                <a:cxn ang="0">
                  <a:pos x="13" y="361"/>
                </a:cxn>
                <a:cxn ang="0">
                  <a:pos x="7" y="352"/>
                </a:cxn>
                <a:cxn ang="0">
                  <a:pos x="26" y="267"/>
                </a:cxn>
                <a:cxn ang="0">
                  <a:pos x="13" y="239"/>
                </a:cxn>
                <a:cxn ang="0">
                  <a:pos x="1" y="227"/>
                </a:cxn>
                <a:cxn ang="0">
                  <a:pos x="1" y="207"/>
                </a:cxn>
                <a:cxn ang="0">
                  <a:pos x="6" y="186"/>
                </a:cxn>
                <a:cxn ang="0">
                  <a:pos x="8" y="165"/>
                </a:cxn>
                <a:cxn ang="0">
                  <a:pos x="10" y="151"/>
                </a:cxn>
                <a:cxn ang="0">
                  <a:pos x="14" y="138"/>
                </a:cxn>
              </a:cxnLst>
              <a:rect l="0" t="0" r="r" b="b"/>
              <a:pathLst>
                <a:path w="205" h="361">
                  <a:moveTo>
                    <a:pt x="18" y="132"/>
                  </a:moveTo>
                  <a:lnTo>
                    <a:pt x="20" y="127"/>
                  </a:lnTo>
                  <a:lnTo>
                    <a:pt x="27" y="117"/>
                  </a:lnTo>
                  <a:lnTo>
                    <a:pt x="33" y="109"/>
                  </a:lnTo>
                  <a:lnTo>
                    <a:pt x="44" y="108"/>
                  </a:lnTo>
                  <a:lnTo>
                    <a:pt x="54" y="108"/>
                  </a:lnTo>
                  <a:lnTo>
                    <a:pt x="66" y="107"/>
                  </a:lnTo>
                  <a:lnTo>
                    <a:pt x="70" y="101"/>
                  </a:lnTo>
                  <a:lnTo>
                    <a:pt x="75" y="92"/>
                  </a:lnTo>
                  <a:lnTo>
                    <a:pt x="82" y="91"/>
                  </a:lnTo>
                  <a:lnTo>
                    <a:pt x="82" y="84"/>
                  </a:lnTo>
                  <a:lnTo>
                    <a:pt x="82" y="76"/>
                  </a:lnTo>
                  <a:lnTo>
                    <a:pt x="77" y="71"/>
                  </a:lnTo>
                  <a:lnTo>
                    <a:pt x="73" y="63"/>
                  </a:lnTo>
                  <a:lnTo>
                    <a:pt x="75" y="58"/>
                  </a:lnTo>
                  <a:lnTo>
                    <a:pt x="70" y="46"/>
                  </a:lnTo>
                  <a:lnTo>
                    <a:pt x="70" y="36"/>
                  </a:lnTo>
                  <a:lnTo>
                    <a:pt x="73" y="22"/>
                  </a:lnTo>
                  <a:lnTo>
                    <a:pt x="79" y="16"/>
                  </a:lnTo>
                  <a:lnTo>
                    <a:pt x="89" y="12"/>
                  </a:lnTo>
                  <a:lnTo>
                    <a:pt x="98" y="10"/>
                  </a:lnTo>
                  <a:lnTo>
                    <a:pt x="102" y="9"/>
                  </a:lnTo>
                  <a:lnTo>
                    <a:pt x="105" y="3"/>
                  </a:lnTo>
                  <a:lnTo>
                    <a:pt x="108" y="0"/>
                  </a:lnTo>
                  <a:lnTo>
                    <a:pt x="116" y="0"/>
                  </a:lnTo>
                  <a:lnTo>
                    <a:pt x="129" y="5"/>
                  </a:lnTo>
                  <a:lnTo>
                    <a:pt x="141" y="9"/>
                  </a:lnTo>
                  <a:lnTo>
                    <a:pt x="143" y="17"/>
                  </a:lnTo>
                  <a:lnTo>
                    <a:pt x="142" y="26"/>
                  </a:lnTo>
                  <a:lnTo>
                    <a:pt x="138" y="43"/>
                  </a:lnTo>
                  <a:lnTo>
                    <a:pt x="139" y="52"/>
                  </a:lnTo>
                  <a:lnTo>
                    <a:pt x="139" y="59"/>
                  </a:lnTo>
                  <a:lnTo>
                    <a:pt x="136" y="71"/>
                  </a:lnTo>
                  <a:lnTo>
                    <a:pt x="133" y="73"/>
                  </a:lnTo>
                  <a:lnTo>
                    <a:pt x="126" y="79"/>
                  </a:lnTo>
                  <a:lnTo>
                    <a:pt x="125" y="86"/>
                  </a:lnTo>
                  <a:lnTo>
                    <a:pt x="126" y="92"/>
                  </a:lnTo>
                  <a:lnTo>
                    <a:pt x="131" y="92"/>
                  </a:lnTo>
                  <a:lnTo>
                    <a:pt x="135" y="99"/>
                  </a:lnTo>
                  <a:lnTo>
                    <a:pt x="143" y="107"/>
                  </a:lnTo>
                  <a:lnTo>
                    <a:pt x="156" y="112"/>
                  </a:lnTo>
                  <a:lnTo>
                    <a:pt x="164" y="118"/>
                  </a:lnTo>
                  <a:lnTo>
                    <a:pt x="197" y="119"/>
                  </a:lnTo>
                  <a:lnTo>
                    <a:pt x="195" y="131"/>
                  </a:lnTo>
                  <a:lnTo>
                    <a:pt x="191" y="170"/>
                  </a:lnTo>
                  <a:lnTo>
                    <a:pt x="197" y="180"/>
                  </a:lnTo>
                  <a:lnTo>
                    <a:pt x="197" y="187"/>
                  </a:lnTo>
                  <a:lnTo>
                    <a:pt x="197" y="193"/>
                  </a:lnTo>
                  <a:lnTo>
                    <a:pt x="202" y="201"/>
                  </a:lnTo>
                  <a:lnTo>
                    <a:pt x="204" y="208"/>
                  </a:lnTo>
                  <a:lnTo>
                    <a:pt x="205" y="221"/>
                  </a:lnTo>
                  <a:lnTo>
                    <a:pt x="204" y="229"/>
                  </a:lnTo>
                  <a:lnTo>
                    <a:pt x="201" y="243"/>
                  </a:lnTo>
                  <a:lnTo>
                    <a:pt x="197" y="254"/>
                  </a:lnTo>
                  <a:lnTo>
                    <a:pt x="184" y="280"/>
                  </a:lnTo>
                  <a:lnTo>
                    <a:pt x="181" y="295"/>
                  </a:lnTo>
                  <a:lnTo>
                    <a:pt x="179" y="309"/>
                  </a:lnTo>
                  <a:lnTo>
                    <a:pt x="179" y="315"/>
                  </a:lnTo>
                  <a:lnTo>
                    <a:pt x="182" y="323"/>
                  </a:lnTo>
                  <a:lnTo>
                    <a:pt x="191" y="331"/>
                  </a:lnTo>
                  <a:lnTo>
                    <a:pt x="194" y="332"/>
                  </a:lnTo>
                  <a:lnTo>
                    <a:pt x="194" y="336"/>
                  </a:lnTo>
                  <a:lnTo>
                    <a:pt x="182" y="342"/>
                  </a:lnTo>
                  <a:lnTo>
                    <a:pt x="175" y="342"/>
                  </a:lnTo>
                  <a:lnTo>
                    <a:pt x="168" y="339"/>
                  </a:lnTo>
                  <a:lnTo>
                    <a:pt x="169" y="349"/>
                  </a:lnTo>
                  <a:lnTo>
                    <a:pt x="166" y="352"/>
                  </a:lnTo>
                  <a:lnTo>
                    <a:pt x="161" y="351"/>
                  </a:lnTo>
                  <a:lnTo>
                    <a:pt x="158" y="341"/>
                  </a:lnTo>
                  <a:lnTo>
                    <a:pt x="152" y="342"/>
                  </a:lnTo>
                  <a:lnTo>
                    <a:pt x="146" y="341"/>
                  </a:lnTo>
                  <a:lnTo>
                    <a:pt x="143" y="358"/>
                  </a:lnTo>
                  <a:lnTo>
                    <a:pt x="138" y="361"/>
                  </a:lnTo>
                  <a:lnTo>
                    <a:pt x="133" y="358"/>
                  </a:lnTo>
                  <a:lnTo>
                    <a:pt x="133" y="352"/>
                  </a:lnTo>
                  <a:lnTo>
                    <a:pt x="138" y="336"/>
                  </a:lnTo>
                  <a:lnTo>
                    <a:pt x="129" y="341"/>
                  </a:lnTo>
                  <a:lnTo>
                    <a:pt x="118" y="345"/>
                  </a:lnTo>
                  <a:lnTo>
                    <a:pt x="110" y="345"/>
                  </a:lnTo>
                  <a:lnTo>
                    <a:pt x="105" y="342"/>
                  </a:lnTo>
                  <a:lnTo>
                    <a:pt x="106" y="329"/>
                  </a:lnTo>
                  <a:lnTo>
                    <a:pt x="108" y="322"/>
                  </a:lnTo>
                  <a:lnTo>
                    <a:pt x="102" y="319"/>
                  </a:lnTo>
                  <a:lnTo>
                    <a:pt x="98" y="313"/>
                  </a:lnTo>
                  <a:lnTo>
                    <a:pt x="93" y="302"/>
                  </a:lnTo>
                  <a:lnTo>
                    <a:pt x="93" y="295"/>
                  </a:lnTo>
                  <a:lnTo>
                    <a:pt x="44" y="293"/>
                  </a:lnTo>
                  <a:lnTo>
                    <a:pt x="62" y="352"/>
                  </a:lnTo>
                  <a:lnTo>
                    <a:pt x="60" y="355"/>
                  </a:lnTo>
                  <a:lnTo>
                    <a:pt x="54" y="356"/>
                  </a:lnTo>
                  <a:lnTo>
                    <a:pt x="52" y="355"/>
                  </a:lnTo>
                  <a:lnTo>
                    <a:pt x="30" y="286"/>
                  </a:lnTo>
                  <a:lnTo>
                    <a:pt x="17" y="361"/>
                  </a:lnTo>
                  <a:lnTo>
                    <a:pt x="13" y="361"/>
                  </a:lnTo>
                  <a:lnTo>
                    <a:pt x="8" y="358"/>
                  </a:lnTo>
                  <a:lnTo>
                    <a:pt x="7" y="352"/>
                  </a:lnTo>
                  <a:lnTo>
                    <a:pt x="23" y="270"/>
                  </a:lnTo>
                  <a:lnTo>
                    <a:pt x="26" y="267"/>
                  </a:lnTo>
                  <a:lnTo>
                    <a:pt x="17" y="239"/>
                  </a:lnTo>
                  <a:lnTo>
                    <a:pt x="13" y="239"/>
                  </a:lnTo>
                  <a:lnTo>
                    <a:pt x="7" y="236"/>
                  </a:lnTo>
                  <a:lnTo>
                    <a:pt x="1" y="227"/>
                  </a:lnTo>
                  <a:lnTo>
                    <a:pt x="0" y="216"/>
                  </a:lnTo>
                  <a:lnTo>
                    <a:pt x="1" y="207"/>
                  </a:lnTo>
                  <a:lnTo>
                    <a:pt x="6" y="201"/>
                  </a:lnTo>
                  <a:lnTo>
                    <a:pt x="6" y="186"/>
                  </a:lnTo>
                  <a:lnTo>
                    <a:pt x="6" y="171"/>
                  </a:lnTo>
                  <a:lnTo>
                    <a:pt x="8" y="165"/>
                  </a:lnTo>
                  <a:lnTo>
                    <a:pt x="10" y="160"/>
                  </a:lnTo>
                  <a:lnTo>
                    <a:pt x="10" y="151"/>
                  </a:lnTo>
                  <a:lnTo>
                    <a:pt x="11" y="142"/>
                  </a:lnTo>
                  <a:lnTo>
                    <a:pt x="14" y="138"/>
                  </a:lnTo>
                  <a:lnTo>
                    <a:pt x="18" y="132"/>
                  </a:lnTo>
                  <a:close/>
                </a:path>
              </a:pathLst>
            </a:custGeom>
            <a:noFill/>
            <a:ln w="1588">
              <a:solidFill>
                <a:srgbClr val="1F1A17"/>
              </a:solidFill>
              <a:prstDash val="solid"/>
              <a:round/>
              <a:headEnd/>
              <a:tailEnd/>
            </a:ln>
          </p:spPr>
          <p:txBody>
            <a:bodyPr>
              <a:prstTxWarp prst="textNoShape">
                <a:avLst/>
              </a:prstTxWarp>
            </a:bodyPr>
            <a:lstStyle/>
            <a:p>
              <a:endParaRPr lang="en-US" dirty="0"/>
            </a:p>
          </p:txBody>
        </p:sp>
        <p:sp>
          <p:nvSpPr>
            <p:cNvPr id="36" name="Freeform 323"/>
            <p:cNvSpPr>
              <a:spLocks/>
            </p:cNvSpPr>
            <p:nvPr/>
          </p:nvSpPr>
          <p:spPr bwMode="auto">
            <a:xfrm>
              <a:off x="3126" y="4803"/>
              <a:ext cx="13" cy="26"/>
            </a:xfrm>
            <a:custGeom>
              <a:avLst/>
              <a:gdLst/>
              <a:ahLst/>
              <a:cxnLst>
                <a:cxn ang="0">
                  <a:pos x="0" y="0"/>
                </a:cxn>
                <a:cxn ang="0">
                  <a:pos x="9" y="26"/>
                </a:cxn>
                <a:cxn ang="0">
                  <a:pos x="13" y="16"/>
                </a:cxn>
                <a:cxn ang="0">
                  <a:pos x="10" y="7"/>
                </a:cxn>
                <a:cxn ang="0">
                  <a:pos x="5" y="3"/>
                </a:cxn>
                <a:cxn ang="0">
                  <a:pos x="0" y="0"/>
                </a:cxn>
              </a:cxnLst>
              <a:rect l="0" t="0" r="r" b="b"/>
              <a:pathLst>
                <a:path w="13" h="26">
                  <a:moveTo>
                    <a:pt x="0" y="0"/>
                  </a:moveTo>
                  <a:lnTo>
                    <a:pt x="9" y="26"/>
                  </a:lnTo>
                  <a:lnTo>
                    <a:pt x="13" y="16"/>
                  </a:lnTo>
                  <a:lnTo>
                    <a:pt x="10" y="7"/>
                  </a:lnTo>
                  <a:lnTo>
                    <a:pt x="5" y="3"/>
                  </a:lnTo>
                  <a:lnTo>
                    <a:pt x="0" y="0"/>
                  </a:lnTo>
                  <a:close/>
                </a:path>
              </a:pathLst>
            </a:custGeom>
            <a:noFill/>
            <a:ln w="1588">
              <a:solidFill>
                <a:srgbClr val="1F1A17"/>
              </a:solidFill>
              <a:prstDash val="solid"/>
              <a:round/>
              <a:headEnd/>
              <a:tailEnd/>
            </a:ln>
          </p:spPr>
          <p:txBody>
            <a:bodyPr>
              <a:prstTxWarp prst="textNoShape">
                <a:avLst/>
              </a:prstTxWarp>
            </a:bodyPr>
            <a:lstStyle/>
            <a:p>
              <a:endParaRPr lang="en-US" dirty="0"/>
            </a:p>
          </p:txBody>
        </p:sp>
        <p:sp>
          <p:nvSpPr>
            <p:cNvPr id="37" name="Freeform 324"/>
            <p:cNvSpPr>
              <a:spLocks/>
            </p:cNvSpPr>
            <p:nvPr/>
          </p:nvSpPr>
          <p:spPr bwMode="auto">
            <a:xfrm>
              <a:off x="3227" y="4848"/>
              <a:ext cx="13" cy="33"/>
            </a:xfrm>
            <a:custGeom>
              <a:avLst/>
              <a:gdLst/>
              <a:ahLst/>
              <a:cxnLst>
                <a:cxn ang="0">
                  <a:pos x="0" y="0"/>
                </a:cxn>
                <a:cxn ang="0">
                  <a:pos x="13" y="0"/>
                </a:cxn>
                <a:cxn ang="0">
                  <a:pos x="7" y="33"/>
                </a:cxn>
                <a:cxn ang="0">
                  <a:pos x="4" y="31"/>
                </a:cxn>
                <a:cxn ang="0">
                  <a:pos x="3" y="20"/>
                </a:cxn>
                <a:cxn ang="0">
                  <a:pos x="4" y="14"/>
                </a:cxn>
                <a:cxn ang="0">
                  <a:pos x="4" y="7"/>
                </a:cxn>
                <a:cxn ang="0">
                  <a:pos x="0" y="0"/>
                </a:cxn>
              </a:cxnLst>
              <a:rect l="0" t="0" r="r" b="b"/>
              <a:pathLst>
                <a:path w="13" h="33">
                  <a:moveTo>
                    <a:pt x="0" y="0"/>
                  </a:moveTo>
                  <a:lnTo>
                    <a:pt x="13" y="0"/>
                  </a:lnTo>
                  <a:lnTo>
                    <a:pt x="7" y="33"/>
                  </a:lnTo>
                  <a:lnTo>
                    <a:pt x="4" y="31"/>
                  </a:lnTo>
                  <a:lnTo>
                    <a:pt x="3" y="20"/>
                  </a:lnTo>
                  <a:lnTo>
                    <a:pt x="4" y="14"/>
                  </a:lnTo>
                  <a:lnTo>
                    <a:pt x="4" y="7"/>
                  </a:lnTo>
                  <a:lnTo>
                    <a:pt x="0" y="0"/>
                  </a:lnTo>
                  <a:close/>
                </a:path>
              </a:pathLst>
            </a:custGeom>
            <a:noFill/>
            <a:ln w="1588">
              <a:solidFill>
                <a:srgbClr val="1F1A17"/>
              </a:solidFill>
              <a:prstDash val="solid"/>
              <a:round/>
              <a:headEnd/>
              <a:tailEnd/>
            </a:ln>
          </p:spPr>
          <p:txBody>
            <a:bodyPr>
              <a:prstTxWarp prst="textNoShape">
                <a:avLst/>
              </a:prstTxWarp>
            </a:bodyPr>
            <a:lstStyle/>
            <a:p>
              <a:endParaRPr lang="en-US" dirty="0"/>
            </a:p>
          </p:txBody>
        </p:sp>
        <p:sp>
          <p:nvSpPr>
            <p:cNvPr id="38" name="Freeform 325"/>
            <p:cNvSpPr>
              <a:spLocks/>
            </p:cNvSpPr>
            <p:nvPr/>
          </p:nvSpPr>
          <p:spPr bwMode="auto">
            <a:xfrm>
              <a:off x="3427" y="4550"/>
              <a:ext cx="209" cy="374"/>
            </a:xfrm>
            <a:custGeom>
              <a:avLst/>
              <a:gdLst/>
              <a:ahLst/>
              <a:cxnLst>
                <a:cxn ang="0">
                  <a:pos x="182" y="266"/>
                </a:cxn>
                <a:cxn ang="0">
                  <a:pos x="175" y="259"/>
                </a:cxn>
                <a:cxn ang="0">
                  <a:pos x="178" y="203"/>
                </a:cxn>
                <a:cxn ang="0">
                  <a:pos x="192" y="201"/>
                </a:cxn>
                <a:cxn ang="0">
                  <a:pos x="197" y="194"/>
                </a:cxn>
                <a:cxn ang="0">
                  <a:pos x="208" y="187"/>
                </a:cxn>
                <a:cxn ang="0">
                  <a:pos x="209" y="174"/>
                </a:cxn>
                <a:cxn ang="0">
                  <a:pos x="198" y="160"/>
                </a:cxn>
                <a:cxn ang="0">
                  <a:pos x="185" y="143"/>
                </a:cxn>
                <a:cxn ang="0">
                  <a:pos x="181" y="134"/>
                </a:cxn>
                <a:cxn ang="0">
                  <a:pos x="179" y="118"/>
                </a:cxn>
                <a:cxn ang="0">
                  <a:pos x="178" y="94"/>
                </a:cxn>
                <a:cxn ang="0">
                  <a:pos x="187" y="81"/>
                </a:cxn>
                <a:cxn ang="0">
                  <a:pos x="174" y="94"/>
                </a:cxn>
                <a:cxn ang="0">
                  <a:pos x="139" y="92"/>
                </a:cxn>
                <a:cxn ang="0">
                  <a:pos x="120" y="85"/>
                </a:cxn>
                <a:cxn ang="0">
                  <a:pos x="113" y="71"/>
                </a:cxn>
                <a:cxn ang="0">
                  <a:pos x="120" y="55"/>
                </a:cxn>
                <a:cxn ang="0">
                  <a:pos x="120" y="41"/>
                </a:cxn>
                <a:cxn ang="0">
                  <a:pos x="118" y="28"/>
                </a:cxn>
                <a:cxn ang="0">
                  <a:pos x="110" y="10"/>
                </a:cxn>
                <a:cxn ang="0">
                  <a:pos x="90" y="0"/>
                </a:cxn>
                <a:cxn ang="0">
                  <a:pos x="67" y="6"/>
                </a:cxn>
                <a:cxn ang="0">
                  <a:pos x="60" y="25"/>
                </a:cxn>
                <a:cxn ang="0">
                  <a:pos x="61" y="41"/>
                </a:cxn>
                <a:cxn ang="0">
                  <a:pos x="61" y="58"/>
                </a:cxn>
                <a:cxn ang="0">
                  <a:pos x="72" y="66"/>
                </a:cxn>
                <a:cxn ang="0">
                  <a:pos x="69" y="78"/>
                </a:cxn>
                <a:cxn ang="0">
                  <a:pos x="57" y="88"/>
                </a:cxn>
                <a:cxn ang="0">
                  <a:pos x="39" y="97"/>
                </a:cxn>
                <a:cxn ang="0">
                  <a:pos x="23" y="110"/>
                </a:cxn>
                <a:cxn ang="0">
                  <a:pos x="11" y="128"/>
                </a:cxn>
                <a:cxn ang="0">
                  <a:pos x="8" y="150"/>
                </a:cxn>
                <a:cxn ang="0">
                  <a:pos x="3" y="178"/>
                </a:cxn>
                <a:cxn ang="0">
                  <a:pos x="1" y="206"/>
                </a:cxn>
                <a:cxn ang="0">
                  <a:pos x="10" y="224"/>
                </a:cxn>
                <a:cxn ang="0">
                  <a:pos x="23" y="232"/>
                </a:cxn>
                <a:cxn ang="0">
                  <a:pos x="28" y="243"/>
                </a:cxn>
                <a:cxn ang="0">
                  <a:pos x="27" y="268"/>
                </a:cxn>
                <a:cxn ang="0">
                  <a:pos x="13" y="372"/>
                </a:cxn>
                <a:cxn ang="0">
                  <a:pos x="18" y="372"/>
                </a:cxn>
                <a:cxn ang="0">
                  <a:pos x="31" y="275"/>
                </a:cxn>
                <a:cxn ang="0">
                  <a:pos x="40" y="335"/>
                </a:cxn>
                <a:cxn ang="0">
                  <a:pos x="41" y="285"/>
                </a:cxn>
                <a:cxn ang="0">
                  <a:pos x="63" y="286"/>
                </a:cxn>
                <a:cxn ang="0">
                  <a:pos x="76" y="305"/>
                </a:cxn>
                <a:cxn ang="0">
                  <a:pos x="90" y="326"/>
                </a:cxn>
                <a:cxn ang="0">
                  <a:pos x="102" y="341"/>
                </a:cxn>
                <a:cxn ang="0">
                  <a:pos x="96" y="352"/>
                </a:cxn>
                <a:cxn ang="0">
                  <a:pos x="102" y="364"/>
                </a:cxn>
                <a:cxn ang="0">
                  <a:pos x="123" y="361"/>
                </a:cxn>
                <a:cxn ang="0">
                  <a:pos x="132" y="352"/>
                </a:cxn>
                <a:cxn ang="0">
                  <a:pos x="136" y="345"/>
                </a:cxn>
                <a:cxn ang="0">
                  <a:pos x="135" y="332"/>
                </a:cxn>
                <a:cxn ang="0">
                  <a:pos x="136" y="322"/>
                </a:cxn>
                <a:cxn ang="0">
                  <a:pos x="132" y="315"/>
                </a:cxn>
                <a:cxn ang="0">
                  <a:pos x="135" y="299"/>
                </a:cxn>
                <a:cxn ang="0">
                  <a:pos x="136" y="288"/>
                </a:cxn>
                <a:cxn ang="0">
                  <a:pos x="155" y="338"/>
                </a:cxn>
                <a:cxn ang="0">
                  <a:pos x="164" y="338"/>
                </a:cxn>
                <a:cxn ang="0">
                  <a:pos x="168" y="285"/>
                </a:cxn>
                <a:cxn ang="0">
                  <a:pos x="175" y="370"/>
                </a:cxn>
                <a:cxn ang="0">
                  <a:pos x="184" y="372"/>
                </a:cxn>
              </a:cxnLst>
              <a:rect l="0" t="0" r="r" b="b"/>
              <a:pathLst>
                <a:path w="209" h="374">
                  <a:moveTo>
                    <a:pt x="182" y="270"/>
                  </a:moveTo>
                  <a:lnTo>
                    <a:pt x="182" y="266"/>
                  </a:lnTo>
                  <a:lnTo>
                    <a:pt x="182" y="259"/>
                  </a:lnTo>
                  <a:lnTo>
                    <a:pt x="175" y="259"/>
                  </a:lnTo>
                  <a:lnTo>
                    <a:pt x="176" y="234"/>
                  </a:lnTo>
                  <a:lnTo>
                    <a:pt x="178" y="203"/>
                  </a:lnTo>
                  <a:lnTo>
                    <a:pt x="187" y="203"/>
                  </a:lnTo>
                  <a:lnTo>
                    <a:pt x="192" y="201"/>
                  </a:lnTo>
                  <a:lnTo>
                    <a:pt x="197" y="197"/>
                  </a:lnTo>
                  <a:lnTo>
                    <a:pt x="197" y="194"/>
                  </a:lnTo>
                  <a:lnTo>
                    <a:pt x="201" y="191"/>
                  </a:lnTo>
                  <a:lnTo>
                    <a:pt x="208" y="187"/>
                  </a:lnTo>
                  <a:lnTo>
                    <a:pt x="209" y="181"/>
                  </a:lnTo>
                  <a:lnTo>
                    <a:pt x="209" y="174"/>
                  </a:lnTo>
                  <a:lnTo>
                    <a:pt x="207" y="168"/>
                  </a:lnTo>
                  <a:lnTo>
                    <a:pt x="198" y="160"/>
                  </a:lnTo>
                  <a:lnTo>
                    <a:pt x="189" y="150"/>
                  </a:lnTo>
                  <a:lnTo>
                    <a:pt x="185" y="143"/>
                  </a:lnTo>
                  <a:lnTo>
                    <a:pt x="184" y="137"/>
                  </a:lnTo>
                  <a:lnTo>
                    <a:pt x="181" y="134"/>
                  </a:lnTo>
                  <a:lnTo>
                    <a:pt x="181" y="127"/>
                  </a:lnTo>
                  <a:lnTo>
                    <a:pt x="179" y="118"/>
                  </a:lnTo>
                  <a:lnTo>
                    <a:pt x="176" y="114"/>
                  </a:lnTo>
                  <a:lnTo>
                    <a:pt x="178" y="94"/>
                  </a:lnTo>
                  <a:lnTo>
                    <a:pt x="187" y="82"/>
                  </a:lnTo>
                  <a:lnTo>
                    <a:pt x="187" y="81"/>
                  </a:lnTo>
                  <a:lnTo>
                    <a:pt x="184" y="81"/>
                  </a:lnTo>
                  <a:lnTo>
                    <a:pt x="174" y="94"/>
                  </a:lnTo>
                  <a:lnTo>
                    <a:pt x="145" y="94"/>
                  </a:lnTo>
                  <a:lnTo>
                    <a:pt x="139" y="92"/>
                  </a:lnTo>
                  <a:lnTo>
                    <a:pt x="130" y="88"/>
                  </a:lnTo>
                  <a:lnTo>
                    <a:pt x="120" y="85"/>
                  </a:lnTo>
                  <a:lnTo>
                    <a:pt x="113" y="79"/>
                  </a:lnTo>
                  <a:lnTo>
                    <a:pt x="113" y="71"/>
                  </a:lnTo>
                  <a:lnTo>
                    <a:pt x="115" y="65"/>
                  </a:lnTo>
                  <a:lnTo>
                    <a:pt x="120" y="55"/>
                  </a:lnTo>
                  <a:lnTo>
                    <a:pt x="123" y="48"/>
                  </a:lnTo>
                  <a:lnTo>
                    <a:pt x="120" y="41"/>
                  </a:lnTo>
                  <a:lnTo>
                    <a:pt x="118" y="36"/>
                  </a:lnTo>
                  <a:lnTo>
                    <a:pt x="118" y="28"/>
                  </a:lnTo>
                  <a:lnTo>
                    <a:pt x="115" y="18"/>
                  </a:lnTo>
                  <a:lnTo>
                    <a:pt x="110" y="10"/>
                  </a:lnTo>
                  <a:lnTo>
                    <a:pt x="105" y="3"/>
                  </a:lnTo>
                  <a:lnTo>
                    <a:pt x="90" y="0"/>
                  </a:lnTo>
                  <a:lnTo>
                    <a:pt x="79" y="2"/>
                  </a:lnTo>
                  <a:lnTo>
                    <a:pt x="67" y="6"/>
                  </a:lnTo>
                  <a:lnTo>
                    <a:pt x="61" y="15"/>
                  </a:lnTo>
                  <a:lnTo>
                    <a:pt x="60" y="25"/>
                  </a:lnTo>
                  <a:lnTo>
                    <a:pt x="61" y="35"/>
                  </a:lnTo>
                  <a:lnTo>
                    <a:pt x="61" y="41"/>
                  </a:lnTo>
                  <a:lnTo>
                    <a:pt x="60" y="48"/>
                  </a:lnTo>
                  <a:lnTo>
                    <a:pt x="61" y="58"/>
                  </a:lnTo>
                  <a:lnTo>
                    <a:pt x="67" y="61"/>
                  </a:lnTo>
                  <a:lnTo>
                    <a:pt x="72" y="66"/>
                  </a:lnTo>
                  <a:lnTo>
                    <a:pt x="73" y="75"/>
                  </a:lnTo>
                  <a:lnTo>
                    <a:pt x="69" y="78"/>
                  </a:lnTo>
                  <a:lnTo>
                    <a:pt x="61" y="82"/>
                  </a:lnTo>
                  <a:lnTo>
                    <a:pt x="57" y="88"/>
                  </a:lnTo>
                  <a:lnTo>
                    <a:pt x="50" y="92"/>
                  </a:lnTo>
                  <a:lnTo>
                    <a:pt x="39" y="97"/>
                  </a:lnTo>
                  <a:lnTo>
                    <a:pt x="28" y="102"/>
                  </a:lnTo>
                  <a:lnTo>
                    <a:pt x="23" y="110"/>
                  </a:lnTo>
                  <a:lnTo>
                    <a:pt x="17" y="117"/>
                  </a:lnTo>
                  <a:lnTo>
                    <a:pt x="11" y="128"/>
                  </a:lnTo>
                  <a:lnTo>
                    <a:pt x="10" y="134"/>
                  </a:lnTo>
                  <a:lnTo>
                    <a:pt x="8" y="150"/>
                  </a:lnTo>
                  <a:lnTo>
                    <a:pt x="5" y="167"/>
                  </a:lnTo>
                  <a:lnTo>
                    <a:pt x="3" y="178"/>
                  </a:lnTo>
                  <a:lnTo>
                    <a:pt x="0" y="191"/>
                  </a:lnTo>
                  <a:lnTo>
                    <a:pt x="1" y="206"/>
                  </a:lnTo>
                  <a:lnTo>
                    <a:pt x="4" y="216"/>
                  </a:lnTo>
                  <a:lnTo>
                    <a:pt x="10" y="224"/>
                  </a:lnTo>
                  <a:lnTo>
                    <a:pt x="16" y="230"/>
                  </a:lnTo>
                  <a:lnTo>
                    <a:pt x="23" y="232"/>
                  </a:lnTo>
                  <a:lnTo>
                    <a:pt x="27" y="232"/>
                  </a:lnTo>
                  <a:lnTo>
                    <a:pt x="28" y="243"/>
                  </a:lnTo>
                  <a:lnTo>
                    <a:pt x="30" y="260"/>
                  </a:lnTo>
                  <a:lnTo>
                    <a:pt x="27" y="268"/>
                  </a:lnTo>
                  <a:lnTo>
                    <a:pt x="23" y="270"/>
                  </a:lnTo>
                  <a:lnTo>
                    <a:pt x="13" y="372"/>
                  </a:lnTo>
                  <a:lnTo>
                    <a:pt x="16" y="374"/>
                  </a:lnTo>
                  <a:lnTo>
                    <a:pt x="18" y="372"/>
                  </a:lnTo>
                  <a:lnTo>
                    <a:pt x="30" y="276"/>
                  </a:lnTo>
                  <a:lnTo>
                    <a:pt x="31" y="275"/>
                  </a:lnTo>
                  <a:lnTo>
                    <a:pt x="37" y="334"/>
                  </a:lnTo>
                  <a:lnTo>
                    <a:pt x="40" y="335"/>
                  </a:lnTo>
                  <a:lnTo>
                    <a:pt x="43" y="332"/>
                  </a:lnTo>
                  <a:lnTo>
                    <a:pt x="41" y="285"/>
                  </a:lnTo>
                  <a:lnTo>
                    <a:pt x="50" y="288"/>
                  </a:lnTo>
                  <a:lnTo>
                    <a:pt x="63" y="286"/>
                  </a:lnTo>
                  <a:lnTo>
                    <a:pt x="73" y="298"/>
                  </a:lnTo>
                  <a:lnTo>
                    <a:pt x="76" y="305"/>
                  </a:lnTo>
                  <a:lnTo>
                    <a:pt x="84" y="315"/>
                  </a:lnTo>
                  <a:lnTo>
                    <a:pt x="90" y="326"/>
                  </a:lnTo>
                  <a:lnTo>
                    <a:pt x="97" y="339"/>
                  </a:lnTo>
                  <a:lnTo>
                    <a:pt x="102" y="341"/>
                  </a:lnTo>
                  <a:lnTo>
                    <a:pt x="99" y="349"/>
                  </a:lnTo>
                  <a:lnTo>
                    <a:pt x="96" y="352"/>
                  </a:lnTo>
                  <a:lnTo>
                    <a:pt x="97" y="358"/>
                  </a:lnTo>
                  <a:lnTo>
                    <a:pt x="102" y="364"/>
                  </a:lnTo>
                  <a:lnTo>
                    <a:pt x="110" y="364"/>
                  </a:lnTo>
                  <a:lnTo>
                    <a:pt x="123" y="361"/>
                  </a:lnTo>
                  <a:lnTo>
                    <a:pt x="126" y="357"/>
                  </a:lnTo>
                  <a:lnTo>
                    <a:pt x="132" y="352"/>
                  </a:lnTo>
                  <a:lnTo>
                    <a:pt x="136" y="351"/>
                  </a:lnTo>
                  <a:lnTo>
                    <a:pt x="136" y="345"/>
                  </a:lnTo>
                  <a:lnTo>
                    <a:pt x="130" y="335"/>
                  </a:lnTo>
                  <a:lnTo>
                    <a:pt x="135" y="332"/>
                  </a:lnTo>
                  <a:lnTo>
                    <a:pt x="138" y="326"/>
                  </a:lnTo>
                  <a:lnTo>
                    <a:pt x="136" y="322"/>
                  </a:lnTo>
                  <a:lnTo>
                    <a:pt x="133" y="318"/>
                  </a:lnTo>
                  <a:lnTo>
                    <a:pt x="132" y="315"/>
                  </a:lnTo>
                  <a:lnTo>
                    <a:pt x="135" y="309"/>
                  </a:lnTo>
                  <a:lnTo>
                    <a:pt x="135" y="299"/>
                  </a:lnTo>
                  <a:lnTo>
                    <a:pt x="132" y="293"/>
                  </a:lnTo>
                  <a:lnTo>
                    <a:pt x="136" y="288"/>
                  </a:lnTo>
                  <a:lnTo>
                    <a:pt x="158" y="286"/>
                  </a:lnTo>
                  <a:lnTo>
                    <a:pt x="155" y="338"/>
                  </a:lnTo>
                  <a:lnTo>
                    <a:pt x="159" y="339"/>
                  </a:lnTo>
                  <a:lnTo>
                    <a:pt x="164" y="338"/>
                  </a:lnTo>
                  <a:lnTo>
                    <a:pt x="165" y="286"/>
                  </a:lnTo>
                  <a:lnTo>
                    <a:pt x="168" y="285"/>
                  </a:lnTo>
                  <a:lnTo>
                    <a:pt x="175" y="285"/>
                  </a:lnTo>
                  <a:lnTo>
                    <a:pt x="175" y="370"/>
                  </a:lnTo>
                  <a:lnTo>
                    <a:pt x="178" y="374"/>
                  </a:lnTo>
                  <a:lnTo>
                    <a:pt x="184" y="372"/>
                  </a:lnTo>
                  <a:lnTo>
                    <a:pt x="182" y="270"/>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39" name="Freeform 326"/>
            <p:cNvSpPr>
              <a:spLocks/>
            </p:cNvSpPr>
            <p:nvPr/>
          </p:nvSpPr>
          <p:spPr bwMode="auto">
            <a:xfrm>
              <a:off x="3427" y="4550"/>
              <a:ext cx="209" cy="374"/>
            </a:xfrm>
            <a:custGeom>
              <a:avLst/>
              <a:gdLst/>
              <a:ahLst/>
              <a:cxnLst>
                <a:cxn ang="0">
                  <a:pos x="182" y="266"/>
                </a:cxn>
                <a:cxn ang="0">
                  <a:pos x="175" y="259"/>
                </a:cxn>
                <a:cxn ang="0">
                  <a:pos x="178" y="203"/>
                </a:cxn>
                <a:cxn ang="0">
                  <a:pos x="192" y="201"/>
                </a:cxn>
                <a:cxn ang="0">
                  <a:pos x="197" y="194"/>
                </a:cxn>
                <a:cxn ang="0">
                  <a:pos x="208" y="187"/>
                </a:cxn>
                <a:cxn ang="0">
                  <a:pos x="209" y="174"/>
                </a:cxn>
                <a:cxn ang="0">
                  <a:pos x="198" y="160"/>
                </a:cxn>
                <a:cxn ang="0">
                  <a:pos x="185" y="143"/>
                </a:cxn>
                <a:cxn ang="0">
                  <a:pos x="181" y="134"/>
                </a:cxn>
                <a:cxn ang="0">
                  <a:pos x="179" y="118"/>
                </a:cxn>
                <a:cxn ang="0">
                  <a:pos x="178" y="94"/>
                </a:cxn>
                <a:cxn ang="0">
                  <a:pos x="187" y="81"/>
                </a:cxn>
                <a:cxn ang="0">
                  <a:pos x="174" y="94"/>
                </a:cxn>
                <a:cxn ang="0">
                  <a:pos x="139" y="92"/>
                </a:cxn>
                <a:cxn ang="0">
                  <a:pos x="120" y="85"/>
                </a:cxn>
                <a:cxn ang="0">
                  <a:pos x="113" y="71"/>
                </a:cxn>
                <a:cxn ang="0">
                  <a:pos x="120" y="55"/>
                </a:cxn>
                <a:cxn ang="0">
                  <a:pos x="120" y="41"/>
                </a:cxn>
                <a:cxn ang="0">
                  <a:pos x="118" y="28"/>
                </a:cxn>
                <a:cxn ang="0">
                  <a:pos x="110" y="10"/>
                </a:cxn>
                <a:cxn ang="0">
                  <a:pos x="90" y="0"/>
                </a:cxn>
                <a:cxn ang="0">
                  <a:pos x="67" y="6"/>
                </a:cxn>
                <a:cxn ang="0">
                  <a:pos x="60" y="25"/>
                </a:cxn>
                <a:cxn ang="0">
                  <a:pos x="61" y="41"/>
                </a:cxn>
                <a:cxn ang="0">
                  <a:pos x="61" y="58"/>
                </a:cxn>
                <a:cxn ang="0">
                  <a:pos x="72" y="66"/>
                </a:cxn>
                <a:cxn ang="0">
                  <a:pos x="69" y="78"/>
                </a:cxn>
                <a:cxn ang="0">
                  <a:pos x="57" y="88"/>
                </a:cxn>
                <a:cxn ang="0">
                  <a:pos x="39" y="97"/>
                </a:cxn>
                <a:cxn ang="0">
                  <a:pos x="23" y="110"/>
                </a:cxn>
                <a:cxn ang="0">
                  <a:pos x="11" y="128"/>
                </a:cxn>
                <a:cxn ang="0">
                  <a:pos x="8" y="150"/>
                </a:cxn>
                <a:cxn ang="0">
                  <a:pos x="3" y="178"/>
                </a:cxn>
                <a:cxn ang="0">
                  <a:pos x="1" y="206"/>
                </a:cxn>
                <a:cxn ang="0">
                  <a:pos x="10" y="224"/>
                </a:cxn>
                <a:cxn ang="0">
                  <a:pos x="23" y="232"/>
                </a:cxn>
                <a:cxn ang="0">
                  <a:pos x="28" y="243"/>
                </a:cxn>
                <a:cxn ang="0">
                  <a:pos x="27" y="268"/>
                </a:cxn>
                <a:cxn ang="0">
                  <a:pos x="13" y="372"/>
                </a:cxn>
                <a:cxn ang="0">
                  <a:pos x="18" y="372"/>
                </a:cxn>
                <a:cxn ang="0">
                  <a:pos x="31" y="275"/>
                </a:cxn>
                <a:cxn ang="0">
                  <a:pos x="40" y="335"/>
                </a:cxn>
                <a:cxn ang="0">
                  <a:pos x="41" y="285"/>
                </a:cxn>
                <a:cxn ang="0">
                  <a:pos x="63" y="286"/>
                </a:cxn>
                <a:cxn ang="0">
                  <a:pos x="76" y="305"/>
                </a:cxn>
                <a:cxn ang="0">
                  <a:pos x="90" y="326"/>
                </a:cxn>
                <a:cxn ang="0">
                  <a:pos x="102" y="341"/>
                </a:cxn>
                <a:cxn ang="0">
                  <a:pos x="96" y="352"/>
                </a:cxn>
                <a:cxn ang="0">
                  <a:pos x="102" y="364"/>
                </a:cxn>
                <a:cxn ang="0">
                  <a:pos x="123" y="361"/>
                </a:cxn>
                <a:cxn ang="0">
                  <a:pos x="132" y="352"/>
                </a:cxn>
                <a:cxn ang="0">
                  <a:pos x="136" y="345"/>
                </a:cxn>
                <a:cxn ang="0">
                  <a:pos x="135" y="332"/>
                </a:cxn>
                <a:cxn ang="0">
                  <a:pos x="136" y="322"/>
                </a:cxn>
                <a:cxn ang="0">
                  <a:pos x="132" y="315"/>
                </a:cxn>
                <a:cxn ang="0">
                  <a:pos x="135" y="299"/>
                </a:cxn>
                <a:cxn ang="0">
                  <a:pos x="136" y="288"/>
                </a:cxn>
                <a:cxn ang="0">
                  <a:pos x="155" y="338"/>
                </a:cxn>
                <a:cxn ang="0">
                  <a:pos x="164" y="338"/>
                </a:cxn>
                <a:cxn ang="0">
                  <a:pos x="168" y="285"/>
                </a:cxn>
                <a:cxn ang="0">
                  <a:pos x="175" y="370"/>
                </a:cxn>
                <a:cxn ang="0">
                  <a:pos x="184" y="372"/>
                </a:cxn>
              </a:cxnLst>
              <a:rect l="0" t="0" r="r" b="b"/>
              <a:pathLst>
                <a:path w="209" h="374">
                  <a:moveTo>
                    <a:pt x="182" y="270"/>
                  </a:moveTo>
                  <a:lnTo>
                    <a:pt x="182" y="266"/>
                  </a:lnTo>
                  <a:lnTo>
                    <a:pt x="182" y="259"/>
                  </a:lnTo>
                  <a:lnTo>
                    <a:pt x="175" y="259"/>
                  </a:lnTo>
                  <a:lnTo>
                    <a:pt x="176" y="234"/>
                  </a:lnTo>
                  <a:lnTo>
                    <a:pt x="178" y="203"/>
                  </a:lnTo>
                  <a:lnTo>
                    <a:pt x="187" y="203"/>
                  </a:lnTo>
                  <a:lnTo>
                    <a:pt x="192" y="201"/>
                  </a:lnTo>
                  <a:lnTo>
                    <a:pt x="197" y="197"/>
                  </a:lnTo>
                  <a:lnTo>
                    <a:pt x="197" y="194"/>
                  </a:lnTo>
                  <a:lnTo>
                    <a:pt x="201" y="191"/>
                  </a:lnTo>
                  <a:lnTo>
                    <a:pt x="208" y="187"/>
                  </a:lnTo>
                  <a:lnTo>
                    <a:pt x="209" y="181"/>
                  </a:lnTo>
                  <a:lnTo>
                    <a:pt x="209" y="174"/>
                  </a:lnTo>
                  <a:lnTo>
                    <a:pt x="207" y="168"/>
                  </a:lnTo>
                  <a:lnTo>
                    <a:pt x="198" y="160"/>
                  </a:lnTo>
                  <a:lnTo>
                    <a:pt x="189" y="150"/>
                  </a:lnTo>
                  <a:lnTo>
                    <a:pt x="185" y="143"/>
                  </a:lnTo>
                  <a:lnTo>
                    <a:pt x="184" y="137"/>
                  </a:lnTo>
                  <a:lnTo>
                    <a:pt x="181" y="134"/>
                  </a:lnTo>
                  <a:lnTo>
                    <a:pt x="181" y="127"/>
                  </a:lnTo>
                  <a:lnTo>
                    <a:pt x="179" y="118"/>
                  </a:lnTo>
                  <a:lnTo>
                    <a:pt x="176" y="114"/>
                  </a:lnTo>
                  <a:lnTo>
                    <a:pt x="178" y="94"/>
                  </a:lnTo>
                  <a:lnTo>
                    <a:pt x="187" y="82"/>
                  </a:lnTo>
                  <a:lnTo>
                    <a:pt x="187" y="81"/>
                  </a:lnTo>
                  <a:lnTo>
                    <a:pt x="184" y="81"/>
                  </a:lnTo>
                  <a:lnTo>
                    <a:pt x="174" y="94"/>
                  </a:lnTo>
                  <a:lnTo>
                    <a:pt x="145" y="94"/>
                  </a:lnTo>
                  <a:lnTo>
                    <a:pt x="139" y="92"/>
                  </a:lnTo>
                  <a:lnTo>
                    <a:pt x="130" y="88"/>
                  </a:lnTo>
                  <a:lnTo>
                    <a:pt x="120" y="85"/>
                  </a:lnTo>
                  <a:lnTo>
                    <a:pt x="113" y="79"/>
                  </a:lnTo>
                  <a:lnTo>
                    <a:pt x="113" y="71"/>
                  </a:lnTo>
                  <a:lnTo>
                    <a:pt x="115" y="65"/>
                  </a:lnTo>
                  <a:lnTo>
                    <a:pt x="120" y="55"/>
                  </a:lnTo>
                  <a:lnTo>
                    <a:pt x="123" y="48"/>
                  </a:lnTo>
                  <a:lnTo>
                    <a:pt x="120" y="41"/>
                  </a:lnTo>
                  <a:lnTo>
                    <a:pt x="118" y="36"/>
                  </a:lnTo>
                  <a:lnTo>
                    <a:pt x="118" y="28"/>
                  </a:lnTo>
                  <a:lnTo>
                    <a:pt x="115" y="18"/>
                  </a:lnTo>
                  <a:lnTo>
                    <a:pt x="110" y="10"/>
                  </a:lnTo>
                  <a:lnTo>
                    <a:pt x="105" y="3"/>
                  </a:lnTo>
                  <a:lnTo>
                    <a:pt x="90" y="0"/>
                  </a:lnTo>
                  <a:lnTo>
                    <a:pt x="79" y="2"/>
                  </a:lnTo>
                  <a:lnTo>
                    <a:pt x="67" y="6"/>
                  </a:lnTo>
                  <a:lnTo>
                    <a:pt x="61" y="15"/>
                  </a:lnTo>
                  <a:lnTo>
                    <a:pt x="60" y="25"/>
                  </a:lnTo>
                  <a:lnTo>
                    <a:pt x="61" y="35"/>
                  </a:lnTo>
                  <a:lnTo>
                    <a:pt x="61" y="41"/>
                  </a:lnTo>
                  <a:lnTo>
                    <a:pt x="60" y="48"/>
                  </a:lnTo>
                  <a:lnTo>
                    <a:pt x="61" y="58"/>
                  </a:lnTo>
                  <a:lnTo>
                    <a:pt x="67" y="61"/>
                  </a:lnTo>
                  <a:lnTo>
                    <a:pt x="72" y="66"/>
                  </a:lnTo>
                  <a:lnTo>
                    <a:pt x="73" y="75"/>
                  </a:lnTo>
                  <a:lnTo>
                    <a:pt x="69" y="78"/>
                  </a:lnTo>
                  <a:lnTo>
                    <a:pt x="61" y="82"/>
                  </a:lnTo>
                  <a:lnTo>
                    <a:pt x="57" y="88"/>
                  </a:lnTo>
                  <a:lnTo>
                    <a:pt x="50" y="92"/>
                  </a:lnTo>
                  <a:lnTo>
                    <a:pt x="39" y="97"/>
                  </a:lnTo>
                  <a:lnTo>
                    <a:pt x="28" y="102"/>
                  </a:lnTo>
                  <a:lnTo>
                    <a:pt x="23" y="110"/>
                  </a:lnTo>
                  <a:lnTo>
                    <a:pt x="17" y="117"/>
                  </a:lnTo>
                  <a:lnTo>
                    <a:pt x="11" y="128"/>
                  </a:lnTo>
                  <a:lnTo>
                    <a:pt x="10" y="134"/>
                  </a:lnTo>
                  <a:lnTo>
                    <a:pt x="8" y="150"/>
                  </a:lnTo>
                  <a:lnTo>
                    <a:pt x="5" y="167"/>
                  </a:lnTo>
                  <a:lnTo>
                    <a:pt x="3" y="178"/>
                  </a:lnTo>
                  <a:lnTo>
                    <a:pt x="0" y="191"/>
                  </a:lnTo>
                  <a:lnTo>
                    <a:pt x="1" y="206"/>
                  </a:lnTo>
                  <a:lnTo>
                    <a:pt x="4" y="216"/>
                  </a:lnTo>
                  <a:lnTo>
                    <a:pt x="10" y="224"/>
                  </a:lnTo>
                  <a:lnTo>
                    <a:pt x="16" y="230"/>
                  </a:lnTo>
                  <a:lnTo>
                    <a:pt x="23" y="232"/>
                  </a:lnTo>
                  <a:lnTo>
                    <a:pt x="27" y="232"/>
                  </a:lnTo>
                  <a:lnTo>
                    <a:pt x="28" y="243"/>
                  </a:lnTo>
                  <a:lnTo>
                    <a:pt x="30" y="260"/>
                  </a:lnTo>
                  <a:lnTo>
                    <a:pt x="27" y="268"/>
                  </a:lnTo>
                  <a:lnTo>
                    <a:pt x="23" y="270"/>
                  </a:lnTo>
                  <a:lnTo>
                    <a:pt x="13" y="372"/>
                  </a:lnTo>
                  <a:lnTo>
                    <a:pt x="16" y="374"/>
                  </a:lnTo>
                  <a:lnTo>
                    <a:pt x="18" y="372"/>
                  </a:lnTo>
                  <a:lnTo>
                    <a:pt x="30" y="276"/>
                  </a:lnTo>
                  <a:lnTo>
                    <a:pt x="31" y="275"/>
                  </a:lnTo>
                  <a:lnTo>
                    <a:pt x="37" y="334"/>
                  </a:lnTo>
                  <a:lnTo>
                    <a:pt x="40" y="335"/>
                  </a:lnTo>
                  <a:lnTo>
                    <a:pt x="43" y="332"/>
                  </a:lnTo>
                  <a:lnTo>
                    <a:pt x="41" y="285"/>
                  </a:lnTo>
                  <a:lnTo>
                    <a:pt x="50" y="288"/>
                  </a:lnTo>
                  <a:lnTo>
                    <a:pt x="63" y="286"/>
                  </a:lnTo>
                  <a:lnTo>
                    <a:pt x="73" y="298"/>
                  </a:lnTo>
                  <a:lnTo>
                    <a:pt x="76" y="305"/>
                  </a:lnTo>
                  <a:lnTo>
                    <a:pt x="84" y="315"/>
                  </a:lnTo>
                  <a:lnTo>
                    <a:pt x="90" y="326"/>
                  </a:lnTo>
                  <a:lnTo>
                    <a:pt x="97" y="339"/>
                  </a:lnTo>
                  <a:lnTo>
                    <a:pt x="102" y="341"/>
                  </a:lnTo>
                  <a:lnTo>
                    <a:pt x="99" y="349"/>
                  </a:lnTo>
                  <a:lnTo>
                    <a:pt x="96" y="352"/>
                  </a:lnTo>
                  <a:lnTo>
                    <a:pt x="97" y="358"/>
                  </a:lnTo>
                  <a:lnTo>
                    <a:pt x="102" y="364"/>
                  </a:lnTo>
                  <a:lnTo>
                    <a:pt x="110" y="364"/>
                  </a:lnTo>
                  <a:lnTo>
                    <a:pt x="123" y="361"/>
                  </a:lnTo>
                  <a:lnTo>
                    <a:pt x="126" y="357"/>
                  </a:lnTo>
                  <a:lnTo>
                    <a:pt x="132" y="352"/>
                  </a:lnTo>
                  <a:lnTo>
                    <a:pt x="136" y="351"/>
                  </a:lnTo>
                  <a:lnTo>
                    <a:pt x="136" y="345"/>
                  </a:lnTo>
                  <a:lnTo>
                    <a:pt x="130" y="335"/>
                  </a:lnTo>
                  <a:lnTo>
                    <a:pt x="135" y="332"/>
                  </a:lnTo>
                  <a:lnTo>
                    <a:pt x="138" y="326"/>
                  </a:lnTo>
                  <a:lnTo>
                    <a:pt x="136" y="322"/>
                  </a:lnTo>
                  <a:lnTo>
                    <a:pt x="133" y="318"/>
                  </a:lnTo>
                  <a:lnTo>
                    <a:pt x="132" y="315"/>
                  </a:lnTo>
                  <a:lnTo>
                    <a:pt x="135" y="309"/>
                  </a:lnTo>
                  <a:lnTo>
                    <a:pt x="135" y="299"/>
                  </a:lnTo>
                  <a:lnTo>
                    <a:pt x="132" y="293"/>
                  </a:lnTo>
                  <a:lnTo>
                    <a:pt x="136" y="288"/>
                  </a:lnTo>
                  <a:lnTo>
                    <a:pt x="158" y="286"/>
                  </a:lnTo>
                  <a:lnTo>
                    <a:pt x="155" y="338"/>
                  </a:lnTo>
                  <a:lnTo>
                    <a:pt x="159" y="339"/>
                  </a:lnTo>
                  <a:lnTo>
                    <a:pt x="164" y="338"/>
                  </a:lnTo>
                  <a:lnTo>
                    <a:pt x="165" y="286"/>
                  </a:lnTo>
                  <a:lnTo>
                    <a:pt x="168" y="285"/>
                  </a:lnTo>
                  <a:lnTo>
                    <a:pt x="175" y="285"/>
                  </a:lnTo>
                  <a:lnTo>
                    <a:pt x="175" y="370"/>
                  </a:lnTo>
                  <a:lnTo>
                    <a:pt x="178" y="374"/>
                  </a:lnTo>
                  <a:lnTo>
                    <a:pt x="184" y="372"/>
                  </a:lnTo>
                  <a:lnTo>
                    <a:pt x="182" y="270"/>
                  </a:lnTo>
                  <a:close/>
                </a:path>
              </a:pathLst>
            </a:custGeom>
            <a:noFill/>
            <a:ln w="1588">
              <a:solidFill>
                <a:srgbClr val="1F1A17"/>
              </a:solidFill>
              <a:prstDash val="solid"/>
              <a:round/>
              <a:headEnd/>
              <a:tailEnd/>
            </a:ln>
          </p:spPr>
          <p:txBody>
            <a:bodyPr>
              <a:prstTxWarp prst="textNoShape">
                <a:avLst/>
              </a:prstTxWarp>
            </a:bodyPr>
            <a:lstStyle/>
            <a:p>
              <a:endParaRPr lang="en-US" dirty="0"/>
            </a:p>
          </p:txBody>
        </p:sp>
        <p:sp>
          <p:nvSpPr>
            <p:cNvPr id="40" name="Freeform 327"/>
            <p:cNvSpPr>
              <a:spLocks noEditPoints="1"/>
            </p:cNvSpPr>
            <p:nvPr/>
          </p:nvSpPr>
          <p:spPr bwMode="auto">
            <a:xfrm>
              <a:off x="4089" y="4553"/>
              <a:ext cx="229" cy="387"/>
            </a:xfrm>
            <a:custGeom>
              <a:avLst/>
              <a:gdLst/>
              <a:ahLst/>
              <a:cxnLst>
                <a:cxn ang="0">
                  <a:pos x="58" y="332"/>
                </a:cxn>
                <a:cxn ang="0">
                  <a:pos x="33" y="356"/>
                </a:cxn>
                <a:cxn ang="0">
                  <a:pos x="27" y="328"/>
                </a:cxn>
                <a:cxn ang="0">
                  <a:pos x="26" y="305"/>
                </a:cxn>
                <a:cxn ang="0">
                  <a:pos x="19" y="276"/>
                </a:cxn>
                <a:cxn ang="0">
                  <a:pos x="12" y="257"/>
                </a:cxn>
                <a:cxn ang="0">
                  <a:pos x="0" y="243"/>
                </a:cxn>
                <a:cxn ang="0">
                  <a:pos x="6" y="220"/>
                </a:cxn>
                <a:cxn ang="0">
                  <a:pos x="14" y="214"/>
                </a:cxn>
                <a:cxn ang="0">
                  <a:pos x="16" y="197"/>
                </a:cxn>
                <a:cxn ang="0">
                  <a:pos x="10" y="174"/>
                </a:cxn>
                <a:cxn ang="0">
                  <a:pos x="22" y="164"/>
                </a:cxn>
                <a:cxn ang="0">
                  <a:pos x="58" y="131"/>
                </a:cxn>
                <a:cxn ang="0">
                  <a:pos x="78" y="122"/>
                </a:cxn>
                <a:cxn ang="0">
                  <a:pos x="96" y="99"/>
                </a:cxn>
                <a:cxn ang="0">
                  <a:pos x="96" y="82"/>
                </a:cxn>
                <a:cxn ang="0">
                  <a:pos x="92" y="68"/>
                </a:cxn>
                <a:cxn ang="0">
                  <a:pos x="92" y="53"/>
                </a:cxn>
                <a:cxn ang="0">
                  <a:pos x="88" y="32"/>
                </a:cxn>
                <a:cxn ang="0">
                  <a:pos x="85" y="15"/>
                </a:cxn>
                <a:cxn ang="0">
                  <a:pos x="101" y="2"/>
                </a:cxn>
                <a:cxn ang="0">
                  <a:pos x="125" y="5"/>
                </a:cxn>
                <a:cxn ang="0">
                  <a:pos x="148" y="12"/>
                </a:cxn>
                <a:cxn ang="0">
                  <a:pos x="162" y="33"/>
                </a:cxn>
                <a:cxn ang="0">
                  <a:pos x="162" y="63"/>
                </a:cxn>
                <a:cxn ang="0">
                  <a:pos x="157" y="82"/>
                </a:cxn>
                <a:cxn ang="0">
                  <a:pos x="144" y="92"/>
                </a:cxn>
                <a:cxn ang="0">
                  <a:pos x="162" y="104"/>
                </a:cxn>
                <a:cxn ang="0">
                  <a:pos x="174" y="109"/>
                </a:cxn>
                <a:cxn ang="0">
                  <a:pos x="204" y="122"/>
                </a:cxn>
                <a:cxn ang="0">
                  <a:pos x="214" y="152"/>
                </a:cxn>
                <a:cxn ang="0">
                  <a:pos x="229" y="186"/>
                </a:cxn>
                <a:cxn ang="0">
                  <a:pos x="220" y="223"/>
                </a:cxn>
                <a:cxn ang="0">
                  <a:pos x="196" y="239"/>
                </a:cxn>
                <a:cxn ang="0">
                  <a:pos x="191" y="266"/>
                </a:cxn>
                <a:cxn ang="0">
                  <a:pos x="194" y="377"/>
                </a:cxn>
                <a:cxn ang="0">
                  <a:pos x="161" y="296"/>
                </a:cxn>
                <a:cxn ang="0">
                  <a:pos x="127" y="341"/>
                </a:cxn>
                <a:cxn ang="0">
                  <a:pos x="85" y="308"/>
                </a:cxn>
                <a:cxn ang="0">
                  <a:pos x="79" y="321"/>
                </a:cxn>
                <a:cxn ang="0">
                  <a:pos x="81" y="385"/>
                </a:cxn>
                <a:cxn ang="0">
                  <a:pos x="70" y="381"/>
                </a:cxn>
                <a:cxn ang="0">
                  <a:pos x="181" y="277"/>
                </a:cxn>
                <a:cxn ang="0">
                  <a:pos x="173" y="266"/>
                </a:cxn>
              </a:cxnLst>
              <a:rect l="0" t="0" r="r" b="b"/>
              <a:pathLst>
                <a:path w="229" h="387">
                  <a:moveTo>
                    <a:pt x="66" y="349"/>
                  </a:moveTo>
                  <a:lnTo>
                    <a:pt x="63" y="332"/>
                  </a:lnTo>
                  <a:lnTo>
                    <a:pt x="58" y="332"/>
                  </a:lnTo>
                  <a:lnTo>
                    <a:pt x="53" y="328"/>
                  </a:lnTo>
                  <a:lnTo>
                    <a:pt x="37" y="354"/>
                  </a:lnTo>
                  <a:lnTo>
                    <a:pt x="33" y="356"/>
                  </a:lnTo>
                  <a:lnTo>
                    <a:pt x="32" y="348"/>
                  </a:lnTo>
                  <a:lnTo>
                    <a:pt x="37" y="341"/>
                  </a:lnTo>
                  <a:lnTo>
                    <a:pt x="27" y="328"/>
                  </a:lnTo>
                  <a:lnTo>
                    <a:pt x="27" y="316"/>
                  </a:lnTo>
                  <a:lnTo>
                    <a:pt x="29" y="309"/>
                  </a:lnTo>
                  <a:lnTo>
                    <a:pt x="26" y="305"/>
                  </a:lnTo>
                  <a:lnTo>
                    <a:pt x="26" y="300"/>
                  </a:lnTo>
                  <a:lnTo>
                    <a:pt x="23" y="288"/>
                  </a:lnTo>
                  <a:lnTo>
                    <a:pt x="19" y="276"/>
                  </a:lnTo>
                  <a:lnTo>
                    <a:pt x="14" y="275"/>
                  </a:lnTo>
                  <a:lnTo>
                    <a:pt x="13" y="262"/>
                  </a:lnTo>
                  <a:lnTo>
                    <a:pt x="12" y="257"/>
                  </a:lnTo>
                  <a:lnTo>
                    <a:pt x="6" y="252"/>
                  </a:lnTo>
                  <a:lnTo>
                    <a:pt x="0" y="246"/>
                  </a:lnTo>
                  <a:lnTo>
                    <a:pt x="0" y="243"/>
                  </a:lnTo>
                  <a:lnTo>
                    <a:pt x="3" y="234"/>
                  </a:lnTo>
                  <a:lnTo>
                    <a:pt x="6" y="229"/>
                  </a:lnTo>
                  <a:lnTo>
                    <a:pt x="6" y="220"/>
                  </a:lnTo>
                  <a:lnTo>
                    <a:pt x="10" y="214"/>
                  </a:lnTo>
                  <a:lnTo>
                    <a:pt x="14" y="219"/>
                  </a:lnTo>
                  <a:lnTo>
                    <a:pt x="14" y="214"/>
                  </a:lnTo>
                  <a:lnTo>
                    <a:pt x="17" y="207"/>
                  </a:lnTo>
                  <a:lnTo>
                    <a:pt x="20" y="203"/>
                  </a:lnTo>
                  <a:lnTo>
                    <a:pt x="16" y="197"/>
                  </a:lnTo>
                  <a:lnTo>
                    <a:pt x="12" y="190"/>
                  </a:lnTo>
                  <a:lnTo>
                    <a:pt x="10" y="183"/>
                  </a:lnTo>
                  <a:lnTo>
                    <a:pt x="10" y="174"/>
                  </a:lnTo>
                  <a:lnTo>
                    <a:pt x="13" y="167"/>
                  </a:lnTo>
                  <a:lnTo>
                    <a:pt x="16" y="164"/>
                  </a:lnTo>
                  <a:lnTo>
                    <a:pt x="22" y="164"/>
                  </a:lnTo>
                  <a:lnTo>
                    <a:pt x="19" y="140"/>
                  </a:lnTo>
                  <a:lnTo>
                    <a:pt x="17" y="131"/>
                  </a:lnTo>
                  <a:lnTo>
                    <a:pt x="58" y="131"/>
                  </a:lnTo>
                  <a:lnTo>
                    <a:pt x="62" y="129"/>
                  </a:lnTo>
                  <a:lnTo>
                    <a:pt x="70" y="124"/>
                  </a:lnTo>
                  <a:lnTo>
                    <a:pt x="78" y="122"/>
                  </a:lnTo>
                  <a:lnTo>
                    <a:pt x="69" y="121"/>
                  </a:lnTo>
                  <a:lnTo>
                    <a:pt x="82" y="112"/>
                  </a:lnTo>
                  <a:lnTo>
                    <a:pt x="96" y="99"/>
                  </a:lnTo>
                  <a:lnTo>
                    <a:pt x="96" y="95"/>
                  </a:lnTo>
                  <a:lnTo>
                    <a:pt x="98" y="88"/>
                  </a:lnTo>
                  <a:lnTo>
                    <a:pt x="96" y="82"/>
                  </a:lnTo>
                  <a:lnTo>
                    <a:pt x="93" y="76"/>
                  </a:lnTo>
                  <a:lnTo>
                    <a:pt x="93" y="71"/>
                  </a:lnTo>
                  <a:lnTo>
                    <a:pt x="92" y="68"/>
                  </a:lnTo>
                  <a:lnTo>
                    <a:pt x="92" y="61"/>
                  </a:lnTo>
                  <a:lnTo>
                    <a:pt x="93" y="56"/>
                  </a:lnTo>
                  <a:lnTo>
                    <a:pt x="92" y="53"/>
                  </a:lnTo>
                  <a:lnTo>
                    <a:pt x="89" y="45"/>
                  </a:lnTo>
                  <a:lnTo>
                    <a:pt x="88" y="38"/>
                  </a:lnTo>
                  <a:lnTo>
                    <a:pt x="88" y="32"/>
                  </a:lnTo>
                  <a:lnTo>
                    <a:pt x="86" y="26"/>
                  </a:lnTo>
                  <a:lnTo>
                    <a:pt x="85" y="20"/>
                  </a:lnTo>
                  <a:lnTo>
                    <a:pt x="85" y="15"/>
                  </a:lnTo>
                  <a:lnTo>
                    <a:pt x="88" y="9"/>
                  </a:lnTo>
                  <a:lnTo>
                    <a:pt x="92" y="5"/>
                  </a:lnTo>
                  <a:lnTo>
                    <a:pt x="101" y="2"/>
                  </a:lnTo>
                  <a:lnTo>
                    <a:pt x="111" y="0"/>
                  </a:lnTo>
                  <a:lnTo>
                    <a:pt x="118" y="0"/>
                  </a:lnTo>
                  <a:lnTo>
                    <a:pt x="125" y="5"/>
                  </a:lnTo>
                  <a:lnTo>
                    <a:pt x="132" y="7"/>
                  </a:lnTo>
                  <a:lnTo>
                    <a:pt x="141" y="9"/>
                  </a:lnTo>
                  <a:lnTo>
                    <a:pt x="148" y="12"/>
                  </a:lnTo>
                  <a:lnTo>
                    <a:pt x="154" y="17"/>
                  </a:lnTo>
                  <a:lnTo>
                    <a:pt x="158" y="25"/>
                  </a:lnTo>
                  <a:lnTo>
                    <a:pt x="162" y="33"/>
                  </a:lnTo>
                  <a:lnTo>
                    <a:pt x="165" y="46"/>
                  </a:lnTo>
                  <a:lnTo>
                    <a:pt x="164" y="53"/>
                  </a:lnTo>
                  <a:lnTo>
                    <a:pt x="162" y="63"/>
                  </a:lnTo>
                  <a:lnTo>
                    <a:pt x="158" y="71"/>
                  </a:lnTo>
                  <a:lnTo>
                    <a:pt x="154" y="75"/>
                  </a:lnTo>
                  <a:lnTo>
                    <a:pt x="157" y="82"/>
                  </a:lnTo>
                  <a:lnTo>
                    <a:pt x="155" y="88"/>
                  </a:lnTo>
                  <a:lnTo>
                    <a:pt x="151" y="91"/>
                  </a:lnTo>
                  <a:lnTo>
                    <a:pt x="144" y="92"/>
                  </a:lnTo>
                  <a:lnTo>
                    <a:pt x="147" y="98"/>
                  </a:lnTo>
                  <a:lnTo>
                    <a:pt x="158" y="98"/>
                  </a:lnTo>
                  <a:lnTo>
                    <a:pt x="162" y="104"/>
                  </a:lnTo>
                  <a:lnTo>
                    <a:pt x="164" y="107"/>
                  </a:lnTo>
                  <a:lnTo>
                    <a:pt x="168" y="109"/>
                  </a:lnTo>
                  <a:lnTo>
                    <a:pt x="174" y="109"/>
                  </a:lnTo>
                  <a:lnTo>
                    <a:pt x="188" y="112"/>
                  </a:lnTo>
                  <a:lnTo>
                    <a:pt x="198" y="115"/>
                  </a:lnTo>
                  <a:lnTo>
                    <a:pt x="204" y="122"/>
                  </a:lnTo>
                  <a:lnTo>
                    <a:pt x="208" y="131"/>
                  </a:lnTo>
                  <a:lnTo>
                    <a:pt x="211" y="140"/>
                  </a:lnTo>
                  <a:lnTo>
                    <a:pt x="214" y="152"/>
                  </a:lnTo>
                  <a:lnTo>
                    <a:pt x="218" y="163"/>
                  </a:lnTo>
                  <a:lnTo>
                    <a:pt x="224" y="173"/>
                  </a:lnTo>
                  <a:lnTo>
                    <a:pt x="229" y="186"/>
                  </a:lnTo>
                  <a:lnTo>
                    <a:pt x="229" y="197"/>
                  </a:lnTo>
                  <a:lnTo>
                    <a:pt x="227" y="208"/>
                  </a:lnTo>
                  <a:lnTo>
                    <a:pt x="220" y="223"/>
                  </a:lnTo>
                  <a:lnTo>
                    <a:pt x="214" y="230"/>
                  </a:lnTo>
                  <a:lnTo>
                    <a:pt x="206" y="234"/>
                  </a:lnTo>
                  <a:lnTo>
                    <a:pt x="196" y="239"/>
                  </a:lnTo>
                  <a:lnTo>
                    <a:pt x="196" y="256"/>
                  </a:lnTo>
                  <a:lnTo>
                    <a:pt x="196" y="262"/>
                  </a:lnTo>
                  <a:lnTo>
                    <a:pt x="191" y="266"/>
                  </a:lnTo>
                  <a:lnTo>
                    <a:pt x="201" y="372"/>
                  </a:lnTo>
                  <a:lnTo>
                    <a:pt x="200" y="377"/>
                  </a:lnTo>
                  <a:lnTo>
                    <a:pt x="194" y="377"/>
                  </a:lnTo>
                  <a:lnTo>
                    <a:pt x="193" y="372"/>
                  </a:lnTo>
                  <a:lnTo>
                    <a:pt x="183" y="295"/>
                  </a:lnTo>
                  <a:lnTo>
                    <a:pt x="161" y="296"/>
                  </a:lnTo>
                  <a:lnTo>
                    <a:pt x="132" y="345"/>
                  </a:lnTo>
                  <a:lnTo>
                    <a:pt x="128" y="345"/>
                  </a:lnTo>
                  <a:lnTo>
                    <a:pt x="127" y="341"/>
                  </a:lnTo>
                  <a:lnTo>
                    <a:pt x="151" y="298"/>
                  </a:lnTo>
                  <a:lnTo>
                    <a:pt x="93" y="305"/>
                  </a:lnTo>
                  <a:lnTo>
                    <a:pt x="85" y="308"/>
                  </a:lnTo>
                  <a:lnTo>
                    <a:pt x="85" y="315"/>
                  </a:lnTo>
                  <a:lnTo>
                    <a:pt x="82" y="319"/>
                  </a:lnTo>
                  <a:lnTo>
                    <a:pt x="79" y="321"/>
                  </a:lnTo>
                  <a:lnTo>
                    <a:pt x="76" y="325"/>
                  </a:lnTo>
                  <a:lnTo>
                    <a:pt x="75" y="329"/>
                  </a:lnTo>
                  <a:lnTo>
                    <a:pt x="81" y="385"/>
                  </a:lnTo>
                  <a:lnTo>
                    <a:pt x="79" y="387"/>
                  </a:lnTo>
                  <a:lnTo>
                    <a:pt x="75" y="385"/>
                  </a:lnTo>
                  <a:lnTo>
                    <a:pt x="70" y="381"/>
                  </a:lnTo>
                  <a:lnTo>
                    <a:pt x="66" y="349"/>
                  </a:lnTo>
                  <a:close/>
                  <a:moveTo>
                    <a:pt x="178" y="260"/>
                  </a:moveTo>
                  <a:lnTo>
                    <a:pt x="181" y="277"/>
                  </a:lnTo>
                  <a:lnTo>
                    <a:pt x="171" y="276"/>
                  </a:lnTo>
                  <a:lnTo>
                    <a:pt x="170" y="272"/>
                  </a:lnTo>
                  <a:lnTo>
                    <a:pt x="173" y="266"/>
                  </a:lnTo>
                  <a:lnTo>
                    <a:pt x="178" y="260"/>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41" name="Freeform 328"/>
            <p:cNvSpPr>
              <a:spLocks/>
            </p:cNvSpPr>
            <p:nvPr/>
          </p:nvSpPr>
          <p:spPr bwMode="auto">
            <a:xfrm>
              <a:off x="4089" y="4553"/>
              <a:ext cx="229" cy="387"/>
            </a:xfrm>
            <a:custGeom>
              <a:avLst/>
              <a:gdLst/>
              <a:ahLst/>
              <a:cxnLst>
                <a:cxn ang="0">
                  <a:pos x="63" y="332"/>
                </a:cxn>
                <a:cxn ang="0">
                  <a:pos x="53" y="328"/>
                </a:cxn>
                <a:cxn ang="0">
                  <a:pos x="33" y="356"/>
                </a:cxn>
                <a:cxn ang="0">
                  <a:pos x="37" y="341"/>
                </a:cxn>
                <a:cxn ang="0">
                  <a:pos x="27" y="316"/>
                </a:cxn>
                <a:cxn ang="0">
                  <a:pos x="26" y="305"/>
                </a:cxn>
                <a:cxn ang="0">
                  <a:pos x="23" y="288"/>
                </a:cxn>
                <a:cxn ang="0">
                  <a:pos x="14" y="275"/>
                </a:cxn>
                <a:cxn ang="0">
                  <a:pos x="12" y="257"/>
                </a:cxn>
                <a:cxn ang="0">
                  <a:pos x="0" y="246"/>
                </a:cxn>
                <a:cxn ang="0">
                  <a:pos x="3" y="234"/>
                </a:cxn>
                <a:cxn ang="0">
                  <a:pos x="6" y="220"/>
                </a:cxn>
                <a:cxn ang="0">
                  <a:pos x="14" y="219"/>
                </a:cxn>
                <a:cxn ang="0">
                  <a:pos x="17" y="207"/>
                </a:cxn>
                <a:cxn ang="0">
                  <a:pos x="16" y="197"/>
                </a:cxn>
                <a:cxn ang="0">
                  <a:pos x="10" y="183"/>
                </a:cxn>
                <a:cxn ang="0">
                  <a:pos x="13" y="167"/>
                </a:cxn>
                <a:cxn ang="0">
                  <a:pos x="22" y="164"/>
                </a:cxn>
                <a:cxn ang="0">
                  <a:pos x="17" y="131"/>
                </a:cxn>
                <a:cxn ang="0">
                  <a:pos x="62" y="129"/>
                </a:cxn>
                <a:cxn ang="0">
                  <a:pos x="78" y="122"/>
                </a:cxn>
                <a:cxn ang="0">
                  <a:pos x="82" y="112"/>
                </a:cxn>
                <a:cxn ang="0">
                  <a:pos x="96" y="95"/>
                </a:cxn>
                <a:cxn ang="0">
                  <a:pos x="96" y="82"/>
                </a:cxn>
                <a:cxn ang="0">
                  <a:pos x="93" y="71"/>
                </a:cxn>
                <a:cxn ang="0">
                  <a:pos x="92" y="61"/>
                </a:cxn>
                <a:cxn ang="0">
                  <a:pos x="92" y="53"/>
                </a:cxn>
                <a:cxn ang="0">
                  <a:pos x="88" y="38"/>
                </a:cxn>
                <a:cxn ang="0">
                  <a:pos x="86" y="26"/>
                </a:cxn>
                <a:cxn ang="0">
                  <a:pos x="85" y="15"/>
                </a:cxn>
                <a:cxn ang="0">
                  <a:pos x="92" y="5"/>
                </a:cxn>
                <a:cxn ang="0">
                  <a:pos x="111" y="0"/>
                </a:cxn>
                <a:cxn ang="0">
                  <a:pos x="125" y="5"/>
                </a:cxn>
                <a:cxn ang="0">
                  <a:pos x="141" y="9"/>
                </a:cxn>
                <a:cxn ang="0">
                  <a:pos x="154" y="17"/>
                </a:cxn>
                <a:cxn ang="0">
                  <a:pos x="162" y="33"/>
                </a:cxn>
                <a:cxn ang="0">
                  <a:pos x="164" y="53"/>
                </a:cxn>
                <a:cxn ang="0">
                  <a:pos x="158" y="71"/>
                </a:cxn>
                <a:cxn ang="0">
                  <a:pos x="157" y="82"/>
                </a:cxn>
                <a:cxn ang="0">
                  <a:pos x="151" y="91"/>
                </a:cxn>
                <a:cxn ang="0">
                  <a:pos x="147" y="98"/>
                </a:cxn>
                <a:cxn ang="0">
                  <a:pos x="162" y="104"/>
                </a:cxn>
                <a:cxn ang="0">
                  <a:pos x="168" y="109"/>
                </a:cxn>
                <a:cxn ang="0">
                  <a:pos x="188" y="112"/>
                </a:cxn>
                <a:cxn ang="0">
                  <a:pos x="204" y="122"/>
                </a:cxn>
                <a:cxn ang="0">
                  <a:pos x="211" y="140"/>
                </a:cxn>
                <a:cxn ang="0">
                  <a:pos x="218" y="163"/>
                </a:cxn>
                <a:cxn ang="0">
                  <a:pos x="229" y="186"/>
                </a:cxn>
                <a:cxn ang="0">
                  <a:pos x="227" y="208"/>
                </a:cxn>
                <a:cxn ang="0">
                  <a:pos x="214" y="230"/>
                </a:cxn>
                <a:cxn ang="0">
                  <a:pos x="196" y="239"/>
                </a:cxn>
                <a:cxn ang="0">
                  <a:pos x="196" y="262"/>
                </a:cxn>
                <a:cxn ang="0">
                  <a:pos x="201" y="372"/>
                </a:cxn>
                <a:cxn ang="0">
                  <a:pos x="194" y="377"/>
                </a:cxn>
                <a:cxn ang="0">
                  <a:pos x="183" y="295"/>
                </a:cxn>
                <a:cxn ang="0">
                  <a:pos x="132" y="345"/>
                </a:cxn>
                <a:cxn ang="0">
                  <a:pos x="127" y="341"/>
                </a:cxn>
                <a:cxn ang="0">
                  <a:pos x="93" y="305"/>
                </a:cxn>
                <a:cxn ang="0">
                  <a:pos x="85" y="315"/>
                </a:cxn>
                <a:cxn ang="0">
                  <a:pos x="79" y="321"/>
                </a:cxn>
                <a:cxn ang="0">
                  <a:pos x="75" y="329"/>
                </a:cxn>
                <a:cxn ang="0">
                  <a:pos x="79" y="387"/>
                </a:cxn>
                <a:cxn ang="0">
                  <a:pos x="70" y="381"/>
                </a:cxn>
              </a:cxnLst>
              <a:rect l="0" t="0" r="r" b="b"/>
              <a:pathLst>
                <a:path w="229" h="387">
                  <a:moveTo>
                    <a:pt x="66" y="349"/>
                  </a:moveTo>
                  <a:lnTo>
                    <a:pt x="63" y="332"/>
                  </a:lnTo>
                  <a:lnTo>
                    <a:pt x="58" y="332"/>
                  </a:lnTo>
                  <a:lnTo>
                    <a:pt x="53" y="328"/>
                  </a:lnTo>
                  <a:lnTo>
                    <a:pt x="37" y="354"/>
                  </a:lnTo>
                  <a:lnTo>
                    <a:pt x="33" y="356"/>
                  </a:lnTo>
                  <a:lnTo>
                    <a:pt x="32" y="348"/>
                  </a:lnTo>
                  <a:lnTo>
                    <a:pt x="37" y="341"/>
                  </a:lnTo>
                  <a:lnTo>
                    <a:pt x="27" y="328"/>
                  </a:lnTo>
                  <a:lnTo>
                    <a:pt x="27" y="316"/>
                  </a:lnTo>
                  <a:lnTo>
                    <a:pt x="29" y="309"/>
                  </a:lnTo>
                  <a:lnTo>
                    <a:pt x="26" y="305"/>
                  </a:lnTo>
                  <a:lnTo>
                    <a:pt x="26" y="300"/>
                  </a:lnTo>
                  <a:lnTo>
                    <a:pt x="23" y="288"/>
                  </a:lnTo>
                  <a:lnTo>
                    <a:pt x="19" y="276"/>
                  </a:lnTo>
                  <a:lnTo>
                    <a:pt x="14" y="275"/>
                  </a:lnTo>
                  <a:lnTo>
                    <a:pt x="13" y="262"/>
                  </a:lnTo>
                  <a:lnTo>
                    <a:pt x="12" y="257"/>
                  </a:lnTo>
                  <a:lnTo>
                    <a:pt x="6" y="252"/>
                  </a:lnTo>
                  <a:lnTo>
                    <a:pt x="0" y="246"/>
                  </a:lnTo>
                  <a:lnTo>
                    <a:pt x="0" y="243"/>
                  </a:lnTo>
                  <a:lnTo>
                    <a:pt x="3" y="234"/>
                  </a:lnTo>
                  <a:lnTo>
                    <a:pt x="6" y="229"/>
                  </a:lnTo>
                  <a:lnTo>
                    <a:pt x="6" y="220"/>
                  </a:lnTo>
                  <a:lnTo>
                    <a:pt x="10" y="214"/>
                  </a:lnTo>
                  <a:lnTo>
                    <a:pt x="14" y="219"/>
                  </a:lnTo>
                  <a:lnTo>
                    <a:pt x="14" y="214"/>
                  </a:lnTo>
                  <a:lnTo>
                    <a:pt x="17" y="207"/>
                  </a:lnTo>
                  <a:lnTo>
                    <a:pt x="20" y="203"/>
                  </a:lnTo>
                  <a:lnTo>
                    <a:pt x="16" y="197"/>
                  </a:lnTo>
                  <a:lnTo>
                    <a:pt x="12" y="190"/>
                  </a:lnTo>
                  <a:lnTo>
                    <a:pt x="10" y="183"/>
                  </a:lnTo>
                  <a:lnTo>
                    <a:pt x="10" y="174"/>
                  </a:lnTo>
                  <a:lnTo>
                    <a:pt x="13" y="167"/>
                  </a:lnTo>
                  <a:lnTo>
                    <a:pt x="16" y="164"/>
                  </a:lnTo>
                  <a:lnTo>
                    <a:pt x="22" y="164"/>
                  </a:lnTo>
                  <a:lnTo>
                    <a:pt x="19" y="140"/>
                  </a:lnTo>
                  <a:lnTo>
                    <a:pt x="17" y="131"/>
                  </a:lnTo>
                  <a:lnTo>
                    <a:pt x="58" y="131"/>
                  </a:lnTo>
                  <a:lnTo>
                    <a:pt x="62" y="129"/>
                  </a:lnTo>
                  <a:lnTo>
                    <a:pt x="70" y="124"/>
                  </a:lnTo>
                  <a:lnTo>
                    <a:pt x="78" y="122"/>
                  </a:lnTo>
                  <a:lnTo>
                    <a:pt x="69" y="121"/>
                  </a:lnTo>
                  <a:lnTo>
                    <a:pt x="82" y="112"/>
                  </a:lnTo>
                  <a:lnTo>
                    <a:pt x="96" y="99"/>
                  </a:lnTo>
                  <a:lnTo>
                    <a:pt x="96" y="95"/>
                  </a:lnTo>
                  <a:lnTo>
                    <a:pt x="98" y="88"/>
                  </a:lnTo>
                  <a:lnTo>
                    <a:pt x="96" y="82"/>
                  </a:lnTo>
                  <a:lnTo>
                    <a:pt x="93" y="76"/>
                  </a:lnTo>
                  <a:lnTo>
                    <a:pt x="93" y="71"/>
                  </a:lnTo>
                  <a:lnTo>
                    <a:pt x="92" y="68"/>
                  </a:lnTo>
                  <a:lnTo>
                    <a:pt x="92" y="61"/>
                  </a:lnTo>
                  <a:lnTo>
                    <a:pt x="93" y="56"/>
                  </a:lnTo>
                  <a:lnTo>
                    <a:pt x="92" y="53"/>
                  </a:lnTo>
                  <a:lnTo>
                    <a:pt x="89" y="45"/>
                  </a:lnTo>
                  <a:lnTo>
                    <a:pt x="88" y="38"/>
                  </a:lnTo>
                  <a:lnTo>
                    <a:pt x="88" y="32"/>
                  </a:lnTo>
                  <a:lnTo>
                    <a:pt x="86" y="26"/>
                  </a:lnTo>
                  <a:lnTo>
                    <a:pt x="85" y="20"/>
                  </a:lnTo>
                  <a:lnTo>
                    <a:pt x="85" y="15"/>
                  </a:lnTo>
                  <a:lnTo>
                    <a:pt x="88" y="9"/>
                  </a:lnTo>
                  <a:lnTo>
                    <a:pt x="92" y="5"/>
                  </a:lnTo>
                  <a:lnTo>
                    <a:pt x="101" y="2"/>
                  </a:lnTo>
                  <a:lnTo>
                    <a:pt x="111" y="0"/>
                  </a:lnTo>
                  <a:lnTo>
                    <a:pt x="118" y="0"/>
                  </a:lnTo>
                  <a:lnTo>
                    <a:pt x="125" y="5"/>
                  </a:lnTo>
                  <a:lnTo>
                    <a:pt x="132" y="7"/>
                  </a:lnTo>
                  <a:lnTo>
                    <a:pt x="141" y="9"/>
                  </a:lnTo>
                  <a:lnTo>
                    <a:pt x="148" y="12"/>
                  </a:lnTo>
                  <a:lnTo>
                    <a:pt x="154" y="17"/>
                  </a:lnTo>
                  <a:lnTo>
                    <a:pt x="158" y="25"/>
                  </a:lnTo>
                  <a:lnTo>
                    <a:pt x="162" y="33"/>
                  </a:lnTo>
                  <a:lnTo>
                    <a:pt x="165" y="46"/>
                  </a:lnTo>
                  <a:lnTo>
                    <a:pt x="164" y="53"/>
                  </a:lnTo>
                  <a:lnTo>
                    <a:pt x="162" y="63"/>
                  </a:lnTo>
                  <a:lnTo>
                    <a:pt x="158" y="71"/>
                  </a:lnTo>
                  <a:lnTo>
                    <a:pt x="154" y="75"/>
                  </a:lnTo>
                  <a:lnTo>
                    <a:pt x="157" y="82"/>
                  </a:lnTo>
                  <a:lnTo>
                    <a:pt x="155" y="88"/>
                  </a:lnTo>
                  <a:lnTo>
                    <a:pt x="151" y="91"/>
                  </a:lnTo>
                  <a:lnTo>
                    <a:pt x="144" y="92"/>
                  </a:lnTo>
                  <a:lnTo>
                    <a:pt x="147" y="98"/>
                  </a:lnTo>
                  <a:lnTo>
                    <a:pt x="158" y="98"/>
                  </a:lnTo>
                  <a:lnTo>
                    <a:pt x="162" y="104"/>
                  </a:lnTo>
                  <a:lnTo>
                    <a:pt x="164" y="107"/>
                  </a:lnTo>
                  <a:lnTo>
                    <a:pt x="168" y="109"/>
                  </a:lnTo>
                  <a:lnTo>
                    <a:pt x="174" y="109"/>
                  </a:lnTo>
                  <a:lnTo>
                    <a:pt x="188" y="112"/>
                  </a:lnTo>
                  <a:lnTo>
                    <a:pt x="198" y="115"/>
                  </a:lnTo>
                  <a:lnTo>
                    <a:pt x="204" y="122"/>
                  </a:lnTo>
                  <a:lnTo>
                    <a:pt x="208" y="131"/>
                  </a:lnTo>
                  <a:lnTo>
                    <a:pt x="211" y="140"/>
                  </a:lnTo>
                  <a:lnTo>
                    <a:pt x="214" y="152"/>
                  </a:lnTo>
                  <a:lnTo>
                    <a:pt x="218" y="163"/>
                  </a:lnTo>
                  <a:lnTo>
                    <a:pt x="224" y="173"/>
                  </a:lnTo>
                  <a:lnTo>
                    <a:pt x="229" y="186"/>
                  </a:lnTo>
                  <a:lnTo>
                    <a:pt x="229" y="197"/>
                  </a:lnTo>
                  <a:lnTo>
                    <a:pt x="227" y="208"/>
                  </a:lnTo>
                  <a:lnTo>
                    <a:pt x="220" y="223"/>
                  </a:lnTo>
                  <a:lnTo>
                    <a:pt x="214" y="230"/>
                  </a:lnTo>
                  <a:lnTo>
                    <a:pt x="206" y="234"/>
                  </a:lnTo>
                  <a:lnTo>
                    <a:pt x="196" y="239"/>
                  </a:lnTo>
                  <a:lnTo>
                    <a:pt x="196" y="256"/>
                  </a:lnTo>
                  <a:lnTo>
                    <a:pt x="196" y="262"/>
                  </a:lnTo>
                  <a:lnTo>
                    <a:pt x="191" y="266"/>
                  </a:lnTo>
                  <a:lnTo>
                    <a:pt x="201" y="372"/>
                  </a:lnTo>
                  <a:lnTo>
                    <a:pt x="200" y="377"/>
                  </a:lnTo>
                  <a:lnTo>
                    <a:pt x="194" y="377"/>
                  </a:lnTo>
                  <a:lnTo>
                    <a:pt x="193" y="372"/>
                  </a:lnTo>
                  <a:lnTo>
                    <a:pt x="183" y="295"/>
                  </a:lnTo>
                  <a:lnTo>
                    <a:pt x="161" y="296"/>
                  </a:lnTo>
                  <a:lnTo>
                    <a:pt x="132" y="345"/>
                  </a:lnTo>
                  <a:lnTo>
                    <a:pt x="128" y="345"/>
                  </a:lnTo>
                  <a:lnTo>
                    <a:pt x="127" y="341"/>
                  </a:lnTo>
                  <a:lnTo>
                    <a:pt x="151" y="298"/>
                  </a:lnTo>
                  <a:lnTo>
                    <a:pt x="93" y="305"/>
                  </a:lnTo>
                  <a:lnTo>
                    <a:pt x="85" y="308"/>
                  </a:lnTo>
                  <a:lnTo>
                    <a:pt x="85" y="315"/>
                  </a:lnTo>
                  <a:lnTo>
                    <a:pt x="82" y="319"/>
                  </a:lnTo>
                  <a:lnTo>
                    <a:pt x="79" y="321"/>
                  </a:lnTo>
                  <a:lnTo>
                    <a:pt x="76" y="325"/>
                  </a:lnTo>
                  <a:lnTo>
                    <a:pt x="75" y="329"/>
                  </a:lnTo>
                  <a:lnTo>
                    <a:pt x="81" y="385"/>
                  </a:lnTo>
                  <a:lnTo>
                    <a:pt x="79" y="387"/>
                  </a:lnTo>
                  <a:lnTo>
                    <a:pt x="75" y="385"/>
                  </a:lnTo>
                  <a:lnTo>
                    <a:pt x="70" y="381"/>
                  </a:lnTo>
                  <a:lnTo>
                    <a:pt x="66" y="349"/>
                  </a:lnTo>
                  <a:close/>
                </a:path>
              </a:pathLst>
            </a:custGeom>
            <a:noFill/>
            <a:ln w="1588">
              <a:solidFill>
                <a:srgbClr val="1F1A17"/>
              </a:solidFill>
              <a:prstDash val="solid"/>
              <a:round/>
              <a:headEnd/>
              <a:tailEnd/>
            </a:ln>
          </p:spPr>
          <p:txBody>
            <a:bodyPr>
              <a:prstTxWarp prst="textNoShape">
                <a:avLst/>
              </a:prstTxWarp>
            </a:bodyPr>
            <a:lstStyle/>
            <a:p>
              <a:endParaRPr lang="en-US" dirty="0"/>
            </a:p>
          </p:txBody>
        </p:sp>
        <p:sp>
          <p:nvSpPr>
            <p:cNvPr id="42" name="Freeform 329"/>
            <p:cNvSpPr>
              <a:spLocks/>
            </p:cNvSpPr>
            <p:nvPr/>
          </p:nvSpPr>
          <p:spPr bwMode="auto">
            <a:xfrm>
              <a:off x="4259" y="4813"/>
              <a:ext cx="11" cy="17"/>
            </a:xfrm>
            <a:custGeom>
              <a:avLst/>
              <a:gdLst/>
              <a:ahLst/>
              <a:cxnLst>
                <a:cxn ang="0">
                  <a:pos x="8" y="0"/>
                </a:cxn>
                <a:cxn ang="0">
                  <a:pos x="11" y="17"/>
                </a:cxn>
                <a:cxn ang="0">
                  <a:pos x="1" y="16"/>
                </a:cxn>
                <a:cxn ang="0">
                  <a:pos x="0" y="12"/>
                </a:cxn>
                <a:cxn ang="0">
                  <a:pos x="3" y="6"/>
                </a:cxn>
                <a:cxn ang="0">
                  <a:pos x="8" y="0"/>
                </a:cxn>
              </a:cxnLst>
              <a:rect l="0" t="0" r="r" b="b"/>
              <a:pathLst>
                <a:path w="11" h="17">
                  <a:moveTo>
                    <a:pt x="8" y="0"/>
                  </a:moveTo>
                  <a:lnTo>
                    <a:pt x="11" y="17"/>
                  </a:lnTo>
                  <a:lnTo>
                    <a:pt x="1" y="16"/>
                  </a:lnTo>
                  <a:lnTo>
                    <a:pt x="0" y="12"/>
                  </a:lnTo>
                  <a:lnTo>
                    <a:pt x="3" y="6"/>
                  </a:lnTo>
                  <a:lnTo>
                    <a:pt x="8" y="0"/>
                  </a:lnTo>
                  <a:close/>
                </a:path>
              </a:pathLst>
            </a:custGeom>
            <a:noFill/>
            <a:ln w="1588">
              <a:solidFill>
                <a:srgbClr val="1F1A17"/>
              </a:solidFill>
              <a:prstDash val="solid"/>
              <a:round/>
              <a:headEnd/>
              <a:tailEnd/>
            </a:ln>
          </p:spPr>
          <p:txBody>
            <a:bodyPr>
              <a:prstTxWarp prst="textNoShape">
                <a:avLst/>
              </a:prstTxWarp>
            </a:bodyPr>
            <a:lstStyle/>
            <a:p>
              <a:endParaRPr lang="en-US" dirty="0"/>
            </a:p>
          </p:txBody>
        </p:sp>
        <p:sp>
          <p:nvSpPr>
            <p:cNvPr id="43" name="Freeform 330"/>
            <p:cNvSpPr>
              <a:spLocks noEditPoints="1"/>
            </p:cNvSpPr>
            <p:nvPr/>
          </p:nvSpPr>
          <p:spPr bwMode="auto">
            <a:xfrm>
              <a:off x="3721" y="4592"/>
              <a:ext cx="285" cy="346"/>
            </a:xfrm>
            <a:custGeom>
              <a:avLst/>
              <a:gdLst/>
              <a:ahLst/>
              <a:cxnLst>
                <a:cxn ang="0">
                  <a:pos x="249" y="155"/>
                </a:cxn>
                <a:cxn ang="0">
                  <a:pos x="233" y="134"/>
                </a:cxn>
                <a:cxn ang="0">
                  <a:pos x="216" y="121"/>
                </a:cxn>
                <a:cxn ang="0">
                  <a:pos x="200" y="102"/>
                </a:cxn>
                <a:cxn ang="0">
                  <a:pos x="180" y="70"/>
                </a:cxn>
                <a:cxn ang="0">
                  <a:pos x="176" y="47"/>
                </a:cxn>
                <a:cxn ang="0">
                  <a:pos x="176" y="32"/>
                </a:cxn>
                <a:cxn ang="0">
                  <a:pos x="167" y="23"/>
                </a:cxn>
                <a:cxn ang="0">
                  <a:pos x="158" y="22"/>
                </a:cxn>
                <a:cxn ang="0">
                  <a:pos x="154" y="1"/>
                </a:cxn>
                <a:cxn ang="0">
                  <a:pos x="148" y="6"/>
                </a:cxn>
                <a:cxn ang="0">
                  <a:pos x="148" y="24"/>
                </a:cxn>
                <a:cxn ang="0">
                  <a:pos x="140" y="17"/>
                </a:cxn>
                <a:cxn ang="0">
                  <a:pos x="144" y="42"/>
                </a:cxn>
                <a:cxn ang="0">
                  <a:pos x="166" y="80"/>
                </a:cxn>
                <a:cxn ang="0">
                  <a:pos x="167" y="106"/>
                </a:cxn>
                <a:cxn ang="0">
                  <a:pos x="145" y="109"/>
                </a:cxn>
                <a:cxn ang="0">
                  <a:pos x="122" y="138"/>
                </a:cxn>
                <a:cxn ang="0">
                  <a:pos x="109" y="149"/>
                </a:cxn>
                <a:cxn ang="0">
                  <a:pos x="107" y="141"/>
                </a:cxn>
                <a:cxn ang="0">
                  <a:pos x="84" y="125"/>
                </a:cxn>
                <a:cxn ang="0">
                  <a:pos x="61" y="134"/>
                </a:cxn>
                <a:cxn ang="0">
                  <a:pos x="51" y="165"/>
                </a:cxn>
                <a:cxn ang="0">
                  <a:pos x="32" y="191"/>
                </a:cxn>
                <a:cxn ang="0">
                  <a:pos x="18" y="208"/>
                </a:cxn>
                <a:cxn ang="0">
                  <a:pos x="7" y="221"/>
                </a:cxn>
                <a:cxn ang="0">
                  <a:pos x="7" y="244"/>
                </a:cxn>
                <a:cxn ang="0">
                  <a:pos x="3" y="305"/>
                </a:cxn>
                <a:cxn ang="0">
                  <a:pos x="22" y="267"/>
                </a:cxn>
                <a:cxn ang="0">
                  <a:pos x="53" y="294"/>
                </a:cxn>
                <a:cxn ang="0">
                  <a:pos x="72" y="316"/>
                </a:cxn>
                <a:cxn ang="0">
                  <a:pos x="75" y="346"/>
                </a:cxn>
                <a:cxn ang="0">
                  <a:pos x="82" y="340"/>
                </a:cxn>
                <a:cxn ang="0">
                  <a:pos x="174" y="320"/>
                </a:cxn>
                <a:cxn ang="0">
                  <a:pos x="234" y="330"/>
                </a:cxn>
                <a:cxn ang="0">
                  <a:pos x="245" y="336"/>
                </a:cxn>
                <a:cxn ang="0">
                  <a:pos x="242" y="300"/>
                </a:cxn>
                <a:cxn ang="0">
                  <a:pos x="253" y="269"/>
                </a:cxn>
                <a:cxn ang="0">
                  <a:pos x="276" y="205"/>
                </a:cxn>
                <a:cxn ang="0">
                  <a:pos x="283" y="182"/>
                </a:cxn>
                <a:cxn ang="0">
                  <a:pos x="260" y="180"/>
                </a:cxn>
                <a:cxn ang="0">
                  <a:pos x="229" y="296"/>
                </a:cxn>
                <a:cxn ang="0">
                  <a:pos x="220" y="306"/>
                </a:cxn>
                <a:cxn ang="0">
                  <a:pos x="79" y="306"/>
                </a:cxn>
                <a:cxn ang="0">
                  <a:pos x="91" y="315"/>
                </a:cxn>
                <a:cxn ang="0">
                  <a:pos x="94" y="305"/>
                </a:cxn>
              </a:cxnLst>
              <a:rect l="0" t="0" r="r" b="b"/>
              <a:pathLst>
                <a:path w="285" h="346">
                  <a:moveTo>
                    <a:pt x="257" y="171"/>
                  </a:moveTo>
                  <a:lnTo>
                    <a:pt x="255" y="164"/>
                  </a:lnTo>
                  <a:lnTo>
                    <a:pt x="249" y="155"/>
                  </a:lnTo>
                  <a:lnTo>
                    <a:pt x="242" y="152"/>
                  </a:lnTo>
                  <a:lnTo>
                    <a:pt x="239" y="145"/>
                  </a:lnTo>
                  <a:lnTo>
                    <a:pt x="233" y="134"/>
                  </a:lnTo>
                  <a:lnTo>
                    <a:pt x="229" y="128"/>
                  </a:lnTo>
                  <a:lnTo>
                    <a:pt x="222" y="126"/>
                  </a:lnTo>
                  <a:lnTo>
                    <a:pt x="216" y="121"/>
                  </a:lnTo>
                  <a:lnTo>
                    <a:pt x="210" y="116"/>
                  </a:lnTo>
                  <a:lnTo>
                    <a:pt x="206" y="111"/>
                  </a:lnTo>
                  <a:lnTo>
                    <a:pt x="200" y="102"/>
                  </a:lnTo>
                  <a:lnTo>
                    <a:pt x="194" y="92"/>
                  </a:lnTo>
                  <a:lnTo>
                    <a:pt x="186" y="83"/>
                  </a:lnTo>
                  <a:lnTo>
                    <a:pt x="180" y="70"/>
                  </a:lnTo>
                  <a:lnTo>
                    <a:pt x="174" y="60"/>
                  </a:lnTo>
                  <a:lnTo>
                    <a:pt x="176" y="57"/>
                  </a:lnTo>
                  <a:lnTo>
                    <a:pt x="176" y="47"/>
                  </a:lnTo>
                  <a:lnTo>
                    <a:pt x="178" y="42"/>
                  </a:lnTo>
                  <a:lnTo>
                    <a:pt x="177" y="34"/>
                  </a:lnTo>
                  <a:lnTo>
                    <a:pt x="176" y="32"/>
                  </a:lnTo>
                  <a:lnTo>
                    <a:pt x="173" y="29"/>
                  </a:lnTo>
                  <a:lnTo>
                    <a:pt x="171" y="26"/>
                  </a:lnTo>
                  <a:lnTo>
                    <a:pt x="167" y="23"/>
                  </a:lnTo>
                  <a:lnTo>
                    <a:pt x="166" y="23"/>
                  </a:lnTo>
                  <a:lnTo>
                    <a:pt x="161" y="20"/>
                  </a:lnTo>
                  <a:lnTo>
                    <a:pt x="158" y="22"/>
                  </a:lnTo>
                  <a:lnTo>
                    <a:pt x="157" y="13"/>
                  </a:lnTo>
                  <a:lnTo>
                    <a:pt x="155" y="7"/>
                  </a:lnTo>
                  <a:lnTo>
                    <a:pt x="154" y="1"/>
                  </a:lnTo>
                  <a:lnTo>
                    <a:pt x="151" y="0"/>
                  </a:lnTo>
                  <a:lnTo>
                    <a:pt x="150" y="0"/>
                  </a:lnTo>
                  <a:lnTo>
                    <a:pt x="148" y="6"/>
                  </a:lnTo>
                  <a:lnTo>
                    <a:pt x="151" y="16"/>
                  </a:lnTo>
                  <a:lnTo>
                    <a:pt x="151" y="24"/>
                  </a:lnTo>
                  <a:lnTo>
                    <a:pt x="148" y="24"/>
                  </a:lnTo>
                  <a:lnTo>
                    <a:pt x="145" y="17"/>
                  </a:lnTo>
                  <a:lnTo>
                    <a:pt x="141" y="17"/>
                  </a:lnTo>
                  <a:lnTo>
                    <a:pt x="140" y="17"/>
                  </a:lnTo>
                  <a:lnTo>
                    <a:pt x="141" y="27"/>
                  </a:lnTo>
                  <a:lnTo>
                    <a:pt x="144" y="34"/>
                  </a:lnTo>
                  <a:lnTo>
                    <a:pt x="144" y="42"/>
                  </a:lnTo>
                  <a:lnTo>
                    <a:pt x="145" y="52"/>
                  </a:lnTo>
                  <a:lnTo>
                    <a:pt x="154" y="65"/>
                  </a:lnTo>
                  <a:lnTo>
                    <a:pt x="166" y="80"/>
                  </a:lnTo>
                  <a:lnTo>
                    <a:pt x="171" y="101"/>
                  </a:lnTo>
                  <a:lnTo>
                    <a:pt x="171" y="106"/>
                  </a:lnTo>
                  <a:lnTo>
                    <a:pt x="167" y="106"/>
                  </a:lnTo>
                  <a:lnTo>
                    <a:pt x="163" y="109"/>
                  </a:lnTo>
                  <a:lnTo>
                    <a:pt x="157" y="109"/>
                  </a:lnTo>
                  <a:lnTo>
                    <a:pt x="145" y="109"/>
                  </a:lnTo>
                  <a:lnTo>
                    <a:pt x="140" y="111"/>
                  </a:lnTo>
                  <a:lnTo>
                    <a:pt x="131" y="116"/>
                  </a:lnTo>
                  <a:lnTo>
                    <a:pt x="122" y="138"/>
                  </a:lnTo>
                  <a:lnTo>
                    <a:pt x="117" y="158"/>
                  </a:lnTo>
                  <a:lnTo>
                    <a:pt x="112" y="151"/>
                  </a:lnTo>
                  <a:lnTo>
                    <a:pt x="109" y="149"/>
                  </a:lnTo>
                  <a:lnTo>
                    <a:pt x="109" y="147"/>
                  </a:lnTo>
                  <a:lnTo>
                    <a:pt x="107" y="145"/>
                  </a:lnTo>
                  <a:lnTo>
                    <a:pt x="107" y="141"/>
                  </a:lnTo>
                  <a:lnTo>
                    <a:pt x="101" y="134"/>
                  </a:lnTo>
                  <a:lnTo>
                    <a:pt x="94" y="128"/>
                  </a:lnTo>
                  <a:lnTo>
                    <a:pt x="84" y="125"/>
                  </a:lnTo>
                  <a:lnTo>
                    <a:pt x="72" y="126"/>
                  </a:lnTo>
                  <a:lnTo>
                    <a:pt x="68" y="129"/>
                  </a:lnTo>
                  <a:lnTo>
                    <a:pt x="61" y="134"/>
                  </a:lnTo>
                  <a:lnTo>
                    <a:pt x="58" y="138"/>
                  </a:lnTo>
                  <a:lnTo>
                    <a:pt x="55" y="149"/>
                  </a:lnTo>
                  <a:lnTo>
                    <a:pt x="51" y="165"/>
                  </a:lnTo>
                  <a:lnTo>
                    <a:pt x="45" y="177"/>
                  </a:lnTo>
                  <a:lnTo>
                    <a:pt x="38" y="185"/>
                  </a:lnTo>
                  <a:lnTo>
                    <a:pt x="32" y="191"/>
                  </a:lnTo>
                  <a:lnTo>
                    <a:pt x="29" y="198"/>
                  </a:lnTo>
                  <a:lnTo>
                    <a:pt x="23" y="204"/>
                  </a:lnTo>
                  <a:lnTo>
                    <a:pt x="18" y="208"/>
                  </a:lnTo>
                  <a:lnTo>
                    <a:pt x="15" y="217"/>
                  </a:lnTo>
                  <a:lnTo>
                    <a:pt x="15" y="218"/>
                  </a:lnTo>
                  <a:lnTo>
                    <a:pt x="7" y="221"/>
                  </a:lnTo>
                  <a:lnTo>
                    <a:pt x="2" y="226"/>
                  </a:lnTo>
                  <a:lnTo>
                    <a:pt x="0" y="236"/>
                  </a:lnTo>
                  <a:lnTo>
                    <a:pt x="7" y="244"/>
                  </a:lnTo>
                  <a:lnTo>
                    <a:pt x="16" y="257"/>
                  </a:lnTo>
                  <a:lnTo>
                    <a:pt x="2" y="300"/>
                  </a:lnTo>
                  <a:lnTo>
                    <a:pt x="3" y="305"/>
                  </a:lnTo>
                  <a:lnTo>
                    <a:pt x="6" y="305"/>
                  </a:lnTo>
                  <a:lnTo>
                    <a:pt x="10" y="303"/>
                  </a:lnTo>
                  <a:lnTo>
                    <a:pt x="22" y="267"/>
                  </a:lnTo>
                  <a:lnTo>
                    <a:pt x="32" y="276"/>
                  </a:lnTo>
                  <a:lnTo>
                    <a:pt x="43" y="287"/>
                  </a:lnTo>
                  <a:lnTo>
                    <a:pt x="53" y="294"/>
                  </a:lnTo>
                  <a:lnTo>
                    <a:pt x="65" y="302"/>
                  </a:lnTo>
                  <a:lnTo>
                    <a:pt x="69" y="309"/>
                  </a:lnTo>
                  <a:lnTo>
                    <a:pt x="72" y="316"/>
                  </a:lnTo>
                  <a:lnTo>
                    <a:pt x="72" y="329"/>
                  </a:lnTo>
                  <a:lnTo>
                    <a:pt x="72" y="342"/>
                  </a:lnTo>
                  <a:lnTo>
                    <a:pt x="75" y="346"/>
                  </a:lnTo>
                  <a:lnTo>
                    <a:pt x="78" y="346"/>
                  </a:lnTo>
                  <a:lnTo>
                    <a:pt x="82" y="345"/>
                  </a:lnTo>
                  <a:lnTo>
                    <a:pt x="82" y="340"/>
                  </a:lnTo>
                  <a:lnTo>
                    <a:pt x="82" y="323"/>
                  </a:lnTo>
                  <a:lnTo>
                    <a:pt x="128" y="319"/>
                  </a:lnTo>
                  <a:lnTo>
                    <a:pt x="174" y="320"/>
                  </a:lnTo>
                  <a:lnTo>
                    <a:pt x="187" y="320"/>
                  </a:lnTo>
                  <a:lnTo>
                    <a:pt x="232" y="322"/>
                  </a:lnTo>
                  <a:lnTo>
                    <a:pt x="234" y="330"/>
                  </a:lnTo>
                  <a:lnTo>
                    <a:pt x="236" y="336"/>
                  </a:lnTo>
                  <a:lnTo>
                    <a:pt x="240" y="336"/>
                  </a:lnTo>
                  <a:lnTo>
                    <a:pt x="245" y="336"/>
                  </a:lnTo>
                  <a:lnTo>
                    <a:pt x="245" y="330"/>
                  </a:lnTo>
                  <a:lnTo>
                    <a:pt x="243" y="317"/>
                  </a:lnTo>
                  <a:lnTo>
                    <a:pt x="242" y="300"/>
                  </a:lnTo>
                  <a:lnTo>
                    <a:pt x="240" y="286"/>
                  </a:lnTo>
                  <a:lnTo>
                    <a:pt x="249" y="277"/>
                  </a:lnTo>
                  <a:lnTo>
                    <a:pt x="253" y="269"/>
                  </a:lnTo>
                  <a:lnTo>
                    <a:pt x="257" y="250"/>
                  </a:lnTo>
                  <a:lnTo>
                    <a:pt x="268" y="224"/>
                  </a:lnTo>
                  <a:lnTo>
                    <a:pt x="276" y="205"/>
                  </a:lnTo>
                  <a:lnTo>
                    <a:pt x="283" y="197"/>
                  </a:lnTo>
                  <a:lnTo>
                    <a:pt x="285" y="190"/>
                  </a:lnTo>
                  <a:lnTo>
                    <a:pt x="283" y="182"/>
                  </a:lnTo>
                  <a:lnTo>
                    <a:pt x="276" y="180"/>
                  </a:lnTo>
                  <a:lnTo>
                    <a:pt x="268" y="180"/>
                  </a:lnTo>
                  <a:lnTo>
                    <a:pt x="260" y="180"/>
                  </a:lnTo>
                  <a:lnTo>
                    <a:pt x="260" y="175"/>
                  </a:lnTo>
                  <a:lnTo>
                    <a:pt x="257" y="171"/>
                  </a:lnTo>
                  <a:close/>
                  <a:moveTo>
                    <a:pt x="229" y="296"/>
                  </a:moveTo>
                  <a:lnTo>
                    <a:pt x="232" y="315"/>
                  </a:lnTo>
                  <a:lnTo>
                    <a:pt x="203" y="313"/>
                  </a:lnTo>
                  <a:lnTo>
                    <a:pt x="220" y="306"/>
                  </a:lnTo>
                  <a:lnTo>
                    <a:pt x="229" y="296"/>
                  </a:lnTo>
                  <a:close/>
                  <a:moveTo>
                    <a:pt x="75" y="300"/>
                  </a:moveTo>
                  <a:lnTo>
                    <a:pt x="79" y="306"/>
                  </a:lnTo>
                  <a:lnTo>
                    <a:pt x="81" y="312"/>
                  </a:lnTo>
                  <a:lnTo>
                    <a:pt x="81" y="316"/>
                  </a:lnTo>
                  <a:lnTo>
                    <a:pt x="91" y="315"/>
                  </a:lnTo>
                  <a:lnTo>
                    <a:pt x="128" y="312"/>
                  </a:lnTo>
                  <a:lnTo>
                    <a:pt x="111" y="309"/>
                  </a:lnTo>
                  <a:lnTo>
                    <a:pt x="94" y="305"/>
                  </a:lnTo>
                  <a:lnTo>
                    <a:pt x="82" y="302"/>
                  </a:lnTo>
                  <a:lnTo>
                    <a:pt x="75" y="300"/>
                  </a:lnTo>
                  <a:close/>
                </a:path>
              </a:pathLst>
            </a:custGeom>
            <a:solidFill>
              <a:srgbClr val="1F1A17"/>
            </a:solidFill>
            <a:ln w="9525">
              <a:noFill/>
              <a:round/>
              <a:headEnd/>
              <a:tailEnd/>
            </a:ln>
          </p:spPr>
          <p:txBody>
            <a:bodyPr>
              <a:prstTxWarp prst="textNoShape">
                <a:avLst/>
              </a:prstTxWarp>
            </a:bodyPr>
            <a:lstStyle/>
            <a:p>
              <a:endParaRPr lang="en-US" dirty="0"/>
            </a:p>
          </p:txBody>
        </p:sp>
        <p:sp>
          <p:nvSpPr>
            <p:cNvPr id="44" name="Freeform 331"/>
            <p:cNvSpPr>
              <a:spLocks/>
            </p:cNvSpPr>
            <p:nvPr/>
          </p:nvSpPr>
          <p:spPr bwMode="auto">
            <a:xfrm>
              <a:off x="3721" y="4592"/>
              <a:ext cx="285" cy="346"/>
            </a:xfrm>
            <a:custGeom>
              <a:avLst/>
              <a:gdLst/>
              <a:ahLst/>
              <a:cxnLst>
                <a:cxn ang="0">
                  <a:pos x="255" y="164"/>
                </a:cxn>
                <a:cxn ang="0">
                  <a:pos x="242" y="152"/>
                </a:cxn>
                <a:cxn ang="0">
                  <a:pos x="233" y="134"/>
                </a:cxn>
                <a:cxn ang="0">
                  <a:pos x="222" y="126"/>
                </a:cxn>
                <a:cxn ang="0">
                  <a:pos x="210" y="116"/>
                </a:cxn>
                <a:cxn ang="0">
                  <a:pos x="200" y="102"/>
                </a:cxn>
                <a:cxn ang="0">
                  <a:pos x="186" y="83"/>
                </a:cxn>
                <a:cxn ang="0">
                  <a:pos x="174" y="60"/>
                </a:cxn>
                <a:cxn ang="0">
                  <a:pos x="176" y="47"/>
                </a:cxn>
                <a:cxn ang="0">
                  <a:pos x="177" y="34"/>
                </a:cxn>
                <a:cxn ang="0">
                  <a:pos x="173" y="29"/>
                </a:cxn>
                <a:cxn ang="0">
                  <a:pos x="167" y="23"/>
                </a:cxn>
                <a:cxn ang="0">
                  <a:pos x="161" y="20"/>
                </a:cxn>
                <a:cxn ang="0">
                  <a:pos x="157" y="13"/>
                </a:cxn>
                <a:cxn ang="0">
                  <a:pos x="154" y="1"/>
                </a:cxn>
                <a:cxn ang="0">
                  <a:pos x="150" y="0"/>
                </a:cxn>
                <a:cxn ang="0">
                  <a:pos x="151" y="16"/>
                </a:cxn>
                <a:cxn ang="0">
                  <a:pos x="148" y="24"/>
                </a:cxn>
                <a:cxn ang="0">
                  <a:pos x="141" y="17"/>
                </a:cxn>
                <a:cxn ang="0">
                  <a:pos x="141" y="27"/>
                </a:cxn>
                <a:cxn ang="0">
                  <a:pos x="144" y="42"/>
                </a:cxn>
                <a:cxn ang="0">
                  <a:pos x="154" y="65"/>
                </a:cxn>
                <a:cxn ang="0">
                  <a:pos x="171" y="101"/>
                </a:cxn>
                <a:cxn ang="0">
                  <a:pos x="167" y="106"/>
                </a:cxn>
                <a:cxn ang="0">
                  <a:pos x="157" y="109"/>
                </a:cxn>
                <a:cxn ang="0">
                  <a:pos x="140" y="111"/>
                </a:cxn>
                <a:cxn ang="0">
                  <a:pos x="122" y="138"/>
                </a:cxn>
                <a:cxn ang="0">
                  <a:pos x="112" y="151"/>
                </a:cxn>
                <a:cxn ang="0">
                  <a:pos x="109" y="147"/>
                </a:cxn>
                <a:cxn ang="0">
                  <a:pos x="107" y="141"/>
                </a:cxn>
                <a:cxn ang="0">
                  <a:pos x="94" y="128"/>
                </a:cxn>
                <a:cxn ang="0">
                  <a:pos x="72" y="126"/>
                </a:cxn>
                <a:cxn ang="0">
                  <a:pos x="61" y="134"/>
                </a:cxn>
                <a:cxn ang="0">
                  <a:pos x="55" y="149"/>
                </a:cxn>
                <a:cxn ang="0">
                  <a:pos x="45" y="177"/>
                </a:cxn>
                <a:cxn ang="0">
                  <a:pos x="32" y="191"/>
                </a:cxn>
                <a:cxn ang="0">
                  <a:pos x="23" y="204"/>
                </a:cxn>
                <a:cxn ang="0">
                  <a:pos x="15" y="217"/>
                </a:cxn>
                <a:cxn ang="0">
                  <a:pos x="7" y="221"/>
                </a:cxn>
                <a:cxn ang="0">
                  <a:pos x="0" y="236"/>
                </a:cxn>
                <a:cxn ang="0">
                  <a:pos x="16" y="257"/>
                </a:cxn>
                <a:cxn ang="0">
                  <a:pos x="3" y="305"/>
                </a:cxn>
                <a:cxn ang="0">
                  <a:pos x="10" y="303"/>
                </a:cxn>
                <a:cxn ang="0">
                  <a:pos x="32" y="276"/>
                </a:cxn>
                <a:cxn ang="0">
                  <a:pos x="53" y="294"/>
                </a:cxn>
                <a:cxn ang="0">
                  <a:pos x="69" y="309"/>
                </a:cxn>
                <a:cxn ang="0">
                  <a:pos x="72" y="329"/>
                </a:cxn>
                <a:cxn ang="0">
                  <a:pos x="75" y="346"/>
                </a:cxn>
                <a:cxn ang="0">
                  <a:pos x="82" y="345"/>
                </a:cxn>
                <a:cxn ang="0">
                  <a:pos x="82" y="323"/>
                </a:cxn>
                <a:cxn ang="0">
                  <a:pos x="174" y="320"/>
                </a:cxn>
                <a:cxn ang="0">
                  <a:pos x="232" y="322"/>
                </a:cxn>
                <a:cxn ang="0">
                  <a:pos x="236" y="336"/>
                </a:cxn>
                <a:cxn ang="0">
                  <a:pos x="245" y="336"/>
                </a:cxn>
                <a:cxn ang="0">
                  <a:pos x="243" y="317"/>
                </a:cxn>
                <a:cxn ang="0">
                  <a:pos x="240" y="286"/>
                </a:cxn>
                <a:cxn ang="0">
                  <a:pos x="253" y="269"/>
                </a:cxn>
                <a:cxn ang="0">
                  <a:pos x="268" y="224"/>
                </a:cxn>
                <a:cxn ang="0">
                  <a:pos x="283" y="197"/>
                </a:cxn>
                <a:cxn ang="0">
                  <a:pos x="283" y="182"/>
                </a:cxn>
                <a:cxn ang="0">
                  <a:pos x="268" y="180"/>
                </a:cxn>
                <a:cxn ang="0">
                  <a:pos x="260" y="175"/>
                </a:cxn>
              </a:cxnLst>
              <a:rect l="0" t="0" r="r" b="b"/>
              <a:pathLst>
                <a:path w="285" h="346">
                  <a:moveTo>
                    <a:pt x="257" y="171"/>
                  </a:moveTo>
                  <a:lnTo>
                    <a:pt x="255" y="164"/>
                  </a:lnTo>
                  <a:lnTo>
                    <a:pt x="249" y="155"/>
                  </a:lnTo>
                  <a:lnTo>
                    <a:pt x="242" y="152"/>
                  </a:lnTo>
                  <a:lnTo>
                    <a:pt x="239" y="145"/>
                  </a:lnTo>
                  <a:lnTo>
                    <a:pt x="233" y="134"/>
                  </a:lnTo>
                  <a:lnTo>
                    <a:pt x="229" y="128"/>
                  </a:lnTo>
                  <a:lnTo>
                    <a:pt x="222" y="126"/>
                  </a:lnTo>
                  <a:lnTo>
                    <a:pt x="216" y="121"/>
                  </a:lnTo>
                  <a:lnTo>
                    <a:pt x="210" y="116"/>
                  </a:lnTo>
                  <a:lnTo>
                    <a:pt x="206" y="111"/>
                  </a:lnTo>
                  <a:lnTo>
                    <a:pt x="200" y="102"/>
                  </a:lnTo>
                  <a:lnTo>
                    <a:pt x="194" y="92"/>
                  </a:lnTo>
                  <a:lnTo>
                    <a:pt x="186" y="83"/>
                  </a:lnTo>
                  <a:lnTo>
                    <a:pt x="180" y="70"/>
                  </a:lnTo>
                  <a:lnTo>
                    <a:pt x="174" y="60"/>
                  </a:lnTo>
                  <a:lnTo>
                    <a:pt x="176" y="57"/>
                  </a:lnTo>
                  <a:lnTo>
                    <a:pt x="176" y="47"/>
                  </a:lnTo>
                  <a:lnTo>
                    <a:pt x="178" y="42"/>
                  </a:lnTo>
                  <a:lnTo>
                    <a:pt x="177" y="34"/>
                  </a:lnTo>
                  <a:lnTo>
                    <a:pt x="176" y="32"/>
                  </a:lnTo>
                  <a:lnTo>
                    <a:pt x="173" y="29"/>
                  </a:lnTo>
                  <a:lnTo>
                    <a:pt x="171" y="26"/>
                  </a:lnTo>
                  <a:lnTo>
                    <a:pt x="167" y="23"/>
                  </a:lnTo>
                  <a:lnTo>
                    <a:pt x="166" y="23"/>
                  </a:lnTo>
                  <a:lnTo>
                    <a:pt x="161" y="20"/>
                  </a:lnTo>
                  <a:lnTo>
                    <a:pt x="158" y="22"/>
                  </a:lnTo>
                  <a:lnTo>
                    <a:pt x="157" y="13"/>
                  </a:lnTo>
                  <a:lnTo>
                    <a:pt x="155" y="7"/>
                  </a:lnTo>
                  <a:lnTo>
                    <a:pt x="154" y="1"/>
                  </a:lnTo>
                  <a:lnTo>
                    <a:pt x="151" y="0"/>
                  </a:lnTo>
                  <a:lnTo>
                    <a:pt x="150" y="0"/>
                  </a:lnTo>
                  <a:lnTo>
                    <a:pt x="148" y="6"/>
                  </a:lnTo>
                  <a:lnTo>
                    <a:pt x="151" y="16"/>
                  </a:lnTo>
                  <a:lnTo>
                    <a:pt x="151" y="24"/>
                  </a:lnTo>
                  <a:lnTo>
                    <a:pt x="148" y="24"/>
                  </a:lnTo>
                  <a:lnTo>
                    <a:pt x="145" y="17"/>
                  </a:lnTo>
                  <a:lnTo>
                    <a:pt x="141" y="17"/>
                  </a:lnTo>
                  <a:lnTo>
                    <a:pt x="140" y="17"/>
                  </a:lnTo>
                  <a:lnTo>
                    <a:pt x="141" y="27"/>
                  </a:lnTo>
                  <a:lnTo>
                    <a:pt x="144" y="34"/>
                  </a:lnTo>
                  <a:lnTo>
                    <a:pt x="144" y="42"/>
                  </a:lnTo>
                  <a:lnTo>
                    <a:pt x="145" y="52"/>
                  </a:lnTo>
                  <a:lnTo>
                    <a:pt x="154" y="65"/>
                  </a:lnTo>
                  <a:lnTo>
                    <a:pt x="166" y="80"/>
                  </a:lnTo>
                  <a:lnTo>
                    <a:pt x="171" y="101"/>
                  </a:lnTo>
                  <a:lnTo>
                    <a:pt x="171" y="106"/>
                  </a:lnTo>
                  <a:lnTo>
                    <a:pt x="167" y="106"/>
                  </a:lnTo>
                  <a:lnTo>
                    <a:pt x="163" y="109"/>
                  </a:lnTo>
                  <a:lnTo>
                    <a:pt x="157" y="109"/>
                  </a:lnTo>
                  <a:lnTo>
                    <a:pt x="145" y="109"/>
                  </a:lnTo>
                  <a:lnTo>
                    <a:pt x="140" y="111"/>
                  </a:lnTo>
                  <a:lnTo>
                    <a:pt x="131" y="116"/>
                  </a:lnTo>
                  <a:lnTo>
                    <a:pt x="122" y="138"/>
                  </a:lnTo>
                  <a:lnTo>
                    <a:pt x="117" y="158"/>
                  </a:lnTo>
                  <a:lnTo>
                    <a:pt x="112" y="151"/>
                  </a:lnTo>
                  <a:lnTo>
                    <a:pt x="109" y="149"/>
                  </a:lnTo>
                  <a:lnTo>
                    <a:pt x="109" y="147"/>
                  </a:lnTo>
                  <a:lnTo>
                    <a:pt x="107" y="145"/>
                  </a:lnTo>
                  <a:lnTo>
                    <a:pt x="107" y="141"/>
                  </a:lnTo>
                  <a:lnTo>
                    <a:pt x="101" y="134"/>
                  </a:lnTo>
                  <a:lnTo>
                    <a:pt x="94" y="128"/>
                  </a:lnTo>
                  <a:lnTo>
                    <a:pt x="84" y="125"/>
                  </a:lnTo>
                  <a:lnTo>
                    <a:pt x="72" y="126"/>
                  </a:lnTo>
                  <a:lnTo>
                    <a:pt x="68" y="129"/>
                  </a:lnTo>
                  <a:lnTo>
                    <a:pt x="61" y="134"/>
                  </a:lnTo>
                  <a:lnTo>
                    <a:pt x="58" y="138"/>
                  </a:lnTo>
                  <a:lnTo>
                    <a:pt x="55" y="149"/>
                  </a:lnTo>
                  <a:lnTo>
                    <a:pt x="51" y="165"/>
                  </a:lnTo>
                  <a:lnTo>
                    <a:pt x="45" y="177"/>
                  </a:lnTo>
                  <a:lnTo>
                    <a:pt x="38" y="185"/>
                  </a:lnTo>
                  <a:lnTo>
                    <a:pt x="32" y="191"/>
                  </a:lnTo>
                  <a:lnTo>
                    <a:pt x="29" y="198"/>
                  </a:lnTo>
                  <a:lnTo>
                    <a:pt x="23" y="204"/>
                  </a:lnTo>
                  <a:lnTo>
                    <a:pt x="18" y="208"/>
                  </a:lnTo>
                  <a:lnTo>
                    <a:pt x="15" y="217"/>
                  </a:lnTo>
                  <a:lnTo>
                    <a:pt x="15" y="218"/>
                  </a:lnTo>
                  <a:lnTo>
                    <a:pt x="7" y="221"/>
                  </a:lnTo>
                  <a:lnTo>
                    <a:pt x="2" y="226"/>
                  </a:lnTo>
                  <a:lnTo>
                    <a:pt x="0" y="236"/>
                  </a:lnTo>
                  <a:lnTo>
                    <a:pt x="7" y="244"/>
                  </a:lnTo>
                  <a:lnTo>
                    <a:pt x="16" y="257"/>
                  </a:lnTo>
                  <a:lnTo>
                    <a:pt x="2" y="300"/>
                  </a:lnTo>
                  <a:lnTo>
                    <a:pt x="3" y="305"/>
                  </a:lnTo>
                  <a:lnTo>
                    <a:pt x="6" y="305"/>
                  </a:lnTo>
                  <a:lnTo>
                    <a:pt x="10" y="303"/>
                  </a:lnTo>
                  <a:lnTo>
                    <a:pt x="22" y="267"/>
                  </a:lnTo>
                  <a:lnTo>
                    <a:pt x="32" y="276"/>
                  </a:lnTo>
                  <a:lnTo>
                    <a:pt x="43" y="287"/>
                  </a:lnTo>
                  <a:lnTo>
                    <a:pt x="53" y="294"/>
                  </a:lnTo>
                  <a:lnTo>
                    <a:pt x="65" y="302"/>
                  </a:lnTo>
                  <a:lnTo>
                    <a:pt x="69" y="309"/>
                  </a:lnTo>
                  <a:lnTo>
                    <a:pt x="72" y="316"/>
                  </a:lnTo>
                  <a:lnTo>
                    <a:pt x="72" y="329"/>
                  </a:lnTo>
                  <a:lnTo>
                    <a:pt x="72" y="342"/>
                  </a:lnTo>
                  <a:lnTo>
                    <a:pt x="75" y="346"/>
                  </a:lnTo>
                  <a:lnTo>
                    <a:pt x="78" y="346"/>
                  </a:lnTo>
                  <a:lnTo>
                    <a:pt x="82" y="345"/>
                  </a:lnTo>
                  <a:lnTo>
                    <a:pt x="82" y="340"/>
                  </a:lnTo>
                  <a:lnTo>
                    <a:pt x="82" y="323"/>
                  </a:lnTo>
                  <a:lnTo>
                    <a:pt x="128" y="319"/>
                  </a:lnTo>
                  <a:lnTo>
                    <a:pt x="174" y="320"/>
                  </a:lnTo>
                  <a:lnTo>
                    <a:pt x="187" y="320"/>
                  </a:lnTo>
                  <a:lnTo>
                    <a:pt x="232" y="322"/>
                  </a:lnTo>
                  <a:lnTo>
                    <a:pt x="234" y="330"/>
                  </a:lnTo>
                  <a:lnTo>
                    <a:pt x="236" y="336"/>
                  </a:lnTo>
                  <a:lnTo>
                    <a:pt x="240" y="336"/>
                  </a:lnTo>
                  <a:lnTo>
                    <a:pt x="245" y="336"/>
                  </a:lnTo>
                  <a:lnTo>
                    <a:pt x="245" y="330"/>
                  </a:lnTo>
                  <a:lnTo>
                    <a:pt x="243" y="317"/>
                  </a:lnTo>
                  <a:lnTo>
                    <a:pt x="242" y="300"/>
                  </a:lnTo>
                  <a:lnTo>
                    <a:pt x="240" y="286"/>
                  </a:lnTo>
                  <a:lnTo>
                    <a:pt x="249" y="277"/>
                  </a:lnTo>
                  <a:lnTo>
                    <a:pt x="253" y="269"/>
                  </a:lnTo>
                  <a:lnTo>
                    <a:pt x="257" y="250"/>
                  </a:lnTo>
                  <a:lnTo>
                    <a:pt x="268" y="224"/>
                  </a:lnTo>
                  <a:lnTo>
                    <a:pt x="276" y="205"/>
                  </a:lnTo>
                  <a:lnTo>
                    <a:pt x="283" y="197"/>
                  </a:lnTo>
                  <a:lnTo>
                    <a:pt x="285" y="190"/>
                  </a:lnTo>
                  <a:lnTo>
                    <a:pt x="283" y="182"/>
                  </a:lnTo>
                  <a:lnTo>
                    <a:pt x="276" y="180"/>
                  </a:lnTo>
                  <a:lnTo>
                    <a:pt x="268" y="180"/>
                  </a:lnTo>
                  <a:lnTo>
                    <a:pt x="260" y="180"/>
                  </a:lnTo>
                  <a:lnTo>
                    <a:pt x="260" y="175"/>
                  </a:lnTo>
                  <a:lnTo>
                    <a:pt x="257" y="171"/>
                  </a:lnTo>
                  <a:close/>
                </a:path>
              </a:pathLst>
            </a:custGeom>
            <a:noFill/>
            <a:ln w="1588">
              <a:solidFill>
                <a:srgbClr val="1F1A17"/>
              </a:solidFill>
              <a:prstDash val="solid"/>
              <a:round/>
              <a:headEnd/>
              <a:tailEnd/>
            </a:ln>
          </p:spPr>
          <p:txBody>
            <a:bodyPr>
              <a:prstTxWarp prst="textNoShape">
                <a:avLst/>
              </a:prstTxWarp>
            </a:bodyPr>
            <a:lstStyle/>
            <a:p>
              <a:endParaRPr lang="en-US" dirty="0"/>
            </a:p>
          </p:txBody>
        </p:sp>
        <p:sp>
          <p:nvSpPr>
            <p:cNvPr id="45" name="Freeform 332"/>
            <p:cNvSpPr>
              <a:spLocks/>
            </p:cNvSpPr>
            <p:nvPr/>
          </p:nvSpPr>
          <p:spPr bwMode="auto">
            <a:xfrm>
              <a:off x="3924" y="4888"/>
              <a:ext cx="29" cy="19"/>
            </a:xfrm>
            <a:custGeom>
              <a:avLst/>
              <a:gdLst/>
              <a:ahLst/>
              <a:cxnLst>
                <a:cxn ang="0">
                  <a:pos x="26" y="0"/>
                </a:cxn>
                <a:cxn ang="0">
                  <a:pos x="29" y="19"/>
                </a:cxn>
                <a:cxn ang="0">
                  <a:pos x="0" y="17"/>
                </a:cxn>
                <a:cxn ang="0">
                  <a:pos x="17" y="10"/>
                </a:cxn>
                <a:cxn ang="0">
                  <a:pos x="26" y="0"/>
                </a:cxn>
              </a:cxnLst>
              <a:rect l="0" t="0" r="r" b="b"/>
              <a:pathLst>
                <a:path w="29" h="19">
                  <a:moveTo>
                    <a:pt x="26" y="0"/>
                  </a:moveTo>
                  <a:lnTo>
                    <a:pt x="29" y="19"/>
                  </a:lnTo>
                  <a:lnTo>
                    <a:pt x="0" y="17"/>
                  </a:lnTo>
                  <a:lnTo>
                    <a:pt x="17" y="10"/>
                  </a:lnTo>
                  <a:lnTo>
                    <a:pt x="26" y="0"/>
                  </a:lnTo>
                  <a:close/>
                </a:path>
              </a:pathLst>
            </a:custGeom>
            <a:noFill/>
            <a:ln w="1588">
              <a:solidFill>
                <a:srgbClr val="1F1A17"/>
              </a:solidFill>
              <a:prstDash val="solid"/>
              <a:round/>
              <a:headEnd/>
              <a:tailEnd/>
            </a:ln>
          </p:spPr>
          <p:txBody>
            <a:bodyPr>
              <a:prstTxWarp prst="textNoShape">
                <a:avLst/>
              </a:prstTxWarp>
            </a:bodyPr>
            <a:lstStyle/>
            <a:p>
              <a:endParaRPr lang="en-US" dirty="0"/>
            </a:p>
          </p:txBody>
        </p:sp>
        <p:sp>
          <p:nvSpPr>
            <p:cNvPr id="46" name="Freeform 333"/>
            <p:cNvSpPr>
              <a:spLocks/>
            </p:cNvSpPr>
            <p:nvPr/>
          </p:nvSpPr>
          <p:spPr bwMode="auto">
            <a:xfrm>
              <a:off x="3796" y="4892"/>
              <a:ext cx="53" cy="16"/>
            </a:xfrm>
            <a:custGeom>
              <a:avLst/>
              <a:gdLst/>
              <a:ahLst/>
              <a:cxnLst>
                <a:cxn ang="0">
                  <a:pos x="0" y="0"/>
                </a:cxn>
                <a:cxn ang="0">
                  <a:pos x="4" y="6"/>
                </a:cxn>
                <a:cxn ang="0">
                  <a:pos x="6" y="12"/>
                </a:cxn>
                <a:cxn ang="0">
                  <a:pos x="6" y="16"/>
                </a:cxn>
                <a:cxn ang="0">
                  <a:pos x="16" y="15"/>
                </a:cxn>
                <a:cxn ang="0">
                  <a:pos x="53" y="12"/>
                </a:cxn>
                <a:cxn ang="0">
                  <a:pos x="36" y="9"/>
                </a:cxn>
                <a:cxn ang="0">
                  <a:pos x="19" y="5"/>
                </a:cxn>
                <a:cxn ang="0">
                  <a:pos x="7" y="2"/>
                </a:cxn>
                <a:cxn ang="0">
                  <a:pos x="0" y="0"/>
                </a:cxn>
              </a:cxnLst>
              <a:rect l="0" t="0" r="r" b="b"/>
              <a:pathLst>
                <a:path w="53" h="16">
                  <a:moveTo>
                    <a:pt x="0" y="0"/>
                  </a:moveTo>
                  <a:lnTo>
                    <a:pt x="4" y="6"/>
                  </a:lnTo>
                  <a:lnTo>
                    <a:pt x="6" y="12"/>
                  </a:lnTo>
                  <a:lnTo>
                    <a:pt x="6" y="16"/>
                  </a:lnTo>
                  <a:lnTo>
                    <a:pt x="16" y="15"/>
                  </a:lnTo>
                  <a:lnTo>
                    <a:pt x="53" y="12"/>
                  </a:lnTo>
                  <a:lnTo>
                    <a:pt x="36" y="9"/>
                  </a:lnTo>
                  <a:lnTo>
                    <a:pt x="19" y="5"/>
                  </a:lnTo>
                  <a:lnTo>
                    <a:pt x="7" y="2"/>
                  </a:lnTo>
                  <a:lnTo>
                    <a:pt x="0" y="0"/>
                  </a:lnTo>
                  <a:close/>
                </a:path>
              </a:pathLst>
            </a:custGeom>
            <a:noFill/>
            <a:ln w="1588">
              <a:solidFill>
                <a:srgbClr val="1F1A17"/>
              </a:solidFill>
              <a:prstDash val="solid"/>
              <a:round/>
              <a:headEnd/>
              <a:tailEnd/>
            </a:ln>
          </p:spPr>
          <p:txBody>
            <a:bodyPr>
              <a:prstTxWarp prst="textNoShape">
                <a:avLst/>
              </a:prstTxWarp>
            </a:bodyPr>
            <a:lstStyle/>
            <a:p>
              <a:endParaRPr lang="en-US" dirty="0"/>
            </a:p>
          </p:txBody>
        </p:sp>
      </p:grpSp>
      <p:cxnSp>
        <p:nvCxnSpPr>
          <p:cNvPr id="47" name="Straight Connector 46"/>
          <p:cNvCxnSpPr/>
          <p:nvPr/>
        </p:nvCxnSpPr>
        <p:spPr>
          <a:xfrm>
            <a:off x="304800" y="6020567"/>
            <a:ext cx="8686800" cy="1588"/>
          </a:xfrm>
          <a:prstGeom prst="line">
            <a:avLst/>
          </a:prstGeom>
          <a:ln>
            <a:solidFill>
              <a:schemeClr val="bg1"/>
            </a:solidFill>
            <a:headEnd type="stealth"/>
            <a:tailEnd type="stealth"/>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6200000" flipH="1">
            <a:off x="7924800" y="5487167"/>
            <a:ext cx="1371600" cy="914400"/>
          </a:xfrm>
          <a:prstGeom prst="line">
            <a:avLst/>
          </a:prstGeom>
          <a:ln>
            <a:solidFill>
              <a:schemeClr val="bg1"/>
            </a:solidFill>
            <a:headEnd type="stealth"/>
            <a:tailEnd type="stealth"/>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flipH="1" flipV="1">
            <a:off x="-76200" y="5410967"/>
            <a:ext cx="1447800" cy="990600"/>
          </a:xfrm>
          <a:prstGeom prst="line">
            <a:avLst/>
          </a:prstGeom>
          <a:ln>
            <a:solidFill>
              <a:schemeClr val="bg1"/>
            </a:solidFill>
            <a:headEnd type="stealth"/>
            <a:tailEnd type="stealth"/>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3177707" y="5684771"/>
            <a:ext cx="851515" cy="369332"/>
          </a:xfrm>
          <a:prstGeom prst="rect">
            <a:avLst/>
          </a:prstGeom>
          <a:noFill/>
        </p:spPr>
        <p:txBody>
          <a:bodyPr wrap="none" rtlCol="0">
            <a:spAutoFit/>
          </a:bodyPr>
          <a:lstStyle/>
          <a:p>
            <a:r>
              <a:rPr lang="en-US" dirty="0" smtClean="0">
                <a:solidFill>
                  <a:srgbClr val="FF0000"/>
                </a:solidFill>
              </a:rPr>
              <a:t>‘X’ Axis</a:t>
            </a:r>
            <a:endParaRPr lang="en-US" dirty="0">
              <a:solidFill>
                <a:srgbClr val="FF0000"/>
              </a:solidFill>
            </a:endParaRPr>
          </a:p>
        </p:txBody>
      </p:sp>
      <p:sp>
        <p:nvSpPr>
          <p:cNvPr id="51" name="TextBox 50"/>
          <p:cNvSpPr txBox="1"/>
          <p:nvPr/>
        </p:nvSpPr>
        <p:spPr>
          <a:xfrm>
            <a:off x="381000" y="6249167"/>
            <a:ext cx="851515" cy="369332"/>
          </a:xfrm>
          <a:prstGeom prst="rect">
            <a:avLst/>
          </a:prstGeom>
          <a:noFill/>
        </p:spPr>
        <p:txBody>
          <a:bodyPr wrap="none" rtlCol="0">
            <a:spAutoFit/>
          </a:bodyPr>
          <a:lstStyle/>
          <a:p>
            <a:r>
              <a:rPr lang="en-US" dirty="0" smtClean="0">
                <a:solidFill>
                  <a:srgbClr val="FF0000"/>
                </a:solidFill>
              </a:rPr>
              <a:t>‘Y’ Axis</a:t>
            </a:r>
            <a:endParaRPr lang="en-US" dirty="0">
              <a:solidFill>
                <a:srgbClr val="FF0000"/>
              </a:solidFill>
            </a:endParaRPr>
          </a:p>
        </p:txBody>
      </p:sp>
      <p:sp>
        <p:nvSpPr>
          <p:cNvPr id="52" name="TextBox 51"/>
          <p:cNvSpPr txBox="1"/>
          <p:nvPr/>
        </p:nvSpPr>
        <p:spPr>
          <a:xfrm>
            <a:off x="7848600" y="6249167"/>
            <a:ext cx="851515" cy="369332"/>
          </a:xfrm>
          <a:prstGeom prst="rect">
            <a:avLst/>
          </a:prstGeom>
          <a:noFill/>
        </p:spPr>
        <p:txBody>
          <a:bodyPr wrap="none" rtlCol="0">
            <a:spAutoFit/>
          </a:bodyPr>
          <a:lstStyle/>
          <a:p>
            <a:r>
              <a:rPr lang="en-US" dirty="0" smtClean="0">
                <a:solidFill>
                  <a:srgbClr val="FF0000"/>
                </a:solidFill>
              </a:rPr>
              <a:t>‘Y’ Axis</a:t>
            </a:r>
            <a:endParaRPr lang="en-US" dirty="0">
              <a:solidFill>
                <a:srgbClr val="FF0000"/>
              </a:solidFill>
            </a:endParaRPr>
          </a:p>
        </p:txBody>
      </p:sp>
      <p:sp>
        <p:nvSpPr>
          <p:cNvPr id="53" name="Arc 52"/>
          <p:cNvSpPr/>
          <p:nvPr/>
        </p:nvSpPr>
        <p:spPr>
          <a:xfrm>
            <a:off x="533400" y="5768006"/>
            <a:ext cx="533400" cy="457200"/>
          </a:xfrm>
          <a:prstGeom prst="arc">
            <a:avLst/>
          </a:prstGeom>
          <a:ln>
            <a:solidFill>
              <a:schemeClr val="bg1"/>
            </a:solidFill>
            <a:headEnd type="triangle" w="med" len="sm"/>
            <a:tailEnd type="triangle" w="med"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TextBox 53"/>
          <p:cNvSpPr txBox="1"/>
          <p:nvPr/>
        </p:nvSpPr>
        <p:spPr>
          <a:xfrm>
            <a:off x="990600" y="5605813"/>
            <a:ext cx="494947" cy="338554"/>
          </a:xfrm>
          <a:prstGeom prst="rect">
            <a:avLst/>
          </a:prstGeom>
          <a:noFill/>
        </p:spPr>
        <p:txBody>
          <a:bodyPr wrap="none" rtlCol="0">
            <a:spAutoFit/>
          </a:bodyPr>
          <a:lstStyle/>
          <a:p>
            <a:r>
              <a:rPr lang="en-US" sz="1600" dirty="0" smtClean="0">
                <a:solidFill>
                  <a:schemeClr val="bg1"/>
                </a:solidFill>
              </a:rPr>
              <a:t>90°</a:t>
            </a:r>
            <a:endParaRPr lang="en-US" sz="1600" dirty="0">
              <a:solidFill>
                <a:schemeClr val="bg1"/>
              </a:solidFill>
            </a:endParaRPr>
          </a:p>
        </p:txBody>
      </p:sp>
      <p:sp>
        <p:nvSpPr>
          <p:cNvPr id="55" name="Arc 54"/>
          <p:cNvSpPr/>
          <p:nvPr/>
        </p:nvSpPr>
        <p:spPr>
          <a:xfrm flipH="1">
            <a:off x="8153400" y="5768006"/>
            <a:ext cx="533400" cy="457200"/>
          </a:xfrm>
          <a:prstGeom prst="arc">
            <a:avLst/>
          </a:prstGeom>
          <a:ln>
            <a:solidFill>
              <a:schemeClr val="bg1"/>
            </a:solidFill>
            <a:headEnd type="triangle" w="med" len="sm"/>
            <a:tailEnd type="triangle" w="med"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TextBox 55"/>
          <p:cNvSpPr txBox="1"/>
          <p:nvPr/>
        </p:nvSpPr>
        <p:spPr>
          <a:xfrm>
            <a:off x="7810853" y="5605813"/>
            <a:ext cx="494947" cy="338554"/>
          </a:xfrm>
          <a:prstGeom prst="rect">
            <a:avLst/>
          </a:prstGeom>
          <a:noFill/>
        </p:spPr>
        <p:txBody>
          <a:bodyPr wrap="none" rtlCol="0">
            <a:spAutoFit/>
          </a:bodyPr>
          <a:lstStyle/>
          <a:p>
            <a:r>
              <a:rPr lang="en-US" sz="1600" dirty="0" smtClean="0">
                <a:solidFill>
                  <a:schemeClr val="bg1"/>
                </a:solidFill>
              </a:rPr>
              <a:t>90°</a:t>
            </a:r>
            <a:endParaRPr lang="en-US" sz="1600" dirty="0">
              <a:solidFill>
                <a:schemeClr val="bg1"/>
              </a:solidFill>
            </a:endParaRPr>
          </a:p>
        </p:txBody>
      </p:sp>
      <p:sp>
        <p:nvSpPr>
          <p:cNvPr id="57" name="TextBox 56"/>
          <p:cNvSpPr txBox="1"/>
          <p:nvPr/>
        </p:nvSpPr>
        <p:spPr>
          <a:xfrm>
            <a:off x="550333" y="1303867"/>
            <a:ext cx="8441267" cy="3477876"/>
          </a:xfrm>
          <a:prstGeom prst="rect">
            <a:avLst/>
          </a:prstGeom>
          <a:noFill/>
        </p:spPr>
        <p:txBody>
          <a:bodyPr wrap="square" rtlCol="0">
            <a:spAutoFit/>
          </a:bodyPr>
          <a:lstStyle/>
          <a:p>
            <a:pPr marL="265113" indent="-265113">
              <a:spcAft>
                <a:spcPts val="1200"/>
              </a:spcAft>
              <a:buClr>
                <a:srgbClr val="FF0000"/>
              </a:buClr>
              <a:buFont typeface="Wingdings" charset="2"/>
              <a:buChar char="q"/>
            </a:pPr>
            <a:r>
              <a:rPr lang="en-US" dirty="0" smtClean="0"/>
              <a:t>The position of the ‘X’ Axis is set by the Pilot when drawing the flight path entering the first maneuver.  </a:t>
            </a:r>
          </a:p>
          <a:p>
            <a:pPr marL="265113" indent="-265113">
              <a:spcAft>
                <a:spcPts val="1200"/>
              </a:spcAft>
              <a:buClr>
                <a:srgbClr val="FF0000"/>
              </a:buClr>
              <a:buFont typeface="Wingdings" charset="2"/>
              <a:buChar char="q"/>
            </a:pPr>
            <a:r>
              <a:rPr lang="en-US" dirty="0" smtClean="0"/>
              <a:t>Air Space is not limited to the right, left or in vertical.</a:t>
            </a:r>
          </a:p>
          <a:p>
            <a:pPr marL="265113" indent="-265113">
              <a:spcAft>
                <a:spcPts val="1200"/>
              </a:spcAft>
              <a:buClr>
                <a:srgbClr val="FF0000"/>
              </a:buClr>
              <a:buFont typeface="Wingdings" charset="2"/>
              <a:buChar char="q"/>
            </a:pPr>
            <a:r>
              <a:rPr lang="en-US" dirty="0" smtClean="0"/>
              <a:t>The ‘X’ Axis cannot be positioned at less then 100 ft. from the Pilot stand in order not to penetrate the Safety Line.</a:t>
            </a:r>
          </a:p>
          <a:p>
            <a:pPr marL="265113" indent="-265113">
              <a:spcAft>
                <a:spcPts val="1200"/>
              </a:spcAft>
              <a:buClr>
                <a:srgbClr val="FF0000"/>
              </a:buClr>
              <a:buFont typeface="Wingdings" charset="2"/>
              <a:buChar char="q"/>
            </a:pPr>
            <a:r>
              <a:rPr lang="en-US" dirty="0" smtClean="0"/>
              <a:t>Air Space Control is evaluated as a function of the Pilot’s ability to position each maneuver in a way to be properly viewed by the Judges. </a:t>
            </a:r>
          </a:p>
          <a:p>
            <a:pPr marL="265113" indent="-265113">
              <a:spcAft>
                <a:spcPts val="1200"/>
              </a:spcAft>
              <a:buClr>
                <a:srgbClr val="FF0000"/>
              </a:buClr>
              <a:buFont typeface="Wingdings" charset="2"/>
              <a:buChar char="q"/>
            </a:pPr>
            <a:r>
              <a:rPr lang="en-US" dirty="0" smtClean="0"/>
              <a:t>The sequence of all maneuvers doesn’t have a center.  The distance between maneuver is at discretion of the Pilot.  However, each maneuver has its own center, which is determined by its geometry. </a:t>
            </a:r>
            <a:endParaRPr lang="en-US" dirty="0"/>
          </a:p>
        </p:txBody>
      </p:sp>
      <p:cxnSp>
        <p:nvCxnSpPr>
          <p:cNvPr id="58" name="Straight Connector 57"/>
          <p:cNvCxnSpPr/>
          <p:nvPr/>
        </p:nvCxnSpPr>
        <p:spPr>
          <a:xfrm rot="5400000" flipH="1" flipV="1">
            <a:off x="4306094" y="5905473"/>
            <a:ext cx="684212" cy="152400"/>
          </a:xfrm>
          <a:prstGeom prst="line">
            <a:avLst/>
          </a:prstGeom>
          <a:ln w="12700">
            <a:solidFill>
              <a:schemeClr val="bg1"/>
            </a:solidFill>
            <a:headEnd type="stealth"/>
            <a:tailEnd type="stealth"/>
          </a:ln>
          <a:effectLst/>
        </p:spPr>
        <p:style>
          <a:lnRef idx="2">
            <a:schemeClr val="accent1"/>
          </a:lnRef>
          <a:fillRef idx="0">
            <a:schemeClr val="accent1"/>
          </a:fillRef>
          <a:effectRef idx="1">
            <a:schemeClr val="accent1"/>
          </a:effectRef>
          <a:fontRef idx="minor">
            <a:schemeClr val="tx1"/>
          </a:fontRef>
        </p:style>
      </p:cxnSp>
      <p:sp>
        <p:nvSpPr>
          <p:cNvPr id="59" name="Freeform 193"/>
          <p:cNvSpPr>
            <a:spLocks/>
          </p:cNvSpPr>
          <p:nvPr/>
        </p:nvSpPr>
        <p:spPr bwMode="auto">
          <a:xfrm>
            <a:off x="4341091" y="5764500"/>
            <a:ext cx="377152" cy="606489"/>
          </a:xfrm>
          <a:custGeom>
            <a:avLst/>
            <a:gdLst/>
            <a:ahLst/>
            <a:cxnLst>
              <a:cxn ang="0">
                <a:pos x="159" y="92"/>
              </a:cxn>
              <a:cxn ang="0">
                <a:pos x="156" y="111"/>
              </a:cxn>
              <a:cxn ang="0">
                <a:pos x="152" y="121"/>
              </a:cxn>
              <a:cxn ang="0">
                <a:pos x="150" y="128"/>
              </a:cxn>
              <a:cxn ang="0">
                <a:pos x="146" y="137"/>
              </a:cxn>
              <a:cxn ang="0">
                <a:pos x="152" y="145"/>
              </a:cxn>
              <a:cxn ang="0">
                <a:pos x="159" y="171"/>
              </a:cxn>
              <a:cxn ang="0">
                <a:pos x="172" y="198"/>
              </a:cxn>
              <a:cxn ang="0">
                <a:pos x="163" y="239"/>
              </a:cxn>
              <a:cxn ang="0">
                <a:pos x="165" y="273"/>
              </a:cxn>
              <a:cxn ang="0">
                <a:pos x="168" y="303"/>
              </a:cxn>
              <a:cxn ang="0">
                <a:pos x="169" y="336"/>
              </a:cxn>
              <a:cxn ang="0">
                <a:pos x="161" y="392"/>
              </a:cxn>
              <a:cxn ang="0">
                <a:pos x="153" y="410"/>
              </a:cxn>
              <a:cxn ang="0">
                <a:pos x="135" y="421"/>
              </a:cxn>
              <a:cxn ang="0">
                <a:pos x="156" y="428"/>
              </a:cxn>
              <a:cxn ang="0">
                <a:pos x="186" y="425"/>
              </a:cxn>
              <a:cxn ang="0">
                <a:pos x="198" y="412"/>
              </a:cxn>
              <a:cxn ang="0">
                <a:pos x="201" y="397"/>
              </a:cxn>
              <a:cxn ang="0">
                <a:pos x="205" y="354"/>
              </a:cxn>
              <a:cxn ang="0">
                <a:pos x="211" y="310"/>
              </a:cxn>
              <a:cxn ang="0">
                <a:pos x="217" y="322"/>
              </a:cxn>
              <a:cxn ang="0">
                <a:pos x="219" y="359"/>
              </a:cxn>
              <a:cxn ang="0">
                <a:pos x="221" y="377"/>
              </a:cxn>
              <a:cxn ang="0">
                <a:pos x="227" y="400"/>
              </a:cxn>
              <a:cxn ang="0">
                <a:pos x="230" y="417"/>
              </a:cxn>
              <a:cxn ang="0">
                <a:pos x="241" y="421"/>
              </a:cxn>
              <a:cxn ang="0">
                <a:pos x="258" y="412"/>
              </a:cxn>
              <a:cxn ang="0">
                <a:pos x="255" y="378"/>
              </a:cxn>
              <a:cxn ang="0">
                <a:pos x="258" y="356"/>
              </a:cxn>
              <a:cxn ang="0">
                <a:pos x="257" y="318"/>
              </a:cxn>
              <a:cxn ang="0">
                <a:pos x="260" y="273"/>
              </a:cxn>
              <a:cxn ang="0">
                <a:pos x="264" y="237"/>
              </a:cxn>
              <a:cxn ang="0">
                <a:pos x="261" y="201"/>
              </a:cxn>
              <a:cxn ang="0">
                <a:pos x="254" y="168"/>
              </a:cxn>
              <a:cxn ang="0">
                <a:pos x="291" y="157"/>
              </a:cxn>
              <a:cxn ang="0">
                <a:pos x="294" y="144"/>
              </a:cxn>
              <a:cxn ang="0">
                <a:pos x="281" y="119"/>
              </a:cxn>
              <a:cxn ang="0">
                <a:pos x="264" y="75"/>
              </a:cxn>
              <a:cxn ang="0">
                <a:pos x="242" y="69"/>
              </a:cxn>
              <a:cxn ang="0">
                <a:pos x="230" y="59"/>
              </a:cxn>
              <a:cxn ang="0">
                <a:pos x="225" y="55"/>
              </a:cxn>
              <a:cxn ang="0">
                <a:pos x="184" y="65"/>
              </a:cxn>
              <a:cxn ang="0">
                <a:pos x="175" y="72"/>
              </a:cxn>
            </a:cxnLst>
            <a:rect l="0" t="0" r="r" b="b"/>
            <a:pathLst>
              <a:path w="294" h="428">
                <a:moveTo>
                  <a:pt x="165" y="78"/>
                </a:moveTo>
                <a:lnTo>
                  <a:pt x="162" y="85"/>
                </a:lnTo>
                <a:lnTo>
                  <a:pt x="159" y="92"/>
                </a:lnTo>
                <a:lnTo>
                  <a:pt x="158" y="99"/>
                </a:lnTo>
                <a:lnTo>
                  <a:pt x="159" y="106"/>
                </a:lnTo>
                <a:lnTo>
                  <a:pt x="156" y="111"/>
                </a:lnTo>
                <a:lnTo>
                  <a:pt x="153" y="114"/>
                </a:lnTo>
                <a:lnTo>
                  <a:pt x="153" y="118"/>
                </a:lnTo>
                <a:lnTo>
                  <a:pt x="152" y="121"/>
                </a:lnTo>
                <a:lnTo>
                  <a:pt x="4" y="0"/>
                </a:lnTo>
                <a:lnTo>
                  <a:pt x="0" y="3"/>
                </a:lnTo>
                <a:lnTo>
                  <a:pt x="150" y="128"/>
                </a:lnTo>
                <a:lnTo>
                  <a:pt x="148" y="128"/>
                </a:lnTo>
                <a:lnTo>
                  <a:pt x="143" y="129"/>
                </a:lnTo>
                <a:lnTo>
                  <a:pt x="146" y="137"/>
                </a:lnTo>
                <a:lnTo>
                  <a:pt x="149" y="144"/>
                </a:lnTo>
                <a:lnTo>
                  <a:pt x="150" y="144"/>
                </a:lnTo>
                <a:lnTo>
                  <a:pt x="152" y="145"/>
                </a:lnTo>
                <a:lnTo>
                  <a:pt x="150" y="150"/>
                </a:lnTo>
                <a:lnTo>
                  <a:pt x="150" y="152"/>
                </a:lnTo>
                <a:lnTo>
                  <a:pt x="159" y="171"/>
                </a:lnTo>
                <a:lnTo>
                  <a:pt x="169" y="190"/>
                </a:lnTo>
                <a:lnTo>
                  <a:pt x="172" y="194"/>
                </a:lnTo>
                <a:lnTo>
                  <a:pt x="172" y="198"/>
                </a:lnTo>
                <a:lnTo>
                  <a:pt x="168" y="213"/>
                </a:lnTo>
                <a:lnTo>
                  <a:pt x="165" y="226"/>
                </a:lnTo>
                <a:lnTo>
                  <a:pt x="163" y="239"/>
                </a:lnTo>
                <a:lnTo>
                  <a:pt x="163" y="252"/>
                </a:lnTo>
                <a:lnTo>
                  <a:pt x="163" y="254"/>
                </a:lnTo>
                <a:lnTo>
                  <a:pt x="165" y="273"/>
                </a:lnTo>
                <a:lnTo>
                  <a:pt x="168" y="290"/>
                </a:lnTo>
                <a:lnTo>
                  <a:pt x="168" y="296"/>
                </a:lnTo>
                <a:lnTo>
                  <a:pt x="168" y="303"/>
                </a:lnTo>
                <a:lnTo>
                  <a:pt x="169" y="312"/>
                </a:lnTo>
                <a:lnTo>
                  <a:pt x="171" y="322"/>
                </a:lnTo>
                <a:lnTo>
                  <a:pt x="169" y="336"/>
                </a:lnTo>
                <a:lnTo>
                  <a:pt x="166" y="356"/>
                </a:lnTo>
                <a:lnTo>
                  <a:pt x="163" y="375"/>
                </a:lnTo>
                <a:lnTo>
                  <a:pt x="161" y="392"/>
                </a:lnTo>
                <a:lnTo>
                  <a:pt x="161" y="397"/>
                </a:lnTo>
                <a:lnTo>
                  <a:pt x="162" y="401"/>
                </a:lnTo>
                <a:lnTo>
                  <a:pt x="153" y="410"/>
                </a:lnTo>
                <a:lnTo>
                  <a:pt x="143" y="415"/>
                </a:lnTo>
                <a:lnTo>
                  <a:pt x="136" y="420"/>
                </a:lnTo>
                <a:lnTo>
                  <a:pt x="135" y="421"/>
                </a:lnTo>
                <a:lnTo>
                  <a:pt x="135" y="424"/>
                </a:lnTo>
                <a:lnTo>
                  <a:pt x="145" y="428"/>
                </a:lnTo>
                <a:lnTo>
                  <a:pt x="156" y="428"/>
                </a:lnTo>
                <a:lnTo>
                  <a:pt x="166" y="428"/>
                </a:lnTo>
                <a:lnTo>
                  <a:pt x="176" y="425"/>
                </a:lnTo>
                <a:lnTo>
                  <a:pt x="186" y="425"/>
                </a:lnTo>
                <a:lnTo>
                  <a:pt x="195" y="427"/>
                </a:lnTo>
                <a:lnTo>
                  <a:pt x="198" y="420"/>
                </a:lnTo>
                <a:lnTo>
                  <a:pt x="198" y="412"/>
                </a:lnTo>
                <a:lnTo>
                  <a:pt x="199" y="410"/>
                </a:lnTo>
                <a:lnTo>
                  <a:pt x="201" y="408"/>
                </a:lnTo>
                <a:lnTo>
                  <a:pt x="201" y="397"/>
                </a:lnTo>
                <a:lnTo>
                  <a:pt x="199" y="384"/>
                </a:lnTo>
                <a:lnTo>
                  <a:pt x="202" y="371"/>
                </a:lnTo>
                <a:lnTo>
                  <a:pt x="205" y="354"/>
                </a:lnTo>
                <a:lnTo>
                  <a:pt x="208" y="336"/>
                </a:lnTo>
                <a:lnTo>
                  <a:pt x="209" y="323"/>
                </a:lnTo>
                <a:lnTo>
                  <a:pt x="211" y="310"/>
                </a:lnTo>
                <a:lnTo>
                  <a:pt x="214" y="298"/>
                </a:lnTo>
                <a:lnTo>
                  <a:pt x="215" y="308"/>
                </a:lnTo>
                <a:lnTo>
                  <a:pt x="217" y="322"/>
                </a:lnTo>
                <a:lnTo>
                  <a:pt x="218" y="338"/>
                </a:lnTo>
                <a:lnTo>
                  <a:pt x="218" y="348"/>
                </a:lnTo>
                <a:lnTo>
                  <a:pt x="219" y="359"/>
                </a:lnTo>
                <a:lnTo>
                  <a:pt x="219" y="368"/>
                </a:lnTo>
                <a:lnTo>
                  <a:pt x="219" y="372"/>
                </a:lnTo>
                <a:lnTo>
                  <a:pt x="221" y="377"/>
                </a:lnTo>
                <a:lnTo>
                  <a:pt x="224" y="382"/>
                </a:lnTo>
                <a:lnTo>
                  <a:pt x="227" y="388"/>
                </a:lnTo>
                <a:lnTo>
                  <a:pt x="227" y="400"/>
                </a:lnTo>
                <a:lnTo>
                  <a:pt x="225" y="411"/>
                </a:lnTo>
                <a:lnTo>
                  <a:pt x="227" y="414"/>
                </a:lnTo>
                <a:lnTo>
                  <a:pt x="230" y="417"/>
                </a:lnTo>
                <a:lnTo>
                  <a:pt x="232" y="420"/>
                </a:lnTo>
                <a:lnTo>
                  <a:pt x="235" y="421"/>
                </a:lnTo>
                <a:lnTo>
                  <a:pt x="241" y="421"/>
                </a:lnTo>
                <a:lnTo>
                  <a:pt x="248" y="420"/>
                </a:lnTo>
                <a:lnTo>
                  <a:pt x="254" y="417"/>
                </a:lnTo>
                <a:lnTo>
                  <a:pt x="258" y="412"/>
                </a:lnTo>
                <a:lnTo>
                  <a:pt x="257" y="401"/>
                </a:lnTo>
                <a:lnTo>
                  <a:pt x="254" y="389"/>
                </a:lnTo>
                <a:lnTo>
                  <a:pt x="255" y="378"/>
                </a:lnTo>
                <a:lnTo>
                  <a:pt x="255" y="365"/>
                </a:lnTo>
                <a:lnTo>
                  <a:pt x="255" y="362"/>
                </a:lnTo>
                <a:lnTo>
                  <a:pt x="258" y="356"/>
                </a:lnTo>
                <a:lnTo>
                  <a:pt x="260" y="351"/>
                </a:lnTo>
                <a:lnTo>
                  <a:pt x="258" y="333"/>
                </a:lnTo>
                <a:lnTo>
                  <a:pt x="257" y="318"/>
                </a:lnTo>
                <a:lnTo>
                  <a:pt x="257" y="302"/>
                </a:lnTo>
                <a:lnTo>
                  <a:pt x="258" y="286"/>
                </a:lnTo>
                <a:lnTo>
                  <a:pt x="260" y="273"/>
                </a:lnTo>
                <a:lnTo>
                  <a:pt x="261" y="260"/>
                </a:lnTo>
                <a:lnTo>
                  <a:pt x="261" y="249"/>
                </a:lnTo>
                <a:lnTo>
                  <a:pt x="264" y="237"/>
                </a:lnTo>
                <a:lnTo>
                  <a:pt x="265" y="224"/>
                </a:lnTo>
                <a:lnTo>
                  <a:pt x="264" y="213"/>
                </a:lnTo>
                <a:lnTo>
                  <a:pt x="261" y="201"/>
                </a:lnTo>
                <a:lnTo>
                  <a:pt x="257" y="191"/>
                </a:lnTo>
                <a:lnTo>
                  <a:pt x="257" y="180"/>
                </a:lnTo>
                <a:lnTo>
                  <a:pt x="254" y="168"/>
                </a:lnTo>
                <a:lnTo>
                  <a:pt x="273" y="164"/>
                </a:lnTo>
                <a:lnTo>
                  <a:pt x="290" y="158"/>
                </a:lnTo>
                <a:lnTo>
                  <a:pt x="291" y="157"/>
                </a:lnTo>
                <a:lnTo>
                  <a:pt x="293" y="155"/>
                </a:lnTo>
                <a:lnTo>
                  <a:pt x="294" y="150"/>
                </a:lnTo>
                <a:lnTo>
                  <a:pt x="294" y="144"/>
                </a:lnTo>
                <a:lnTo>
                  <a:pt x="293" y="138"/>
                </a:lnTo>
                <a:lnTo>
                  <a:pt x="291" y="134"/>
                </a:lnTo>
                <a:lnTo>
                  <a:pt x="281" y="119"/>
                </a:lnTo>
                <a:lnTo>
                  <a:pt x="275" y="105"/>
                </a:lnTo>
                <a:lnTo>
                  <a:pt x="268" y="89"/>
                </a:lnTo>
                <a:lnTo>
                  <a:pt x="264" y="75"/>
                </a:lnTo>
                <a:lnTo>
                  <a:pt x="255" y="73"/>
                </a:lnTo>
                <a:lnTo>
                  <a:pt x="247" y="71"/>
                </a:lnTo>
                <a:lnTo>
                  <a:pt x="242" y="69"/>
                </a:lnTo>
                <a:lnTo>
                  <a:pt x="237" y="66"/>
                </a:lnTo>
                <a:lnTo>
                  <a:pt x="232" y="63"/>
                </a:lnTo>
                <a:lnTo>
                  <a:pt x="230" y="59"/>
                </a:lnTo>
                <a:lnTo>
                  <a:pt x="227" y="56"/>
                </a:lnTo>
                <a:lnTo>
                  <a:pt x="225" y="56"/>
                </a:lnTo>
                <a:lnTo>
                  <a:pt x="225" y="55"/>
                </a:lnTo>
                <a:lnTo>
                  <a:pt x="186" y="63"/>
                </a:lnTo>
                <a:lnTo>
                  <a:pt x="185" y="63"/>
                </a:lnTo>
                <a:lnTo>
                  <a:pt x="184" y="65"/>
                </a:lnTo>
                <a:lnTo>
                  <a:pt x="181" y="66"/>
                </a:lnTo>
                <a:lnTo>
                  <a:pt x="178" y="68"/>
                </a:lnTo>
                <a:lnTo>
                  <a:pt x="175" y="72"/>
                </a:lnTo>
                <a:lnTo>
                  <a:pt x="171" y="75"/>
                </a:lnTo>
                <a:lnTo>
                  <a:pt x="165" y="78"/>
                </a:lnTo>
                <a:close/>
              </a:path>
            </a:pathLst>
          </a:custGeom>
          <a:solidFill>
            <a:srgbClr val="1F1A17"/>
          </a:solidFill>
          <a:ln w="9525">
            <a:noFill/>
            <a:round/>
            <a:headEnd/>
            <a:tailEnd/>
          </a:ln>
        </p:spPr>
        <p:txBody>
          <a:bodyPr>
            <a:prstTxWarp prst="textNoShape">
              <a:avLst/>
            </a:prstTxWarp>
          </a:bodyPr>
          <a:lstStyle/>
          <a:p>
            <a:endParaRPr lang="en-US" dirty="0"/>
          </a:p>
        </p:txBody>
      </p:sp>
      <p:cxnSp>
        <p:nvCxnSpPr>
          <p:cNvPr id="60" name="Straight Connector 59"/>
          <p:cNvCxnSpPr/>
          <p:nvPr/>
        </p:nvCxnSpPr>
        <p:spPr>
          <a:xfrm>
            <a:off x="228600" y="5563367"/>
            <a:ext cx="8763000" cy="1588"/>
          </a:xfrm>
          <a:prstGeom prst="line">
            <a:avLst/>
          </a:prstGeom>
          <a:ln w="12700">
            <a:solidFill>
              <a:schemeClr val="bg1"/>
            </a:solidFill>
            <a:headEnd type="stealth"/>
            <a:tailEnd type="stealth"/>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4800600" y="5530357"/>
            <a:ext cx="2221419" cy="261610"/>
          </a:xfrm>
          <a:prstGeom prst="rect">
            <a:avLst/>
          </a:prstGeom>
          <a:noFill/>
        </p:spPr>
        <p:txBody>
          <a:bodyPr wrap="none" rtlCol="0">
            <a:spAutoFit/>
          </a:bodyPr>
          <a:lstStyle/>
          <a:p>
            <a:r>
              <a:rPr lang="en-US" sz="1100" dirty="0" smtClean="0">
                <a:solidFill>
                  <a:srgbClr val="FFFFFF"/>
                </a:solidFill>
              </a:rPr>
              <a:t>Safety Line:  100 ft. from Pilot stand</a:t>
            </a:r>
            <a:endParaRPr lang="en-US" sz="1100" dirty="0">
              <a:solidFill>
                <a:srgbClr val="FFFFFF"/>
              </a:solidFill>
            </a:endParaRPr>
          </a:p>
        </p:txBody>
      </p:sp>
    </p:spTree>
    <p:extLst>
      <p:ext uri="{BB962C8B-B14F-4D97-AF65-F5344CB8AC3E}">
        <p14:creationId xmlns:p14="http://schemas.microsoft.com/office/powerpoint/2010/main" val="3746619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3"/>
          <p:cNvSpPr>
            <a:spLocks noGrp="1"/>
          </p:cNvSpPr>
          <p:nvPr>
            <p:ph type="sldNum" sz="quarter" idx="4294967295"/>
          </p:nvPr>
        </p:nvSpPr>
        <p:spPr>
          <a:xfrm>
            <a:off x="8001000" y="6492875"/>
            <a:ext cx="762000" cy="365125"/>
          </a:xfrm>
        </p:spPr>
        <p:txBody>
          <a:bodyPr/>
          <a:lstStyle/>
          <a:p>
            <a:pPr>
              <a:defRPr/>
            </a:pPr>
            <a:r>
              <a:rPr lang="en-US"/>
              <a:t>J-</a:t>
            </a:r>
            <a:fld id="{C2DE221E-CC89-4256-9DD6-FBBA89EC3FBE}" type="slidenum">
              <a:rPr lang="en-US"/>
              <a:pPr>
                <a:defRPr/>
              </a:pPr>
              <a:t>60</a:t>
            </a:fld>
            <a:endParaRPr lang="en-US"/>
          </a:p>
        </p:txBody>
      </p:sp>
      <p:sp>
        <p:nvSpPr>
          <p:cNvPr id="163842" name="Rectangle 2"/>
          <p:cNvSpPr>
            <a:spLocks noChangeArrowheads="1"/>
          </p:cNvSpPr>
          <p:nvPr/>
        </p:nvSpPr>
        <p:spPr bwMode="auto">
          <a:xfrm>
            <a:off x="533400" y="2971800"/>
            <a:ext cx="7924800" cy="2821351"/>
          </a:xfrm>
          <a:prstGeom prst="rect">
            <a:avLst/>
          </a:prstGeom>
          <a:noFill/>
          <a:ln w="9525">
            <a:noFill/>
            <a:miter lim="800000"/>
            <a:headEnd/>
            <a:tailEnd/>
          </a:ln>
        </p:spPr>
        <p:txBody>
          <a:bodyPr lIns="92075" tIns="46038" rIns="92075" bIns="46038">
            <a:spAutoFit/>
          </a:bodyPr>
          <a:lstStyle/>
          <a:p>
            <a:pPr marL="342900" indent="-342900" eaLnBrk="0" hangingPunct="0">
              <a:lnSpc>
                <a:spcPct val="110000"/>
              </a:lnSpc>
              <a:spcAft>
                <a:spcPts val="500"/>
              </a:spcAft>
              <a:buClr>
                <a:srgbClr val="FF0000"/>
              </a:buClr>
              <a:buSzPct val="100000"/>
              <a:buFont typeface="Wingdings" panose="05000000000000000000" pitchFamily="2" charset="2"/>
              <a:buChar char="q"/>
            </a:pPr>
            <a:r>
              <a:rPr lang="en-US" sz="2000" b="0" dirty="0"/>
              <a:t> Constant rate of roll: - 1 point per occurrence.</a:t>
            </a:r>
          </a:p>
          <a:p>
            <a:pPr marL="342900" indent="-342900" eaLnBrk="0" hangingPunct="0">
              <a:lnSpc>
                <a:spcPct val="110000"/>
              </a:lnSpc>
              <a:spcAft>
                <a:spcPts val="500"/>
              </a:spcAft>
              <a:buClr>
                <a:srgbClr val="FF0000"/>
              </a:buClr>
              <a:buSzPct val="100000"/>
              <a:buFont typeface="Wingdings" panose="05000000000000000000" pitchFamily="2" charset="2"/>
              <a:buChar char="q"/>
            </a:pPr>
            <a:r>
              <a:rPr lang="en-US" sz="2000" b="0" dirty="0"/>
              <a:t> No stoppage: - 1 point per occurrence.</a:t>
            </a:r>
          </a:p>
          <a:p>
            <a:pPr marL="342900" indent="-342900" eaLnBrk="0" hangingPunct="0">
              <a:lnSpc>
                <a:spcPct val="110000"/>
              </a:lnSpc>
              <a:spcAft>
                <a:spcPts val="500"/>
              </a:spcAft>
              <a:buClr>
                <a:srgbClr val="FF0000"/>
              </a:buClr>
              <a:buSzPct val="100000"/>
              <a:buFont typeface="Wingdings" panose="05000000000000000000" pitchFamily="2" charset="2"/>
              <a:buChar char="q"/>
            </a:pPr>
            <a:r>
              <a:rPr lang="en-US" sz="2000" b="0" dirty="0"/>
              <a:t> Constant rate of turn: - 1 point per occurrence.</a:t>
            </a:r>
          </a:p>
          <a:p>
            <a:pPr marL="342900" indent="-342900" eaLnBrk="0" hangingPunct="0">
              <a:lnSpc>
                <a:spcPct val="110000"/>
              </a:lnSpc>
              <a:spcAft>
                <a:spcPts val="500"/>
              </a:spcAft>
              <a:buClr>
                <a:srgbClr val="FF0000"/>
              </a:buClr>
              <a:buSzPct val="100000"/>
              <a:buFont typeface="Wingdings" panose="05000000000000000000" pitchFamily="2" charset="2"/>
              <a:buChar char="q"/>
            </a:pPr>
            <a:r>
              <a:rPr lang="en-US" sz="2000" b="0" dirty="0"/>
              <a:t> Constant altitude : - ½ point per 5°.</a:t>
            </a:r>
          </a:p>
          <a:p>
            <a:pPr marL="342900" indent="-342900" eaLnBrk="0" hangingPunct="0">
              <a:lnSpc>
                <a:spcPct val="110000"/>
              </a:lnSpc>
              <a:spcAft>
                <a:spcPts val="500"/>
              </a:spcAft>
              <a:buClr>
                <a:srgbClr val="FF0000"/>
              </a:buClr>
              <a:buSzPct val="100000"/>
              <a:buFont typeface="Wingdings" panose="05000000000000000000" pitchFamily="2" charset="2"/>
              <a:buChar char="q"/>
            </a:pPr>
            <a:r>
              <a:rPr lang="en-US" sz="2000" b="0" dirty="0"/>
              <a:t> In opposite rolls, roll must be completed before reversal.</a:t>
            </a:r>
          </a:p>
          <a:p>
            <a:pPr marL="342900" indent="-342900" eaLnBrk="0" hangingPunct="0">
              <a:lnSpc>
                <a:spcPct val="110000"/>
              </a:lnSpc>
              <a:spcAft>
                <a:spcPts val="500"/>
              </a:spcAft>
              <a:buClr>
                <a:srgbClr val="FF0000"/>
              </a:buClr>
              <a:buSzPct val="100000"/>
              <a:buFont typeface="Wingdings" panose="05000000000000000000" pitchFamily="2" charset="2"/>
              <a:buChar char="q"/>
            </a:pPr>
            <a:r>
              <a:rPr lang="en-US" sz="2000" b="0" dirty="0"/>
              <a:t> Minimal pause, as in hesitation rolls, between opposite rolls.</a:t>
            </a:r>
          </a:p>
          <a:p>
            <a:pPr marL="342900" indent="-342900" eaLnBrk="0" hangingPunct="0">
              <a:lnSpc>
                <a:spcPct val="110000"/>
              </a:lnSpc>
              <a:spcAft>
                <a:spcPts val="500"/>
              </a:spcAft>
              <a:buClr>
                <a:srgbClr val="FF0000"/>
              </a:buClr>
              <a:buSzPct val="100000"/>
              <a:buFont typeface="Wingdings" panose="05000000000000000000" pitchFamily="2" charset="2"/>
              <a:buChar char="q"/>
            </a:pPr>
            <a:r>
              <a:rPr lang="en-US" sz="2000" b="0" dirty="0"/>
              <a:t> Correct number and direction of rolls --- Zero if incorrect.</a:t>
            </a:r>
          </a:p>
        </p:txBody>
      </p:sp>
      <p:graphicFrame>
        <p:nvGraphicFramePr>
          <p:cNvPr id="5122" name="Object 6"/>
          <p:cNvGraphicFramePr>
            <a:graphicFrameLocks noChangeAspect="1"/>
          </p:cNvGraphicFramePr>
          <p:nvPr>
            <p:extLst>
              <p:ext uri="{D42A27DB-BD31-4B8C-83A1-F6EECF244321}">
                <p14:modId xmlns:p14="http://schemas.microsoft.com/office/powerpoint/2010/main" val="1730515511"/>
              </p:ext>
            </p:extLst>
          </p:nvPr>
        </p:nvGraphicFramePr>
        <p:xfrm>
          <a:off x="3886200" y="1447800"/>
          <a:ext cx="2362200" cy="1339850"/>
        </p:xfrm>
        <a:graphic>
          <a:graphicData uri="http://schemas.openxmlformats.org/presentationml/2006/ole">
            <mc:AlternateContent xmlns:mc="http://schemas.openxmlformats.org/markup-compatibility/2006">
              <mc:Choice xmlns:v="urn:schemas-microsoft-com:vml" Requires="v">
                <p:oleObj spid="_x0000_s23758" name="VISIO" r:id="rId4" imgW="1188360" imgH="674280" progId="">
                  <p:embed/>
                </p:oleObj>
              </mc:Choice>
              <mc:Fallback>
                <p:oleObj name="VISIO" r:id="rId4" imgW="1188360" imgH="674280" progId="">
                  <p:embed/>
                  <p:pic>
                    <p:nvPicPr>
                      <p:cNvPr id="0" name="Picture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447800"/>
                        <a:ext cx="2362200" cy="1339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9" name="Rectangle 2"/>
          <p:cNvSpPr>
            <a:spLocks noChangeArrowheads="1"/>
          </p:cNvSpPr>
          <p:nvPr/>
        </p:nvSpPr>
        <p:spPr bwMode="auto">
          <a:xfrm>
            <a:off x="2667000" y="0"/>
            <a:ext cx="6248400" cy="11430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Turns </a:t>
            </a:r>
            <a:r>
              <a:rPr lang="en-US" sz="4400" b="1" dirty="0">
                <a:solidFill>
                  <a:schemeClr val="tx2"/>
                </a:solidFill>
              </a:rPr>
              <a:t>&amp;</a:t>
            </a:r>
            <a:r>
              <a:rPr lang="en-US" sz="4400" b="1" dirty="0" smtClean="0">
                <a:solidFill>
                  <a:schemeClr val="tx2"/>
                </a:solidFill>
              </a:rPr>
              <a:t> Rolling Turns</a:t>
            </a:r>
            <a:endParaRPr lang="en-US" sz="4400" b="1" dirty="0">
              <a:solidFill>
                <a:schemeClr val="tx2"/>
              </a:solidFill>
            </a:endParaRPr>
          </a:p>
        </p:txBody>
      </p:sp>
      <p:sp>
        <p:nvSpPr>
          <p:cNvPr id="13" name="Rectangle 12"/>
          <p:cNvSpPr>
            <a:spLocks noChangeArrowheads="1"/>
          </p:cNvSpPr>
          <p:nvPr/>
        </p:nvSpPr>
        <p:spPr bwMode="auto">
          <a:xfrm>
            <a:off x="7543800"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a:solidFill>
                  <a:srgbClr val="000000"/>
                </a:solidFill>
              </a:rPr>
              <a:t>2</a:t>
            </a:r>
            <a:endParaRPr lang="en-US" sz="2000" b="0" dirty="0">
              <a:solidFill>
                <a:srgbClr val="000000"/>
              </a:solidFill>
            </a:endParaRPr>
          </a:p>
        </p:txBody>
      </p:sp>
      <p:sp>
        <p:nvSpPr>
          <p:cNvPr id="11" name="Rectangle 19"/>
          <p:cNvSpPr>
            <a:spLocks noChangeArrowheads="1"/>
          </p:cNvSpPr>
          <p:nvPr/>
        </p:nvSpPr>
        <p:spPr bwMode="auto">
          <a:xfrm>
            <a:off x="541867" y="1295400"/>
            <a:ext cx="2506133" cy="461665"/>
          </a:xfrm>
          <a:prstGeom prst="rect">
            <a:avLst/>
          </a:prstGeom>
          <a:noFill/>
          <a:ln w="12700">
            <a:noFill/>
            <a:miter lim="800000"/>
            <a:headEnd/>
            <a:tailEnd/>
          </a:ln>
        </p:spPr>
        <p:txBody>
          <a:bodyPr wrap="square" anchor="ctr">
            <a:spAutoFit/>
          </a:bodyPr>
          <a:lstStyle/>
          <a:p>
            <a:pPr eaLnBrk="0" hangingPunct="0"/>
            <a:r>
              <a:rPr lang="en-US" sz="2400" dirty="0" smtClean="0"/>
              <a:t>Rolling Turns </a:t>
            </a:r>
            <a:endParaRPr lang="en-US" sz="2400" dirty="0"/>
          </a:p>
        </p:txBody>
      </p:sp>
    </p:spTree>
    <p:extLst>
      <p:ext uri="{BB962C8B-B14F-4D97-AF65-F5344CB8AC3E}">
        <p14:creationId xmlns:p14="http://schemas.microsoft.com/office/powerpoint/2010/main" val="1576294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533400" y="2057400"/>
            <a:ext cx="3352800" cy="3263074"/>
          </a:xfrm>
          <a:prstGeom prst="rect">
            <a:avLst/>
          </a:prstGeom>
          <a:noFill/>
          <a:ln w="9525">
            <a:noFill/>
            <a:miter lim="800000"/>
            <a:headEnd/>
            <a:tailEnd/>
          </a:ln>
        </p:spPr>
        <p:txBody>
          <a:bodyPr wrap="square" lIns="92075" tIns="46038" rIns="92075" bIns="46038">
            <a:spAutoFit/>
          </a:bodyPr>
          <a:lstStyle/>
          <a:p>
            <a:pPr marL="342900" indent="-342900" eaLnBrk="0" hangingPunct="0">
              <a:lnSpc>
                <a:spcPct val="110000"/>
              </a:lnSpc>
              <a:spcAft>
                <a:spcPts val="500"/>
              </a:spcAft>
              <a:buClr>
                <a:srgbClr val="FF0000"/>
              </a:buClr>
              <a:buSzPct val="100000"/>
              <a:buFont typeface="Wingdings" panose="05000000000000000000" pitchFamily="2" charset="2"/>
              <a:buChar char="q"/>
            </a:pPr>
            <a:r>
              <a:rPr lang="en-US" sz="2000" b="0" dirty="0" smtClean="0"/>
              <a:t>If entry and exit of a 270° turn happen on the same ‘Y’ line then the turn was not round.</a:t>
            </a:r>
          </a:p>
          <a:p>
            <a:pPr marL="342900" indent="-342900" eaLnBrk="0" hangingPunct="0">
              <a:lnSpc>
                <a:spcPct val="110000"/>
              </a:lnSpc>
              <a:spcAft>
                <a:spcPts val="500"/>
              </a:spcAft>
              <a:buClr>
                <a:srgbClr val="FF0000"/>
              </a:buClr>
              <a:buSzPct val="100000"/>
              <a:buFont typeface="Wingdings" panose="05000000000000000000" pitchFamily="2" charset="2"/>
              <a:buChar char="q"/>
            </a:pPr>
            <a:r>
              <a:rPr lang="en-US" sz="2000" dirty="0" smtClean="0"/>
              <a:t>Exit must always be 1 Radii distant from entry ‘Y’ line, to the right or the left.</a:t>
            </a:r>
          </a:p>
          <a:p>
            <a:pPr marL="342900" indent="-342900" eaLnBrk="0" hangingPunct="0">
              <a:lnSpc>
                <a:spcPct val="110000"/>
              </a:lnSpc>
              <a:spcAft>
                <a:spcPts val="500"/>
              </a:spcAft>
              <a:buClr>
                <a:srgbClr val="FF0000"/>
              </a:buClr>
              <a:buSzPct val="100000"/>
              <a:buFont typeface="Wingdings" panose="05000000000000000000" pitchFamily="2" charset="2"/>
              <a:buChar char="q"/>
            </a:pPr>
            <a:r>
              <a:rPr lang="en-US" sz="2000" dirty="0" smtClean="0"/>
              <a:t>At least -3pt. if not.</a:t>
            </a:r>
            <a:endParaRPr lang="en-US" sz="2000" b="0" dirty="0"/>
          </a:p>
        </p:txBody>
      </p:sp>
      <p:sp>
        <p:nvSpPr>
          <p:cNvPr id="10"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9" name="Rectangle 2"/>
          <p:cNvSpPr>
            <a:spLocks noChangeArrowheads="1"/>
          </p:cNvSpPr>
          <p:nvPr/>
        </p:nvSpPr>
        <p:spPr bwMode="auto">
          <a:xfrm>
            <a:off x="2667000" y="0"/>
            <a:ext cx="6248400" cy="11430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Turns </a:t>
            </a:r>
            <a:r>
              <a:rPr lang="en-US" sz="4400" b="1" dirty="0">
                <a:solidFill>
                  <a:schemeClr val="tx2"/>
                </a:solidFill>
              </a:rPr>
              <a:t>&amp;</a:t>
            </a:r>
            <a:r>
              <a:rPr lang="en-US" sz="4400" b="1" dirty="0" smtClean="0">
                <a:solidFill>
                  <a:schemeClr val="tx2"/>
                </a:solidFill>
              </a:rPr>
              <a:t> Rolling Turns</a:t>
            </a:r>
            <a:endParaRPr lang="en-US" sz="4400" b="1" dirty="0">
              <a:solidFill>
                <a:schemeClr val="tx2"/>
              </a:solidFill>
            </a:endParaRPr>
          </a:p>
        </p:txBody>
      </p:sp>
      <p:sp>
        <p:nvSpPr>
          <p:cNvPr id="13" name="Rectangle 12"/>
          <p:cNvSpPr>
            <a:spLocks noChangeArrowheads="1"/>
          </p:cNvSpPr>
          <p:nvPr/>
        </p:nvSpPr>
        <p:spPr bwMode="auto">
          <a:xfrm>
            <a:off x="7543800"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a:solidFill>
                  <a:srgbClr val="000000"/>
                </a:solidFill>
              </a:rPr>
              <a:t>2</a:t>
            </a:r>
            <a:endParaRPr lang="en-US" sz="2000" b="0" dirty="0">
              <a:solidFill>
                <a:srgbClr val="000000"/>
              </a:solidFill>
            </a:endParaRPr>
          </a:p>
        </p:txBody>
      </p:sp>
      <p:sp>
        <p:nvSpPr>
          <p:cNvPr id="11" name="Rectangle 19"/>
          <p:cNvSpPr>
            <a:spLocks noChangeArrowheads="1"/>
          </p:cNvSpPr>
          <p:nvPr/>
        </p:nvSpPr>
        <p:spPr bwMode="auto">
          <a:xfrm>
            <a:off x="541867" y="1295400"/>
            <a:ext cx="4715933" cy="461665"/>
          </a:xfrm>
          <a:prstGeom prst="rect">
            <a:avLst/>
          </a:prstGeom>
          <a:noFill/>
          <a:ln w="12700">
            <a:noFill/>
            <a:miter lim="800000"/>
            <a:headEnd/>
            <a:tailEnd/>
          </a:ln>
        </p:spPr>
        <p:txBody>
          <a:bodyPr wrap="square" anchor="ctr">
            <a:spAutoFit/>
          </a:bodyPr>
          <a:lstStyle/>
          <a:p>
            <a:pPr eaLnBrk="0" hangingPunct="0"/>
            <a:r>
              <a:rPr lang="en-US" sz="2400" dirty="0" smtClean="0"/>
              <a:t>270° Rolling Turn Geometry </a:t>
            </a:r>
            <a:endParaRPr lang="en-US" sz="2400" dirty="0"/>
          </a:p>
        </p:txBody>
      </p:sp>
      <p:pic>
        <p:nvPicPr>
          <p:cNvPr id="3" name="Picture 2"/>
          <p:cNvPicPr>
            <a:picLocks noChangeAspect="1"/>
          </p:cNvPicPr>
          <p:nvPr/>
        </p:nvPicPr>
        <p:blipFill>
          <a:blip r:embed="rId3"/>
          <a:stretch>
            <a:fillRect/>
          </a:stretch>
        </p:blipFill>
        <p:spPr>
          <a:xfrm>
            <a:off x="6553200" y="1752600"/>
            <a:ext cx="2109076" cy="2184400"/>
          </a:xfrm>
          <a:prstGeom prst="rect">
            <a:avLst/>
          </a:prstGeom>
        </p:spPr>
      </p:pic>
      <p:pic>
        <p:nvPicPr>
          <p:cNvPr id="7" name="Picture 6"/>
          <p:cNvPicPr>
            <a:picLocks noChangeAspect="1"/>
          </p:cNvPicPr>
          <p:nvPr/>
        </p:nvPicPr>
        <p:blipFill>
          <a:blip r:embed="rId4"/>
          <a:stretch>
            <a:fillRect/>
          </a:stretch>
        </p:blipFill>
        <p:spPr>
          <a:xfrm>
            <a:off x="6553200" y="4190999"/>
            <a:ext cx="2133600" cy="2209801"/>
          </a:xfrm>
          <a:prstGeom prst="rect">
            <a:avLst/>
          </a:prstGeom>
        </p:spPr>
      </p:pic>
      <p:sp>
        <p:nvSpPr>
          <p:cNvPr id="8" name="TextBox 7"/>
          <p:cNvSpPr txBox="1"/>
          <p:nvPr/>
        </p:nvSpPr>
        <p:spPr>
          <a:xfrm>
            <a:off x="5562600" y="2590800"/>
            <a:ext cx="723538" cy="369332"/>
          </a:xfrm>
          <a:prstGeom prst="rect">
            <a:avLst/>
          </a:prstGeom>
          <a:noFill/>
        </p:spPr>
        <p:txBody>
          <a:bodyPr wrap="none" rtlCol="0">
            <a:spAutoFit/>
          </a:bodyPr>
          <a:lstStyle/>
          <a:p>
            <a:r>
              <a:rPr lang="en-US" dirty="0" smtClean="0"/>
              <a:t>Right</a:t>
            </a:r>
            <a:endParaRPr lang="en-US" dirty="0"/>
          </a:p>
        </p:txBody>
      </p:sp>
      <p:sp>
        <p:nvSpPr>
          <p:cNvPr id="51" name="TextBox 50"/>
          <p:cNvSpPr txBox="1"/>
          <p:nvPr/>
        </p:nvSpPr>
        <p:spPr>
          <a:xfrm>
            <a:off x="5562600" y="5105400"/>
            <a:ext cx="860369" cy="369332"/>
          </a:xfrm>
          <a:prstGeom prst="rect">
            <a:avLst/>
          </a:prstGeom>
          <a:noFill/>
        </p:spPr>
        <p:txBody>
          <a:bodyPr wrap="none" rtlCol="0">
            <a:spAutoFit/>
          </a:bodyPr>
          <a:lstStyle/>
          <a:p>
            <a:r>
              <a:rPr lang="en-US" dirty="0" smtClean="0"/>
              <a:t>Wrong</a:t>
            </a:r>
            <a:endParaRPr lang="en-US" dirty="0"/>
          </a:p>
        </p:txBody>
      </p:sp>
    </p:spTree>
    <p:extLst>
      <p:ext uri="{BB962C8B-B14F-4D97-AF65-F5344CB8AC3E}">
        <p14:creationId xmlns:p14="http://schemas.microsoft.com/office/powerpoint/2010/main" val="603414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Slide Number Placeholder 2"/>
          <p:cNvSpPr>
            <a:spLocks noGrp="1"/>
          </p:cNvSpPr>
          <p:nvPr>
            <p:ph type="sldNum" sz="quarter" idx="4294967295"/>
          </p:nvPr>
        </p:nvSpPr>
        <p:spPr>
          <a:xfrm>
            <a:off x="8001000" y="6492875"/>
            <a:ext cx="762000" cy="365125"/>
          </a:xfrm>
        </p:spPr>
        <p:txBody>
          <a:bodyPr/>
          <a:lstStyle/>
          <a:p>
            <a:pPr>
              <a:defRPr/>
            </a:pPr>
            <a:r>
              <a:rPr lang="en-US"/>
              <a:t>J-</a:t>
            </a:r>
            <a:fld id="{0C9FDE54-9CB4-49C0-A532-7448D76EC406}" type="slidenum">
              <a:rPr lang="en-US"/>
              <a:pPr>
                <a:defRPr/>
              </a:pPr>
              <a:t>62</a:t>
            </a:fld>
            <a:endParaRPr lang="en-US"/>
          </a:p>
        </p:txBody>
      </p:sp>
      <p:graphicFrame>
        <p:nvGraphicFramePr>
          <p:cNvPr id="6146" name="Object 3"/>
          <p:cNvGraphicFramePr>
            <a:graphicFrameLocks noChangeAspect="1"/>
          </p:cNvGraphicFramePr>
          <p:nvPr>
            <p:extLst>
              <p:ext uri="{D42A27DB-BD31-4B8C-83A1-F6EECF244321}">
                <p14:modId xmlns:p14="http://schemas.microsoft.com/office/powerpoint/2010/main" val="2942808750"/>
              </p:ext>
            </p:extLst>
          </p:nvPr>
        </p:nvGraphicFramePr>
        <p:xfrm>
          <a:off x="1385887" y="2667000"/>
          <a:ext cx="844550" cy="890588"/>
        </p:xfrm>
        <a:graphic>
          <a:graphicData uri="http://schemas.openxmlformats.org/presentationml/2006/ole">
            <mc:AlternateContent xmlns:mc="http://schemas.openxmlformats.org/markup-compatibility/2006">
              <mc:Choice xmlns:v="urn:schemas-microsoft-com:vml" Requires="v">
                <p:oleObj spid="_x0000_s297462" name="VISIO" r:id="rId4" imgW="844296" imgH="890016" progId="">
                  <p:embed/>
                </p:oleObj>
              </mc:Choice>
              <mc:Fallback>
                <p:oleObj name="VISIO" r:id="rId4" imgW="844296" imgH="890016" progId="">
                  <p:embed/>
                  <p:pic>
                    <p:nvPicPr>
                      <p:cNvPr id="0" name="Picture 4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887" y="2667000"/>
                        <a:ext cx="844550"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4"/>
          <p:cNvGraphicFramePr>
            <a:graphicFrameLocks noChangeAspect="1"/>
          </p:cNvGraphicFramePr>
          <p:nvPr>
            <p:extLst>
              <p:ext uri="{D42A27DB-BD31-4B8C-83A1-F6EECF244321}">
                <p14:modId xmlns:p14="http://schemas.microsoft.com/office/powerpoint/2010/main" val="1299931281"/>
              </p:ext>
            </p:extLst>
          </p:nvPr>
        </p:nvGraphicFramePr>
        <p:xfrm>
          <a:off x="1385887" y="3886200"/>
          <a:ext cx="844550" cy="1004888"/>
        </p:xfrm>
        <a:graphic>
          <a:graphicData uri="http://schemas.openxmlformats.org/presentationml/2006/ole">
            <mc:AlternateContent xmlns:mc="http://schemas.openxmlformats.org/markup-compatibility/2006">
              <mc:Choice xmlns:v="urn:schemas-microsoft-com:vml" Requires="v">
                <p:oleObj spid="_x0000_s297463" name="VISIO" r:id="rId6" imgW="844296" imgH="1005840" progId="">
                  <p:embed/>
                </p:oleObj>
              </mc:Choice>
              <mc:Fallback>
                <p:oleObj name="VISIO" r:id="rId6" imgW="844296" imgH="1005840" progId="">
                  <p:embed/>
                  <p:pic>
                    <p:nvPicPr>
                      <p:cNvPr id="0" name="Picture 4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887" y="3886200"/>
                        <a:ext cx="84455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5"/>
          <p:cNvGraphicFramePr>
            <a:graphicFrameLocks noChangeAspect="1"/>
          </p:cNvGraphicFramePr>
          <p:nvPr>
            <p:extLst>
              <p:ext uri="{D42A27DB-BD31-4B8C-83A1-F6EECF244321}">
                <p14:modId xmlns:p14="http://schemas.microsoft.com/office/powerpoint/2010/main" val="2464542050"/>
              </p:ext>
            </p:extLst>
          </p:nvPr>
        </p:nvGraphicFramePr>
        <p:xfrm>
          <a:off x="3367087" y="2667000"/>
          <a:ext cx="835025" cy="890588"/>
        </p:xfrm>
        <a:graphic>
          <a:graphicData uri="http://schemas.openxmlformats.org/presentationml/2006/ole">
            <mc:AlternateContent xmlns:mc="http://schemas.openxmlformats.org/markup-compatibility/2006">
              <mc:Choice xmlns:v="urn:schemas-microsoft-com:vml" Requires="v">
                <p:oleObj spid="_x0000_s297464" name="VISIO" r:id="rId8" imgW="835152" imgH="890016" progId="">
                  <p:embed/>
                </p:oleObj>
              </mc:Choice>
              <mc:Fallback>
                <p:oleObj name="VISIO" r:id="rId8" imgW="835152" imgH="890016" progId="">
                  <p:embed/>
                  <p:pic>
                    <p:nvPicPr>
                      <p:cNvPr id="0" name="Picture 46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67087" y="2667000"/>
                        <a:ext cx="835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6"/>
          <p:cNvGraphicFramePr>
            <a:graphicFrameLocks noChangeAspect="1"/>
          </p:cNvGraphicFramePr>
          <p:nvPr>
            <p:extLst>
              <p:ext uri="{D42A27DB-BD31-4B8C-83A1-F6EECF244321}">
                <p14:modId xmlns:p14="http://schemas.microsoft.com/office/powerpoint/2010/main" val="475789353"/>
              </p:ext>
            </p:extLst>
          </p:nvPr>
        </p:nvGraphicFramePr>
        <p:xfrm>
          <a:off x="3367087" y="3886200"/>
          <a:ext cx="835025" cy="1004888"/>
        </p:xfrm>
        <a:graphic>
          <a:graphicData uri="http://schemas.openxmlformats.org/presentationml/2006/ole">
            <mc:AlternateContent xmlns:mc="http://schemas.openxmlformats.org/markup-compatibility/2006">
              <mc:Choice xmlns:v="urn:schemas-microsoft-com:vml" Requires="v">
                <p:oleObj spid="_x0000_s297465" name="VISIO" r:id="rId10" imgW="835152" imgH="1005840" progId="">
                  <p:embed/>
                </p:oleObj>
              </mc:Choice>
              <mc:Fallback>
                <p:oleObj name="VISIO" r:id="rId10" imgW="835152" imgH="1005840" progId="">
                  <p:embed/>
                  <p:pic>
                    <p:nvPicPr>
                      <p:cNvPr id="0" name="Picture 46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67087" y="3886200"/>
                        <a:ext cx="835025"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7"/>
          <p:cNvGraphicFramePr>
            <a:graphicFrameLocks noChangeAspect="1"/>
          </p:cNvGraphicFramePr>
          <p:nvPr>
            <p:extLst>
              <p:ext uri="{D42A27DB-BD31-4B8C-83A1-F6EECF244321}">
                <p14:modId xmlns:p14="http://schemas.microsoft.com/office/powerpoint/2010/main" val="3840076528"/>
              </p:ext>
            </p:extLst>
          </p:nvPr>
        </p:nvGraphicFramePr>
        <p:xfrm>
          <a:off x="4967287" y="2667000"/>
          <a:ext cx="1204913" cy="890588"/>
        </p:xfrm>
        <a:graphic>
          <a:graphicData uri="http://schemas.openxmlformats.org/presentationml/2006/ole">
            <mc:AlternateContent xmlns:mc="http://schemas.openxmlformats.org/markup-compatibility/2006">
              <mc:Choice xmlns:v="urn:schemas-microsoft-com:vml" Requires="v">
                <p:oleObj spid="_x0000_s297466" name="VISIO" r:id="rId12" imgW="1207008" imgH="890016" progId="">
                  <p:embed/>
                </p:oleObj>
              </mc:Choice>
              <mc:Fallback>
                <p:oleObj name="VISIO" r:id="rId12" imgW="1207008" imgH="890016" progId="">
                  <p:embed/>
                  <p:pic>
                    <p:nvPicPr>
                      <p:cNvPr id="0" name="Picture 47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67287" y="2667000"/>
                        <a:ext cx="1204913"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1" name="Object 8"/>
          <p:cNvGraphicFramePr>
            <a:graphicFrameLocks noChangeAspect="1"/>
          </p:cNvGraphicFramePr>
          <p:nvPr>
            <p:extLst>
              <p:ext uri="{D42A27DB-BD31-4B8C-83A1-F6EECF244321}">
                <p14:modId xmlns:p14="http://schemas.microsoft.com/office/powerpoint/2010/main" val="2011017986"/>
              </p:ext>
            </p:extLst>
          </p:nvPr>
        </p:nvGraphicFramePr>
        <p:xfrm>
          <a:off x="4967287" y="3886200"/>
          <a:ext cx="1204913" cy="1004888"/>
        </p:xfrm>
        <a:graphic>
          <a:graphicData uri="http://schemas.openxmlformats.org/presentationml/2006/ole">
            <mc:AlternateContent xmlns:mc="http://schemas.openxmlformats.org/markup-compatibility/2006">
              <mc:Choice xmlns:v="urn:schemas-microsoft-com:vml" Requires="v">
                <p:oleObj spid="_x0000_s297467" name="VISIO" r:id="rId14" imgW="1207008" imgH="1005840" progId="">
                  <p:embed/>
                </p:oleObj>
              </mc:Choice>
              <mc:Fallback>
                <p:oleObj name="VISIO" r:id="rId14" imgW="1207008" imgH="1005840" progId="">
                  <p:embed/>
                  <p:pic>
                    <p:nvPicPr>
                      <p:cNvPr id="0" name="Picture 47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67287" y="3886200"/>
                        <a:ext cx="1204913"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2" name="Object 9"/>
          <p:cNvGraphicFramePr>
            <a:graphicFrameLocks noChangeAspect="1"/>
          </p:cNvGraphicFramePr>
          <p:nvPr>
            <p:extLst>
              <p:ext uri="{D42A27DB-BD31-4B8C-83A1-F6EECF244321}">
                <p14:modId xmlns:p14="http://schemas.microsoft.com/office/powerpoint/2010/main" val="903496549"/>
              </p:ext>
            </p:extLst>
          </p:nvPr>
        </p:nvGraphicFramePr>
        <p:xfrm>
          <a:off x="7024687" y="3886200"/>
          <a:ext cx="1204913" cy="923925"/>
        </p:xfrm>
        <a:graphic>
          <a:graphicData uri="http://schemas.openxmlformats.org/presentationml/2006/ole">
            <mc:AlternateContent xmlns:mc="http://schemas.openxmlformats.org/markup-compatibility/2006">
              <mc:Choice xmlns:v="urn:schemas-microsoft-com:vml" Requires="v">
                <p:oleObj spid="_x0000_s297468" name="VISIO" r:id="rId16" imgW="1207008" imgH="923544" progId="">
                  <p:embed/>
                </p:oleObj>
              </mc:Choice>
              <mc:Fallback>
                <p:oleObj name="VISIO" r:id="rId16" imgW="1207008" imgH="923544" progId="">
                  <p:embed/>
                  <p:pic>
                    <p:nvPicPr>
                      <p:cNvPr id="0" name="Picture 47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24687" y="3886200"/>
                        <a:ext cx="1204913"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3" name="Object 10"/>
          <p:cNvGraphicFramePr>
            <a:graphicFrameLocks noChangeAspect="1"/>
          </p:cNvGraphicFramePr>
          <p:nvPr>
            <p:extLst>
              <p:ext uri="{D42A27DB-BD31-4B8C-83A1-F6EECF244321}">
                <p14:modId xmlns:p14="http://schemas.microsoft.com/office/powerpoint/2010/main" val="1190613444"/>
              </p:ext>
            </p:extLst>
          </p:nvPr>
        </p:nvGraphicFramePr>
        <p:xfrm>
          <a:off x="7024687" y="2743200"/>
          <a:ext cx="1204913" cy="830263"/>
        </p:xfrm>
        <a:graphic>
          <a:graphicData uri="http://schemas.openxmlformats.org/presentationml/2006/ole">
            <mc:AlternateContent xmlns:mc="http://schemas.openxmlformats.org/markup-compatibility/2006">
              <mc:Choice xmlns:v="urn:schemas-microsoft-com:vml" Requires="v">
                <p:oleObj spid="_x0000_s297469" name="VISIO" r:id="rId18" imgW="1207008" imgH="829056" progId="">
                  <p:embed/>
                </p:oleObj>
              </mc:Choice>
              <mc:Fallback>
                <p:oleObj name="VISIO" r:id="rId18" imgW="1207008" imgH="829056" progId="">
                  <p:embed/>
                  <p:pic>
                    <p:nvPicPr>
                      <p:cNvPr id="0" name="Picture 47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024687" y="2743200"/>
                        <a:ext cx="1204913"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15" name="Rectangle 2"/>
          <p:cNvSpPr>
            <a:spLocks noChangeArrowheads="1"/>
          </p:cNvSpPr>
          <p:nvPr/>
        </p:nvSpPr>
        <p:spPr bwMode="auto">
          <a:xfrm>
            <a:off x="2438400" y="0"/>
            <a:ext cx="6477000"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Combination of Lines</a:t>
            </a:r>
            <a:endParaRPr lang="en-US" sz="4400" b="1" dirty="0">
              <a:solidFill>
                <a:schemeClr val="tx2"/>
              </a:solidFill>
            </a:endParaRPr>
          </a:p>
        </p:txBody>
      </p:sp>
      <p:sp>
        <p:nvSpPr>
          <p:cNvPr id="17" name="Rectangle 16"/>
          <p:cNvSpPr>
            <a:spLocks noChangeArrowheads="1"/>
          </p:cNvSpPr>
          <p:nvPr/>
        </p:nvSpPr>
        <p:spPr bwMode="auto">
          <a:xfrm>
            <a:off x="7567856"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a:solidFill>
                  <a:srgbClr val="000000"/>
                </a:solidFill>
              </a:rPr>
              <a:t>3</a:t>
            </a:r>
            <a:endParaRPr lang="en-US" sz="2000" b="0" dirty="0">
              <a:solidFill>
                <a:srgbClr val="000000"/>
              </a:solidFill>
            </a:endParaRPr>
          </a:p>
        </p:txBody>
      </p:sp>
    </p:spTree>
    <p:extLst>
      <p:ext uri="{BB962C8B-B14F-4D97-AF65-F5344CB8AC3E}">
        <p14:creationId xmlns:p14="http://schemas.microsoft.com/office/powerpoint/2010/main" val="2543268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3"/>
          <p:cNvSpPr>
            <a:spLocks noGrp="1"/>
          </p:cNvSpPr>
          <p:nvPr>
            <p:ph type="sldNum" sz="quarter" idx="4294967295"/>
          </p:nvPr>
        </p:nvSpPr>
        <p:spPr>
          <a:xfrm>
            <a:off x="8001000" y="6492875"/>
            <a:ext cx="762000" cy="365125"/>
          </a:xfrm>
        </p:spPr>
        <p:txBody>
          <a:bodyPr/>
          <a:lstStyle/>
          <a:p>
            <a:pPr>
              <a:defRPr/>
            </a:pPr>
            <a:r>
              <a:rPr lang="en-US"/>
              <a:t>J-</a:t>
            </a:r>
            <a:fld id="{BEC63D3D-81A4-407A-A6FF-1D1A2F79DE52}" type="slidenum">
              <a:rPr lang="en-US"/>
              <a:pPr>
                <a:defRPr/>
              </a:pPr>
              <a:t>63</a:t>
            </a:fld>
            <a:endParaRPr lang="en-US"/>
          </a:p>
        </p:txBody>
      </p:sp>
      <p:sp>
        <p:nvSpPr>
          <p:cNvPr id="165891" name="Rectangle 3"/>
          <p:cNvSpPr>
            <a:spLocks noChangeArrowheads="1"/>
          </p:cNvSpPr>
          <p:nvPr/>
        </p:nvSpPr>
        <p:spPr bwMode="auto">
          <a:xfrm>
            <a:off x="533400" y="3352800"/>
            <a:ext cx="6019800" cy="2134560"/>
          </a:xfrm>
          <a:prstGeom prst="rect">
            <a:avLst/>
          </a:prstGeom>
          <a:noFill/>
          <a:ln w="9525">
            <a:noFill/>
            <a:miter lim="800000"/>
            <a:headEnd/>
            <a:tailEnd/>
          </a:ln>
        </p:spPr>
        <p:txBody>
          <a:bodyPr wrap="square" lIns="92075" tIns="46038" rIns="92075" bIns="46038">
            <a:spAutoFit/>
          </a:bodyPr>
          <a:lstStyle/>
          <a:p>
            <a:pPr marL="342900" indent="-342900" eaLnBrk="0" hangingPunct="0">
              <a:lnSpc>
                <a:spcPct val="90000"/>
              </a:lnSpc>
              <a:buClr>
                <a:srgbClr val="FF0000"/>
              </a:buClr>
              <a:buFont typeface="Wingdings" panose="05000000000000000000" pitchFamily="2" charset="2"/>
              <a:buChar char="q"/>
            </a:pPr>
            <a:r>
              <a:rPr lang="en-US" sz="2000" dirty="0" smtClean="0">
                <a:solidFill>
                  <a:srgbClr val="000000"/>
                </a:solidFill>
              </a:rPr>
              <a:t>Part </a:t>
            </a:r>
            <a:r>
              <a:rPr lang="en-US" sz="2000" dirty="0">
                <a:solidFill>
                  <a:srgbClr val="000000"/>
                </a:solidFill>
              </a:rPr>
              <a:t>loop radii must be </a:t>
            </a:r>
            <a:r>
              <a:rPr lang="en-US" sz="2000" dirty="0" smtClean="0">
                <a:solidFill>
                  <a:srgbClr val="000000"/>
                </a:solidFill>
              </a:rPr>
              <a:t>equal</a:t>
            </a:r>
            <a:r>
              <a:rPr lang="en-US" sz="2000" b="0" dirty="0" smtClean="0"/>
              <a:t>, - 1 point for each radius that is different from the first part loop.</a:t>
            </a:r>
            <a:endParaRPr lang="en-US" sz="2000" dirty="0"/>
          </a:p>
          <a:p>
            <a:pPr eaLnBrk="0" hangingPunct="0">
              <a:lnSpc>
                <a:spcPct val="90000"/>
              </a:lnSpc>
              <a:buClr>
                <a:srgbClr val="FF0000"/>
              </a:buClr>
            </a:pPr>
            <a:endParaRPr lang="en-US" sz="1000" b="0" dirty="0"/>
          </a:p>
          <a:p>
            <a:pPr marL="342900" indent="-342900" eaLnBrk="0" hangingPunct="0">
              <a:lnSpc>
                <a:spcPct val="110000"/>
              </a:lnSpc>
              <a:buClr>
                <a:srgbClr val="FF0000"/>
              </a:buClr>
              <a:buSzPct val="100000"/>
              <a:buFont typeface="Wingdings" panose="05000000000000000000" pitchFamily="2" charset="2"/>
              <a:buChar char="q"/>
            </a:pPr>
            <a:r>
              <a:rPr lang="en-US" sz="2000" dirty="0" smtClean="0"/>
              <a:t>Lines </a:t>
            </a:r>
            <a:r>
              <a:rPr lang="en-US" sz="2000" dirty="0"/>
              <a:t>within the figure must be equal in length</a:t>
            </a:r>
            <a:r>
              <a:rPr lang="en-US" sz="2000" b="0" dirty="0" smtClean="0"/>
              <a:t>. </a:t>
            </a:r>
          </a:p>
          <a:p>
            <a:pPr marL="342900" indent="-342900" eaLnBrk="0" hangingPunct="0">
              <a:lnSpc>
                <a:spcPct val="110000"/>
              </a:lnSpc>
              <a:buClr>
                <a:srgbClr val="FF0000"/>
              </a:buClr>
              <a:buSzPct val="100000"/>
              <a:buFont typeface="Wingdings" panose="05000000000000000000" pitchFamily="2" charset="2"/>
              <a:buChar char="q"/>
            </a:pPr>
            <a:endParaRPr lang="en-US" sz="1000" b="0" dirty="0" smtClean="0"/>
          </a:p>
          <a:p>
            <a:pPr marL="342900" indent="-342900" eaLnBrk="0" hangingPunct="0">
              <a:lnSpc>
                <a:spcPct val="110000"/>
              </a:lnSpc>
              <a:buClr>
                <a:srgbClr val="FF0000"/>
              </a:buClr>
              <a:buSzPct val="100000"/>
              <a:buFont typeface="Wingdings" panose="05000000000000000000" pitchFamily="2" charset="2"/>
              <a:buChar char="q"/>
            </a:pPr>
            <a:r>
              <a:rPr lang="en-US" sz="2000" b="0" dirty="0" smtClean="0"/>
              <a:t>The first line establishes the length of the rest. </a:t>
            </a:r>
          </a:p>
          <a:p>
            <a:pPr eaLnBrk="0" hangingPunct="0">
              <a:lnSpc>
                <a:spcPct val="110000"/>
              </a:lnSpc>
              <a:buClr>
                <a:srgbClr val="FF0000"/>
              </a:buClr>
              <a:buSzPct val="100000"/>
            </a:pPr>
            <a:endParaRPr lang="en-US" sz="1000" b="0" dirty="0" smtClean="0"/>
          </a:p>
          <a:p>
            <a:pPr marL="342900" indent="-342900" eaLnBrk="0" hangingPunct="0">
              <a:lnSpc>
                <a:spcPct val="110000"/>
              </a:lnSpc>
              <a:buClr>
                <a:srgbClr val="FF0000"/>
              </a:buClr>
              <a:buSzPct val="100000"/>
              <a:buFont typeface="Wingdings" panose="05000000000000000000" pitchFamily="2" charset="2"/>
              <a:buChar char="q"/>
            </a:pPr>
            <a:r>
              <a:rPr lang="en-US" sz="2000" b="0" dirty="0" smtClean="0"/>
              <a:t>Lines </a:t>
            </a:r>
            <a:r>
              <a:rPr lang="en-US" sz="2000" b="0" dirty="0"/>
              <a:t>judged on flight path: - ½ point per 5°</a:t>
            </a:r>
          </a:p>
        </p:txBody>
      </p:sp>
      <p:graphicFrame>
        <p:nvGraphicFramePr>
          <p:cNvPr id="7170" name="Object 0"/>
          <p:cNvGraphicFramePr>
            <a:graphicFrameLocks noChangeAspect="1"/>
          </p:cNvGraphicFramePr>
          <p:nvPr>
            <p:extLst>
              <p:ext uri="{D42A27DB-BD31-4B8C-83A1-F6EECF244321}">
                <p14:modId xmlns:p14="http://schemas.microsoft.com/office/powerpoint/2010/main" val="3256027369"/>
              </p:ext>
            </p:extLst>
          </p:nvPr>
        </p:nvGraphicFramePr>
        <p:xfrm>
          <a:off x="3200400" y="1066800"/>
          <a:ext cx="1812925" cy="1828800"/>
        </p:xfrm>
        <a:graphic>
          <a:graphicData uri="http://schemas.openxmlformats.org/presentationml/2006/ole">
            <mc:AlternateContent xmlns:mc="http://schemas.openxmlformats.org/markup-compatibility/2006">
              <mc:Choice xmlns:v="urn:schemas-microsoft-com:vml" Requires="v">
                <p:oleObj spid="_x0000_s25806" name="VISIO" r:id="rId4" imgW="856440" imgH="864360" progId="">
                  <p:embed/>
                </p:oleObj>
              </mc:Choice>
              <mc:Fallback>
                <p:oleObj name="VISIO" r:id="rId4" imgW="856440" imgH="864360" progId="">
                  <p:embed/>
                  <p:pic>
                    <p:nvPicPr>
                      <p:cNvPr id="0" name="Picture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066800"/>
                        <a:ext cx="1812925"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8" name="Rectangle 2"/>
          <p:cNvSpPr>
            <a:spLocks noChangeArrowheads="1"/>
          </p:cNvSpPr>
          <p:nvPr/>
        </p:nvSpPr>
        <p:spPr bwMode="auto">
          <a:xfrm>
            <a:off x="2438400" y="0"/>
            <a:ext cx="6477000"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Combination of Lines</a:t>
            </a:r>
            <a:endParaRPr lang="en-US" sz="4400" b="1" dirty="0">
              <a:solidFill>
                <a:schemeClr val="tx2"/>
              </a:solidFill>
            </a:endParaRPr>
          </a:p>
        </p:txBody>
      </p:sp>
      <p:sp>
        <p:nvSpPr>
          <p:cNvPr id="12" name="Rectangle 11"/>
          <p:cNvSpPr>
            <a:spLocks noChangeArrowheads="1"/>
          </p:cNvSpPr>
          <p:nvPr/>
        </p:nvSpPr>
        <p:spPr bwMode="auto">
          <a:xfrm>
            <a:off x="7543800"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a:solidFill>
                  <a:srgbClr val="000000"/>
                </a:solidFill>
              </a:rPr>
              <a:t>3</a:t>
            </a:r>
            <a:endParaRPr lang="en-US" sz="2000" b="0" dirty="0">
              <a:solidFill>
                <a:srgbClr val="000000"/>
              </a:solidFill>
            </a:endParaRPr>
          </a:p>
        </p:txBody>
      </p:sp>
    </p:spTree>
    <p:extLst>
      <p:ext uri="{BB962C8B-B14F-4D97-AF65-F5344CB8AC3E}">
        <p14:creationId xmlns:p14="http://schemas.microsoft.com/office/powerpoint/2010/main" val="1719795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Slide Number Placeholder 2"/>
          <p:cNvSpPr>
            <a:spLocks noGrp="1"/>
          </p:cNvSpPr>
          <p:nvPr>
            <p:ph type="sldNum" sz="quarter" idx="4294967295"/>
          </p:nvPr>
        </p:nvSpPr>
        <p:spPr>
          <a:xfrm>
            <a:off x="8001000" y="6492875"/>
            <a:ext cx="762000" cy="365125"/>
          </a:xfrm>
        </p:spPr>
        <p:txBody>
          <a:bodyPr/>
          <a:lstStyle/>
          <a:p>
            <a:pPr>
              <a:defRPr/>
            </a:pPr>
            <a:r>
              <a:rPr lang="en-US"/>
              <a:t>J-</a:t>
            </a:r>
            <a:fld id="{0A66F429-2740-4CF0-93B4-8C73720126EE}" type="slidenum">
              <a:rPr lang="en-US"/>
              <a:pPr>
                <a:defRPr/>
              </a:pPr>
              <a:t>64</a:t>
            </a:fld>
            <a:endParaRPr lang="en-US"/>
          </a:p>
        </p:txBody>
      </p:sp>
      <p:graphicFrame>
        <p:nvGraphicFramePr>
          <p:cNvPr id="8194" name="Object 2"/>
          <p:cNvGraphicFramePr>
            <a:graphicFrameLocks noChangeAspect="1"/>
          </p:cNvGraphicFramePr>
          <p:nvPr/>
        </p:nvGraphicFramePr>
        <p:xfrm>
          <a:off x="1295400" y="2743200"/>
          <a:ext cx="655638" cy="1298575"/>
        </p:xfrm>
        <a:graphic>
          <a:graphicData uri="http://schemas.openxmlformats.org/presentationml/2006/ole">
            <mc:AlternateContent xmlns:mc="http://schemas.openxmlformats.org/markup-compatibility/2006">
              <mc:Choice xmlns:v="urn:schemas-microsoft-com:vml" Requires="v">
                <p:oleObj spid="_x0000_s27398" name="VISIO" r:id="rId4" imgW="655320" imgH="1298448" progId="">
                  <p:embed/>
                </p:oleObj>
              </mc:Choice>
              <mc:Fallback>
                <p:oleObj name="VISIO" r:id="rId4" imgW="655320" imgH="1298448" progId="">
                  <p:embed/>
                  <p:pic>
                    <p:nvPicPr>
                      <p:cNvPr id="0" name="Picture 2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743200"/>
                        <a:ext cx="655638"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3"/>
          <p:cNvGraphicFramePr>
            <a:graphicFrameLocks noChangeAspect="1"/>
          </p:cNvGraphicFramePr>
          <p:nvPr/>
        </p:nvGraphicFramePr>
        <p:xfrm>
          <a:off x="2895600" y="2743200"/>
          <a:ext cx="655638" cy="1298575"/>
        </p:xfrm>
        <a:graphic>
          <a:graphicData uri="http://schemas.openxmlformats.org/presentationml/2006/ole">
            <mc:AlternateContent xmlns:mc="http://schemas.openxmlformats.org/markup-compatibility/2006">
              <mc:Choice xmlns:v="urn:schemas-microsoft-com:vml" Requires="v">
                <p:oleObj spid="_x0000_s27399" name="VISIO" r:id="rId6" imgW="655320" imgH="1298448" progId="">
                  <p:embed/>
                </p:oleObj>
              </mc:Choice>
              <mc:Fallback>
                <p:oleObj name="VISIO" r:id="rId6" imgW="655320" imgH="1298448" progId="">
                  <p:embed/>
                  <p:pic>
                    <p:nvPicPr>
                      <p:cNvPr id="0" name="Picture 2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2743200"/>
                        <a:ext cx="655638"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4724400" y="2743200"/>
          <a:ext cx="844550" cy="1298575"/>
        </p:xfrm>
        <a:graphic>
          <a:graphicData uri="http://schemas.openxmlformats.org/presentationml/2006/ole">
            <mc:AlternateContent xmlns:mc="http://schemas.openxmlformats.org/markup-compatibility/2006">
              <mc:Choice xmlns:v="urn:schemas-microsoft-com:vml" Requires="v">
                <p:oleObj spid="_x0000_s27400" name="VISIO" r:id="rId8" imgW="844296" imgH="1298448" progId="">
                  <p:embed/>
                </p:oleObj>
              </mc:Choice>
              <mc:Fallback>
                <p:oleObj name="VISIO" r:id="rId8" imgW="844296" imgH="1298448" progId="">
                  <p:embed/>
                  <p:pic>
                    <p:nvPicPr>
                      <p:cNvPr id="0" name="Picture 2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2743200"/>
                        <a:ext cx="84455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5"/>
          <p:cNvGraphicFramePr>
            <a:graphicFrameLocks noChangeAspect="1"/>
          </p:cNvGraphicFramePr>
          <p:nvPr/>
        </p:nvGraphicFramePr>
        <p:xfrm>
          <a:off x="6553200" y="2743200"/>
          <a:ext cx="844550" cy="1298575"/>
        </p:xfrm>
        <a:graphic>
          <a:graphicData uri="http://schemas.openxmlformats.org/presentationml/2006/ole">
            <mc:AlternateContent xmlns:mc="http://schemas.openxmlformats.org/markup-compatibility/2006">
              <mc:Choice xmlns:v="urn:schemas-microsoft-com:vml" Requires="v">
                <p:oleObj spid="_x0000_s27401" name="VISIO" r:id="rId10" imgW="844296" imgH="1298448" progId="">
                  <p:embed/>
                </p:oleObj>
              </mc:Choice>
              <mc:Fallback>
                <p:oleObj name="VISIO" r:id="rId10" imgW="844296" imgH="1298448" progId="">
                  <p:embed/>
                  <p:pic>
                    <p:nvPicPr>
                      <p:cNvPr id="0" name="Picture 2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3200" y="2743200"/>
                        <a:ext cx="84455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0" name="Rectangle 6"/>
          <p:cNvSpPr>
            <a:spLocks noChangeArrowheads="1"/>
          </p:cNvSpPr>
          <p:nvPr/>
        </p:nvSpPr>
        <p:spPr bwMode="auto">
          <a:xfrm>
            <a:off x="914400" y="1600200"/>
            <a:ext cx="5486400" cy="461665"/>
          </a:xfrm>
          <a:prstGeom prst="rect">
            <a:avLst/>
          </a:prstGeom>
          <a:noFill/>
          <a:ln w="12700">
            <a:noFill/>
            <a:miter lim="800000"/>
            <a:headEnd type="none" w="sm" len="sm"/>
            <a:tailEnd type="none" w="sm" len="sm"/>
          </a:ln>
        </p:spPr>
        <p:txBody>
          <a:bodyPr wrap="square">
            <a:spAutoFit/>
          </a:bodyPr>
          <a:lstStyle/>
          <a:p>
            <a:pPr eaLnBrk="0" hangingPunct="0"/>
            <a:r>
              <a:rPr lang="en-US" sz="2400" dirty="0" smtClean="0">
                <a:latin typeface="Arial" pitchFamily="34" charset="0"/>
              </a:rPr>
              <a:t>Two Lines, Three Lines, Four Lines</a:t>
            </a:r>
          </a:p>
        </p:txBody>
      </p:sp>
      <p:pic>
        <p:nvPicPr>
          <p:cNvPr id="8202" name="Picture 7"/>
          <p:cNvPicPr>
            <a:picLocks noChangeAspect="1" noChangeArrowheads="1"/>
          </p:cNvPicPr>
          <p:nvPr/>
        </p:nvPicPr>
        <p:blipFill>
          <a:blip r:embed="rId12" cstate="print"/>
          <a:srcRect/>
          <a:stretch>
            <a:fillRect/>
          </a:stretch>
        </p:blipFill>
        <p:spPr bwMode="auto">
          <a:xfrm>
            <a:off x="990600" y="4495800"/>
            <a:ext cx="838200" cy="1457325"/>
          </a:xfrm>
          <a:prstGeom prst="rect">
            <a:avLst/>
          </a:prstGeom>
          <a:noFill/>
          <a:ln w="9525">
            <a:noFill/>
            <a:miter lim="800000"/>
            <a:headEnd/>
            <a:tailEnd/>
          </a:ln>
        </p:spPr>
      </p:pic>
      <p:pic>
        <p:nvPicPr>
          <p:cNvPr id="8203" name="Picture 9"/>
          <p:cNvPicPr>
            <a:picLocks noChangeAspect="1" noChangeArrowheads="1"/>
          </p:cNvPicPr>
          <p:nvPr/>
        </p:nvPicPr>
        <p:blipFill>
          <a:blip r:embed="rId13" cstate="print"/>
          <a:srcRect/>
          <a:stretch>
            <a:fillRect/>
          </a:stretch>
        </p:blipFill>
        <p:spPr bwMode="auto">
          <a:xfrm>
            <a:off x="2590800" y="4572000"/>
            <a:ext cx="811213" cy="1409700"/>
          </a:xfrm>
          <a:prstGeom prst="rect">
            <a:avLst/>
          </a:prstGeom>
          <a:noFill/>
          <a:ln w="9525">
            <a:noFill/>
            <a:miter lim="800000"/>
            <a:headEnd/>
            <a:tailEnd/>
          </a:ln>
        </p:spPr>
      </p:pic>
      <p:pic>
        <p:nvPicPr>
          <p:cNvPr id="8204" name="Picture 10"/>
          <p:cNvPicPr>
            <a:picLocks noChangeAspect="1" noChangeArrowheads="1"/>
          </p:cNvPicPr>
          <p:nvPr/>
        </p:nvPicPr>
        <p:blipFill>
          <a:blip r:embed="rId14" cstate="print"/>
          <a:srcRect/>
          <a:stretch>
            <a:fillRect/>
          </a:stretch>
        </p:blipFill>
        <p:spPr bwMode="auto">
          <a:xfrm>
            <a:off x="4648200" y="4572000"/>
            <a:ext cx="1173163" cy="1447800"/>
          </a:xfrm>
          <a:prstGeom prst="rect">
            <a:avLst/>
          </a:prstGeom>
          <a:noFill/>
          <a:ln w="9525">
            <a:noFill/>
            <a:miter lim="800000"/>
            <a:headEnd/>
            <a:tailEnd/>
          </a:ln>
        </p:spPr>
      </p:pic>
      <p:pic>
        <p:nvPicPr>
          <p:cNvPr id="8205" name="Picture 11"/>
          <p:cNvPicPr>
            <a:picLocks noChangeAspect="1" noChangeArrowheads="1"/>
          </p:cNvPicPr>
          <p:nvPr/>
        </p:nvPicPr>
        <p:blipFill>
          <a:blip r:embed="rId15" cstate="print"/>
          <a:srcRect/>
          <a:stretch>
            <a:fillRect/>
          </a:stretch>
        </p:blipFill>
        <p:spPr bwMode="auto">
          <a:xfrm>
            <a:off x="6248400" y="4572000"/>
            <a:ext cx="1447800" cy="1447800"/>
          </a:xfrm>
          <a:prstGeom prst="rect">
            <a:avLst/>
          </a:prstGeom>
          <a:noFill/>
          <a:ln w="9525">
            <a:noFill/>
            <a:miter lim="800000"/>
            <a:headEnd/>
            <a:tailEnd/>
          </a:ln>
        </p:spPr>
      </p:pic>
      <p:sp>
        <p:nvSpPr>
          <p:cNvPr id="16"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15" name="Rectangle 2"/>
          <p:cNvSpPr>
            <a:spLocks noChangeArrowheads="1"/>
          </p:cNvSpPr>
          <p:nvPr/>
        </p:nvSpPr>
        <p:spPr bwMode="auto">
          <a:xfrm>
            <a:off x="4351867" y="0"/>
            <a:ext cx="4572000" cy="9906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Stall Turns</a:t>
            </a:r>
            <a:endParaRPr lang="en-US" sz="4400" b="1" dirty="0">
              <a:solidFill>
                <a:schemeClr val="tx2"/>
              </a:solidFill>
            </a:endParaRPr>
          </a:p>
        </p:txBody>
      </p:sp>
      <p:sp>
        <p:nvSpPr>
          <p:cNvPr id="17" name="Rectangle 16"/>
          <p:cNvSpPr>
            <a:spLocks noChangeArrowheads="1"/>
          </p:cNvSpPr>
          <p:nvPr/>
        </p:nvSpPr>
        <p:spPr bwMode="auto">
          <a:xfrm>
            <a:off x="7543800"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a:solidFill>
                  <a:srgbClr val="000000"/>
                </a:solidFill>
              </a:rPr>
              <a:t>5</a:t>
            </a:r>
            <a:endParaRPr lang="en-US" sz="2000" b="0" dirty="0">
              <a:solidFill>
                <a:srgbClr val="000000"/>
              </a:solidFill>
            </a:endParaRPr>
          </a:p>
        </p:txBody>
      </p:sp>
    </p:spTree>
    <p:extLst>
      <p:ext uri="{BB962C8B-B14F-4D97-AF65-F5344CB8AC3E}">
        <p14:creationId xmlns:p14="http://schemas.microsoft.com/office/powerpoint/2010/main" val="1400075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4294967295"/>
          </p:nvPr>
        </p:nvSpPr>
        <p:spPr>
          <a:xfrm>
            <a:off x="8001000" y="6492875"/>
            <a:ext cx="762000" cy="365125"/>
          </a:xfrm>
        </p:spPr>
        <p:txBody>
          <a:bodyPr/>
          <a:lstStyle/>
          <a:p>
            <a:pPr>
              <a:defRPr/>
            </a:pPr>
            <a:r>
              <a:rPr lang="en-US"/>
              <a:t>J-</a:t>
            </a:r>
            <a:fld id="{A96DE2EA-6307-4D70-8472-575E7066DF86}" type="slidenum">
              <a:rPr lang="en-US"/>
              <a:pPr>
                <a:defRPr/>
              </a:pPr>
              <a:t>65</a:t>
            </a:fld>
            <a:endParaRPr lang="en-US"/>
          </a:p>
        </p:txBody>
      </p:sp>
      <p:sp>
        <p:nvSpPr>
          <p:cNvPr id="167938" name="Rectangle 1026"/>
          <p:cNvSpPr>
            <a:spLocks noChangeArrowheads="1"/>
          </p:cNvSpPr>
          <p:nvPr/>
        </p:nvSpPr>
        <p:spPr bwMode="auto">
          <a:xfrm>
            <a:off x="533400" y="1303867"/>
            <a:ext cx="6019800" cy="5705281"/>
          </a:xfrm>
          <a:prstGeom prst="rect">
            <a:avLst/>
          </a:prstGeom>
          <a:noFill/>
          <a:ln w="9525">
            <a:noFill/>
            <a:miter lim="800000"/>
            <a:headEnd/>
            <a:tailEnd/>
          </a:ln>
        </p:spPr>
        <p:txBody>
          <a:bodyPr wrap="square" lIns="92075" tIns="46038" rIns="92075" bIns="46038">
            <a:spAutoFit/>
          </a:bodyPr>
          <a:lstStyle/>
          <a:p>
            <a:pPr marL="342900" indent="-342900" eaLnBrk="0" hangingPunct="0">
              <a:spcAft>
                <a:spcPts val="500"/>
              </a:spcAft>
              <a:buClr>
                <a:srgbClr val="FF0000"/>
              </a:buClr>
              <a:buSzPct val="100000"/>
              <a:buFont typeface="Wingdings" panose="05000000000000000000" pitchFamily="2" charset="2"/>
              <a:buChar char="q"/>
            </a:pPr>
            <a:r>
              <a:rPr lang="en-US" sz="2000" b="0" dirty="0" smtClean="0"/>
              <a:t>Radii </a:t>
            </a:r>
            <a:r>
              <a:rPr lang="en-US" sz="2000" b="0" dirty="0"/>
              <a:t>of 1/8 &amp; ¼ loops </a:t>
            </a:r>
            <a:r>
              <a:rPr lang="en-US" sz="2000" dirty="0" smtClean="0">
                <a:solidFill>
                  <a:srgbClr val="FF0000"/>
                </a:solidFill>
              </a:rPr>
              <a:t>DO NOT </a:t>
            </a:r>
            <a:r>
              <a:rPr lang="en-US" sz="2000" b="0" dirty="0" smtClean="0"/>
              <a:t>have to match.</a:t>
            </a:r>
          </a:p>
          <a:p>
            <a:pPr eaLnBrk="0" hangingPunct="0">
              <a:spcAft>
                <a:spcPts val="500"/>
              </a:spcAft>
              <a:buClr>
                <a:srgbClr val="FF0000"/>
              </a:buClr>
              <a:buSzPct val="100000"/>
            </a:pPr>
            <a:endParaRPr lang="en-US" sz="1400" b="0" dirty="0" smtClean="0"/>
          </a:p>
          <a:p>
            <a:pPr marL="342900" indent="-342900" eaLnBrk="0" hangingPunct="0">
              <a:spcAft>
                <a:spcPts val="500"/>
              </a:spcAft>
              <a:buClr>
                <a:srgbClr val="FF0000"/>
              </a:buClr>
              <a:buSzPct val="100000"/>
              <a:buFont typeface="Wingdings" panose="05000000000000000000" pitchFamily="2" charset="2"/>
              <a:buChar char="q"/>
            </a:pPr>
            <a:r>
              <a:rPr lang="en-US" sz="2000" b="0" dirty="0" smtClean="0"/>
              <a:t>Radii must be smooth and constant - Loop </a:t>
            </a:r>
            <a:r>
              <a:rPr lang="en-US" sz="2000" b="0" dirty="0"/>
              <a:t>Rules </a:t>
            </a:r>
            <a:r>
              <a:rPr lang="en-US" sz="2000" b="0" dirty="0" smtClean="0"/>
              <a:t>apply</a:t>
            </a:r>
          </a:p>
          <a:p>
            <a:pPr eaLnBrk="0" hangingPunct="0">
              <a:spcAft>
                <a:spcPts val="500"/>
              </a:spcAft>
              <a:buClr>
                <a:srgbClr val="FF0000"/>
              </a:buClr>
              <a:buSzPct val="100000"/>
            </a:pPr>
            <a:endParaRPr lang="en-US" sz="1400" b="0" dirty="0"/>
          </a:p>
          <a:p>
            <a:pPr marL="342900" indent="-342900" eaLnBrk="0" hangingPunct="0">
              <a:spcAft>
                <a:spcPts val="500"/>
              </a:spcAft>
              <a:buClr>
                <a:srgbClr val="FF0000"/>
              </a:buClr>
              <a:buSzPct val="100000"/>
              <a:buFont typeface="Wingdings" panose="05000000000000000000" pitchFamily="2" charset="2"/>
              <a:buChar char="q"/>
            </a:pPr>
            <a:r>
              <a:rPr lang="en-US" sz="2000" b="0" dirty="0" smtClean="0"/>
              <a:t>The up and down lines, vertical or 45 degree, must be wind corrected so that they are flown as a straight line at the correct angle to the horizon:   - </a:t>
            </a:r>
            <a:r>
              <a:rPr lang="en-US" sz="2000" b="0" dirty="0"/>
              <a:t>½ point per 5</a:t>
            </a:r>
            <a:r>
              <a:rPr lang="en-US" sz="2000" b="0" dirty="0" smtClean="0"/>
              <a:t>°</a:t>
            </a:r>
          </a:p>
          <a:p>
            <a:pPr eaLnBrk="0" hangingPunct="0">
              <a:spcAft>
                <a:spcPts val="500"/>
              </a:spcAft>
              <a:buClr>
                <a:srgbClr val="FF0000"/>
              </a:buClr>
              <a:buSzPct val="100000"/>
            </a:pPr>
            <a:endParaRPr lang="en-US" sz="1400" b="0" dirty="0"/>
          </a:p>
          <a:p>
            <a:pPr marL="342900" indent="-342900" eaLnBrk="0" hangingPunct="0">
              <a:spcAft>
                <a:spcPts val="500"/>
              </a:spcAft>
              <a:buClr>
                <a:srgbClr val="FF0000"/>
              </a:buClr>
              <a:buSzPct val="100000"/>
              <a:buFont typeface="Wingdings" panose="05000000000000000000" pitchFamily="2" charset="2"/>
              <a:buChar char="q"/>
            </a:pPr>
            <a:r>
              <a:rPr lang="en-US" sz="2000" b="0" dirty="0" smtClean="0"/>
              <a:t>Lines </a:t>
            </a:r>
            <a:r>
              <a:rPr lang="en-US" sz="2000" b="0" dirty="0">
                <a:solidFill>
                  <a:srgbClr val="FF0000"/>
                </a:solidFill>
              </a:rPr>
              <a:t>before and after </a:t>
            </a:r>
            <a:r>
              <a:rPr lang="en-US" sz="2000" b="0" dirty="0"/>
              <a:t>any rolls must be equal</a:t>
            </a:r>
            <a:r>
              <a:rPr lang="en-US" sz="2000" b="0" dirty="0" smtClean="0"/>
              <a:t>:   -1 to -4 pts (Figure 14)</a:t>
            </a:r>
          </a:p>
          <a:p>
            <a:pPr eaLnBrk="0" hangingPunct="0">
              <a:spcAft>
                <a:spcPts val="500"/>
              </a:spcAft>
              <a:buClr>
                <a:srgbClr val="FF0000"/>
              </a:buClr>
              <a:buSzPct val="100000"/>
            </a:pPr>
            <a:endParaRPr lang="en-US" sz="1400" b="0" dirty="0"/>
          </a:p>
          <a:p>
            <a:pPr marL="342900" indent="-342900" eaLnBrk="0" hangingPunct="0">
              <a:spcBef>
                <a:spcPct val="30000"/>
              </a:spcBef>
              <a:spcAft>
                <a:spcPts val="500"/>
              </a:spcAft>
              <a:buClr>
                <a:srgbClr val="FF0000"/>
              </a:buClr>
              <a:buSzPct val="100000"/>
              <a:buFont typeface="Wingdings" panose="05000000000000000000" pitchFamily="2" charset="2"/>
              <a:buChar char="q"/>
            </a:pPr>
            <a:r>
              <a:rPr lang="en-US" sz="2000" b="0" dirty="0" smtClean="0"/>
              <a:t>Any </a:t>
            </a:r>
            <a:r>
              <a:rPr lang="en-US" sz="2000" b="0" dirty="0"/>
              <a:t>pendulum movement observed after the pivot is subject to  downgrade using the (½) point per (5°) rule.</a:t>
            </a:r>
          </a:p>
          <a:p>
            <a:pPr marL="342900" indent="-342900" eaLnBrk="0" hangingPunct="0">
              <a:lnSpc>
                <a:spcPct val="40000"/>
              </a:lnSpc>
              <a:spcBef>
                <a:spcPct val="30000"/>
              </a:spcBef>
              <a:buClr>
                <a:schemeClr val="tx2"/>
              </a:buClr>
              <a:buSzPct val="100000"/>
              <a:buFont typeface="Wingdings" panose="05000000000000000000" pitchFamily="2" charset="2"/>
              <a:buChar char="q"/>
            </a:pPr>
            <a:endParaRPr lang="en-US" sz="2400" b="0" dirty="0"/>
          </a:p>
        </p:txBody>
      </p:sp>
      <p:sp>
        <p:nvSpPr>
          <p:cNvPr id="10"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pic>
        <p:nvPicPr>
          <p:cNvPr id="55297" name="Picture 1"/>
          <p:cNvPicPr>
            <a:picLocks noChangeAspect="1" noChangeArrowheads="1"/>
          </p:cNvPicPr>
          <p:nvPr/>
        </p:nvPicPr>
        <p:blipFill>
          <a:blip r:embed="rId3" cstate="print"/>
          <a:srcRect/>
          <a:stretch>
            <a:fillRect/>
          </a:stretch>
        </p:blipFill>
        <p:spPr bwMode="auto">
          <a:xfrm>
            <a:off x="6781800" y="1752600"/>
            <a:ext cx="2218531" cy="2971800"/>
          </a:xfrm>
          <a:prstGeom prst="rect">
            <a:avLst/>
          </a:prstGeom>
          <a:noFill/>
          <a:ln w="9525">
            <a:noFill/>
            <a:miter lim="800000"/>
            <a:headEnd/>
            <a:tailEnd/>
          </a:ln>
        </p:spPr>
      </p:pic>
      <p:sp>
        <p:nvSpPr>
          <p:cNvPr id="8" name="Rectangle 2"/>
          <p:cNvSpPr>
            <a:spLocks noChangeArrowheads="1"/>
          </p:cNvSpPr>
          <p:nvPr/>
        </p:nvSpPr>
        <p:spPr bwMode="auto">
          <a:xfrm>
            <a:off x="4351867" y="0"/>
            <a:ext cx="4572000" cy="9906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Stall Turns</a:t>
            </a:r>
            <a:endParaRPr lang="en-US" sz="4400" b="1" dirty="0">
              <a:solidFill>
                <a:schemeClr val="tx2"/>
              </a:solidFill>
            </a:endParaRPr>
          </a:p>
        </p:txBody>
      </p:sp>
      <p:sp>
        <p:nvSpPr>
          <p:cNvPr id="12" name="Rectangle 11"/>
          <p:cNvSpPr>
            <a:spLocks noChangeArrowheads="1"/>
          </p:cNvSpPr>
          <p:nvPr/>
        </p:nvSpPr>
        <p:spPr bwMode="auto">
          <a:xfrm>
            <a:off x="7543800"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a:solidFill>
                  <a:srgbClr val="000000"/>
                </a:solidFill>
              </a:rPr>
              <a:t>5</a:t>
            </a:r>
            <a:endParaRPr lang="en-US" sz="2000" b="0" dirty="0">
              <a:solidFill>
                <a:srgbClr val="000000"/>
              </a:solidFill>
            </a:endParaRPr>
          </a:p>
        </p:txBody>
      </p:sp>
    </p:spTree>
    <p:extLst>
      <p:ext uri="{BB962C8B-B14F-4D97-AF65-F5344CB8AC3E}">
        <p14:creationId xmlns:p14="http://schemas.microsoft.com/office/powerpoint/2010/main" val="2932993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4294967295"/>
          </p:nvPr>
        </p:nvSpPr>
        <p:spPr>
          <a:xfrm>
            <a:off x="8001000" y="6492875"/>
            <a:ext cx="762000" cy="365125"/>
          </a:xfrm>
        </p:spPr>
        <p:txBody>
          <a:bodyPr/>
          <a:lstStyle/>
          <a:p>
            <a:pPr>
              <a:defRPr/>
            </a:pPr>
            <a:r>
              <a:rPr lang="en-US"/>
              <a:t>J-</a:t>
            </a:r>
            <a:fld id="{518CF221-9B07-4AA1-A8F1-4F4FEA61135E}" type="slidenum">
              <a:rPr lang="en-US"/>
              <a:pPr>
                <a:defRPr/>
              </a:pPr>
              <a:t>66</a:t>
            </a:fld>
            <a:endParaRPr lang="en-US"/>
          </a:p>
        </p:txBody>
      </p:sp>
      <p:graphicFrame>
        <p:nvGraphicFramePr>
          <p:cNvPr id="9218" name="Object 7"/>
          <p:cNvGraphicFramePr>
            <a:graphicFrameLocks noChangeAspect="1"/>
          </p:cNvGraphicFramePr>
          <p:nvPr>
            <p:extLst>
              <p:ext uri="{D42A27DB-BD31-4B8C-83A1-F6EECF244321}">
                <p14:modId xmlns:p14="http://schemas.microsoft.com/office/powerpoint/2010/main" val="834592730"/>
              </p:ext>
            </p:extLst>
          </p:nvPr>
        </p:nvGraphicFramePr>
        <p:xfrm>
          <a:off x="1981200" y="2819400"/>
          <a:ext cx="5293469" cy="3352800"/>
        </p:xfrm>
        <a:graphic>
          <a:graphicData uri="http://schemas.openxmlformats.org/presentationml/2006/ole">
            <mc:AlternateContent xmlns:mc="http://schemas.openxmlformats.org/markup-compatibility/2006">
              <mc:Choice xmlns:v="urn:schemas-microsoft-com:vml" Requires="v">
                <p:oleObj spid="_x0000_s27852" name="VISIO" r:id="rId4" imgW="3041904" imgH="2584704" progId="">
                  <p:embed/>
                </p:oleObj>
              </mc:Choice>
              <mc:Fallback>
                <p:oleObj name="VISIO" r:id="rId4" imgW="3041904" imgH="2584704" progId="">
                  <p:embed/>
                  <p:pic>
                    <p:nvPicPr>
                      <p:cNvPr id="0" name="Picture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819400"/>
                        <a:ext cx="5293469"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11" name="Rectangle 2"/>
          <p:cNvSpPr>
            <a:spLocks noChangeArrowheads="1"/>
          </p:cNvSpPr>
          <p:nvPr/>
        </p:nvSpPr>
        <p:spPr bwMode="auto">
          <a:xfrm>
            <a:off x="4351867" y="0"/>
            <a:ext cx="4572000" cy="9906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Stall Turns</a:t>
            </a:r>
            <a:endParaRPr lang="en-US" sz="4400" b="1" dirty="0">
              <a:solidFill>
                <a:schemeClr val="tx2"/>
              </a:solidFill>
            </a:endParaRPr>
          </a:p>
        </p:txBody>
      </p:sp>
      <p:sp>
        <p:nvSpPr>
          <p:cNvPr id="13" name="Rectangle 12"/>
          <p:cNvSpPr>
            <a:spLocks noChangeArrowheads="1"/>
          </p:cNvSpPr>
          <p:nvPr/>
        </p:nvSpPr>
        <p:spPr bwMode="auto">
          <a:xfrm>
            <a:off x="7543800"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a:solidFill>
                  <a:srgbClr val="000000"/>
                </a:solidFill>
              </a:rPr>
              <a:t>5</a:t>
            </a:r>
            <a:endParaRPr lang="en-US" sz="2000" b="0" dirty="0">
              <a:solidFill>
                <a:srgbClr val="000000"/>
              </a:solidFill>
            </a:endParaRPr>
          </a:p>
        </p:txBody>
      </p:sp>
      <p:sp>
        <p:nvSpPr>
          <p:cNvPr id="10" name="Rectangle 19"/>
          <p:cNvSpPr>
            <a:spLocks noChangeArrowheads="1"/>
          </p:cNvSpPr>
          <p:nvPr/>
        </p:nvSpPr>
        <p:spPr bwMode="auto">
          <a:xfrm>
            <a:off x="533400" y="1295400"/>
            <a:ext cx="8297333" cy="1200328"/>
          </a:xfrm>
          <a:prstGeom prst="rect">
            <a:avLst/>
          </a:prstGeom>
          <a:noFill/>
          <a:ln w="12700">
            <a:noFill/>
            <a:miter lim="800000"/>
            <a:headEnd/>
            <a:tailEnd/>
          </a:ln>
        </p:spPr>
        <p:txBody>
          <a:bodyPr wrap="square" anchor="ctr">
            <a:spAutoFit/>
          </a:bodyPr>
          <a:lstStyle/>
          <a:p>
            <a:pPr eaLnBrk="0" hangingPunct="0"/>
            <a:r>
              <a:rPr lang="en-US" sz="2400" dirty="0"/>
              <a:t>Aircraft should pivot no farther away than the wingtip while maintaining a vertical plane:   - ½ point per 5° for  </a:t>
            </a:r>
            <a:r>
              <a:rPr lang="en-US" sz="2400" dirty="0" smtClean="0"/>
              <a:t>“torqueing </a:t>
            </a:r>
            <a:r>
              <a:rPr lang="en-US" sz="2400" dirty="0"/>
              <a:t>off” the top (&gt;90° = zero)</a:t>
            </a:r>
            <a:r>
              <a:rPr lang="en-US" sz="2400" dirty="0" smtClean="0"/>
              <a:t>.</a:t>
            </a:r>
            <a:endParaRPr lang="en-US" sz="2400" dirty="0"/>
          </a:p>
        </p:txBody>
      </p:sp>
    </p:spTree>
    <p:extLst>
      <p:ext uri="{BB962C8B-B14F-4D97-AF65-F5344CB8AC3E}">
        <p14:creationId xmlns:p14="http://schemas.microsoft.com/office/powerpoint/2010/main" val="2009135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2"/>
          <p:cNvSpPr>
            <a:spLocks noGrp="1"/>
          </p:cNvSpPr>
          <p:nvPr>
            <p:ph type="sldNum" sz="quarter" idx="4294967295"/>
          </p:nvPr>
        </p:nvSpPr>
        <p:spPr>
          <a:xfrm>
            <a:off x="8001000" y="6492875"/>
            <a:ext cx="762000" cy="365125"/>
          </a:xfrm>
        </p:spPr>
        <p:txBody>
          <a:bodyPr/>
          <a:lstStyle/>
          <a:p>
            <a:pPr>
              <a:defRPr/>
            </a:pPr>
            <a:r>
              <a:rPr lang="en-US" dirty="0"/>
              <a:t>J-</a:t>
            </a:r>
            <a:fld id="{3D92B347-70C9-48E5-AC67-C6F23BC5A06D}" type="slidenum">
              <a:rPr lang="en-US"/>
              <a:pPr>
                <a:defRPr/>
              </a:pPr>
              <a:t>67</a:t>
            </a:fld>
            <a:endParaRPr lang="en-US" dirty="0"/>
          </a:p>
        </p:txBody>
      </p:sp>
      <p:sp>
        <p:nvSpPr>
          <p:cNvPr id="37895" name="Rectangle 5"/>
          <p:cNvSpPr>
            <a:spLocks noChangeArrowheads="1"/>
          </p:cNvSpPr>
          <p:nvPr/>
        </p:nvSpPr>
        <p:spPr bwMode="auto">
          <a:xfrm>
            <a:off x="533400" y="2438400"/>
            <a:ext cx="5334000" cy="2769989"/>
          </a:xfrm>
          <a:prstGeom prst="rect">
            <a:avLst/>
          </a:prstGeom>
          <a:noFill/>
          <a:ln w="12700">
            <a:noFill/>
            <a:miter lim="800000"/>
            <a:headEnd type="none" w="sm" len="sm"/>
            <a:tailEnd type="none" w="sm" len="sm"/>
          </a:ln>
        </p:spPr>
        <p:txBody>
          <a:bodyPr wrap="square">
            <a:spAutoFit/>
          </a:bodyPr>
          <a:lstStyle/>
          <a:p>
            <a:pPr marL="342900" indent="-342900" eaLnBrk="0" hangingPunct="0">
              <a:spcBef>
                <a:spcPct val="30000"/>
              </a:spcBef>
              <a:buClr>
                <a:srgbClr val="FF0000"/>
              </a:buClr>
              <a:buSzPct val="100000"/>
              <a:buFont typeface="Wingdings" panose="05000000000000000000" pitchFamily="2" charset="2"/>
              <a:buChar char="q"/>
            </a:pPr>
            <a:r>
              <a:rPr lang="en-US" sz="2000" b="0" dirty="0" smtClean="0"/>
              <a:t> Zero </a:t>
            </a:r>
            <a:r>
              <a:rPr lang="en-US" sz="2000" b="0" dirty="0"/>
              <a:t>if aircraft “flops”,  </a:t>
            </a:r>
          </a:p>
          <a:p>
            <a:pPr marL="342900" indent="-342900" eaLnBrk="0" hangingPunct="0">
              <a:spcBef>
                <a:spcPct val="30000"/>
              </a:spcBef>
              <a:buClr>
                <a:srgbClr val="FF0000"/>
              </a:buClr>
              <a:buSzPct val="100000"/>
              <a:buFont typeface="Wingdings" panose="05000000000000000000" pitchFamily="2" charset="2"/>
              <a:buChar char="q"/>
            </a:pPr>
            <a:r>
              <a:rPr lang="en-US" sz="2000" b="0" dirty="0"/>
              <a:t> Zero if  “flyover” </a:t>
            </a:r>
            <a:r>
              <a:rPr lang="en-US" sz="2000" dirty="0"/>
              <a:t>(Going up/horizontal +4 </a:t>
            </a:r>
            <a:r>
              <a:rPr lang="en-US" sz="2000" dirty="0" smtClean="0"/>
              <a:t>wingspans</a:t>
            </a:r>
            <a:r>
              <a:rPr lang="en-US" sz="2000" dirty="0"/>
              <a:t>),</a:t>
            </a:r>
            <a:r>
              <a:rPr lang="en-US" sz="2000" b="0" dirty="0"/>
              <a:t> </a:t>
            </a:r>
            <a:r>
              <a:rPr lang="en-US" sz="2000" b="0" dirty="0" smtClean="0"/>
              <a:t>  </a:t>
            </a:r>
            <a:endParaRPr lang="en-US" sz="2000" b="0" dirty="0"/>
          </a:p>
          <a:p>
            <a:pPr marL="342900" indent="-342900" eaLnBrk="0" hangingPunct="0">
              <a:spcBef>
                <a:spcPct val="30000"/>
              </a:spcBef>
              <a:buClr>
                <a:srgbClr val="FF0000"/>
              </a:buClr>
              <a:buSzPct val="100000"/>
              <a:buFont typeface="Wingdings" panose="05000000000000000000" pitchFamily="2" charset="2"/>
              <a:buChar char="q"/>
            </a:pPr>
            <a:r>
              <a:rPr lang="en-US" sz="2000" b="0" dirty="0"/>
              <a:t> Zero if  any visible backward movement prior to </a:t>
            </a:r>
            <a:r>
              <a:rPr lang="en-US" sz="2000" b="0" dirty="0" smtClean="0"/>
              <a:t>pivot </a:t>
            </a:r>
            <a:r>
              <a:rPr lang="en-US" sz="2000" b="0" dirty="0"/>
              <a:t>- </a:t>
            </a:r>
            <a:r>
              <a:rPr lang="en-US" sz="2000" b="0" dirty="0" smtClean="0"/>
              <a:t>aircraft </a:t>
            </a:r>
            <a:r>
              <a:rPr lang="en-US" sz="2000" b="0" dirty="0"/>
              <a:t>“slides.”</a:t>
            </a:r>
          </a:p>
          <a:p>
            <a:pPr marL="342900" indent="-342900" eaLnBrk="0" hangingPunct="0">
              <a:lnSpc>
                <a:spcPct val="150000"/>
              </a:lnSpc>
              <a:spcBef>
                <a:spcPct val="30000"/>
              </a:spcBef>
              <a:buClr>
                <a:srgbClr val="FF0000"/>
              </a:buClr>
              <a:buSzPct val="100000"/>
              <a:buFont typeface="Wingdings" panose="05000000000000000000" pitchFamily="2" charset="2"/>
              <a:buChar char="q"/>
            </a:pPr>
            <a:r>
              <a:rPr lang="en-US" sz="2000" b="0" dirty="0"/>
              <a:t> Length of line is </a:t>
            </a:r>
            <a:r>
              <a:rPr lang="en-US" sz="2000" dirty="0">
                <a:solidFill>
                  <a:srgbClr val="FF0000"/>
                </a:solidFill>
              </a:rPr>
              <a:t>NOT</a:t>
            </a:r>
            <a:r>
              <a:rPr lang="en-US" sz="2000" b="0" dirty="0"/>
              <a:t> a grading criterion. </a:t>
            </a:r>
          </a:p>
          <a:p>
            <a:pPr marL="342900" indent="-342900" eaLnBrk="0" hangingPunct="0">
              <a:spcBef>
                <a:spcPct val="30000"/>
              </a:spcBef>
              <a:buClr>
                <a:srgbClr val="FF0000"/>
              </a:buClr>
              <a:buSzPct val="100000"/>
              <a:buFont typeface="Wingdings" panose="05000000000000000000" pitchFamily="2" charset="2"/>
              <a:buChar char="q"/>
            </a:pPr>
            <a:r>
              <a:rPr lang="en-US" sz="2000" b="0" dirty="0"/>
              <a:t> Entry and exit altitude can be different.</a:t>
            </a:r>
          </a:p>
        </p:txBody>
      </p:sp>
      <p:sp>
        <p:nvSpPr>
          <p:cNvPr id="12"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532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3250" name="Object 2"/>
          <p:cNvGraphicFramePr>
            <a:graphicFrameLocks noChangeAspect="1"/>
          </p:cNvGraphicFramePr>
          <p:nvPr>
            <p:extLst>
              <p:ext uri="{D42A27DB-BD31-4B8C-83A1-F6EECF244321}">
                <p14:modId xmlns:p14="http://schemas.microsoft.com/office/powerpoint/2010/main" val="1402523986"/>
              </p:ext>
            </p:extLst>
          </p:nvPr>
        </p:nvGraphicFramePr>
        <p:xfrm>
          <a:off x="5715000" y="2057400"/>
          <a:ext cx="3224823" cy="3610567"/>
        </p:xfrm>
        <a:graphic>
          <a:graphicData uri="http://schemas.openxmlformats.org/presentationml/2006/ole">
            <mc:AlternateContent xmlns:mc="http://schemas.openxmlformats.org/markup-compatibility/2006">
              <mc:Choice xmlns:v="urn:schemas-microsoft-com:vml" Requires="v">
                <p:oleObj spid="_x0000_s28875" name="Visio" r:id="rId4" imgW="2833754" imgH="3169414" progId="">
                  <p:embed/>
                </p:oleObj>
              </mc:Choice>
              <mc:Fallback>
                <p:oleObj name="Visio" r:id="rId4" imgW="2833754" imgH="3169414" progId="">
                  <p:embed/>
                  <p:pic>
                    <p:nvPicPr>
                      <p:cNvPr id="0" name="Picture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057400"/>
                        <a:ext cx="3224823" cy="36105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2"/>
          <p:cNvSpPr>
            <a:spLocks noChangeArrowheads="1"/>
          </p:cNvSpPr>
          <p:nvPr/>
        </p:nvSpPr>
        <p:spPr bwMode="auto">
          <a:xfrm>
            <a:off x="4351867" y="0"/>
            <a:ext cx="4572000" cy="9906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Stall Turns</a:t>
            </a:r>
            <a:endParaRPr lang="en-US" sz="4400" b="1" dirty="0">
              <a:solidFill>
                <a:schemeClr val="tx2"/>
              </a:solidFill>
            </a:endParaRPr>
          </a:p>
        </p:txBody>
      </p:sp>
      <p:sp>
        <p:nvSpPr>
          <p:cNvPr id="14" name="Rectangle 13"/>
          <p:cNvSpPr>
            <a:spLocks noChangeArrowheads="1"/>
          </p:cNvSpPr>
          <p:nvPr/>
        </p:nvSpPr>
        <p:spPr bwMode="auto">
          <a:xfrm>
            <a:off x="7542456"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a:solidFill>
                  <a:srgbClr val="000000"/>
                </a:solidFill>
              </a:rPr>
              <a:t>5</a:t>
            </a:r>
            <a:endParaRPr lang="en-US" sz="2000" b="0" dirty="0">
              <a:solidFill>
                <a:srgbClr val="000000"/>
              </a:solidFill>
            </a:endParaRPr>
          </a:p>
        </p:txBody>
      </p:sp>
      <p:sp>
        <p:nvSpPr>
          <p:cNvPr id="10" name="Rectangle 19"/>
          <p:cNvSpPr>
            <a:spLocks noChangeArrowheads="1"/>
          </p:cNvSpPr>
          <p:nvPr/>
        </p:nvSpPr>
        <p:spPr bwMode="auto">
          <a:xfrm>
            <a:off x="533400" y="1320800"/>
            <a:ext cx="8297333" cy="461665"/>
          </a:xfrm>
          <a:prstGeom prst="rect">
            <a:avLst/>
          </a:prstGeom>
          <a:noFill/>
          <a:ln w="12700">
            <a:noFill/>
            <a:miter lim="800000"/>
            <a:headEnd/>
            <a:tailEnd/>
          </a:ln>
        </p:spPr>
        <p:txBody>
          <a:bodyPr wrap="square" anchor="ctr">
            <a:spAutoFit/>
          </a:bodyPr>
          <a:lstStyle/>
          <a:p>
            <a:pPr eaLnBrk="0" hangingPunct="0"/>
            <a:r>
              <a:rPr lang="en-US" sz="2400" dirty="0" smtClean="0"/>
              <a:t>Zeros, Line Length, Entry and Exit Altitude</a:t>
            </a:r>
            <a:endParaRPr lang="en-US" sz="2400" dirty="0"/>
          </a:p>
        </p:txBody>
      </p:sp>
    </p:spTree>
    <p:extLst>
      <p:ext uri="{BB962C8B-B14F-4D97-AF65-F5344CB8AC3E}">
        <p14:creationId xmlns:p14="http://schemas.microsoft.com/office/powerpoint/2010/main" val="3007276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2"/>
          <p:cNvSpPr>
            <a:spLocks noGrp="1"/>
          </p:cNvSpPr>
          <p:nvPr>
            <p:ph type="sldNum" sz="quarter" idx="4294967295"/>
          </p:nvPr>
        </p:nvSpPr>
        <p:spPr>
          <a:xfrm>
            <a:off x="8001000" y="6492875"/>
            <a:ext cx="762000" cy="365125"/>
          </a:xfrm>
        </p:spPr>
        <p:txBody>
          <a:bodyPr/>
          <a:lstStyle/>
          <a:p>
            <a:pPr>
              <a:defRPr/>
            </a:pPr>
            <a:r>
              <a:rPr lang="en-US" dirty="0"/>
              <a:t>J-</a:t>
            </a:r>
            <a:fld id="{FF02A17D-7773-4D45-B1F7-A5BC078E23A5}" type="slidenum">
              <a:rPr lang="en-US"/>
              <a:pPr>
                <a:defRPr/>
              </a:pPr>
              <a:t>68</a:t>
            </a:fld>
            <a:endParaRPr lang="en-US" dirty="0"/>
          </a:p>
        </p:txBody>
      </p:sp>
      <p:pic>
        <p:nvPicPr>
          <p:cNvPr id="38917" name="Picture 6" descr="upwindhammer"/>
          <p:cNvPicPr>
            <a:picLocks noChangeAspect="1" noChangeArrowheads="1"/>
          </p:cNvPicPr>
          <p:nvPr/>
        </p:nvPicPr>
        <p:blipFill>
          <a:blip r:embed="rId3" cstate="print"/>
          <a:srcRect/>
          <a:stretch>
            <a:fillRect/>
          </a:stretch>
        </p:blipFill>
        <p:spPr bwMode="auto">
          <a:xfrm>
            <a:off x="5410200" y="1981200"/>
            <a:ext cx="3617912" cy="4144962"/>
          </a:xfrm>
          <a:prstGeom prst="rect">
            <a:avLst/>
          </a:prstGeom>
          <a:noFill/>
          <a:ln w="9525">
            <a:noFill/>
            <a:miter lim="800000"/>
            <a:headEnd/>
            <a:tailEnd/>
          </a:ln>
        </p:spPr>
      </p:pic>
      <p:sp>
        <p:nvSpPr>
          <p:cNvPr id="240647" name="Text Box 7"/>
          <p:cNvSpPr txBox="1">
            <a:spLocks noChangeArrowheads="1"/>
          </p:cNvSpPr>
          <p:nvPr/>
        </p:nvSpPr>
        <p:spPr bwMode="auto">
          <a:xfrm>
            <a:off x="533400" y="1828800"/>
            <a:ext cx="4724400" cy="4524315"/>
          </a:xfrm>
          <a:prstGeom prst="rect">
            <a:avLst/>
          </a:prstGeom>
          <a:noFill/>
          <a:ln w="12700">
            <a:noFill/>
            <a:miter lim="800000"/>
            <a:headEnd type="none" w="sm" len="sm"/>
            <a:tailEnd type="none" w="sm" len="sm"/>
          </a:ln>
        </p:spPr>
        <p:txBody>
          <a:bodyPr>
            <a:spAutoFit/>
          </a:bodyPr>
          <a:lstStyle/>
          <a:p>
            <a:pPr marL="285750" indent="-285750">
              <a:spcBef>
                <a:spcPct val="50000"/>
              </a:spcBef>
              <a:buClr>
                <a:srgbClr val="FF0000"/>
              </a:buClr>
              <a:buFont typeface="Wingdings" panose="05000000000000000000" pitchFamily="2" charset="2"/>
              <a:buChar char="q"/>
            </a:pPr>
            <a:r>
              <a:rPr lang="en-US" b="0" dirty="0"/>
              <a:t> From level flight, aircraft establishes wind-corrected vertical line</a:t>
            </a:r>
          </a:p>
          <a:p>
            <a:pPr marL="285750" indent="-285750">
              <a:spcBef>
                <a:spcPct val="50000"/>
              </a:spcBef>
              <a:buClr>
                <a:srgbClr val="FF0000"/>
              </a:buClr>
              <a:buFont typeface="Wingdings" panose="05000000000000000000" pitchFamily="2" charset="2"/>
              <a:buChar char="q"/>
            </a:pPr>
            <a:r>
              <a:rPr lang="en-US" b="0" dirty="0"/>
              <a:t> As the aircraft approaches the stall, transitions to perfectly vertical in the </a:t>
            </a:r>
            <a:r>
              <a:rPr lang="en-US" u="sng" dirty="0">
                <a:solidFill>
                  <a:srgbClr val="FF0000"/>
                </a:solidFill>
              </a:rPr>
              <a:t>PITCH</a:t>
            </a:r>
            <a:r>
              <a:rPr lang="en-US" b="0" dirty="0"/>
              <a:t> </a:t>
            </a:r>
            <a:r>
              <a:rPr lang="en-US" b="0" dirty="0" smtClean="0"/>
              <a:t>axis only</a:t>
            </a:r>
            <a:endParaRPr lang="en-US" b="0" dirty="0"/>
          </a:p>
          <a:p>
            <a:pPr marL="285750" indent="-285750">
              <a:spcBef>
                <a:spcPct val="50000"/>
              </a:spcBef>
              <a:buClr>
                <a:srgbClr val="FF0000"/>
              </a:buClr>
              <a:buFont typeface="Wingdings" panose="05000000000000000000" pitchFamily="2" charset="2"/>
              <a:buChar char="q"/>
            </a:pPr>
            <a:r>
              <a:rPr lang="en-US" b="0" dirty="0"/>
              <a:t> During pivot, only yaw should be present, and the aircraft may be displaced due to wind (</a:t>
            </a:r>
            <a:r>
              <a:rPr lang="en-US" dirty="0">
                <a:solidFill>
                  <a:srgbClr val="FF0000"/>
                </a:solidFill>
              </a:rPr>
              <a:t>no downgrade</a:t>
            </a:r>
            <a:r>
              <a:rPr lang="en-US" b="0" dirty="0"/>
              <a:t>)</a:t>
            </a:r>
          </a:p>
          <a:p>
            <a:pPr marL="285750" indent="-285750">
              <a:spcBef>
                <a:spcPct val="50000"/>
              </a:spcBef>
              <a:buClr>
                <a:srgbClr val="FF0000"/>
              </a:buClr>
              <a:buFont typeface="Wingdings" panose="05000000000000000000" pitchFamily="2" charset="2"/>
              <a:buChar char="q"/>
            </a:pPr>
            <a:r>
              <a:rPr lang="en-US" b="0" dirty="0"/>
              <a:t> Immediately after completing the turnaround and establishing flying speed, wind correction is reapplied</a:t>
            </a:r>
          </a:p>
          <a:p>
            <a:pPr marL="285750" indent="-285750">
              <a:spcBef>
                <a:spcPct val="50000"/>
              </a:spcBef>
              <a:buClr>
                <a:srgbClr val="FF0000"/>
              </a:buClr>
              <a:buFont typeface="Wingdings" panose="05000000000000000000" pitchFamily="2" charset="2"/>
              <a:buChar char="q"/>
            </a:pPr>
            <a:r>
              <a:rPr lang="en-US" b="0" dirty="0"/>
              <a:t> Aircraft pulls out to </a:t>
            </a:r>
            <a:r>
              <a:rPr lang="en-US" b="0" dirty="0" smtClean="0"/>
              <a:t>level – entry radius and exit radius can be different (</a:t>
            </a:r>
            <a:r>
              <a:rPr lang="en-US" dirty="0" smtClean="0">
                <a:solidFill>
                  <a:srgbClr val="FF0000"/>
                </a:solidFill>
              </a:rPr>
              <a:t>no downgrade</a:t>
            </a:r>
            <a:r>
              <a:rPr lang="en-US" b="0" dirty="0" smtClean="0"/>
              <a:t>)</a:t>
            </a:r>
            <a:endParaRPr lang="en-US" b="0" dirty="0"/>
          </a:p>
        </p:txBody>
      </p:sp>
      <p:sp>
        <p:nvSpPr>
          <p:cNvPr id="38919" name="Text Box 8"/>
          <p:cNvSpPr txBox="1">
            <a:spLocks noChangeArrowheads="1"/>
          </p:cNvSpPr>
          <p:nvPr/>
        </p:nvSpPr>
        <p:spPr bwMode="auto">
          <a:xfrm>
            <a:off x="609600" y="1219200"/>
            <a:ext cx="2057400" cy="461665"/>
          </a:xfrm>
          <a:prstGeom prst="rect">
            <a:avLst/>
          </a:prstGeom>
          <a:noFill/>
          <a:ln w="12700">
            <a:noFill/>
            <a:miter lim="800000"/>
            <a:headEnd type="none" w="sm" len="sm"/>
            <a:tailEnd type="none" w="sm" len="sm"/>
          </a:ln>
        </p:spPr>
        <p:txBody>
          <a:bodyPr wrap="square">
            <a:spAutoFit/>
          </a:bodyPr>
          <a:lstStyle/>
          <a:p>
            <a:pPr>
              <a:spcBef>
                <a:spcPct val="50000"/>
              </a:spcBef>
            </a:pPr>
            <a:r>
              <a:rPr lang="en-US" sz="2400" dirty="0">
                <a:solidFill>
                  <a:srgbClr val="000000"/>
                </a:solidFill>
              </a:rPr>
              <a:t>Wind </a:t>
            </a:r>
            <a:r>
              <a:rPr lang="en-US" sz="2400" dirty="0" smtClean="0">
                <a:solidFill>
                  <a:srgbClr val="000000"/>
                </a:solidFill>
              </a:rPr>
              <a:t>Control</a:t>
            </a:r>
            <a:endParaRPr lang="en-US" sz="2400" dirty="0">
              <a:solidFill>
                <a:srgbClr val="000000"/>
              </a:solidFill>
            </a:endParaRPr>
          </a:p>
        </p:txBody>
      </p:sp>
      <p:sp>
        <p:nvSpPr>
          <p:cNvPr id="10"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12" name="Rectangle 2"/>
          <p:cNvSpPr>
            <a:spLocks noChangeArrowheads="1"/>
          </p:cNvSpPr>
          <p:nvPr/>
        </p:nvSpPr>
        <p:spPr bwMode="auto">
          <a:xfrm>
            <a:off x="4351867" y="0"/>
            <a:ext cx="4572000" cy="9906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Stall Turns</a:t>
            </a:r>
            <a:endParaRPr lang="en-US" sz="4400" b="1" dirty="0">
              <a:solidFill>
                <a:schemeClr val="tx2"/>
              </a:solidFill>
            </a:endParaRPr>
          </a:p>
        </p:txBody>
      </p:sp>
      <p:sp>
        <p:nvSpPr>
          <p:cNvPr id="13" name="Rectangle 12"/>
          <p:cNvSpPr>
            <a:spLocks noChangeArrowheads="1"/>
          </p:cNvSpPr>
          <p:nvPr/>
        </p:nvSpPr>
        <p:spPr bwMode="auto">
          <a:xfrm>
            <a:off x="7542456"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a:solidFill>
                  <a:srgbClr val="000000"/>
                </a:solidFill>
              </a:rPr>
              <a:t>5</a:t>
            </a:r>
            <a:endParaRPr lang="en-US" sz="2000" b="0" dirty="0">
              <a:solidFill>
                <a:srgbClr val="000000"/>
              </a:solidFill>
            </a:endParaRPr>
          </a:p>
        </p:txBody>
      </p:sp>
    </p:spTree>
    <p:extLst>
      <p:ext uri="{BB962C8B-B14F-4D97-AF65-F5344CB8AC3E}">
        <p14:creationId xmlns:p14="http://schemas.microsoft.com/office/powerpoint/2010/main" val="3449358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 name="Slide Number Placeholder 2"/>
          <p:cNvSpPr>
            <a:spLocks noGrp="1"/>
          </p:cNvSpPr>
          <p:nvPr>
            <p:ph type="sldNum" sz="quarter" idx="4294967295"/>
          </p:nvPr>
        </p:nvSpPr>
        <p:spPr>
          <a:xfrm>
            <a:off x="8001000" y="6492875"/>
            <a:ext cx="762000" cy="365125"/>
          </a:xfrm>
        </p:spPr>
        <p:txBody>
          <a:bodyPr/>
          <a:lstStyle/>
          <a:p>
            <a:pPr>
              <a:defRPr/>
            </a:pPr>
            <a:r>
              <a:rPr lang="en-US" dirty="0"/>
              <a:t>J-</a:t>
            </a:r>
            <a:fld id="{64397EBD-CDB5-4199-A37E-AAF0EA6A6206}" type="slidenum">
              <a:rPr lang="en-US"/>
              <a:pPr>
                <a:defRPr/>
              </a:pPr>
              <a:t>69</a:t>
            </a:fld>
            <a:endParaRPr lang="en-US" dirty="0"/>
          </a:p>
        </p:txBody>
      </p:sp>
      <p:graphicFrame>
        <p:nvGraphicFramePr>
          <p:cNvPr id="10242" name="Object 2"/>
          <p:cNvGraphicFramePr>
            <a:graphicFrameLocks noChangeAspect="1"/>
          </p:cNvGraphicFramePr>
          <p:nvPr>
            <p:extLst>
              <p:ext uri="{D42A27DB-BD31-4B8C-83A1-F6EECF244321}">
                <p14:modId xmlns:p14="http://schemas.microsoft.com/office/powerpoint/2010/main" val="1955453815"/>
              </p:ext>
            </p:extLst>
          </p:nvPr>
        </p:nvGraphicFramePr>
        <p:xfrm>
          <a:off x="1422400" y="2459037"/>
          <a:ext cx="1025525" cy="1198563"/>
        </p:xfrm>
        <a:graphic>
          <a:graphicData uri="http://schemas.openxmlformats.org/presentationml/2006/ole">
            <mc:AlternateContent xmlns:mc="http://schemas.openxmlformats.org/markup-compatibility/2006">
              <mc:Choice xmlns:v="urn:schemas-microsoft-com:vml" Requires="v">
                <p:oleObj spid="_x0000_s298486" name="VISIO" r:id="rId4" imgW="1027176" imgH="1197864" progId="">
                  <p:embed/>
                </p:oleObj>
              </mc:Choice>
              <mc:Fallback>
                <p:oleObj name="VISIO" r:id="rId4" imgW="1027176" imgH="1197864" progId="">
                  <p:embed/>
                  <p:pic>
                    <p:nvPicPr>
                      <p:cNvPr id="0" name="Picture 4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2400" y="2459037"/>
                        <a:ext cx="1025525" cy="119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3"/>
          <p:cNvGraphicFramePr>
            <a:graphicFrameLocks noChangeAspect="1"/>
          </p:cNvGraphicFramePr>
          <p:nvPr>
            <p:extLst>
              <p:ext uri="{D42A27DB-BD31-4B8C-83A1-F6EECF244321}">
                <p14:modId xmlns:p14="http://schemas.microsoft.com/office/powerpoint/2010/main" val="484945165"/>
              </p:ext>
            </p:extLst>
          </p:nvPr>
        </p:nvGraphicFramePr>
        <p:xfrm>
          <a:off x="3175000" y="2459037"/>
          <a:ext cx="1025525" cy="1198563"/>
        </p:xfrm>
        <a:graphic>
          <a:graphicData uri="http://schemas.openxmlformats.org/presentationml/2006/ole">
            <mc:AlternateContent xmlns:mc="http://schemas.openxmlformats.org/markup-compatibility/2006">
              <mc:Choice xmlns:v="urn:schemas-microsoft-com:vml" Requires="v">
                <p:oleObj spid="_x0000_s298487" name="VISIO" r:id="rId6" imgW="1027176" imgH="1197864" progId="">
                  <p:embed/>
                </p:oleObj>
              </mc:Choice>
              <mc:Fallback>
                <p:oleObj name="VISIO" r:id="rId6" imgW="1027176" imgH="1197864" progId="">
                  <p:embed/>
                  <p:pic>
                    <p:nvPicPr>
                      <p:cNvPr id="0" name="Picture 4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5000" y="2459037"/>
                        <a:ext cx="1025525" cy="119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4"/>
          <p:cNvGraphicFramePr>
            <a:graphicFrameLocks noChangeAspect="1"/>
          </p:cNvGraphicFramePr>
          <p:nvPr>
            <p:extLst>
              <p:ext uri="{D42A27DB-BD31-4B8C-83A1-F6EECF244321}">
                <p14:modId xmlns:p14="http://schemas.microsoft.com/office/powerpoint/2010/main" val="1889509142"/>
              </p:ext>
            </p:extLst>
          </p:nvPr>
        </p:nvGraphicFramePr>
        <p:xfrm>
          <a:off x="5308600" y="2459037"/>
          <a:ext cx="1016000" cy="1198563"/>
        </p:xfrm>
        <a:graphic>
          <a:graphicData uri="http://schemas.openxmlformats.org/presentationml/2006/ole">
            <mc:AlternateContent xmlns:mc="http://schemas.openxmlformats.org/markup-compatibility/2006">
              <mc:Choice xmlns:v="urn:schemas-microsoft-com:vml" Requires="v">
                <p:oleObj spid="_x0000_s298488" name="VISIO" r:id="rId8" imgW="1018032" imgH="1197864" progId="">
                  <p:embed/>
                </p:oleObj>
              </mc:Choice>
              <mc:Fallback>
                <p:oleObj name="VISIO" r:id="rId8" imgW="1018032" imgH="1197864" progId="">
                  <p:embed/>
                  <p:pic>
                    <p:nvPicPr>
                      <p:cNvPr id="0" name="Picture 45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8600" y="2459037"/>
                        <a:ext cx="1016000" cy="119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6"/>
          <p:cNvGraphicFramePr>
            <a:graphicFrameLocks noChangeAspect="1"/>
          </p:cNvGraphicFramePr>
          <p:nvPr>
            <p:extLst>
              <p:ext uri="{D42A27DB-BD31-4B8C-83A1-F6EECF244321}">
                <p14:modId xmlns:p14="http://schemas.microsoft.com/office/powerpoint/2010/main" val="128805199"/>
              </p:ext>
            </p:extLst>
          </p:nvPr>
        </p:nvGraphicFramePr>
        <p:xfrm>
          <a:off x="1422400" y="4059237"/>
          <a:ext cx="1025525" cy="1198563"/>
        </p:xfrm>
        <a:graphic>
          <a:graphicData uri="http://schemas.openxmlformats.org/presentationml/2006/ole">
            <mc:AlternateContent xmlns:mc="http://schemas.openxmlformats.org/markup-compatibility/2006">
              <mc:Choice xmlns:v="urn:schemas-microsoft-com:vml" Requires="v">
                <p:oleObj spid="_x0000_s298489" name="VISIO" r:id="rId10" imgW="1027176" imgH="1197864" progId="">
                  <p:embed/>
                </p:oleObj>
              </mc:Choice>
              <mc:Fallback>
                <p:oleObj name="VISIO" r:id="rId10" imgW="1027176" imgH="1197864" progId="">
                  <p:embed/>
                  <p:pic>
                    <p:nvPicPr>
                      <p:cNvPr id="0" name="Picture 45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2400" y="4059237"/>
                        <a:ext cx="1025525" cy="119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7"/>
          <p:cNvGraphicFramePr>
            <a:graphicFrameLocks noChangeAspect="1"/>
          </p:cNvGraphicFramePr>
          <p:nvPr>
            <p:extLst>
              <p:ext uri="{D42A27DB-BD31-4B8C-83A1-F6EECF244321}">
                <p14:modId xmlns:p14="http://schemas.microsoft.com/office/powerpoint/2010/main" val="2953003495"/>
              </p:ext>
            </p:extLst>
          </p:nvPr>
        </p:nvGraphicFramePr>
        <p:xfrm>
          <a:off x="3251200" y="4059237"/>
          <a:ext cx="1016000" cy="1198563"/>
        </p:xfrm>
        <a:graphic>
          <a:graphicData uri="http://schemas.openxmlformats.org/presentationml/2006/ole">
            <mc:AlternateContent xmlns:mc="http://schemas.openxmlformats.org/markup-compatibility/2006">
              <mc:Choice xmlns:v="urn:schemas-microsoft-com:vml" Requires="v">
                <p:oleObj spid="_x0000_s298490" name="VISIO" r:id="rId12" imgW="1018032" imgH="1197864" progId="">
                  <p:embed/>
                </p:oleObj>
              </mc:Choice>
              <mc:Fallback>
                <p:oleObj name="VISIO" r:id="rId12" imgW="1018032" imgH="1197864" progId="">
                  <p:embed/>
                  <p:pic>
                    <p:nvPicPr>
                      <p:cNvPr id="0" name="Picture 45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51200" y="4059237"/>
                        <a:ext cx="1016000" cy="119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7" name="Object 8"/>
          <p:cNvGraphicFramePr>
            <a:graphicFrameLocks noChangeAspect="1"/>
          </p:cNvGraphicFramePr>
          <p:nvPr>
            <p:extLst>
              <p:ext uri="{D42A27DB-BD31-4B8C-83A1-F6EECF244321}">
                <p14:modId xmlns:p14="http://schemas.microsoft.com/office/powerpoint/2010/main" val="784731497"/>
              </p:ext>
            </p:extLst>
          </p:nvPr>
        </p:nvGraphicFramePr>
        <p:xfrm>
          <a:off x="5232400" y="3983037"/>
          <a:ext cx="844550" cy="1198563"/>
        </p:xfrm>
        <a:graphic>
          <a:graphicData uri="http://schemas.openxmlformats.org/presentationml/2006/ole">
            <mc:AlternateContent xmlns:mc="http://schemas.openxmlformats.org/markup-compatibility/2006">
              <mc:Choice xmlns:v="urn:schemas-microsoft-com:vml" Requires="v">
                <p:oleObj spid="_x0000_s298491" name="VISIO" r:id="rId14" imgW="844296" imgH="1197864" progId="">
                  <p:embed/>
                </p:oleObj>
              </mc:Choice>
              <mc:Fallback>
                <p:oleObj name="VISIO" r:id="rId14" imgW="844296" imgH="1197864" progId="">
                  <p:embed/>
                  <p:pic>
                    <p:nvPicPr>
                      <p:cNvPr id="0" name="Picture 45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32400" y="3983037"/>
                        <a:ext cx="844550" cy="119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8" name="Object 9"/>
          <p:cNvGraphicFramePr>
            <a:graphicFrameLocks noChangeAspect="1"/>
          </p:cNvGraphicFramePr>
          <p:nvPr>
            <p:extLst>
              <p:ext uri="{D42A27DB-BD31-4B8C-83A1-F6EECF244321}">
                <p14:modId xmlns:p14="http://schemas.microsoft.com/office/powerpoint/2010/main" val="1433516022"/>
              </p:ext>
            </p:extLst>
          </p:nvPr>
        </p:nvGraphicFramePr>
        <p:xfrm>
          <a:off x="7137400" y="3983037"/>
          <a:ext cx="1016000" cy="1198563"/>
        </p:xfrm>
        <a:graphic>
          <a:graphicData uri="http://schemas.openxmlformats.org/presentationml/2006/ole">
            <mc:AlternateContent xmlns:mc="http://schemas.openxmlformats.org/markup-compatibility/2006">
              <mc:Choice xmlns:v="urn:schemas-microsoft-com:vml" Requires="v">
                <p:oleObj spid="_x0000_s298492" name="Visio" r:id="rId16" imgW="1264051" imgH="1491467" progId="">
                  <p:embed/>
                </p:oleObj>
              </mc:Choice>
              <mc:Fallback>
                <p:oleObj name="Visio" r:id="rId16" imgW="1264051" imgH="1491467" progId="">
                  <p:embed/>
                  <p:pic>
                    <p:nvPicPr>
                      <p:cNvPr id="0" name="Picture 45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37400" y="3983037"/>
                        <a:ext cx="1016000" cy="119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9" name="Object 12"/>
          <p:cNvGraphicFramePr>
            <a:graphicFrameLocks noChangeAspect="1"/>
          </p:cNvGraphicFramePr>
          <p:nvPr>
            <p:extLst>
              <p:ext uri="{D42A27DB-BD31-4B8C-83A1-F6EECF244321}">
                <p14:modId xmlns:p14="http://schemas.microsoft.com/office/powerpoint/2010/main" val="990298683"/>
              </p:ext>
            </p:extLst>
          </p:nvPr>
        </p:nvGraphicFramePr>
        <p:xfrm>
          <a:off x="7137400" y="2459037"/>
          <a:ext cx="847725" cy="1219200"/>
        </p:xfrm>
        <a:graphic>
          <a:graphicData uri="http://schemas.openxmlformats.org/presentationml/2006/ole">
            <mc:AlternateContent xmlns:mc="http://schemas.openxmlformats.org/markup-compatibility/2006">
              <mc:Choice xmlns:v="urn:schemas-microsoft-com:vml" Requires="v">
                <p:oleObj spid="_x0000_s298493" name="Visio" r:id="rId18" imgW="1032846" imgH="1482939" progId="">
                  <p:embed/>
                </p:oleObj>
              </mc:Choice>
              <mc:Fallback>
                <p:oleObj name="Visio" r:id="rId18" imgW="1032846" imgH="1482939" progId="">
                  <p:embed/>
                  <p:pic>
                    <p:nvPicPr>
                      <p:cNvPr id="0" name="Picture 45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37400" y="2459037"/>
                        <a:ext cx="8477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15" name="Rectangle 2"/>
          <p:cNvSpPr>
            <a:spLocks noChangeArrowheads="1"/>
          </p:cNvSpPr>
          <p:nvPr/>
        </p:nvSpPr>
        <p:spPr bwMode="auto">
          <a:xfrm>
            <a:off x="4343400" y="0"/>
            <a:ext cx="4572000" cy="9906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Tail Slides</a:t>
            </a:r>
            <a:endParaRPr lang="en-US" sz="4400" b="1" dirty="0">
              <a:solidFill>
                <a:schemeClr val="tx2"/>
              </a:solidFill>
            </a:endParaRPr>
          </a:p>
        </p:txBody>
      </p:sp>
      <p:sp>
        <p:nvSpPr>
          <p:cNvPr id="14" name="Rectangle 13"/>
          <p:cNvSpPr>
            <a:spLocks noChangeArrowheads="1"/>
          </p:cNvSpPr>
          <p:nvPr/>
        </p:nvSpPr>
        <p:spPr bwMode="auto">
          <a:xfrm>
            <a:off x="7543800"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smtClean="0">
                <a:solidFill>
                  <a:srgbClr val="000000"/>
                </a:solidFill>
              </a:rPr>
              <a:t>6</a:t>
            </a:r>
            <a:endParaRPr lang="en-US" sz="2000" b="0" dirty="0">
              <a:solidFill>
                <a:srgbClr val="000000"/>
              </a:solidFill>
            </a:endParaRPr>
          </a:p>
        </p:txBody>
      </p:sp>
    </p:spTree>
    <p:extLst>
      <p:ext uri="{BB962C8B-B14F-4D97-AF65-F5344CB8AC3E}">
        <p14:creationId xmlns:p14="http://schemas.microsoft.com/office/powerpoint/2010/main" val="3466556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2743200" y="-38100"/>
            <a:ext cx="6172200" cy="1104900"/>
          </a:xfrm>
        </p:spPr>
        <p:txBody>
          <a:bodyPr lIns="92075" tIns="46038" rIns="92075" bIns="46038" anchor="ctr"/>
          <a:lstStyle/>
          <a:p>
            <a:pPr algn="r">
              <a:defRPr/>
            </a:pPr>
            <a:r>
              <a:rPr lang="en-US" sz="4400" b="1" dirty="0" smtClean="0"/>
              <a:t>Sequence Structure</a:t>
            </a:r>
            <a:endParaRPr lang="en-US" sz="4400" b="1" dirty="0" smtClean="0">
              <a:latin typeface="Arial" panose="020B0604020202020204" pitchFamily="34" charset="0"/>
              <a:cs typeface="Arial" panose="020B0604020202020204" pitchFamily="34" charset="0"/>
            </a:endParaRPr>
          </a:p>
        </p:txBody>
      </p:sp>
      <p:sp>
        <p:nvSpPr>
          <p:cNvPr id="10242" name="Slide Number Placeholder 4"/>
          <p:cNvSpPr>
            <a:spLocks noGrp="1"/>
          </p:cNvSpPr>
          <p:nvPr>
            <p:ph type="sldNum" sz="quarter" idx="4294967295"/>
          </p:nvPr>
        </p:nvSpPr>
        <p:spPr>
          <a:xfrm>
            <a:off x="8382000" y="6516688"/>
            <a:ext cx="762000" cy="365125"/>
          </a:xfrm>
        </p:spPr>
        <p:txBody>
          <a:bodyPr/>
          <a:lstStyle/>
          <a:p>
            <a:pPr>
              <a:defRPr/>
            </a:pPr>
            <a:r>
              <a:rPr lang="en-US" dirty="0">
                <a:latin typeface="Arial" panose="020B0604020202020204" pitchFamily="34" charset="0"/>
                <a:cs typeface="Arial" panose="020B0604020202020204" pitchFamily="34" charset="0"/>
              </a:rPr>
              <a:t>J-</a:t>
            </a:r>
            <a:fld id="{5DA9C9D8-37D6-48E2-87ED-85D0F4E624CC}" type="slidenum">
              <a:rPr lang="en-US">
                <a:latin typeface="Arial" panose="020B0604020202020204" pitchFamily="34" charset="0"/>
                <a:cs typeface="Arial" panose="020B0604020202020204" pitchFamily="34" charset="0"/>
              </a:rPr>
              <a:pPr>
                <a:defRPr/>
              </a:pPr>
              <a:t>7</a:t>
            </a:fld>
            <a:endParaRPr lang="en-US" dirty="0">
              <a:latin typeface="Arial" panose="020B0604020202020204" pitchFamily="34" charset="0"/>
              <a:cs typeface="Arial" panose="020B0604020202020204" pitchFamily="34" charset="0"/>
            </a:endParaRPr>
          </a:p>
        </p:txBody>
      </p:sp>
      <p:sp>
        <p:nvSpPr>
          <p:cNvPr id="8" name="Footer Placeholder 5"/>
          <p:cNvSpPr txBox="1">
            <a:spLocks/>
          </p:cNvSpPr>
          <p:nvPr/>
        </p:nvSpPr>
        <p:spPr>
          <a:xfrm>
            <a:off x="31242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cs typeface="Arial" panose="020B0604020202020204" pitchFamily="34" charset="0"/>
              </a:rPr>
              <a:t>Scale Aerobatic Judging Seminar</a:t>
            </a:r>
          </a:p>
        </p:txBody>
      </p:sp>
      <p:pic>
        <p:nvPicPr>
          <p:cNvPr id="9" name="Picture 8" descr="Screenshot_0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736" y="1752600"/>
            <a:ext cx="3096264" cy="4790756"/>
          </a:xfrm>
          <a:prstGeom prst="rect">
            <a:avLst/>
          </a:prstGeom>
        </p:spPr>
      </p:pic>
      <p:pic>
        <p:nvPicPr>
          <p:cNvPr id="10" name="Picture 9"/>
          <p:cNvPicPr>
            <a:picLocks noChangeAspect="1"/>
          </p:cNvPicPr>
          <p:nvPr/>
        </p:nvPicPr>
        <p:blipFill>
          <a:blip r:embed="rId4"/>
          <a:stretch>
            <a:fillRect/>
          </a:stretch>
        </p:blipFill>
        <p:spPr>
          <a:xfrm>
            <a:off x="3966630" y="1987754"/>
            <a:ext cx="774700" cy="355600"/>
          </a:xfrm>
          <a:prstGeom prst="rect">
            <a:avLst/>
          </a:prstGeom>
        </p:spPr>
      </p:pic>
      <p:sp>
        <p:nvSpPr>
          <p:cNvPr id="11" name="TextBox 10"/>
          <p:cNvSpPr txBox="1"/>
          <p:nvPr/>
        </p:nvSpPr>
        <p:spPr>
          <a:xfrm>
            <a:off x="778878" y="914400"/>
            <a:ext cx="2827517" cy="646331"/>
          </a:xfrm>
          <a:prstGeom prst="rect">
            <a:avLst/>
          </a:prstGeom>
          <a:noFill/>
        </p:spPr>
        <p:txBody>
          <a:bodyPr wrap="none" rtlCol="0">
            <a:spAutoFit/>
          </a:bodyPr>
          <a:lstStyle/>
          <a:p>
            <a:pPr algn="ctr"/>
            <a:r>
              <a:rPr lang="en-US" dirty="0" smtClean="0"/>
              <a:t>IMAC</a:t>
            </a:r>
          </a:p>
          <a:p>
            <a:pPr algn="ctr"/>
            <a:r>
              <a:rPr lang="en-US" dirty="0" smtClean="0"/>
              <a:t>Mostly Lateral Maneuvers</a:t>
            </a:r>
          </a:p>
        </p:txBody>
      </p:sp>
      <p:sp>
        <p:nvSpPr>
          <p:cNvPr id="12" name="TextBox 11"/>
          <p:cNvSpPr txBox="1"/>
          <p:nvPr/>
        </p:nvSpPr>
        <p:spPr>
          <a:xfrm>
            <a:off x="5181600" y="914400"/>
            <a:ext cx="3340553" cy="646331"/>
          </a:xfrm>
          <a:prstGeom prst="rect">
            <a:avLst/>
          </a:prstGeom>
          <a:noFill/>
        </p:spPr>
        <p:txBody>
          <a:bodyPr wrap="none" rtlCol="0">
            <a:spAutoFit/>
          </a:bodyPr>
          <a:lstStyle/>
          <a:p>
            <a:pPr algn="ctr"/>
            <a:r>
              <a:rPr lang="en-US" dirty="0" smtClean="0"/>
              <a:t>F3A – F3M</a:t>
            </a:r>
          </a:p>
          <a:p>
            <a:pPr algn="ctr"/>
            <a:r>
              <a:rPr lang="en-US" dirty="0" smtClean="0"/>
              <a:t>Always Central-Lateral-Central</a:t>
            </a:r>
          </a:p>
        </p:txBody>
      </p:sp>
      <p:pic>
        <p:nvPicPr>
          <p:cNvPr id="13" name="Picture 12" descr="Screenshot_00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6097" y="1662618"/>
            <a:ext cx="3289704" cy="4661982"/>
          </a:xfrm>
          <a:prstGeom prst="rect">
            <a:avLst/>
          </a:prstGeom>
        </p:spPr>
      </p:pic>
    </p:spTree>
    <p:extLst>
      <p:ext uri="{BB962C8B-B14F-4D97-AF65-F5344CB8AC3E}">
        <p14:creationId xmlns:p14="http://schemas.microsoft.com/office/powerpoint/2010/main" val="23258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3"/>
          <p:cNvSpPr>
            <a:spLocks noGrp="1"/>
          </p:cNvSpPr>
          <p:nvPr>
            <p:ph type="sldNum" sz="quarter" idx="4294967295"/>
          </p:nvPr>
        </p:nvSpPr>
        <p:spPr>
          <a:xfrm>
            <a:off x="8001000" y="6492875"/>
            <a:ext cx="762000" cy="365125"/>
          </a:xfrm>
        </p:spPr>
        <p:txBody>
          <a:bodyPr/>
          <a:lstStyle/>
          <a:p>
            <a:pPr>
              <a:defRPr/>
            </a:pPr>
            <a:r>
              <a:rPr lang="en-US"/>
              <a:t>J-</a:t>
            </a:r>
            <a:fld id="{BB505BFF-B0B0-4921-ABB2-D62D296567EB}" type="slidenum">
              <a:rPr lang="en-US"/>
              <a:pPr>
                <a:defRPr/>
              </a:pPr>
              <a:t>70</a:t>
            </a:fld>
            <a:endParaRPr lang="en-US"/>
          </a:p>
        </p:txBody>
      </p:sp>
      <p:sp>
        <p:nvSpPr>
          <p:cNvPr id="172034" name="Rectangle 2"/>
          <p:cNvSpPr>
            <a:spLocks noChangeArrowheads="1"/>
          </p:cNvSpPr>
          <p:nvPr/>
        </p:nvSpPr>
        <p:spPr bwMode="auto">
          <a:xfrm>
            <a:off x="533400" y="1295400"/>
            <a:ext cx="5486400" cy="3994556"/>
          </a:xfrm>
          <a:prstGeom prst="rect">
            <a:avLst/>
          </a:prstGeom>
          <a:noFill/>
          <a:ln w="9525">
            <a:noFill/>
            <a:miter lim="800000"/>
            <a:headEnd/>
            <a:tailEnd/>
          </a:ln>
        </p:spPr>
        <p:txBody>
          <a:bodyPr wrap="square" lIns="92075" tIns="46038" rIns="92075" bIns="46038">
            <a:spAutoFit/>
          </a:bodyPr>
          <a:lstStyle/>
          <a:p>
            <a:pPr marL="342900" indent="-342900" eaLnBrk="0" hangingPunct="0">
              <a:spcAft>
                <a:spcPts val="500"/>
              </a:spcAft>
              <a:buClr>
                <a:srgbClr val="FF0000"/>
              </a:buClr>
              <a:buSzPct val="100000"/>
              <a:buFont typeface="Wingdings" panose="05000000000000000000" pitchFamily="2" charset="2"/>
              <a:buChar char="q"/>
            </a:pPr>
            <a:r>
              <a:rPr lang="en-US" b="0" dirty="0" smtClean="0"/>
              <a:t>¼ </a:t>
            </a:r>
            <a:r>
              <a:rPr lang="en-US" b="0" dirty="0"/>
              <a:t>loop </a:t>
            </a:r>
            <a:r>
              <a:rPr lang="en-US" b="0" dirty="0" smtClean="0"/>
              <a:t>radii </a:t>
            </a:r>
            <a:r>
              <a:rPr lang="en-US" dirty="0" smtClean="0">
                <a:solidFill>
                  <a:srgbClr val="FF0000"/>
                </a:solidFill>
              </a:rPr>
              <a:t>DO NOT </a:t>
            </a:r>
            <a:r>
              <a:rPr lang="en-US" b="0" dirty="0" smtClean="0"/>
              <a:t>have to match.</a:t>
            </a:r>
          </a:p>
          <a:p>
            <a:pPr marL="342900" indent="-57150" eaLnBrk="0" hangingPunct="0">
              <a:spcAft>
                <a:spcPts val="500"/>
              </a:spcAft>
              <a:buClr>
                <a:srgbClr val="FF0000"/>
              </a:buClr>
              <a:buSzPct val="100000"/>
              <a:buFont typeface="Arial" panose="020B0604020202020204" pitchFamily="34" charset="0"/>
              <a:buChar char="•"/>
            </a:pPr>
            <a:r>
              <a:rPr lang="en-US" b="0" dirty="0" smtClean="0"/>
              <a:t>  Radii must be smooth and constant. - </a:t>
            </a:r>
            <a:r>
              <a:rPr lang="en-US" b="0" dirty="0"/>
              <a:t>Loop Rules apply.</a:t>
            </a:r>
          </a:p>
          <a:p>
            <a:pPr marL="342900" indent="-342900" eaLnBrk="0" hangingPunct="0">
              <a:lnSpc>
                <a:spcPct val="120000"/>
              </a:lnSpc>
              <a:spcAft>
                <a:spcPts val="500"/>
              </a:spcAft>
              <a:buClr>
                <a:srgbClr val="FF0000"/>
              </a:buClr>
              <a:buSzPct val="100000"/>
              <a:buFont typeface="Wingdings" panose="05000000000000000000" pitchFamily="2" charset="2"/>
              <a:buChar char="q"/>
            </a:pPr>
            <a:r>
              <a:rPr lang="en-US" b="0" dirty="0" smtClean="0"/>
              <a:t>Track </a:t>
            </a:r>
            <a:r>
              <a:rPr lang="en-US" b="0" dirty="0"/>
              <a:t>up and down must be vertical</a:t>
            </a:r>
            <a:r>
              <a:rPr lang="en-US" b="0" dirty="0" smtClean="0"/>
              <a:t>:</a:t>
            </a:r>
          </a:p>
          <a:p>
            <a:pPr marL="463550" indent="-119063" eaLnBrk="0" hangingPunct="0">
              <a:lnSpc>
                <a:spcPct val="120000"/>
              </a:lnSpc>
              <a:spcAft>
                <a:spcPts val="500"/>
              </a:spcAft>
              <a:buClr>
                <a:srgbClr val="FF0000"/>
              </a:buClr>
              <a:buSzPct val="100000"/>
              <a:buFont typeface="Arial" panose="020B0604020202020204" pitchFamily="34" charset="0"/>
              <a:buChar char="•"/>
            </a:pPr>
            <a:r>
              <a:rPr lang="en-US" b="0" dirty="0" smtClean="0"/>
              <a:t> </a:t>
            </a:r>
            <a:r>
              <a:rPr lang="en-US" b="0" dirty="0"/>
              <a:t>½ point per 5°</a:t>
            </a:r>
          </a:p>
          <a:p>
            <a:pPr marL="342900" indent="-342900" eaLnBrk="0" hangingPunct="0">
              <a:lnSpc>
                <a:spcPct val="120000"/>
              </a:lnSpc>
              <a:spcAft>
                <a:spcPts val="500"/>
              </a:spcAft>
              <a:buClr>
                <a:srgbClr val="FF0000"/>
              </a:buClr>
              <a:buSzPct val="100000"/>
              <a:buFont typeface="Wingdings" panose="05000000000000000000" pitchFamily="2" charset="2"/>
              <a:buChar char="q"/>
            </a:pPr>
            <a:r>
              <a:rPr lang="en-US" b="0" dirty="0" smtClean="0"/>
              <a:t>Lines </a:t>
            </a:r>
            <a:r>
              <a:rPr lang="en-US" b="0" dirty="0">
                <a:solidFill>
                  <a:srgbClr val="FF0000"/>
                </a:solidFill>
              </a:rPr>
              <a:t>before and after </a:t>
            </a:r>
            <a:r>
              <a:rPr lang="en-US" b="0" dirty="0"/>
              <a:t>any rolls must be equal:</a:t>
            </a:r>
          </a:p>
          <a:p>
            <a:pPr marL="628650" lvl="1" indent="-171450" eaLnBrk="0" hangingPunct="0">
              <a:lnSpc>
                <a:spcPct val="80000"/>
              </a:lnSpc>
              <a:spcAft>
                <a:spcPts val="500"/>
              </a:spcAft>
              <a:buClr>
                <a:srgbClr val="FF0000"/>
              </a:buClr>
              <a:buSzPct val="100000"/>
              <a:buFont typeface="Arial" panose="020B0604020202020204" pitchFamily="34" charset="0"/>
              <a:buChar char="•"/>
            </a:pPr>
            <a:r>
              <a:rPr lang="en-US" b="0" dirty="0" smtClean="0"/>
              <a:t>-1 </a:t>
            </a:r>
            <a:r>
              <a:rPr lang="en-US" b="0" dirty="0"/>
              <a:t>to  -4 </a:t>
            </a:r>
            <a:r>
              <a:rPr lang="en-US" b="0" dirty="0" smtClean="0"/>
              <a:t>pts. (</a:t>
            </a:r>
            <a:r>
              <a:rPr lang="en-US" dirty="0" smtClean="0"/>
              <a:t>Segment Rule</a:t>
            </a:r>
            <a:r>
              <a:rPr lang="en-US" b="0" dirty="0" smtClean="0"/>
              <a:t>)</a:t>
            </a:r>
            <a:endParaRPr lang="en-US" b="0" dirty="0"/>
          </a:p>
          <a:p>
            <a:pPr marL="342900" indent="-342900" eaLnBrk="0" hangingPunct="0">
              <a:lnSpc>
                <a:spcPct val="120000"/>
              </a:lnSpc>
              <a:spcAft>
                <a:spcPts val="500"/>
              </a:spcAft>
              <a:buClr>
                <a:srgbClr val="FF0000"/>
              </a:buClr>
              <a:buSzPct val="100000"/>
              <a:buFont typeface="Wingdings" panose="05000000000000000000" pitchFamily="2" charset="2"/>
              <a:buChar char="q"/>
            </a:pPr>
            <a:r>
              <a:rPr lang="en-US" b="0" dirty="0" smtClean="0"/>
              <a:t>Aircraft </a:t>
            </a:r>
            <a:r>
              <a:rPr lang="en-US" b="0" dirty="0"/>
              <a:t>must slide backwards </a:t>
            </a:r>
            <a:r>
              <a:rPr lang="en-US" u="sng" dirty="0">
                <a:solidFill>
                  <a:srgbClr val="FF0000"/>
                </a:solidFill>
              </a:rPr>
              <a:t>a visible amount</a:t>
            </a:r>
            <a:r>
              <a:rPr lang="en-US" u="sng" dirty="0" smtClean="0">
                <a:solidFill>
                  <a:srgbClr val="FF0000"/>
                </a:solidFill>
              </a:rPr>
              <a:t>.</a:t>
            </a:r>
          </a:p>
          <a:p>
            <a:pPr eaLnBrk="0" hangingPunct="0">
              <a:lnSpc>
                <a:spcPct val="120000"/>
              </a:lnSpc>
              <a:spcAft>
                <a:spcPts val="500"/>
              </a:spcAft>
              <a:buClr>
                <a:srgbClr val="FF0000"/>
              </a:buClr>
              <a:buSzPct val="100000"/>
            </a:pPr>
            <a:endParaRPr lang="en-US" sz="1200" u="sng" dirty="0">
              <a:solidFill>
                <a:srgbClr val="FF0000"/>
              </a:solidFill>
            </a:endParaRPr>
          </a:p>
          <a:p>
            <a:pPr marL="342900" indent="-342900" eaLnBrk="0" hangingPunct="0">
              <a:lnSpc>
                <a:spcPct val="80000"/>
              </a:lnSpc>
              <a:spcAft>
                <a:spcPts val="500"/>
              </a:spcAft>
              <a:buClr>
                <a:srgbClr val="FF0000"/>
              </a:buClr>
              <a:buSzPct val="100000"/>
              <a:buFont typeface="Wingdings" panose="05000000000000000000" pitchFamily="2" charset="2"/>
              <a:buChar char="q"/>
            </a:pPr>
            <a:r>
              <a:rPr lang="en-US" dirty="0" smtClean="0"/>
              <a:t>Zero if </a:t>
            </a:r>
            <a:r>
              <a:rPr lang="en-US" dirty="0"/>
              <a:t>no backward movement (watch the tail</a:t>
            </a:r>
            <a:r>
              <a:rPr lang="en-US" dirty="0" smtClean="0"/>
              <a:t>). Always </a:t>
            </a:r>
            <a:r>
              <a:rPr lang="en-US" dirty="0"/>
              <a:t>give the competitor the benefit of the doubt.</a:t>
            </a:r>
          </a:p>
        </p:txBody>
      </p:sp>
      <p:graphicFrame>
        <p:nvGraphicFramePr>
          <p:cNvPr id="11266" name="Object 6"/>
          <p:cNvGraphicFramePr>
            <a:graphicFrameLocks noChangeAspect="1"/>
          </p:cNvGraphicFramePr>
          <p:nvPr>
            <p:extLst>
              <p:ext uri="{D42A27DB-BD31-4B8C-83A1-F6EECF244321}">
                <p14:modId xmlns:p14="http://schemas.microsoft.com/office/powerpoint/2010/main" val="1939694193"/>
              </p:ext>
            </p:extLst>
          </p:nvPr>
        </p:nvGraphicFramePr>
        <p:xfrm>
          <a:off x="6477000" y="1752600"/>
          <a:ext cx="2286000" cy="2623435"/>
        </p:xfrm>
        <a:graphic>
          <a:graphicData uri="http://schemas.openxmlformats.org/presentationml/2006/ole">
            <mc:AlternateContent xmlns:mc="http://schemas.openxmlformats.org/markup-compatibility/2006">
              <mc:Choice xmlns:v="urn:schemas-microsoft-com:vml" Requires="v">
                <p:oleObj spid="_x0000_s30928" name="VISIO" r:id="rId4" imgW="1036440" imgH="1188360" progId="">
                  <p:embed/>
                </p:oleObj>
              </mc:Choice>
              <mc:Fallback>
                <p:oleObj name="VISIO" r:id="rId4" imgW="1036440" imgH="1188360" progId="">
                  <p:embed/>
                  <p:pic>
                    <p:nvPicPr>
                      <p:cNvPr id="0"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752600"/>
                        <a:ext cx="2286000" cy="26234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8" name="Rectangle 2"/>
          <p:cNvSpPr>
            <a:spLocks noChangeArrowheads="1"/>
          </p:cNvSpPr>
          <p:nvPr/>
        </p:nvSpPr>
        <p:spPr bwMode="auto">
          <a:xfrm>
            <a:off x="4343400" y="0"/>
            <a:ext cx="4572000" cy="9906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Tail Slides</a:t>
            </a:r>
            <a:endParaRPr lang="en-US" sz="4400" b="1" dirty="0">
              <a:solidFill>
                <a:schemeClr val="tx2"/>
              </a:solidFill>
            </a:endParaRPr>
          </a:p>
        </p:txBody>
      </p:sp>
      <p:sp>
        <p:nvSpPr>
          <p:cNvPr id="12" name="Rectangle 11"/>
          <p:cNvSpPr>
            <a:spLocks noChangeArrowheads="1"/>
          </p:cNvSpPr>
          <p:nvPr/>
        </p:nvSpPr>
        <p:spPr bwMode="auto">
          <a:xfrm>
            <a:off x="7567856"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smtClean="0">
                <a:solidFill>
                  <a:srgbClr val="000000"/>
                </a:solidFill>
              </a:rPr>
              <a:t>6</a:t>
            </a:r>
            <a:endParaRPr lang="en-US" sz="2000" b="0" dirty="0">
              <a:solidFill>
                <a:srgbClr val="000000"/>
              </a:solidFill>
            </a:endParaRPr>
          </a:p>
        </p:txBody>
      </p:sp>
    </p:spTree>
    <p:extLst>
      <p:ext uri="{BB962C8B-B14F-4D97-AF65-F5344CB8AC3E}">
        <p14:creationId xmlns:p14="http://schemas.microsoft.com/office/powerpoint/2010/main" val="778943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Slide Number Placeholder 2"/>
          <p:cNvSpPr>
            <a:spLocks noGrp="1"/>
          </p:cNvSpPr>
          <p:nvPr>
            <p:ph type="sldNum" sz="quarter" idx="4294967295"/>
          </p:nvPr>
        </p:nvSpPr>
        <p:spPr>
          <a:xfrm>
            <a:off x="8001000" y="6492875"/>
            <a:ext cx="762000" cy="365125"/>
          </a:xfrm>
        </p:spPr>
        <p:txBody>
          <a:bodyPr/>
          <a:lstStyle/>
          <a:p>
            <a:pPr>
              <a:defRPr/>
            </a:pPr>
            <a:r>
              <a:rPr lang="en-US" dirty="0"/>
              <a:t>J-</a:t>
            </a:r>
            <a:fld id="{4EC2A7DC-585D-4216-8D2B-BA2A44C47FFC}" type="slidenum">
              <a:rPr lang="en-US"/>
              <a:pPr>
                <a:defRPr/>
              </a:pPr>
              <a:t>71</a:t>
            </a:fld>
            <a:endParaRPr lang="en-US" dirty="0"/>
          </a:p>
        </p:txBody>
      </p:sp>
      <p:graphicFrame>
        <p:nvGraphicFramePr>
          <p:cNvPr id="12290" name="Object 3"/>
          <p:cNvGraphicFramePr>
            <a:graphicFrameLocks noChangeAspect="1"/>
          </p:cNvGraphicFramePr>
          <p:nvPr/>
        </p:nvGraphicFramePr>
        <p:xfrm>
          <a:off x="7162800" y="1981200"/>
          <a:ext cx="1462088" cy="1676400"/>
        </p:xfrm>
        <a:graphic>
          <a:graphicData uri="http://schemas.openxmlformats.org/presentationml/2006/ole">
            <mc:AlternateContent xmlns:mc="http://schemas.openxmlformats.org/markup-compatibility/2006">
              <mc:Choice xmlns:v="urn:schemas-microsoft-com:vml" Requires="v">
                <p:oleObj spid="_x0000_s32328" name="VISIO" r:id="rId4" imgW="1036440" imgH="1188360" progId="">
                  <p:embed/>
                </p:oleObj>
              </mc:Choice>
              <mc:Fallback>
                <p:oleObj name="VISIO" r:id="rId4" imgW="1036440" imgH="1188360" progId="">
                  <p:embed/>
                  <p:pic>
                    <p:nvPicPr>
                      <p:cNvPr id="0" name="Picture 1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1981200"/>
                        <a:ext cx="1462088"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7" name="Rectangle 5"/>
          <p:cNvSpPr>
            <a:spLocks noChangeArrowheads="1"/>
          </p:cNvSpPr>
          <p:nvPr/>
        </p:nvSpPr>
        <p:spPr bwMode="auto">
          <a:xfrm>
            <a:off x="550333" y="3657600"/>
            <a:ext cx="7772400" cy="2631490"/>
          </a:xfrm>
          <a:prstGeom prst="rect">
            <a:avLst/>
          </a:prstGeom>
          <a:noFill/>
          <a:ln w="12700">
            <a:noFill/>
            <a:miter lim="800000"/>
            <a:headEnd type="none" w="sm" len="sm"/>
            <a:tailEnd type="none" w="sm" len="sm"/>
          </a:ln>
        </p:spPr>
        <p:txBody>
          <a:bodyPr>
            <a:spAutoFit/>
          </a:bodyPr>
          <a:lstStyle/>
          <a:p>
            <a:pPr marL="342900" indent="-342900" eaLnBrk="0" hangingPunct="0">
              <a:spcAft>
                <a:spcPts val="500"/>
              </a:spcAft>
              <a:buClr>
                <a:srgbClr val="FF0000"/>
              </a:buClr>
              <a:buSzPct val="99000"/>
              <a:buFont typeface="Wingdings" panose="05000000000000000000" pitchFamily="2" charset="2"/>
              <a:buChar char="q"/>
            </a:pPr>
            <a:r>
              <a:rPr lang="en-US" sz="2000" b="0" dirty="0"/>
              <a:t> Aircraft must fall in right direction (wheels </a:t>
            </a:r>
            <a:r>
              <a:rPr lang="en-US" sz="2000" b="0" dirty="0" smtClean="0"/>
              <a:t>up/down</a:t>
            </a:r>
            <a:r>
              <a:rPr lang="en-US" sz="2000" b="0" dirty="0"/>
              <a:t>).</a:t>
            </a:r>
          </a:p>
          <a:p>
            <a:pPr marL="688975" lvl="1" indent="-231775" eaLnBrk="0" hangingPunct="0">
              <a:spcAft>
                <a:spcPts val="500"/>
              </a:spcAft>
              <a:buClr>
                <a:srgbClr val="FF0000"/>
              </a:buClr>
              <a:buSzPct val="99000"/>
              <a:buFont typeface="Arial" panose="020B0604020202020204" pitchFamily="34" charset="0"/>
              <a:buChar char="•"/>
            </a:pPr>
            <a:r>
              <a:rPr lang="en-US" sz="2000" b="0" dirty="0" smtClean="0"/>
              <a:t>Zero </a:t>
            </a:r>
            <a:r>
              <a:rPr lang="en-US" sz="2000" b="0" dirty="0"/>
              <a:t>if wrong direction</a:t>
            </a:r>
          </a:p>
          <a:p>
            <a:pPr marL="342900" indent="-342900" eaLnBrk="0" hangingPunct="0">
              <a:spcAft>
                <a:spcPts val="500"/>
              </a:spcAft>
              <a:buClr>
                <a:srgbClr val="FF0000"/>
              </a:buClr>
              <a:buSzPct val="99000"/>
              <a:buFont typeface="Wingdings" panose="05000000000000000000" pitchFamily="2" charset="2"/>
              <a:buChar char="q"/>
            </a:pPr>
            <a:r>
              <a:rPr lang="en-US" sz="2000" b="0" dirty="0"/>
              <a:t> Aircraft must fall with wings level in correct plane</a:t>
            </a:r>
          </a:p>
          <a:p>
            <a:pPr marL="688975" lvl="1" indent="-231775" eaLnBrk="0" hangingPunct="0">
              <a:spcAft>
                <a:spcPts val="500"/>
              </a:spcAft>
              <a:buClr>
                <a:srgbClr val="FF0000"/>
              </a:buClr>
              <a:buSzPct val="99000"/>
              <a:buFont typeface="Arial" panose="020B0604020202020204" pitchFamily="34" charset="0"/>
              <a:buChar char="•"/>
            </a:pPr>
            <a:r>
              <a:rPr lang="en-US" sz="2000" b="0" dirty="0" smtClean="0"/>
              <a:t>½ </a:t>
            </a:r>
            <a:r>
              <a:rPr lang="en-US" sz="2000" b="0" dirty="0"/>
              <a:t>point per 5° </a:t>
            </a:r>
          </a:p>
          <a:p>
            <a:pPr marL="342900" indent="-342900" eaLnBrk="0" hangingPunct="0">
              <a:spcAft>
                <a:spcPts val="500"/>
              </a:spcAft>
              <a:buClr>
                <a:srgbClr val="FF0000"/>
              </a:buClr>
              <a:buSzPct val="99000"/>
              <a:buFont typeface="Wingdings" panose="05000000000000000000" pitchFamily="2" charset="2"/>
              <a:buChar char="q"/>
            </a:pPr>
            <a:r>
              <a:rPr lang="en-US" sz="2000" b="0" dirty="0"/>
              <a:t> No downgrade for pendulum after slide. </a:t>
            </a:r>
          </a:p>
          <a:p>
            <a:pPr eaLnBrk="0" hangingPunct="0">
              <a:spcAft>
                <a:spcPts val="500"/>
              </a:spcAft>
              <a:buClr>
                <a:srgbClr val="FF0000"/>
              </a:buClr>
              <a:buSzPct val="99000"/>
            </a:pPr>
            <a:r>
              <a:rPr lang="en-US" sz="2000" b="0" dirty="0"/>
              <a:t>   (However aircraft </a:t>
            </a:r>
            <a:r>
              <a:rPr lang="en-US" sz="2000" b="0" i="1" u="sng" dirty="0"/>
              <a:t>must</a:t>
            </a:r>
            <a:r>
              <a:rPr lang="en-US" sz="2000" b="0" dirty="0"/>
              <a:t> re-establish vertical </a:t>
            </a:r>
            <a:r>
              <a:rPr lang="en-US" sz="2000" b="0" dirty="0" smtClean="0"/>
              <a:t>down line)</a:t>
            </a:r>
            <a:endParaRPr lang="en-US" sz="2000" b="0" dirty="0"/>
          </a:p>
          <a:p>
            <a:pPr marL="342900" indent="-342900" eaLnBrk="0" hangingPunct="0">
              <a:spcAft>
                <a:spcPts val="500"/>
              </a:spcAft>
              <a:buClr>
                <a:srgbClr val="FF0000"/>
              </a:buClr>
              <a:buSzPct val="99000"/>
              <a:buFont typeface="Wingdings" panose="05000000000000000000" pitchFamily="2" charset="2"/>
              <a:buChar char="q"/>
            </a:pPr>
            <a:r>
              <a:rPr lang="en-US" sz="2000" b="0" dirty="0"/>
              <a:t> Same entry/exit altitude is </a:t>
            </a:r>
            <a:r>
              <a:rPr lang="en-US" sz="2000" dirty="0">
                <a:solidFill>
                  <a:srgbClr val="FF0000"/>
                </a:solidFill>
              </a:rPr>
              <a:t>NOT</a:t>
            </a:r>
            <a:r>
              <a:rPr lang="en-US" sz="2000" b="0" dirty="0"/>
              <a:t> a grading criterion</a:t>
            </a:r>
          </a:p>
        </p:txBody>
      </p:sp>
      <p:graphicFrame>
        <p:nvGraphicFramePr>
          <p:cNvPr id="12291" name="Object 6"/>
          <p:cNvGraphicFramePr>
            <a:graphicFrameLocks noChangeAspect="1"/>
          </p:cNvGraphicFramePr>
          <p:nvPr/>
        </p:nvGraphicFramePr>
        <p:xfrm>
          <a:off x="2362200" y="1409241"/>
          <a:ext cx="1905000" cy="2019759"/>
        </p:xfrm>
        <a:graphic>
          <a:graphicData uri="http://schemas.openxmlformats.org/presentationml/2006/ole">
            <mc:AlternateContent xmlns:mc="http://schemas.openxmlformats.org/markup-compatibility/2006">
              <mc:Choice xmlns:v="urn:schemas-microsoft-com:vml" Requires="v">
                <p:oleObj spid="_x0000_s32329" name="Visio" r:id="rId6" imgW="1912250" imgH="2026638" progId="">
                  <p:embed/>
                </p:oleObj>
              </mc:Choice>
              <mc:Fallback>
                <p:oleObj name="Visio" r:id="rId6" imgW="1912250" imgH="2026638" progId="">
                  <p:embed/>
                  <p:pic>
                    <p:nvPicPr>
                      <p:cNvPr id="0" name="Picture 1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1409241"/>
                        <a:ext cx="1905000" cy="20197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7"/>
          <p:cNvGraphicFramePr>
            <a:graphicFrameLocks noChangeAspect="1"/>
          </p:cNvGraphicFramePr>
          <p:nvPr/>
        </p:nvGraphicFramePr>
        <p:xfrm>
          <a:off x="4495800" y="1411267"/>
          <a:ext cx="1905000" cy="2017733"/>
        </p:xfrm>
        <a:graphic>
          <a:graphicData uri="http://schemas.openxmlformats.org/presentationml/2006/ole">
            <mc:AlternateContent xmlns:mc="http://schemas.openxmlformats.org/markup-compatibility/2006">
              <mc:Choice xmlns:v="urn:schemas-microsoft-com:vml" Requires="v">
                <p:oleObj spid="_x0000_s32330" name="Visio" r:id="rId8" imgW="1912250" imgH="2026638" progId="">
                  <p:embed/>
                </p:oleObj>
              </mc:Choice>
              <mc:Fallback>
                <p:oleObj name="Visio" r:id="rId8" imgW="1912250" imgH="2026638" progId="">
                  <p:embed/>
                  <p:pic>
                    <p:nvPicPr>
                      <p:cNvPr id="0" name="Picture 17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1411267"/>
                        <a:ext cx="1905000" cy="20177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298" name="Picture 10"/>
          <p:cNvPicPr>
            <a:picLocks noChangeAspect="1" noChangeArrowheads="1"/>
          </p:cNvPicPr>
          <p:nvPr/>
        </p:nvPicPr>
        <p:blipFill>
          <a:blip r:embed="rId10" cstate="print"/>
          <a:srcRect/>
          <a:stretch>
            <a:fillRect/>
          </a:stretch>
        </p:blipFill>
        <p:spPr bwMode="auto">
          <a:xfrm>
            <a:off x="7315200" y="3886200"/>
            <a:ext cx="1228725" cy="1457325"/>
          </a:xfrm>
          <a:prstGeom prst="rect">
            <a:avLst/>
          </a:prstGeom>
          <a:noFill/>
          <a:ln w="9525">
            <a:noFill/>
            <a:miter lim="800000"/>
            <a:headEnd/>
            <a:tailEnd/>
          </a:ln>
        </p:spPr>
      </p:pic>
      <p:sp>
        <p:nvSpPr>
          <p:cNvPr id="13"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11" name="Rectangle 2"/>
          <p:cNvSpPr>
            <a:spLocks noChangeArrowheads="1"/>
          </p:cNvSpPr>
          <p:nvPr/>
        </p:nvSpPr>
        <p:spPr bwMode="auto">
          <a:xfrm>
            <a:off x="4343400" y="0"/>
            <a:ext cx="4572000" cy="9906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Tail Slides</a:t>
            </a:r>
            <a:endParaRPr lang="en-US" sz="4400" b="1" dirty="0">
              <a:solidFill>
                <a:schemeClr val="tx2"/>
              </a:solidFill>
            </a:endParaRPr>
          </a:p>
        </p:txBody>
      </p:sp>
      <p:sp>
        <p:nvSpPr>
          <p:cNvPr id="15" name="Rectangle 14"/>
          <p:cNvSpPr>
            <a:spLocks noChangeArrowheads="1"/>
          </p:cNvSpPr>
          <p:nvPr/>
        </p:nvSpPr>
        <p:spPr bwMode="auto">
          <a:xfrm>
            <a:off x="7567856"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smtClean="0">
                <a:solidFill>
                  <a:srgbClr val="000000"/>
                </a:solidFill>
              </a:rPr>
              <a:t>6</a:t>
            </a:r>
            <a:endParaRPr lang="en-US" sz="2000" b="0" dirty="0">
              <a:solidFill>
                <a:srgbClr val="000000"/>
              </a:solidFill>
            </a:endParaRPr>
          </a:p>
        </p:txBody>
      </p:sp>
    </p:spTree>
    <p:extLst>
      <p:ext uri="{BB962C8B-B14F-4D97-AF65-F5344CB8AC3E}">
        <p14:creationId xmlns:p14="http://schemas.microsoft.com/office/powerpoint/2010/main" val="4154882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2"/>
          <p:cNvSpPr>
            <a:spLocks noGrp="1"/>
          </p:cNvSpPr>
          <p:nvPr>
            <p:ph type="sldNum" sz="quarter" idx="4294967295"/>
          </p:nvPr>
        </p:nvSpPr>
        <p:spPr>
          <a:xfrm>
            <a:off x="8001000" y="6492875"/>
            <a:ext cx="762000" cy="365125"/>
          </a:xfrm>
        </p:spPr>
        <p:txBody>
          <a:bodyPr/>
          <a:lstStyle/>
          <a:p>
            <a:pPr>
              <a:defRPr/>
            </a:pPr>
            <a:r>
              <a:rPr lang="en-US"/>
              <a:t>J-</a:t>
            </a:r>
            <a:fld id="{CE58D2C4-88D3-43DC-9115-BB060F96963B}" type="slidenum">
              <a:rPr lang="en-US"/>
              <a:pPr>
                <a:defRPr/>
              </a:pPr>
              <a:t>72</a:t>
            </a:fld>
            <a:endParaRPr lang="en-US"/>
          </a:p>
        </p:txBody>
      </p:sp>
      <p:pic>
        <p:nvPicPr>
          <p:cNvPr id="40966" name="Picture 8" descr="downwindtailslide"/>
          <p:cNvPicPr>
            <a:picLocks noChangeAspect="1" noChangeArrowheads="1"/>
          </p:cNvPicPr>
          <p:nvPr/>
        </p:nvPicPr>
        <p:blipFill>
          <a:blip r:embed="rId3" cstate="print"/>
          <a:srcRect b="18644"/>
          <a:stretch>
            <a:fillRect/>
          </a:stretch>
        </p:blipFill>
        <p:spPr bwMode="auto">
          <a:xfrm>
            <a:off x="4267200" y="1981200"/>
            <a:ext cx="4343400" cy="4566608"/>
          </a:xfrm>
          <a:prstGeom prst="rect">
            <a:avLst/>
          </a:prstGeom>
          <a:noFill/>
          <a:ln w="9525">
            <a:noFill/>
            <a:miter lim="800000"/>
            <a:headEnd/>
            <a:tailEnd/>
          </a:ln>
        </p:spPr>
      </p:pic>
      <p:sp>
        <p:nvSpPr>
          <p:cNvPr id="40967" name="Text Box 9"/>
          <p:cNvSpPr txBox="1">
            <a:spLocks noChangeArrowheads="1"/>
          </p:cNvSpPr>
          <p:nvPr/>
        </p:nvSpPr>
        <p:spPr bwMode="auto">
          <a:xfrm>
            <a:off x="533400" y="2514600"/>
            <a:ext cx="3962400" cy="1633538"/>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rgbClr val="FF0000"/>
                </a:solidFill>
              </a:rPr>
              <a:t>Downwind </a:t>
            </a:r>
            <a:r>
              <a:rPr lang="en-US" sz="2000" dirty="0" smtClean="0">
                <a:solidFill>
                  <a:srgbClr val="FF0000"/>
                </a:solidFill>
              </a:rPr>
              <a:t>Tail Slide</a:t>
            </a:r>
            <a:endParaRPr lang="en-US" sz="2000" dirty="0">
              <a:solidFill>
                <a:srgbClr val="FF0000"/>
              </a:solidFill>
            </a:endParaRPr>
          </a:p>
          <a:p>
            <a:pPr>
              <a:spcBef>
                <a:spcPct val="50000"/>
              </a:spcBef>
            </a:pPr>
            <a:r>
              <a:rPr lang="en-US" b="0" dirty="0"/>
              <a:t>Horizontal wind drift </a:t>
            </a:r>
            <a:r>
              <a:rPr lang="en-US" b="1" u="sng" dirty="0"/>
              <a:t>away</a:t>
            </a:r>
            <a:r>
              <a:rPr lang="en-US" b="0" dirty="0"/>
              <a:t> from the judge can appear as backwards slide, even if none is present due to a change in viewing angle</a:t>
            </a:r>
          </a:p>
        </p:txBody>
      </p:sp>
      <p:sp>
        <p:nvSpPr>
          <p:cNvPr id="10"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40965" name="Text Box 7"/>
          <p:cNvSpPr txBox="1">
            <a:spLocks noChangeArrowheads="1"/>
          </p:cNvSpPr>
          <p:nvPr/>
        </p:nvSpPr>
        <p:spPr bwMode="auto">
          <a:xfrm>
            <a:off x="533400" y="1303867"/>
            <a:ext cx="2438400" cy="461665"/>
          </a:xfrm>
          <a:prstGeom prst="rect">
            <a:avLst/>
          </a:prstGeom>
          <a:noFill/>
          <a:ln w="12700">
            <a:noFill/>
            <a:miter lim="800000"/>
            <a:headEnd type="none" w="sm" len="sm"/>
            <a:tailEnd type="none" w="sm" len="sm"/>
          </a:ln>
        </p:spPr>
        <p:txBody>
          <a:bodyPr wrap="square">
            <a:spAutoFit/>
          </a:bodyPr>
          <a:lstStyle/>
          <a:p>
            <a:pPr>
              <a:spcBef>
                <a:spcPct val="50000"/>
              </a:spcBef>
            </a:pPr>
            <a:r>
              <a:rPr lang="en-US" sz="2400" dirty="0">
                <a:solidFill>
                  <a:srgbClr val="000000"/>
                </a:solidFill>
              </a:rPr>
              <a:t>Wind </a:t>
            </a:r>
            <a:r>
              <a:rPr lang="en-US" sz="2400" dirty="0" smtClean="0">
                <a:solidFill>
                  <a:srgbClr val="000000"/>
                </a:solidFill>
              </a:rPr>
              <a:t>Control</a:t>
            </a:r>
            <a:endParaRPr lang="en-US" sz="2400" dirty="0">
              <a:solidFill>
                <a:srgbClr val="000000"/>
              </a:solidFill>
            </a:endParaRPr>
          </a:p>
        </p:txBody>
      </p:sp>
      <p:sp>
        <p:nvSpPr>
          <p:cNvPr id="12" name="Rectangle 2"/>
          <p:cNvSpPr>
            <a:spLocks noChangeArrowheads="1"/>
          </p:cNvSpPr>
          <p:nvPr/>
        </p:nvSpPr>
        <p:spPr bwMode="auto">
          <a:xfrm>
            <a:off x="4343400" y="0"/>
            <a:ext cx="4572000" cy="9906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Tail Slides</a:t>
            </a:r>
            <a:endParaRPr lang="en-US" sz="4400" b="1" dirty="0">
              <a:solidFill>
                <a:schemeClr val="tx2"/>
              </a:solidFill>
            </a:endParaRPr>
          </a:p>
        </p:txBody>
      </p:sp>
      <p:sp>
        <p:nvSpPr>
          <p:cNvPr id="13" name="Rectangle 12"/>
          <p:cNvSpPr>
            <a:spLocks noChangeArrowheads="1"/>
          </p:cNvSpPr>
          <p:nvPr/>
        </p:nvSpPr>
        <p:spPr bwMode="auto">
          <a:xfrm>
            <a:off x="7567856"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smtClean="0">
                <a:solidFill>
                  <a:srgbClr val="000000"/>
                </a:solidFill>
              </a:rPr>
              <a:t>6</a:t>
            </a:r>
            <a:endParaRPr lang="en-US" sz="2000" b="0" dirty="0">
              <a:solidFill>
                <a:srgbClr val="000000"/>
              </a:solidFill>
            </a:endParaRPr>
          </a:p>
        </p:txBody>
      </p:sp>
    </p:spTree>
    <p:extLst>
      <p:ext uri="{BB962C8B-B14F-4D97-AF65-F5344CB8AC3E}">
        <p14:creationId xmlns:p14="http://schemas.microsoft.com/office/powerpoint/2010/main" val="1426070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2"/>
          <p:cNvSpPr>
            <a:spLocks noGrp="1"/>
          </p:cNvSpPr>
          <p:nvPr>
            <p:ph type="sldNum" sz="quarter" idx="4294967295"/>
          </p:nvPr>
        </p:nvSpPr>
        <p:spPr>
          <a:xfrm>
            <a:off x="8001000" y="6492875"/>
            <a:ext cx="762000" cy="365125"/>
          </a:xfrm>
        </p:spPr>
        <p:txBody>
          <a:bodyPr/>
          <a:lstStyle/>
          <a:p>
            <a:pPr>
              <a:defRPr/>
            </a:pPr>
            <a:r>
              <a:rPr lang="en-US"/>
              <a:t>J-</a:t>
            </a:r>
            <a:fld id="{EEEBA428-FED2-4BE9-BC12-9E790B79C39A}" type="slidenum">
              <a:rPr lang="en-US"/>
              <a:pPr>
                <a:defRPr/>
              </a:pPr>
              <a:t>73</a:t>
            </a:fld>
            <a:endParaRPr lang="en-US"/>
          </a:p>
        </p:txBody>
      </p:sp>
      <p:pic>
        <p:nvPicPr>
          <p:cNvPr id="41989" name="Picture 6" descr="upwindtailslide copy"/>
          <p:cNvPicPr>
            <a:picLocks noChangeAspect="1" noChangeArrowheads="1"/>
          </p:cNvPicPr>
          <p:nvPr/>
        </p:nvPicPr>
        <p:blipFill>
          <a:blip r:embed="rId3" cstate="print"/>
          <a:srcRect/>
          <a:stretch>
            <a:fillRect/>
          </a:stretch>
        </p:blipFill>
        <p:spPr bwMode="auto">
          <a:xfrm>
            <a:off x="533400" y="2057400"/>
            <a:ext cx="4251325" cy="4572000"/>
          </a:xfrm>
          <a:prstGeom prst="rect">
            <a:avLst/>
          </a:prstGeom>
          <a:noFill/>
          <a:ln w="9525">
            <a:noFill/>
            <a:miter lim="800000"/>
            <a:headEnd/>
            <a:tailEnd/>
          </a:ln>
        </p:spPr>
      </p:pic>
      <p:sp>
        <p:nvSpPr>
          <p:cNvPr id="41990" name="Text Box 7"/>
          <p:cNvSpPr txBox="1">
            <a:spLocks noChangeArrowheads="1"/>
          </p:cNvSpPr>
          <p:nvPr/>
        </p:nvSpPr>
        <p:spPr bwMode="auto">
          <a:xfrm>
            <a:off x="5181600" y="2743200"/>
            <a:ext cx="3581400" cy="1908175"/>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rgbClr val="FF0000"/>
                </a:solidFill>
              </a:rPr>
              <a:t>Upwind </a:t>
            </a:r>
            <a:r>
              <a:rPr lang="en-US" sz="2000" dirty="0" smtClean="0">
                <a:solidFill>
                  <a:srgbClr val="FF0000"/>
                </a:solidFill>
              </a:rPr>
              <a:t>Tail Slide</a:t>
            </a:r>
            <a:endParaRPr lang="en-US" sz="2000" dirty="0">
              <a:solidFill>
                <a:srgbClr val="FF0000"/>
              </a:solidFill>
            </a:endParaRPr>
          </a:p>
          <a:p>
            <a:pPr>
              <a:spcBef>
                <a:spcPct val="50000"/>
              </a:spcBef>
            </a:pPr>
            <a:r>
              <a:rPr lang="en-US" b="0" dirty="0"/>
              <a:t>Wind drift </a:t>
            </a:r>
            <a:r>
              <a:rPr lang="en-US" b="1" u="sng" dirty="0"/>
              <a:t>towards</a:t>
            </a:r>
            <a:r>
              <a:rPr lang="en-US" b="0" dirty="0"/>
              <a:t> the judge can actually hide a true backwards displacement if the viewing angle changes very little from the judge’s perspective</a:t>
            </a:r>
            <a:endParaRPr lang="en-US" b="0" u="sng" dirty="0"/>
          </a:p>
        </p:txBody>
      </p:sp>
      <p:sp>
        <p:nvSpPr>
          <p:cNvPr id="9"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Text Box 7"/>
          <p:cNvSpPr txBox="1">
            <a:spLocks noChangeArrowheads="1"/>
          </p:cNvSpPr>
          <p:nvPr/>
        </p:nvSpPr>
        <p:spPr bwMode="auto">
          <a:xfrm>
            <a:off x="499533" y="1295400"/>
            <a:ext cx="2438400" cy="461665"/>
          </a:xfrm>
          <a:prstGeom prst="rect">
            <a:avLst/>
          </a:prstGeom>
          <a:noFill/>
          <a:ln w="12700">
            <a:noFill/>
            <a:miter lim="800000"/>
            <a:headEnd type="none" w="sm" len="sm"/>
            <a:tailEnd type="none" w="sm" len="sm"/>
          </a:ln>
        </p:spPr>
        <p:txBody>
          <a:bodyPr wrap="square">
            <a:spAutoFit/>
          </a:bodyPr>
          <a:lstStyle/>
          <a:p>
            <a:pPr>
              <a:spcBef>
                <a:spcPct val="50000"/>
              </a:spcBef>
            </a:pPr>
            <a:r>
              <a:rPr lang="en-US" sz="2400" dirty="0">
                <a:solidFill>
                  <a:srgbClr val="000000"/>
                </a:solidFill>
              </a:rPr>
              <a:t>Wind </a:t>
            </a:r>
            <a:r>
              <a:rPr lang="en-US" sz="2400" dirty="0" smtClean="0">
                <a:solidFill>
                  <a:srgbClr val="000000"/>
                </a:solidFill>
              </a:rPr>
              <a:t>Control</a:t>
            </a:r>
            <a:endParaRPr lang="en-US" sz="2400" dirty="0">
              <a:solidFill>
                <a:srgbClr val="000000"/>
              </a:solidFill>
            </a:endParaRPr>
          </a:p>
        </p:txBody>
      </p:sp>
      <p:sp>
        <p:nvSpPr>
          <p:cNvPr id="10" name="Rectangle 2"/>
          <p:cNvSpPr>
            <a:spLocks noChangeArrowheads="1"/>
          </p:cNvSpPr>
          <p:nvPr/>
        </p:nvSpPr>
        <p:spPr bwMode="auto">
          <a:xfrm>
            <a:off x="4343400" y="0"/>
            <a:ext cx="4572000" cy="9906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Tail Slides</a:t>
            </a:r>
            <a:endParaRPr lang="en-US" sz="4400" b="1" dirty="0">
              <a:solidFill>
                <a:schemeClr val="tx2"/>
              </a:solidFill>
            </a:endParaRPr>
          </a:p>
        </p:txBody>
      </p:sp>
      <p:sp>
        <p:nvSpPr>
          <p:cNvPr id="12" name="Rectangle 11"/>
          <p:cNvSpPr>
            <a:spLocks noChangeArrowheads="1"/>
          </p:cNvSpPr>
          <p:nvPr/>
        </p:nvSpPr>
        <p:spPr bwMode="auto">
          <a:xfrm>
            <a:off x="7567856"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smtClean="0">
                <a:solidFill>
                  <a:srgbClr val="000000"/>
                </a:solidFill>
              </a:rPr>
              <a:t>6</a:t>
            </a:r>
            <a:endParaRPr lang="en-US" sz="2000" b="0" dirty="0">
              <a:solidFill>
                <a:srgbClr val="000000"/>
              </a:solidFill>
            </a:endParaRPr>
          </a:p>
        </p:txBody>
      </p:sp>
    </p:spTree>
    <p:extLst>
      <p:ext uri="{BB962C8B-B14F-4D97-AF65-F5344CB8AC3E}">
        <p14:creationId xmlns:p14="http://schemas.microsoft.com/office/powerpoint/2010/main" val="50143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Slide Number Placeholder 3"/>
          <p:cNvSpPr>
            <a:spLocks noGrp="1"/>
          </p:cNvSpPr>
          <p:nvPr>
            <p:ph type="sldNum" sz="quarter" idx="4294967295"/>
          </p:nvPr>
        </p:nvSpPr>
        <p:spPr>
          <a:xfrm>
            <a:off x="8001000" y="6492875"/>
            <a:ext cx="762000" cy="365125"/>
          </a:xfrm>
        </p:spPr>
        <p:txBody>
          <a:bodyPr/>
          <a:lstStyle/>
          <a:p>
            <a:pPr>
              <a:defRPr/>
            </a:pPr>
            <a:r>
              <a:rPr lang="en-US"/>
              <a:t>J-</a:t>
            </a:r>
            <a:fld id="{5FF676AC-A64D-4719-A821-E4F04A09D28C}" type="slidenum">
              <a:rPr lang="en-US"/>
              <a:pPr>
                <a:defRPr/>
              </a:pPr>
              <a:t>74</a:t>
            </a:fld>
            <a:endParaRPr lang="en-US"/>
          </a:p>
        </p:txBody>
      </p:sp>
      <p:sp>
        <p:nvSpPr>
          <p:cNvPr id="174083" name="Rectangle 3"/>
          <p:cNvSpPr>
            <a:spLocks noChangeArrowheads="1"/>
          </p:cNvSpPr>
          <p:nvPr/>
        </p:nvSpPr>
        <p:spPr bwMode="auto">
          <a:xfrm>
            <a:off x="558800" y="2854268"/>
            <a:ext cx="6070600" cy="2632132"/>
          </a:xfrm>
          <a:prstGeom prst="rect">
            <a:avLst/>
          </a:prstGeom>
          <a:noFill/>
          <a:ln w="9525">
            <a:noFill/>
            <a:miter lim="800000"/>
            <a:headEnd/>
            <a:tailEnd/>
          </a:ln>
        </p:spPr>
        <p:txBody>
          <a:bodyPr wrap="square" lIns="92075" tIns="46038" rIns="92075" bIns="46038">
            <a:spAutoFit/>
          </a:bodyPr>
          <a:lstStyle/>
          <a:p>
            <a:pPr marL="285750" indent="-285750" eaLnBrk="0" hangingPunct="0">
              <a:lnSpc>
                <a:spcPct val="130000"/>
              </a:lnSpc>
              <a:buClr>
                <a:srgbClr val="FF0000"/>
              </a:buClr>
              <a:buSzPct val="100000"/>
              <a:buFont typeface="Wingdings" panose="05000000000000000000" pitchFamily="2" charset="2"/>
              <a:buChar char="q"/>
            </a:pPr>
            <a:r>
              <a:rPr lang="en-US" b="0" dirty="0" smtClean="0"/>
              <a:t>Any lateral </a:t>
            </a:r>
            <a:r>
              <a:rPr lang="en-US" b="0" dirty="0"/>
              <a:t>displacement: -½ point per 5°</a:t>
            </a:r>
          </a:p>
          <a:p>
            <a:pPr marL="285750" indent="-285750" eaLnBrk="0" hangingPunct="0">
              <a:lnSpc>
                <a:spcPct val="150000"/>
              </a:lnSpc>
              <a:buClr>
                <a:srgbClr val="FF0000"/>
              </a:buClr>
              <a:buSzPct val="100000"/>
              <a:buFont typeface="Wingdings" panose="05000000000000000000" pitchFamily="2" charset="2"/>
              <a:buChar char="q"/>
            </a:pPr>
            <a:r>
              <a:rPr lang="en-US" b="0" dirty="0" smtClean="0"/>
              <a:t>Any </a:t>
            </a:r>
            <a:r>
              <a:rPr lang="en-US" b="0" dirty="0"/>
              <a:t>variation in radius: -1 point per occurrence</a:t>
            </a:r>
          </a:p>
          <a:p>
            <a:pPr marL="285750" indent="-285750" eaLnBrk="0" hangingPunct="0">
              <a:buClr>
                <a:srgbClr val="FF0000"/>
              </a:buClr>
              <a:buSzPct val="100000"/>
              <a:buFont typeface="Wingdings" panose="05000000000000000000" pitchFamily="2" charset="2"/>
              <a:buChar char="q"/>
            </a:pPr>
            <a:r>
              <a:rPr lang="en-US" dirty="0"/>
              <a:t>Any Roll displacement (other than during a roll element on the loop): </a:t>
            </a:r>
          </a:p>
          <a:p>
            <a:pPr marL="742950" lvl="1" indent="-285750" eaLnBrk="0" hangingPunct="0">
              <a:lnSpc>
                <a:spcPct val="120000"/>
              </a:lnSpc>
              <a:buClr>
                <a:srgbClr val="FF0000"/>
              </a:buClr>
              <a:buSzPct val="100000"/>
              <a:buFont typeface="Arial" panose="020B0604020202020204" pitchFamily="34" charset="0"/>
              <a:buChar char="•"/>
            </a:pPr>
            <a:r>
              <a:rPr lang="en-US" b="0" dirty="0" smtClean="0"/>
              <a:t>½ </a:t>
            </a:r>
            <a:r>
              <a:rPr lang="en-US" b="0" dirty="0"/>
              <a:t>point per 5° of roll</a:t>
            </a:r>
          </a:p>
          <a:p>
            <a:pPr marL="285750" indent="-285750" eaLnBrk="0" hangingPunct="0">
              <a:buClr>
                <a:srgbClr val="FF0000"/>
              </a:buClr>
              <a:buSzPct val="100000"/>
              <a:buFont typeface="Wingdings" panose="05000000000000000000" pitchFamily="2" charset="2"/>
              <a:buChar char="q"/>
            </a:pPr>
            <a:r>
              <a:rPr lang="en-US" b="0" dirty="0" smtClean="0"/>
              <a:t>Flight </a:t>
            </a:r>
            <a:r>
              <a:rPr lang="en-US" b="0" dirty="0"/>
              <a:t>path without any radius (straight line or “flat spot”):  </a:t>
            </a:r>
            <a:endParaRPr lang="en-US" b="0" dirty="0" smtClean="0"/>
          </a:p>
          <a:p>
            <a:pPr marL="742950" lvl="1" indent="-285750" eaLnBrk="0" hangingPunct="0">
              <a:lnSpc>
                <a:spcPct val="120000"/>
              </a:lnSpc>
              <a:buClr>
                <a:srgbClr val="FF0000"/>
              </a:buClr>
              <a:buSzPct val="100000"/>
              <a:buFont typeface="Arial" panose="020B0604020202020204" pitchFamily="34" charset="0"/>
              <a:buChar char="•"/>
            </a:pPr>
            <a:r>
              <a:rPr lang="en-US" b="0" dirty="0" smtClean="0"/>
              <a:t>1 </a:t>
            </a:r>
            <a:r>
              <a:rPr lang="en-US" b="0" dirty="0"/>
              <a:t>point per </a:t>
            </a:r>
            <a:r>
              <a:rPr lang="en-US" b="0" dirty="0" smtClean="0"/>
              <a:t>occurrence </a:t>
            </a:r>
            <a:endParaRPr lang="en-US" b="0" dirty="0"/>
          </a:p>
        </p:txBody>
      </p:sp>
      <p:sp>
        <p:nvSpPr>
          <p:cNvPr id="13322" name="Rectangle 5"/>
          <p:cNvSpPr>
            <a:spLocks noChangeArrowheads="1"/>
          </p:cNvSpPr>
          <p:nvPr/>
        </p:nvSpPr>
        <p:spPr bwMode="auto">
          <a:xfrm>
            <a:off x="8289925" y="6399213"/>
            <a:ext cx="184150" cy="457200"/>
          </a:xfrm>
          <a:prstGeom prst="rect">
            <a:avLst/>
          </a:prstGeom>
          <a:noFill/>
          <a:ln w="9525">
            <a:noFill/>
            <a:miter lim="800000"/>
            <a:headEnd/>
            <a:tailEnd/>
          </a:ln>
        </p:spPr>
        <p:txBody>
          <a:bodyPr wrap="none" lIns="92075" tIns="46038" rIns="92075" bIns="46038">
            <a:spAutoFit/>
          </a:bodyPr>
          <a:lstStyle/>
          <a:p>
            <a:pPr eaLnBrk="0" hangingPunct="0"/>
            <a:endParaRPr lang="en-US" sz="2400" b="0"/>
          </a:p>
        </p:txBody>
      </p:sp>
      <p:sp>
        <p:nvSpPr>
          <p:cNvPr id="13323" name="Rectangle 7"/>
          <p:cNvSpPr>
            <a:spLocks noChangeArrowheads="1"/>
          </p:cNvSpPr>
          <p:nvPr/>
        </p:nvSpPr>
        <p:spPr bwMode="auto">
          <a:xfrm>
            <a:off x="533400" y="1295400"/>
            <a:ext cx="3058199" cy="461665"/>
          </a:xfrm>
          <a:prstGeom prst="rect">
            <a:avLst/>
          </a:prstGeom>
          <a:noFill/>
          <a:ln w="12700">
            <a:noFill/>
            <a:miter lim="800000"/>
            <a:headEnd type="none" w="sm" len="sm"/>
            <a:tailEnd type="none" w="sm" len="sm"/>
          </a:ln>
        </p:spPr>
        <p:txBody>
          <a:bodyPr wrap="none">
            <a:spAutoFit/>
          </a:bodyPr>
          <a:lstStyle/>
          <a:p>
            <a:pPr eaLnBrk="0" hangingPunct="0"/>
            <a:r>
              <a:rPr lang="en-US" sz="2400" dirty="0" smtClean="0">
                <a:solidFill>
                  <a:srgbClr val="000000"/>
                </a:solidFill>
                <a:latin typeface="Arial" pitchFamily="34" charset="0"/>
              </a:rPr>
              <a:t>Immelmann</a:t>
            </a:r>
            <a:r>
              <a:rPr lang="en-US" sz="2400" dirty="0" smtClean="0">
                <a:solidFill>
                  <a:srgbClr val="000000"/>
                </a:solidFill>
              </a:rPr>
              <a:t> &amp; Split S</a:t>
            </a:r>
            <a:endParaRPr lang="en-US" sz="2400" b="0" dirty="0">
              <a:solidFill>
                <a:srgbClr val="000000"/>
              </a:solidFill>
            </a:endParaRPr>
          </a:p>
        </p:txBody>
      </p:sp>
      <p:graphicFrame>
        <p:nvGraphicFramePr>
          <p:cNvPr id="13314" name="Object 8"/>
          <p:cNvGraphicFramePr>
            <a:graphicFrameLocks noChangeAspect="1"/>
          </p:cNvGraphicFramePr>
          <p:nvPr>
            <p:extLst>
              <p:ext uri="{D42A27DB-BD31-4B8C-83A1-F6EECF244321}">
                <p14:modId xmlns:p14="http://schemas.microsoft.com/office/powerpoint/2010/main" val="2447376205"/>
              </p:ext>
            </p:extLst>
          </p:nvPr>
        </p:nvGraphicFramePr>
        <p:xfrm>
          <a:off x="2133600" y="1825832"/>
          <a:ext cx="1074887" cy="914400"/>
        </p:xfrm>
        <a:graphic>
          <a:graphicData uri="http://schemas.openxmlformats.org/presentationml/2006/ole">
            <mc:AlternateContent xmlns:mc="http://schemas.openxmlformats.org/markup-compatibility/2006">
              <mc:Choice xmlns:v="urn:schemas-microsoft-com:vml" Requires="v">
                <p:oleObj spid="_x0000_s33562" name="Visio" r:id="rId4" imgW="1263015" imgH="1082993" progId="">
                  <p:embed/>
                </p:oleObj>
              </mc:Choice>
              <mc:Fallback>
                <p:oleObj name="Visio" r:id="rId4" imgW="1263015" imgH="1082993" progId="">
                  <p:embed/>
                  <p:pic>
                    <p:nvPicPr>
                      <p:cNvPr id="0" name="Picture 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825832"/>
                        <a:ext cx="10748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5" name="Object 9"/>
          <p:cNvGraphicFramePr>
            <a:graphicFrameLocks noChangeAspect="1"/>
          </p:cNvGraphicFramePr>
          <p:nvPr>
            <p:extLst>
              <p:ext uri="{D42A27DB-BD31-4B8C-83A1-F6EECF244321}">
                <p14:modId xmlns:p14="http://schemas.microsoft.com/office/powerpoint/2010/main" val="2820188297"/>
              </p:ext>
            </p:extLst>
          </p:nvPr>
        </p:nvGraphicFramePr>
        <p:xfrm>
          <a:off x="3429000" y="1718182"/>
          <a:ext cx="1066875" cy="1016330"/>
        </p:xfrm>
        <a:graphic>
          <a:graphicData uri="http://schemas.openxmlformats.org/presentationml/2006/ole">
            <mc:AlternateContent xmlns:mc="http://schemas.openxmlformats.org/markup-compatibility/2006">
              <mc:Choice xmlns:v="urn:schemas-microsoft-com:vml" Requires="v">
                <p:oleObj spid="_x0000_s33563" name="Visio" r:id="rId6" imgW="1261701" imgH="1211271" progId="">
                  <p:embed/>
                </p:oleObj>
              </mc:Choice>
              <mc:Fallback>
                <p:oleObj name="Visio" r:id="rId6" imgW="1261701" imgH="1211271" progId="">
                  <p:embed/>
                  <p:pic>
                    <p:nvPicPr>
                      <p:cNvPr id="0" name="Picture 2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1718182"/>
                        <a:ext cx="1066875" cy="10163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6" name="Object 10"/>
          <p:cNvGraphicFramePr>
            <a:graphicFrameLocks noChangeAspect="1"/>
          </p:cNvGraphicFramePr>
          <p:nvPr>
            <p:extLst>
              <p:ext uri="{D42A27DB-BD31-4B8C-83A1-F6EECF244321}">
                <p14:modId xmlns:p14="http://schemas.microsoft.com/office/powerpoint/2010/main" val="2235273914"/>
              </p:ext>
            </p:extLst>
          </p:nvPr>
        </p:nvGraphicFramePr>
        <p:xfrm>
          <a:off x="4795362" y="1734325"/>
          <a:ext cx="1072038" cy="1008875"/>
        </p:xfrm>
        <a:graphic>
          <a:graphicData uri="http://schemas.openxmlformats.org/presentationml/2006/ole">
            <mc:AlternateContent xmlns:mc="http://schemas.openxmlformats.org/markup-compatibility/2006">
              <mc:Choice xmlns:v="urn:schemas-microsoft-com:vml" Requires="v">
                <p:oleObj spid="_x0000_s33564" name="Visio" r:id="rId8" imgW="1261701" imgH="1255040" progId="">
                  <p:embed/>
                </p:oleObj>
              </mc:Choice>
              <mc:Fallback>
                <p:oleObj name="Visio" r:id="rId8" imgW="1261701" imgH="1255040" progId="">
                  <p:embed/>
                  <p:pic>
                    <p:nvPicPr>
                      <p:cNvPr id="0" name="Picture 25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5362" y="1734325"/>
                        <a:ext cx="1072038" cy="1008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1402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40293" name="Object 5"/>
          <p:cNvGraphicFramePr>
            <a:graphicFrameLocks noChangeAspect="1"/>
          </p:cNvGraphicFramePr>
          <p:nvPr>
            <p:extLst>
              <p:ext uri="{D42A27DB-BD31-4B8C-83A1-F6EECF244321}">
                <p14:modId xmlns:p14="http://schemas.microsoft.com/office/powerpoint/2010/main" val="1575033373"/>
              </p:ext>
            </p:extLst>
          </p:nvPr>
        </p:nvGraphicFramePr>
        <p:xfrm>
          <a:off x="6595332" y="2213230"/>
          <a:ext cx="2396268" cy="2968370"/>
        </p:xfrm>
        <a:graphic>
          <a:graphicData uri="http://schemas.openxmlformats.org/presentationml/2006/ole">
            <mc:AlternateContent xmlns:mc="http://schemas.openxmlformats.org/markup-compatibility/2006">
              <mc:Choice xmlns:v="urn:schemas-microsoft-com:vml" Requires="v">
                <p:oleObj spid="_x0000_s33565" name="Visio" r:id="rId10" imgW="1912227" imgH="2369475" progId="">
                  <p:embed/>
                </p:oleObj>
              </mc:Choice>
              <mc:Fallback>
                <p:oleObj name="Visio" r:id="rId10" imgW="1912227" imgH="2369475" progId="">
                  <p:embed/>
                  <p:pic>
                    <p:nvPicPr>
                      <p:cNvPr id="0" name="Picture 25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95332" y="2213230"/>
                        <a:ext cx="2396268" cy="29683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2"/>
          <p:cNvSpPr>
            <a:spLocks noChangeArrowheads="1"/>
          </p:cNvSpPr>
          <p:nvPr/>
        </p:nvSpPr>
        <p:spPr bwMode="auto">
          <a:xfrm>
            <a:off x="6172199" y="0"/>
            <a:ext cx="2751667"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Loops</a:t>
            </a:r>
            <a:endParaRPr lang="en-US" sz="4400" b="1" dirty="0">
              <a:solidFill>
                <a:schemeClr val="tx2"/>
              </a:solidFill>
            </a:endParaRPr>
          </a:p>
        </p:txBody>
      </p:sp>
      <p:sp>
        <p:nvSpPr>
          <p:cNvPr id="17" name="Rectangle 3"/>
          <p:cNvSpPr>
            <a:spLocks noChangeArrowheads="1"/>
          </p:cNvSpPr>
          <p:nvPr/>
        </p:nvSpPr>
        <p:spPr bwMode="auto">
          <a:xfrm>
            <a:off x="533400" y="5410200"/>
            <a:ext cx="8534400" cy="1200971"/>
          </a:xfrm>
          <a:prstGeom prst="rect">
            <a:avLst/>
          </a:prstGeom>
          <a:noFill/>
          <a:ln w="9525">
            <a:noFill/>
            <a:miter lim="800000"/>
            <a:headEnd/>
            <a:tailEnd/>
          </a:ln>
        </p:spPr>
        <p:txBody>
          <a:bodyPr wrap="square" lIns="92075" tIns="46038" rIns="92075" bIns="46038">
            <a:spAutoFit/>
          </a:bodyPr>
          <a:lstStyle/>
          <a:p>
            <a:pPr marL="285750" indent="-285750" eaLnBrk="0" hangingPunct="0">
              <a:buClr>
                <a:srgbClr val="FF0000"/>
              </a:buClr>
              <a:buSzPct val="100000"/>
              <a:buFont typeface="Wingdings" panose="05000000000000000000" pitchFamily="2" charset="2"/>
              <a:buChar char="q"/>
            </a:pPr>
            <a:r>
              <a:rPr lang="en-US" b="0" dirty="0" smtClean="0"/>
              <a:t>If </a:t>
            </a:r>
            <a:r>
              <a:rPr lang="en-US" b="0" dirty="0"/>
              <a:t>rolls are present, there must be no visible line between the start/end of loop     and roll: -2 point if visible line, could be zeroed at judges discretion if appears as two separate maneuvers.</a:t>
            </a:r>
          </a:p>
          <a:p>
            <a:pPr eaLnBrk="0" hangingPunct="0">
              <a:buClr>
                <a:schemeClr val="tx2"/>
              </a:buClr>
              <a:buSzPct val="75000"/>
            </a:pPr>
            <a:endParaRPr lang="en-US" b="0" dirty="0"/>
          </a:p>
        </p:txBody>
      </p:sp>
      <p:sp>
        <p:nvSpPr>
          <p:cNvPr id="15" name="Rectangle 14"/>
          <p:cNvSpPr>
            <a:spLocks noChangeArrowheads="1"/>
          </p:cNvSpPr>
          <p:nvPr/>
        </p:nvSpPr>
        <p:spPr bwMode="auto">
          <a:xfrm>
            <a:off x="7543800"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a:solidFill>
                  <a:srgbClr val="000000"/>
                </a:solidFill>
              </a:rPr>
              <a:t>7</a:t>
            </a:r>
            <a:endParaRPr lang="en-US" sz="2000" b="0" dirty="0">
              <a:solidFill>
                <a:srgbClr val="000000"/>
              </a:solidFill>
            </a:endParaRPr>
          </a:p>
        </p:txBody>
      </p:sp>
    </p:spTree>
    <p:extLst>
      <p:ext uri="{BB962C8B-B14F-4D97-AF65-F5344CB8AC3E}">
        <p14:creationId xmlns:p14="http://schemas.microsoft.com/office/powerpoint/2010/main" val="2665892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001000" y="6492875"/>
            <a:ext cx="762000" cy="365125"/>
          </a:xfrm>
        </p:spPr>
        <p:txBody>
          <a:bodyPr/>
          <a:lstStyle/>
          <a:p>
            <a:pPr>
              <a:defRPr/>
            </a:pPr>
            <a:r>
              <a:rPr lang="en-US" smtClean="0"/>
              <a:t>J-</a:t>
            </a:r>
            <a:fld id="{5524F3B0-0893-4A65-A0A8-49B214F96C6D}" type="slidenum">
              <a:rPr lang="en-US" smtClean="0"/>
              <a:pPr>
                <a:defRPr/>
              </a:pPr>
              <a:t>75</a:t>
            </a:fld>
            <a:endParaRPr lang="en-US"/>
          </a:p>
        </p:txBody>
      </p:sp>
      <p:sp>
        <p:nvSpPr>
          <p:cNvPr id="3" name="Date Placeholder 2"/>
          <p:cNvSpPr>
            <a:spLocks noGrp="1"/>
          </p:cNvSpPr>
          <p:nvPr>
            <p:ph type="dt" sz="half" idx="2"/>
          </p:nvPr>
        </p:nvSpPr>
        <p:spPr>
          <a:xfrm>
            <a:off x="533400" y="6492875"/>
            <a:ext cx="457200" cy="365125"/>
          </a:xfrm>
          <a:prstGeom prst="rect">
            <a:avLst/>
          </a:prstGeom>
        </p:spPr>
        <p:txBody>
          <a:bodyPr/>
          <a:lstStyle/>
          <a:p>
            <a:pPr>
              <a:defRPr/>
            </a:pPr>
            <a:r>
              <a:rPr lang="en-US" dirty="0" smtClean="0"/>
              <a:t>2015</a:t>
            </a:r>
            <a:endParaRPr lang="en-US" dirty="0"/>
          </a:p>
        </p:txBody>
      </p:sp>
      <p:sp>
        <p:nvSpPr>
          <p:cNvPr id="5" name="Slide Number Placeholder 3"/>
          <p:cNvSpPr txBox="1">
            <a:spLocks/>
          </p:cNvSpPr>
          <p:nvPr/>
        </p:nvSpPr>
        <p:spPr>
          <a:xfrm>
            <a:off x="8001000" y="6492875"/>
            <a:ext cx="762000" cy="365125"/>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2">
                    <a:shade val="90000"/>
                  </a:schemeClr>
                </a:solidFill>
                <a:effectLst/>
                <a:uLnTx/>
                <a:uFillTx/>
                <a:latin typeface="+mn-lt"/>
                <a:ea typeface="+mn-ea"/>
                <a:cs typeface="+mn-cs"/>
              </a:rPr>
              <a:t>J-</a:t>
            </a:r>
            <a:fld id="{0C474D2D-2326-407A-92DE-3AF5097CF0B7}" type="slidenum">
              <a:rPr kumimoji="0" lang="en-US" sz="1200" b="1" i="0" u="none" strike="noStrike" kern="1200" cap="none" spc="0" normalizeH="0" baseline="0" noProof="0" smtClean="0">
                <a:ln>
                  <a:noFill/>
                </a:ln>
                <a:solidFill>
                  <a:schemeClr val="tx2">
                    <a:shade val="9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1"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7" name="Rectangle 3"/>
          <p:cNvSpPr>
            <a:spLocks noChangeArrowheads="1"/>
          </p:cNvSpPr>
          <p:nvPr/>
        </p:nvSpPr>
        <p:spPr bwMode="auto">
          <a:xfrm>
            <a:off x="541867" y="2895600"/>
            <a:ext cx="6019801" cy="3247685"/>
          </a:xfrm>
          <a:prstGeom prst="rect">
            <a:avLst/>
          </a:prstGeom>
          <a:noFill/>
          <a:ln w="9525">
            <a:noFill/>
            <a:miter lim="800000"/>
            <a:headEnd/>
            <a:tailEnd/>
          </a:ln>
        </p:spPr>
        <p:txBody>
          <a:bodyPr wrap="square" lIns="92075" tIns="46038" rIns="92075" bIns="46038">
            <a:spAutoFit/>
          </a:bodyPr>
          <a:lstStyle/>
          <a:p>
            <a:pPr marL="342900" indent="-342900" eaLnBrk="0" hangingPunct="0">
              <a:spcBef>
                <a:spcPts val="0"/>
              </a:spcBef>
              <a:spcAft>
                <a:spcPts val="500"/>
              </a:spcAft>
              <a:buClr>
                <a:srgbClr val="FF0000"/>
              </a:buClr>
              <a:buSzPct val="100000"/>
              <a:buFont typeface="Wingdings" panose="05000000000000000000" pitchFamily="2" charset="2"/>
              <a:buChar char="q"/>
            </a:pPr>
            <a:r>
              <a:rPr lang="en-US" b="0" dirty="0" smtClean="0"/>
              <a:t>Entry and exit radii </a:t>
            </a:r>
            <a:r>
              <a:rPr lang="en-US" dirty="0" smtClean="0">
                <a:solidFill>
                  <a:srgbClr val="FF0000"/>
                </a:solidFill>
              </a:rPr>
              <a:t>DO NOT </a:t>
            </a:r>
            <a:r>
              <a:rPr lang="en-US" b="0" dirty="0" smtClean="0"/>
              <a:t>have to match -  All </a:t>
            </a:r>
            <a:r>
              <a:rPr lang="en-US" b="0" dirty="0"/>
              <a:t>loop rules apply</a:t>
            </a:r>
            <a:r>
              <a:rPr lang="en-US" b="0" dirty="0" smtClean="0"/>
              <a:t>.</a:t>
            </a:r>
          </a:p>
          <a:p>
            <a:pPr marL="342900" indent="-342900" eaLnBrk="0" hangingPunct="0">
              <a:spcBef>
                <a:spcPts val="0"/>
              </a:spcBef>
              <a:spcAft>
                <a:spcPts val="500"/>
              </a:spcAft>
              <a:buClr>
                <a:srgbClr val="FF0000"/>
              </a:buClr>
              <a:buSzPct val="100000"/>
              <a:buFont typeface="Wingdings" panose="05000000000000000000" pitchFamily="2" charset="2"/>
              <a:buChar char="q"/>
            </a:pPr>
            <a:r>
              <a:rPr lang="en-US" b="0" dirty="0" smtClean="0"/>
              <a:t>Three Quarter Loop does </a:t>
            </a:r>
            <a:r>
              <a:rPr lang="en-US" dirty="0" smtClean="0">
                <a:solidFill>
                  <a:srgbClr val="FF0000"/>
                </a:solidFill>
              </a:rPr>
              <a:t>NOT</a:t>
            </a:r>
            <a:r>
              <a:rPr lang="en-US" b="0" dirty="0" smtClean="0"/>
              <a:t> have to match exit or entry but must be constant. – Loop rules apply.</a:t>
            </a:r>
            <a:endParaRPr lang="en-US" b="0" dirty="0"/>
          </a:p>
          <a:p>
            <a:pPr marL="342900" indent="-342900" eaLnBrk="0" hangingPunct="0">
              <a:spcBef>
                <a:spcPts val="0"/>
              </a:spcBef>
              <a:spcAft>
                <a:spcPts val="500"/>
              </a:spcAft>
              <a:buClr>
                <a:srgbClr val="FF0000"/>
              </a:buClr>
              <a:buSzPct val="100000"/>
              <a:buFont typeface="Wingdings" panose="05000000000000000000" pitchFamily="2" charset="2"/>
              <a:buChar char="q"/>
            </a:pPr>
            <a:r>
              <a:rPr lang="en-US" b="0" dirty="0" smtClean="0"/>
              <a:t>Length </a:t>
            </a:r>
            <a:r>
              <a:rPr lang="en-US" b="0" dirty="0"/>
              <a:t>of 45° lines is </a:t>
            </a:r>
            <a:r>
              <a:rPr lang="en-US" dirty="0">
                <a:solidFill>
                  <a:srgbClr val="FF0000"/>
                </a:solidFill>
              </a:rPr>
              <a:t>NOT</a:t>
            </a:r>
            <a:r>
              <a:rPr lang="en-US" b="0" dirty="0"/>
              <a:t> a grading criterion.</a:t>
            </a:r>
          </a:p>
          <a:p>
            <a:pPr marL="342900" indent="-342900" eaLnBrk="0" hangingPunct="0">
              <a:spcBef>
                <a:spcPts val="0"/>
              </a:spcBef>
              <a:spcAft>
                <a:spcPts val="500"/>
              </a:spcAft>
              <a:buClr>
                <a:srgbClr val="FF0000"/>
              </a:buClr>
              <a:buSzPct val="100000"/>
              <a:buFont typeface="Wingdings" panose="05000000000000000000" pitchFamily="2" charset="2"/>
              <a:buChar char="q"/>
            </a:pPr>
            <a:r>
              <a:rPr lang="en-US" b="0" dirty="0" smtClean="0"/>
              <a:t>Any </a:t>
            </a:r>
            <a:r>
              <a:rPr lang="en-US" b="0" dirty="0"/>
              <a:t>rolls on 45° lines must be centered: - </a:t>
            </a:r>
            <a:endParaRPr lang="en-US" b="0" dirty="0" smtClean="0"/>
          </a:p>
          <a:p>
            <a:pPr marL="742950" lvl="1" indent="-285750" eaLnBrk="0" hangingPunct="0">
              <a:spcBef>
                <a:spcPts val="0"/>
              </a:spcBef>
              <a:spcAft>
                <a:spcPts val="500"/>
              </a:spcAft>
              <a:buClr>
                <a:srgbClr val="FF0000"/>
              </a:buClr>
              <a:buSzPct val="100000"/>
              <a:buFont typeface="Arial" panose="020B0604020202020204" pitchFamily="34" charset="0"/>
              <a:buChar char="•"/>
            </a:pPr>
            <a:r>
              <a:rPr lang="en-US" b="0" dirty="0" smtClean="0"/>
              <a:t>1 </a:t>
            </a:r>
            <a:r>
              <a:rPr lang="en-US" b="0" dirty="0"/>
              <a:t>point for visible variation, etc. (length of line/roll criteria)</a:t>
            </a:r>
          </a:p>
          <a:p>
            <a:pPr marL="342900" indent="-342900" eaLnBrk="0" hangingPunct="0">
              <a:spcBef>
                <a:spcPts val="0"/>
              </a:spcBef>
              <a:spcAft>
                <a:spcPts val="500"/>
              </a:spcAft>
              <a:buClr>
                <a:srgbClr val="FF0000"/>
              </a:buClr>
              <a:buSzPct val="100000"/>
              <a:buFont typeface="Wingdings" panose="05000000000000000000" pitchFamily="2" charset="2"/>
              <a:buChar char="q"/>
            </a:pPr>
            <a:r>
              <a:rPr lang="en-US" b="0" dirty="0" smtClean="0"/>
              <a:t>45</a:t>
            </a:r>
            <a:r>
              <a:rPr lang="en-US" b="0" dirty="0"/>
              <a:t>° lines are judged on track: </a:t>
            </a:r>
            <a:endParaRPr lang="en-US" dirty="0"/>
          </a:p>
          <a:p>
            <a:pPr marL="742950" lvl="1" indent="-285750" eaLnBrk="0" hangingPunct="0">
              <a:spcBef>
                <a:spcPts val="0"/>
              </a:spcBef>
              <a:spcAft>
                <a:spcPts val="500"/>
              </a:spcAft>
              <a:buClr>
                <a:srgbClr val="FF0000"/>
              </a:buClr>
              <a:buSzPct val="100000"/>
              <a:buFont typeface="Arial" panose="020B0604020202020204" pitchFamily="34" charset="0"/>
              <a:buChar char="•"/>
            </a:pPr>
            <a:r>
              <a:rPr lang="en-US" b="0" dirty="0" smtClean="0"/>
              <a:t>½ </a:t>
            </a:r>
            <a:r>
              <a:rPr lang="en-US" b="0" dirty="0"/>
              <a:t>point per 5°</a:t>
            </a:r>
          </a:p>
        </p:txBody>
      </p:sp>
      <p:sp>
        <p:nvSpPr>
          <p:cNvPr id="9" name="Rectangle 6"/>
          <p:cNvSpPr>
            <a:spLocks noChangeArrowheads="1"/>
          </p:cNvSpPr>
          <p:nvPr/>
        </p:nvSpPr>
        <p:spPr bwMode="auto">
          <a:xfrm>
            <a:off x="533400" y="1295400"/>
            <a:ext cx="3041668" cy="830997"/>
          </a:xfrm>
          <a:prstGeom prst="rect">
            <a:avLst/>
          </a:prstGeom>
          <a:noFill/>
          <a:ln w="12700">
            <a:noFill/>
            <a:miter lim="800000"/>
            <a:headEnd type="none" w="sm" len="sm"/>
            <a:tailEnd type="none" w="sm" len="sm"/>
          </a:ln>
        </p:spPr>
        <p:txBody>
          <a:bodyPr wrap="none">
            <a:spAutoFit/>
          </a:bodyPr>
          <a:lstStyle/>
          <a:p>
            <a:pPr eaLnBrk="0" hangingPunct="0"/>
            <a:r>
              <a:rPr lang="en-US" sz="2400" dirty="0" smtClean="0">
                <a:solidFill>
                  <a:srgbClr val="000000"/>
                </a:solidFill>
                <a:latin typeface="Arial" pitchFamily="34" charset="0"/>
              </a:rPr>
              <a:t>Three Quarter Loops</a:t>
            </a:r>
          </a:p>
          <a:p>
            <a:pPr eaLnBrk="0" hangingPunct="0"/>
            <a:r>
              <a:rPr lang="en-US" sz="2400" dirty="0" smtClean="0">
                <a:solidFill>
                  <a:srgbClr val="000000"/>
                </a:solidFill>
              </a:rPr>
              <a:t>(Goldfish)</a:t>
            </a:r>
          </a:p>
        </p:txBody>
      </p:sp>
      <p:graphicFrame>
        <p:nvGraphicFramePr>
          <p:cNvPr id="10" name="Object 7"/>
          <p:cNvGraphicFramePr>
            <a:graphicFrameLocks noChangeAspect="1"/>
          </p:cNvGraphicFramePr>
          <p:nvPr>
            <p:extLst>
              <p:ext uri="{D42A27DB-BD31-4B8C-83A1-F6EECF244321}">
                <p14:modId xmlns:p14="http://schemas.microsoft.com/office/powerpoint/2010/main" val="3842951810"/>
              </p:ext>
            </p:extLst>
          </p:nvPr>
        </p:nvGraphicFramePr>
        <p:xfrm>
          <a:off x="4114800" y="1295400"/>
          <a:ext cx="2573732" cy="1455792"/>
        </p:xfrm>
        <a:graphic>
          <a:graphicData uri="http://schemas.openxmlformats.org/presentationml/2006/ole">
            <mc:AlternateContent xmlns:mc="http://schemas.openxmlformats.org/markup-compatibility/2006">
              <mc:Choice xmlns:v="urn:schemas-microsoft-com:vml" Requires="v">
                <p:oleObj spid="_x0000_s33999" name="Visio" r:id="rId3" imgW="1901265" imgH="1084122" progId="">
                  <p:embed/>
                </p:oleObj>
              </mc:Choice>
              <mc:Fallback>
                <p:oleObj name="Visio" r:id="rId3" imgW="1901265" imgH="1084122" progId="">
                  <p:embed/>
                  <p:pic>
                    <p:nvPicPr>
                      <p:cNvPr id="0" name="Picture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295400"/>
                        <a:ext cx="2573732" cy="14557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6499" name="Picture 3"/>
          <p:cNvPicPr>
            <a:picLocks noChangeAspect="1" noChangeArrowheads="1"/>
          </p:cNvPicPr>
          <p:nvPr/>
        </p:nvPicPr>
        <p:blipFill>
          <a:blip r:embed="rId5" cstate="print"/>
          <a:srcRect l="2028"/>
          <a:stretch>
            <a:fillRect/>
          </a:stretch>
        </p:blipFill>
        <p:spPr bwMode="auto">
          <a:xfrm>
            <a:off x="6553200" y="3276600"/>
            <a:ext cx="2447925" cy="2704372"/>
          </a:xfrm>
          <a:prstGeom prst="rect">
            <a:avLst/>
          </a:prstGeom>
          <a:noFill/>
          <a:ln w="9525">
            <a:noFill/>
            <a:miter lim="800000"/>
            <a:headEnd/>
            <a:tailEnd/>
          </a:ln>
        </p:spPr>
      </p:pic>
      <p:sp>
        <p:nvSpPr>
          <p:cNvPr id="12" name="Rectangle 2"/>
          <p:cNvSpPr>
            <a:spLocks noChangeArrowheads="1"/>
          </p:cNvSpPr>
          <p:nvPr/>
        </p:nvSpPr>
        <p:spPr bwMode="auto">
          <a:xfrm>
            <a:off x="6172199" y="0"/>
            <a:ext cx="2751667"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Loops</a:t>
            </a:r>
            <a:endParaRPr lang="en-US" sz="4400" b="1" dirty="0">
              <a:solidFill>
                <a:schemeClr val="tx2"/>
              </a:solidFill>
            </a:endParaRPr>
          </a:p>
        </p:txBody>
      </p:sp>
      <p:sp>
        <p:nvSpPr>
          <p:cNvPr id="14" name="Rectangle 13"/>
          <p:cNvSpPr>
            <a:spLocks noChangeArrowheads="1"/>
          </p:cNvSpPr>
          <p:nvPr/>
        </p:nvSpPr>
        <p:spPr bwMode="auto">
          <a:xfrm>
            <a:off x="7543800"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a:solidFill>
                  <a:srgbClr val="000000"/>
                </a:solidFill>
              </a:rPr>
              <a:t>7</a:t>
            </a:r>
            <a:endParaRPr lang="en-US" sz="2000" b="0" dirty="0">
              <a:solidFill>
                <a:srgbClr val="000000"/>
              </a:solidFill>
            </a:endParaRPr>
          </a:p>
        </p:txBody>
      </p:sp>
    </p:spTree>
    <p:extLst>
      <p:ext uri="{BB962C8B-B14F-4D97-AF65-F5344CB8AC3E}">
        <p14:creationId xmlns:p14="http://schemas.microsoft.com/office/powerpoint/2010/main" val="3297598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3"/>
          <p:cNvSpPr>
            <a:spLocks noGrp="1"/>
          </p:cNvSpPr>
          <p:nvPr>
            <p:ph type="sldNum" sz="quarter" idx="4294967295"/>
          </p:nvPr>
        </p:nvSpPr>
        <p:spPr>
          <a:xfrm>
            <a:off x="8001000" y="6492875"/>
            <a:ext cx="762000" cy="365125"/>
          </a:xfrm>
        </p:spPr>
        <p:txBody>
          <a:bodyPr/>
          <a:lstStyle/>
          <a:p>
            <a:pPr>
              <a:defRPr/>
            </a:pPr>
            <a:r>
              <a:rPr lang="en-US"/>
              <a:t>J-</a:t>
            </a:r>
            <a:fld id="{CE8589F0-7885-40DB-9B3B-16E964C42FED}" type="slidenum">
              <a:rPr lang="en-US"/>
              <a:pPr>
                <a:defRPr/>
              </a:pPr>
              <a:t>76</a:t>
            </a:fld>
            <a:endParaRPr lang="en-US"/>
          </a:p>
        </p:txBody>
      </p:sp>
      <p:sp>
        <p:nvSpPr>
          <p:cNvPr id="176132" name="Rectangle 4"/>
          <p:cNvSpPr>
            <a:spLocks noChangeArrowheads="1"/>
          </p:cNvSpPr>
          <p:nvPr/>
        </p:nvSpPr>
        <p:spPr bwMode="auto">
          <a:xfrm>
            <a:off x="533400" y="2575274"/>
            <a:ext cx="7772400" cy="2087367"/>
          </a:xfrm>
          <a:prstGeom prst="rect">
            <a:avLst/>
          </a:prstGeom>
          <a:noFill/>
          <a:ln w="9525">
            <a:noFill/>
            <a:miter lim="800000"/>
            <a:headEnd/>
            <a:tailEnd/>
          </a:ln>
        </p:spPr>
        <p:txBody>
          <a:bodyPr wrap="square" lIns="92075" tIns="46038" rIns="92075" bIns="46038">
            <a:spAutoFit/>
          </a:bodyPr>
          <a:lstStyle/>
          <a:p>
            <a:pPr marL="342900" indent="-342900" eaLnBrk="0" hangingPunct="0">
              <a:spcBef>
                <a:spcPct val="30000"/>
              </a:spcBef>
              <a:buClr>
                <a:srgbClr val="FF0000"/>
              </a:buClr>
              <a:buSzPct val="100000"/>
              <a:buFont typeface="Wingdings" panose="05000000000000000000" pitchFamily="2" charset="2"/>
              <a:buChar char="q"/>
            </a:pPr>
            <a:r>
              <a:rPr lang="en-US" b="0" dirty="0"/>
              <a:t>All loop rules </a:t>
            </a:r>
            <a:r>
              <a:rPr lang="en-US" b="0" dirty="0" smtClean="0"/>
              <a:t>apply.</a:t>
            </a:r>
            <a:endParaRPr lang="en-US" b="0" dirty="0"/>
          </a:p>
          <a:p>
            <a:pPr marL="342900" indent="-342900" eaLnBrk="0" hangingPunct="0">
              <a:spcBef>
                <a:spcPct val="30000"/>
              </a:spcBef>
              <a:buClr>
                <a:srgbClr val="FF0000"/>
              </a:buClr>
              <a:buSzPct val="100000"/>
              <a:buFont typeface="Wingdings" panose="05000000000000000000" pitchFamily="2" charset="2"/>
              <a:buChar char="q"/>
            </a:pPr>
            <a:r>
              <a:rPr lang="en-US" b="0" dirty="0" smtClean="0"/>
              <a:t>Must </a:t>
            </a:r>
            <a:r>
              <a:rPr lang="en-US" b="0" dirty="0"/>
              <a:t>appear perfectly round; begin and end at the same altitude</a:t>
            </a:r>
            <a:r>
              <a:rPr lang="en-US" b="0" dirty="0" smtClean="0"/>
              <a:t>. </a:t>
            </a:r>
          </a:p>
          <a:p>
            <a:pPr marL="342900" indent="-342900" eaLnBrk="0" hangingPunct="0">
              <a:spcBef>
                <a:spcPct val="30000"/>
              </a:spcBef>
              <a:buClr>
                <a:srgbClr val="FF0000"/>
              </a:buClr>
              <a:buSzPct val="100000"/>
              <a:buFont typeface="Wingdings" panose="05000000000000000000" pitchFamily="2" charset="2"/>
              <a:buChar char="q"/>
            </a:pPr>
            <a:r>
              <a:rPr lang="en-US" b="0" dirty="0" smtClean="0"/>
              <a:t>If there is displacement perpendicular to the flight line - ½ point per 5°.</a:t>
            </a:r>
            <a:endParaRPr lang="en-US" b="0" dirty="0"/>
          </a:p>
          <a:p>
            <a:pPr marL="342900" indent="-342900" eaLnBrk="0" hangingPunct="0">
              <a:spcBef>
                <a:spcPct val="30000"/>
              </a:spcBef>
              <a:buClr>
                <a:srgbClr val="FF0000"/>
              </a:buClr>
              <a:buSzPct val="100000"/>
              <a:buFont typeface="Wingdings" panose="05000000000000000000" pitchFamily="2" charset="2"/>
              <a:buChar char="q"/>
            </a:pPr>
            <a:r>
              <a:rPr lang="en-US" b="0" dirty="0" smtClean="0"/>
              <a:t>Radius </a:t>
            </a:r>
            <a:r>
              <a:rPr lang="en-US" b="0" dirty="0"/>
              <a:t>must be constant. </a:t>
            </a:r>
            <a:r>
              <a:rPr lang="en-US" b="0" dirty="0" smtClean="0"/>
              <a:t/>
            </a:r>
            <a:br>
              <a:rPr lang="en-US" b="0" dirty="0" smtClean="0"/>
            </a:br>
            <a:r>
              <a:rPr lang="en-US" b="0" dirty="0" smtClean="0"/>
              <a:t>Radius </a:t>
            </a:r>
            <a:r>
              <a:rPr lang="en-US" b="0" dirty="0"/>
              <a:t>changes: -1 point </a:t>
            </a:r>
            <a:r>
              <a:rPr lang="en-US" b="0" dirty="0" smtClean="0"/>
              <a:t>per </a:t>
            </a:r>
            <a:r>
              <a:rPr lang="en-US" b="0" dirty="0"/>
              <a:t>occurrence</a:t>
            </a:r>
            <a:r>
              <a:rPr lang="en-US" b="0" dirty="0" smtClean="0"/>
              <a:t>.</a:t>
            </a:r>
          </a:p>
          <a:p>
            <a:pPr eaLnBrk="0" hangingPunct="0">
              <a:spcBef>
                <a:spcPct val="30000"/>
              </a:spcBef>
              <a:buClr>
                <a:schemeClr val="tx2"/>
              </a:buClr>
              <a:buSzPct val="75000"/>
              <a:buFont typeface="Wingdings" pitchFamily="2" charset="2"/>
              <a:buNone/>
            </a:pPr>
            <a:endParaRPr lang="en-US" b="0" dirty="0"/>
          </a:p>
        </p:txBody>
      </p:sp>
      <p:sp>
        <p:nvSpPr>
          <p:cNvPr id="14344" name="Rectangle 5"/>
          <p:cNvSpPr>
            <a:spLocks noChangeArrowheads="1"/>
          </p:cNvSpPr>
          <p:nvPr/>
        </p:nvSpPr>
        <p:spPr bwMode="auto">
          <a:xfrm>
            <a:off x="8289925" y="6399213"/>
            <a:ext cx="184150" cy="457200"/>
          </a:xfrm>
          <a:prstGeom prst="rect">
            <a:avLst/>
          </a:prstGeom>
          <a:noFill/>
          <a:ln w="9525">
            <a:noFill/>
            <a:miter lim="800000"/>
            <a:headEnd/>
            <a:tailEnd/>
          </a:ln>
        </p:spPr>
        <p:txBody>
          <a:bodyPr wrap="none" lIns="92075" tIns="46038" rIns="92075" bIns="46038">
            <a:spAutoFit/>
          </a:bodyPr>
          <a:lstStyle/>
          <a:p>
            <a:pPr eaLnBrk="0" hangingPunct="0"/>
            <a:endParaRPr lang="en-US" sz="2400" b="0"/>
          </a:p>
        </p:txBody>
      </p:sp>
      <p:sp>
        <p:nvSpPr>
          <p:cNvPr id="14345" name="Rectangle 7"/>
          <p:cNvSpPr>
            <a:spLocks noChangeArrowheads="1"/>
          </p:cNvSpPr>
          <p:nvPr/>
        </p:nvSpPr>
        <p:spPr bwMode="auto">
          <a:xfrm>
            <a:off x="550333" y="1329267"/>
            <a:ext cx="1981131" cy="461665"/>
          </a:xfrm>
          <a:prstGeom prst="rect">
            <a:avLst/>
          </a:prstGeom>
          <a:noFill/>
          <a:ln w="12700">
            <a:noFill/>
            <a:miter lim="800000"/>
            <a:headEnd type="none" w="sm" len="sm"/>
            <a:tailEnd type="none" w="sm" len="sm"/>
          </a:ln>
        </p:spPr>
        <p:txBody>
          <a:bodyPr wrap="none">
            <a:spAutoFit/>
          </a:bodyPr>
          <a:lstStyle/>
          <a:p>
            <a:pPr eaLnBrk="0" hangingPunct="0"/>
            <a:r>
              <a:rPr lang="en-US" sz="2400" dirty="0" smtClean="0">
                <a:solidFill>
                  <a:srgbClr val="000000"/>
                </a:solidFill>
              </a:rPr>
              <a:t>Whole Loops</a:t>
            </a:r>
            <a:endParaRPr lang="en-US" sz="2000" b="0" dirty="0">
              <a:solidFill>
                <a:srgbClr val="000000"/>
              </a:solidFill>
            </a:endParaRPr>
          </a:p>
        </p:txBody>
      </p:sp>
      <p:graphicFrame>
        <p:nvGraphicFramePr>
          <p:cNvPr id="14338" name="Object 8"/>
          <p:cNvGraphicFramePr>
            <a:graphicFrameLocks noChangeAspect="1"/>
          </p:cNvGraphicFramePr>
          <p:nvPr>
            <p:extLst>
              <p:ext uri="{D42A27DB-BD31-4B8C-83A1-F6EECF244321}">
                <p14:modId xmlns:p14="http://schemas.microsoft.com/office/powerpoint/2010/main" val="1540704319"/>
              </p:ext>
            </p:extLst>
          </p:nvPr>
        </p:nvGraphicFramePr>
        <p:xfrm>
          <a:off x="3200400" y="1143000"/>
          <a:ext cx="3249117" cy="1295400"/>
        </p:xfrm>
        <a:graphic>
          <a:graphicData uri="http://schemas.openxmlformats.org/presentationml/2006/ole">
            <mc:AlternateContent xmlns:mc="http://schemas.openxmlformats.org/markup-compatibility/2006">
              <mc:Choice xmlns:v="urn:schemas-microsoft-com:vml" Requires="v">
                <p:oleObj spid="_x0000_s35222" name="Visio" r:id="rId4" imgW="3201830" imgH="1287216" progId="">
                  <p:embed/>
                </p:oleObj>
              </mc:Choice>
              <mc:Fallback>
                <p:oleObj name="Visio" r:id="rId4" imgW="3201830" imgH="1287216" progId="">
                  <p:embed/>
                  <p:pic>
                    <p:nvPicPr>
                      <p:cNvPr id="0" name="Picture 1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143000"/>
                        <a:ext cx="3249117"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3"/>
          <p:cNvGraphicFramePr>
            <a:graphicFrameLocks noChangeAspect="1"/>
          </p:cNvGraphicFramePr>
          <p:nvPr/>
        </p:nvGraphicFramePr>
        <p:xfrm>
          <a:off x="6019800" y="3886200"/>
          <a:ext cx="2867025" cy="2514600"/>
        </p:xfrm>
        <a:graphic>
          <a:graphicData uri="http://schemas.openxmlformats.org/presentationml/2006/ole">
            <mc:AlternateContent xmlns:mc="http://schemas.openxmlformats.org/markup-compatibility/2006">
              <mc:Choice xmlns:v="urn:schemas-microsoft-com:vml" Requires="v">
                <p:oleObj spid="_x0000_s35223" name="Visio" r:id="rId6" imgW="3234548" imgH="2839952" progId="">
                  <p:embed/>
                </p:oleObj>
              </mc:Choice>
              <mc:Fallback>
                <p:oleObj name="Visio" r:id="rId6" imgW="3234548" imgH="2839952" progId="">
                  <p:embed/>
                  <p:pic>
                    <p:nvPicPr>
                      <p:cNvPr id="0" name="Picture 1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3886200"/>
                        <a:ext cx="2867025" cy="251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4" name="TextBox 3"/>
          <p:cNvSpPr txBox="1"/>
          <p:nvPr/>
        </p:nvSpPr>
        <p:spPr>
          <a:xfrm>
            <a:off x="533400" y="4251674"/>
            <a:ext cx="5486400" cy="1920526"/>
          </a:xfrm>
          <a:prstGeom prst="rect">
            <a:avLst/>
          </a:prstGeom>
          <a:noFill/>
        </p:spPr>
        <p:txBody>
          <a:bodyPr wrap="square" rtlCol="0">
            <a:spAutoFit/>
          </a:bodyPr>
          <a:lstStyle/>
          <a:p>
            <a:pPr marL="342900" indent="-342900" eaLnBrk="0" hangingPunct="0">
              <a:spcBef>
                <a:spcPct val="30000"/>
              </a:spcBef>
              <a:buClr>
                <a:srgbClr val="FF0000"/>
              </a:buClr>
              <a:buSzPct val="100000"/>
              <a:buFont typeface="Wingdings" panose="05000000000000000000" pitchFamily="2" charset="2"/>
              <a:buChar char="q"/>
            </a:pPr>
            <a:r>
              <a:rPr lang="en-US" dirty="0"/>
              <a:t>“Flat spot”:  -1 point per occurrence.</a:t>
            </a:r>
          </a:p>
          <a:p>
            <a:pPr marL="688975" lvl="1" indent="-231775" eaLnBrk="0" hangingPunct="0">
              <a:spcBef>
                <a:spcPct val="30000"/>
              </a:spcBef>
              <a:buClr>
                <a:srgbClr val="FF0000"/>
              </a:buClr>
              <a:buSzPct val="100000"/>
              <a:buFont typeface="Arial" panose="020B0604020202020204" pitchFamily="34" charset="0"/>
              <a:buChar char="•"/>
            </a:pPr>
            <a:r>
              <a:rPr lang="en-US" dirty="0" smtClean="0"/>
              <a:t>If </a:t>
            </a:r>
            <a:r>
              <a:rPr lang="en-US" dirty="0"/>
              <a:t>rolls are present, </a:t>
            </a:r>
            <a:r>
              <a:rPr lang="en-US" dirty="0" smtClean="0"/>
              <a:t>they must </a:t>
            </a:r>
            <a:r>
              <a:rPr lang="en-US" dirty="0"/>
              <a:t>be centered at apex, or </a:t>
            </a:r>
            <a:r>
              <a:rPr lang="en-US" dirty="0" smtClean="0"/>
              <a:t>centered </a:t>
            </a:r>
            <a:r>
              <a:rPr lang="en-US" dirty="0"/>
              <a:t>at the bottom of the loop.</a:t>
            </a:r>
            <a:r>
              <a:rPr lang="en-US" dirty="0">
                <a:solidFill>
                  <a:srgbClr val="FF0000"/>
                </a:solidFill>
              </a:rPr>
              <a:t>  </a:t>
            </a:r>
            <a:endParaRPr lang="en-US" dirty="0" smtClean="0">
              <a:solidFill>
                <a:srgbClr val="FF0000"/>
              </a:solidFill>
            </a:endParaRPr>
          </a:p>
          <a:p>
            <a:pPr marL="688975" lvl="1" indent="-231775" eaLnBrk="0" hangingPunct="0">
              <a:spcBef>
                <a:spcPct val="30000"/>
              </a:spcBef>
              <a:buClr>
                <a:srgbClr val="FF0000"/>
              </a:buClr>
              <a:buSzPct val="100000"/>
              <a:buFont typeface="Arial" panose="020B0604020202020204" pitchFamily="34" charset="0"/>
              <a:buChar char="•"/>
            </a:pPr>
            <a:r>
              <a:rPr lang="en-US" dirty="0" smtClean="0"/>
              <a:t>At least -</a:t>
            </a:r>
            <a:r>
              <a:rPr lang="en-US" dirty="0"/>
              <a:t>2 points if flown on a line  (not in radius).</a:t>
            </a:r>
          </a:p>
          <a:p>
            <a:endParaRPr lang="en-US" dirty="0"/>
          </a:p>
        </p:txBody>
      </p:sp>
      <p:sp>
        <p:nvSpPr>
          <p:cNvPr id="14" name="Rectangle 2"/>
          <p:cNvSpPr>
            <a:spLocks noChangeArrowheads="1"/>
          </p:cNvSpPr>
          <p:nvPr/>
        </p:nvSpPr>
        <p:spPr bwMode="auto">
          <a:xfrm>
            <a:off x="6172199" y="0"/>
            <a:ext cx="2751667"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Loops</a:t>
            </a:r>
            <a:endParaRPr lang="en-US" sz="4400" b="1" dirty="0">
              <a:solidFill>
                <a:schemeClr val="tx2"/>
              </a:solidFill>
            </a:endParaRPr>
          </a:p>
        </p:txBody>
      </p:sp>
      <p:sp>
        <p:nvSpPr>
          <p:cNvPr id="16" name="Rectangle 15"/>
          <p:cNvSpPr>
            <a:spLocks noChangeArrowheads="1"/>
          </p:cNvSpPr>
          <p:nvPr/>
        </p:nvSpPr>
        <p:spPr bwMode="auto">
          <a:xfrm>
            <a:off x="7543800"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a:solidFill>
                  <a:srgbClr val="000000"/>
                </a:solidFill>
              </a:rPr>
              <a:t>7</a:t>
            </a:r>
            <a:endParaRPr lang="en-US" sz="2000" b="0" dirty="0">
              <a:solidFill>
                <a:srgbClr val="000000"/>
              </a:solidFill>
            </a:endParaRPr>
          </a:p>
        </p:txBody>
      </p:sp>
    </p:spTree>
    <p:extLst>
      <p:ext uri="{BB962C8B-B14F-4D97-AF65-F5344CB8AC3E}">
        <p14:creationId xmlns:p14="http://schemas.microsoft.com/office/powerpoint/2010/main" val="2853520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4294967295"/>
          </p:nvPr>
        </p:nvSpPr>
        <p:spPr>
          <a:xfrm>
            <a:off x="8001000" y="6492875"/>
            <a:ext cx="762000" cy="365125"/>
          </a:xfrm>
        </p:spPr>
        <p:txBody>
          <a:bodyPr/>
          <a:lstStyle/>
          <a:p>
            <a:pPr>
              <a:defRPr/>
            </a:pPr>
            <a:r>
              <a:rPr lang="en-US"/>
              <a:t>J-</a:t>
            </a:r>
            <a:fld id="{372B494C-A828-4B93-AB48-39744A94C50A}" type="slidenum">
              <a:rPr lang="en-US"/>
              <a:pPr>
                <a:defRPr/>
              </a:pPr>
              <a:t>77</a:t>
            </a:fld>
            <a:endParaRPr lang="en-US"/>
          </a:p>
        </p:txBody>
      </p:sp>
      <p:sp>
        <p:nvSpPr>
          <p:cNvPr id="178181" name="Rectangle 5"/>
          <p:cNvSpPr>
            <a:spLocks noChangeArrowheads="1"/>
          </p:cNvSpPr>
          <p:nvPr/>
        </p:nvSpPr>
        <p:spPr bwMode="auto">
          <a:xfrm>
            <a:off x="533400" y="2514600"/>
            <a:ext cx="7924800" cy="3440046"/>
          </a:xfrm>
          <a:prstGeom prst="rect">
            <a:avLst/>
          </a:prstGeom>
          <a:noFill/>
          <a:ln w="9525">
            <a:noFill/>
            <a:miter lim="800000"/>
            <a:headEnd/>
            <a:tailEnd/>
          </a:ln>
        </p:spPr>
        <p:txBody>
          <a:bodyPr lIns="92075" tIns="46038" rIns="92075" bIns="46038">
            <a:spAutoFit/>
          </a:bodyPr>
          <a:lstStyle/>
          <a:p>
            <a:pPr marL="285750" indent="-285750" eaLnBrk="0" hangingPunct="0">
              <a:spcBef>
                <a:spcPts val="0"/>
              </a:spcBef>
              <a:spcAft>
                <a:spcPts val="500"/>
              </a:spcAft>
              <a:buClr>
                <a:srgbClr val="FF0000"/>
              </a:buClr>
              <a:buSzPct val="100000"/>
              <a:buFont typeface="Wingdings" panose="05000000000000000000" pitchFamily="2" charset="2"/>
              <a:buChar char="q"/>
            </a:pPr>
            <a:r>
              <a:rPr lang="en-US" b="0" dirty="0" smtClean="0"/>
              <a:t>Must </a:t>
            </a:r>
            <a:r>
              <a:rPr lang="en-US" b="0" dirty="0"/>
              <a:t>begin and end at the same altitude. </a:t>
            </a:r>
          </a:p>
          <a:p>
            <a:pPr marL="285750" indent="-285750" eaLnBrk="0" hangingPunct="0">
              <a:spcBef>
                <a:spcPts val="0"/>
              </a:spcBef>
              <a:spcAft>
                <a:spcPts val="500"/>
              </a:spcAft>
              <a:buClr>
                <a:srgbClr val="FF0000"/>
              </a:buClr>
              <a:buSzPct val="100000"/>
              <a:buFont typeface="Wingdings" panose="05000000000000000000" pitchFamily="2" charset="2"/>
              <a:buChar char="q"/>
            </a:pPr>
            <a:r>
              <a:rPr lang="en-US" b="0" dirty="0" smtClean="0"/>
              <a:t>90</a:t>
            </a:r>
            <a:r>
              <a:rPr lang="en-US" b="0" dirty="0"/>
              <a:t>° and 45° lines are judged on track: </a:t>
            </a:r>
            <a:endParaRPr lang="en-US" b="0" dirty="0" smtClean="0"/>
          </a:p>
          <a:p>
            <a:pPr marL="742950" lvl="1" indent="-285750" eaLnBrk="0" hangingPunct="0">
              <a:spcBef>
                <a:spcPts val="0"/>
              </a:spcBef>
              <a:spcAft>
                <a:spcPts val="500"/>
              </a:spcAft>
              <a:buClr>
                <a:srgbClr val="FF0000"/>
              </a:buClr>
              <a:buSzPct val="100000"/>
              <a:buFont typeface="Arial" panose="020B0604020202020204" pitchFamily="34" charset="0"/>
              <a:buChar char="•"/>
            </a:pPr>
            <a:r>
              <a:rPr lang="en-US" b="0" dirty="0" smtClean="0"/>
              <a:t>½ </a:t>
            </a:r>
            <a:r>
              <a:rPr lang="en-US" b="0" dirty="0"/>
              <a:t>point per 5°</a:t>
            </a:r>
          </a:p>
          <a:p>
            <a:pPr marL="285750" indent="-285750" eaLnBrk="0" hangingPunct="0">
              <a:spcBef>
                <a:spcPts val="0"/>
              </a:spcBef>
              <a:spcAft>
                <a:spcPts val="500"/>
              </a:spcAft>
              <a:buClr>
                <a:srgbClr val="FF0000"/>
              </a:buClr>
              <a:buSzPct val="100000"/>
              <a:buFont typeface="Wingdings" panose="05000000000000000000" pitchFamily="2" charset="2"/>
              <a:buChar char="q"/>
            </a:pPr>
            <a:r>
              <a:rPr lang="en-US" b="0" dirty="0" smtClean="0"/>
              <a:t>All </a:t>
            </a:r>
            <a:r>
              <a:rPr lang="en-US" b="0" dirty="0"/>
              <a:t>radii must be constant and equal: </a:t>
            </a:r>
            <a:r>
              <a:rPr lang="en-US" b="0" dirty="0" smtClean="0"/>
              <a:t>- 1 point for each </a:t>
            </a:r>
          </a:p>
          <a:p>
            <a:pPr marL="285750" indent="-285750" eaLnBrk="0" hangingPunct="0">
              <a:spcBef>
                <a:spcPts val="0"/>
              </a:spcBef>
              <a:spcAft>
                <a:spcPts val="500"/>
              </a:spcAft>
              <a:buClr>
                <a:srgbClr val="FF0000"/>
              </a:buClr>
              <a:buSzPct val="100000"/>
              <a:buFont typeface="Wingdings" panose="05000000000000000000" pitchFamily="2" charset="2"/>
              <a:buChar char="q"/>
            </a:pPr>
            <a:r>
              <a:rPr lang="en-US" b="0" dirty="0" smtClean="0"/>
              <a:t>radius that is different from the first part loop.   </a:t>
            </a:r>
          </a:p>
          <a:p>
            <a:pPr marL="285750" indent="-285750" eaLnBrk="0" hangingPunct="0">
              <a:spcBef>
                <a:spcPts val="0"/>
              </a:spcBef>
              <a:spcAft>
                <a:spcPts val="500"/>
              </a:spcAft>
              <a:buClr>
                <a:srgbClr val="FF0000"/>
              </a:buClr>
              <a:buSzPct val="100000"/>
              <a:buFont typeface="Wingdings" panose="05000000000000000000" pitchFamily="2" charset="2"/>
              <a:buChar char="q"/>
            </a:pPr>
            <a:r>
              <a:rPr lang="en-US" b="0" dirty="0" smtClean="0"/>
              <a:t>Loop rules apply.</a:t>
            </a:r>
            <a:endParaRPr lang="en-US" b="0" dirty="0"/>
          </a:p>
          <a:p>
            <a:pPr marL="285750" indent="-285750" eaLnBrk="0" hangingPunct="0">
              <a:spcBef>
                <a:spcPts val="0"/>
              </a:spcBef>
              <a:spcAft>
                <a:spcPts val="500"/>
              </a:spcAft>
              <a:buClr>
                <a:srgbClr val="FF0000"/>
              </a:buClr>
              <a:buSzPct val="100000"/>
              <a:buFont typeface="Wingdings" panose="05000000000000000000" pitchFamily="2" charset="2"/>
              <a:buChar char="q"/>
            </a:pPr>
            <a:r>
              <a:rPr lang="en-US" b="0" dirty="0" smtClean="0"/>
              <a:t>All </a:t>
            </a:r>
            <a:r>
              <a:rPr lang="en-US" b="0" dirty="0"/>
              <a:t>line segments must be equal length.  </a:t>
            </a:r>
          </a:p>
          <a:p>
            <a:pPr marL="285750" indent="-285750" eaLnBrk="0" hangingPunct="0">
              <a:spcBef>
                <a:spcPts val="0"/>
              </a:spcBef>
              <a:spcAft>
                <a:spcPts val="500"/>
              </a:spcAft>
              <a:buClr>
                <a:srgbClr val="FF0000"/>
              </a:buClr>
              <a:buSzPct val="100000"/>
              <a:buFont typeface="Wingdings" panose="05000000000000000000" pitchFamily="2" charset="2"/>
              <a:buChar char="q"/>
            </a:pPr>
            <a:r>
              <a:rPr lang="en-US" b="0" dirty="0" smtClean="0"/>
              <a:t>The </a:t>
            </a:r>
            <a:r>
              <a:rPr lang="en-US" b="0" dirty="0"/>
              <a:t>first line sets the standard</a:t>
            </a:r>
            <a:r>
              <a:rPr lang="en-US" b="0" dirty="0" smtClean="0"/>
              <a:t>. </a:t>
            </a:r>
          </a:p>
          <a:p>
            <a:pPr marL="285750" indent="-285750" eaLnBrk="0" hangingPunct="0">
              <a:spcBef>
                <a:spcPts val="0"/>
              </a:spcBef>
              <a:spcAft>
                <a:spcPts val="500"/>
              </a:spcAft>
              <a:buClr>
                <a:srgbClr val="FF0000"/>
              </a:buClr>
              <a:buSzPct val="100000"/>
              <a:buFont typeface="Wingdings" panose="05000000000000000000" pitchFamily="2" charset="2"/>
              <a:buChar char="q"/>
            </a:pPr>
            <a:r>
              <a:rPr lang="en-US" b="0" dirty="0" smtClean="0"/>
              <a:t>If </a:t>
            </a:r>
            <a:r>
              <a:rPr lang="en-US" b="0" dirty="0"/>
              <a:t>rolls are present, they must be centered on the </a:t>
            </a:r>
            <a:r>
              <a:rPr lang="en-US" b="0" dirty="0" smtClean="0"/>
              <a:t>line:</a:t>
            </a:r>
          </a:p>
          <a:p>
            <a:pPr marL="742950" lvl="1" indent="-285750" eaLnBrk="0" hangingPunct="0">
              <a:spcBef>
                <a:spcPts val="0"/>
              </a:spcBef>
              <a:spcAft>
                <a:spcPts val="500"/>
              </a:spcAft>
              <a:buClr>
                <a:srgbClr val="FF0000"/>
              </a:buClr>
              <a:buSzPct val="100000"/>
              <a:buFont typeface="Arial" panose="020B0604020202020204" pitchFamily="34" charset="0"/>
              <a:buChar char="•"/>
            </a:pPr>
            <a:r>
              <a:rPr lang="en-US" b="0" dirty="0" smtClean="0"/>
              <a:t>-1 to -4 pts (Figure 14)</a:t>
            </a:r>
            <a:endParaRPr lang="en-US" b="0" dirty="0"/>
          </a:p>
        </p:txBody>
      </p:sp>
      <p:sp>
        <p:nvSpPr>
          <p:cNvPr id="15368" name="Rectangle 7"/>
          <p:cNvSpPr>
            <a:spLocks noChangeArrowheads="1"/>
          </p:cNvSpPr>
          <p:nvPr/>
        </p:nvSpPr>
        <p:spPr bwMode="auto">
          <a:xfrm>
            <a:off x="533400" y="1320800"/>
            <a:ext cx="2956158" cy="830997"/>
          </a:xfrm>
          <a:prstGeom prst="rect">
            <a:avLst/>
          </a:prstGeom>
          <a:noFill/>
          <a:ln w="12700">
            <a:noFill/>
            <a:miter lim="800000"/>
            <a:headEnd type="none" w="sm" len="sm"/>
            <a:tailEnd type="none" w="sm" len="sm"/>
          </a:ln>
        </p:spPr>
        <p:txBody>
          <a:bodyPr wrap="none">
            <a:spAutoFit/>
          </a:bodyPr>
          <a:lstStyle/>
          <a:p>
            <a:pPr eaLnBrk="0" hangingPunct="0"/>
            <a:r>
              <a:rPr lang="en-US" sz="2400" dirty="0" smtClean="0">
                <a:solidFill>
                  <a:srgbClr val="000000"/>
                </a:solidFill>
              </a:rPr>
              <a:t>Square Loops </a:t>
            </a:r>
          </a:p>
          <a:p>
            <a:pPr eaLnBrk="0" hangingPunct="0"/>
            <a:r>
              <a:rPr lang="en-US" sz="2400" dirty="0" smtClean="0">
                <a:solidFill>
                  <a:srgbClr val="000000"/>
                </a:solidFill>
              </a:rPr>
              <a:t>Diamond &amp; Octagon</a:t>
            </a:r>
            <a:endParaRPr lang="en-US" sz="2400" b="0" dirty="0">
              <a:solidFill>
                <a:srgbClr val="000000"/>
              </a:solidFill>
            </a:endParaRPr>
          </a:p>
        </p:txBody>
      </p:sp>
      <p:graphicFrame>
        <p:nvGraphicFramePr>
          <p:cNvPr id="15362" name="Object 8"/>
          <p:cNvGraphicFramePr>
            <a:graphicFrameLocks noChangeAspect="1"/>
          </p:cNvGraphicFramePr>
          <p:nvPr>
            <p:extLst>
              <p:ext uri="{D42A27DB-BD31-4B8C-83A1-F6EECF244321}">
                <p14:modId xmlns:p14="http://schemas.microsoft.com/office/powerpoint/2010/main" val="2990337380"/>
              </p:ext>
            </p:extLst>
          </p:nvPr>
        </p:nvGraphicFramePr>
        <p:xfrm>
          <a:off x="4114800" y="1447800"/>
          <a:ext cx="3048000" cy="655638"/>
        </p:xfrm>
        <a:graphic>
          <a:graphicData uri="http://schemas.openxmlformats.org/presentationml/2006/ole">
            <mc:AlternateContent xmlns:mc="http://schemas.openxmlformats.org/markup-compatibility/2006">
              <mc:Choice xmlns:v="urn:schemas-microsoft-com:vml" Requires="v">
                <p:oleObj spid="_x0000_s36244" name="Visio" r:id="rId4" imgW="4789623" imgH="1040392" progId="">
                  <p:embed/>
                </p:oleObj>
              </mc:Choice>
              <mc:Fallback>
                <p:oleObj name="Visio" r:id="rId4" imgW="4789623" imgH="1040392" progId="">
                  <p:embed/>
                  <p:pic>
                    <p:nvPicPr>
                      <p:cNvPr id="0" name="Picture 1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447800"/>
                        <a:ext cx="30480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3"/>
          <p:cNvGraphicFramePr>
            <a:graphicFrameLocks noChangeAspect="1"/>
          </p:cNvGraphicFramePr>
          <p:nvPr>
            <p:extLst>
              <p:ext uri="{D42A27DB-BD31-4B8C-83A1-F6EECF244321}">
                <p14:modId xmlns:p14="http://schemas.microsoft.com/office/powerpoint/2010/main" val="4162504946"/>
              </p:ext>
            </p:extLst>
          </p:nvPr>
        </p:nvGraphicFramePr>
        <p:xfrm>
          <a:off x="6629400" y="2590800"/>
          <a:ext cx="2250690" cy="2485900"/>
        </p:xfrm>
        <a:graphic>
          <a:graphicData uri="http://schemas.openxmlformats.org/presentationml/2006/ole">
            <mc:AlternateContent xmlns:mc="http://schemas.openxmlformats.org/markup-compatibility/2006">
              <mc:Choice xmlns:v="urn:schemas-microsoft-com:vml" Requires="v">
                <p:oleObj spid="_x0000_s36245" name="Visio" r:id="rId6" imgW="2131275" imgH="2355255" progId="">
                  <p:embed/>
                </p:oleObj>
              </mc:Choice>
              <mc:Fallback>
                <p:oleObj name="Visio" r:id="rId6" imgW="2131275" imgH="2355255" progId="">
                  <p:embed/>
                  <p:pic>
                    <p:nvPicPr>
                      <p:cNvPr id="0" name="Picture 1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2590800"/>
                        <a:ext cx="2250690" cy="248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2"/>
          <p:cNvSpPr>
            <a:spLocks noChangeArrowheads="1"/>
          </p:cNvSpPr>
          <p:nvPr/>
        </p:nvSpPr>
        <p:spPr bwMode="auto">
          <a:xfrm>
            <a:off x="6172199" y="0"/>
            <a:ext cx="2751667"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Loops</a:t>
            </a:r>
            <a:endParaRPr lang="en-US" sz="4400" b="1" dirty="0">
              <a:solidFill>
                <a:schemeClr val="tx2"/>
              </a:solidFill>
            </a:endParaRPr>
          </a:p>
        </p:txBody>
      </p:sp>
      <p:sp>
        <p:nvSpPr>
          <p:cNvPr id="14" name="Rectangle 13"/>
          <p:cNvSpPr>
            <a:spLocks noChangeArrowheads="1"/>
          </p:cNvSpPr>
          <p:nvPr/>
        </p:nvSpPr>
        <p:spPr bwMode="auto">
          <a:xfrm>
            <a:off x="7543800" y="922867"/>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a:solidFill>
                  <a:srgbClr val="000000"/>
                </a:solidFill>
              </a:rPr>
              <a:t>7</a:t>
            </a:r>
            <a:endParaRPr lang="en-US" sz="2000" b="0" dirty="0">
              <a:solidFill>
                <a:srgbClr val="000000"/>
              </a:solidFill>
            </a:endParaRPr>
          </a:p>
        </p:txBody>
      </p:sp>
    </p:spTree>
    <p:extLst>
      <p:ext uri="{BB962C8B-B14F-4D97-AF65-F5344CB8AC3E}">
        <p14:creationId xmlns:p14="http://schemas.microsoft.com/office/powerpoint/2010/main" val="1730763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4294967295"/>
          </p:nvPr>
        </p:nvSpPr>
        <p:spPr>
          <a:xfrm>
            <a:off x="8001000" y="6492875"/>
            <a:ext cx="762000" cy="365125"/>
          </a:xfrm>
        </p:spPr>
        <p:txBody>
          <a:bodyPr/>
          <a:lstStyle/>
          <a:p>
            <a:pPr>
              <a:defRPr/>
            </a:pPr>
            <a:r>
              <a:rPr lang="en-US"/>
              <a:t>J-</a:t>
            </a:r>
            <a:fld id="{372B494C-A828-4B93-AB48-39744A94C50A}" type="slidenum">
              <a:rPr lang="en-US"/>
              <a:pPr>
                <a:defRPr/>
              </a:pPr>
              <a:t>78</a:t>
            </a:fld>
            <a:endParaRPr lang="en-US"/>
          </a:p>
        </p:txBody>
      </p:sp>
      <p:sp>
        <p:nvSpPr>
          <p:cNvPr id="15368" name="Rectangle 7"/>
          <p:cNvSpPr>
            <a:spLocks noChangeArrowheads="1"/>
          </p:cNvSpPr>
          <p:nvPr/>
        </p:nvSpPr>
        <p:spPr bwMode="auto">
          <a:xfrm>
            <a:off x="533400" y="1295400"/>
            <a:ext cx="3537647" cy="461665"/>
          </a:xfrm>
          <a:prstGeom prst="rect">
            <a:avLst/>
          </a:prstGeom>
          <a:noFill/>
          <a:ln w="12700">
            <a:noFill/>
            <a:miter lim="800000"/>
            <a:headEnd type="none" w="sm" len="sm"/>
            <a:tailEnd type="none" w="sm" len="sm"/>
          </a:ln>
        </p:spPr>
        <p:txBody>
          <a:bodyPr wrap="none">
            <a:spAutoFit/>
          </a:bodyPr>
          <a:lstStyle/>
          <a:p>
            <a:pPr eaLnBrk="0" hangingPunct="0"/>
            <a:r>
              <a:rPr lang="en-US" sz="2400" dirty="0" smtClean="0">
                <a:solidFill>
                  <a:srgbClr val="000000"/>
                </a:solidFill>
                <a:latin typeface="Arial" pitchFamily="34" charset="0"/>
              </a:rPr>
              <a:t>Reversing Whole Loops</a:t>
            </a:r>
            <a:endParaRPr lang="en-US" sz="2000" b="0" dirty="0">
              <a:solidFill>
                <a:srgbClr val="000000"/>
              </a:solidFill>
              <a:latin typeface="Arial" pitchFamily="34" charset="0"/>
            </a:endParaRPr>
          </a:p>
        </p:txBody>
      </p:sp>
      <p:sp>
        <p:nvSpPr>
          <p:cNvPr id="10"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1126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descr="Fig 39a.jpg"/>
          <p:cNvPicPr>
            <a:picLocks noChangeAspect="1"/>
          </p:cNvPicPr>
          <p:nvPr/>
        </p:nvPicPr>
        <p:blipFill>
          <a:blip r:embed="rId3" cstate="print"/>
          <a:srcRect l="3030"/>
          <a:stretch>
            <a:fillRect/>
          </a:stretch>
        </p:blipFill>
        <p:spPr>
          <a:xfrm>
            <a:off x="6248400" y="2286000"/>
            <a:ext cx="2819400" cy="2052358"/>
          </a:xfrm>
          <a:prstGeom prst="rect">
            <a:avLst/>
          </a:prstGeom>
        </p:spPr>
      </p:pic>
      <p:sp>
        <p:nvSpPr>
          <p:cNvPr id="178181" name="Rectangle 5"/>
          <p:cNvSpPr>
            <a:spLocks noChangeArrowheads="1"/>
          </p:cNvSpPr>
          <p:nvPr/>
        </p:nvSpPr>
        <p:spPr bwMode="auto">
          <a:xfrm>
            <a:off x="541867" y="2209800"/>
            <a:ext cx="5706533" cy="2523641"/>
          </a:xfrm>
          <a:prstGeom prst="rect">
            <a:avLst/>
          </a:prstGeom>
          <a:noFill/>
          <a:ln w="9525">
            <a:noFill/>
            <a:miter lim="800000"/>
            <a:headEnd/>
            <a:tailEnd/>
          </a:ln>
        </p:spPr>
        <p:txBody>
          <a:bodyPr wrap="square" lIns="92075" tIns="46038" rIns="92075" bIns="46038">
            <a:spAutoFit/>
          </a:bodyPr>
          <a:lstStyle/>
          <a:p>
            <a:pPr marL="342900" indent="-342900" eaLnBrk="0" hangingPunct="0">
              <a:lnSpc>
                <a:spcPct val="125000"/>
              </a:lnSpc>
              <a:spcBef>
                <a:spcPts val="0"/>
              </a:spcBef>
              <a:spcAft>
                <a:spcPts val="36"/>
              </a:spcAft>
              <a:buClr>
                <a:srgbClr val="FF0000"/>
              </a:buClr>
              <a:buSzPct val="100000"/>
              <a:buFont typeface="Wingdings" panose="05000000000000000000" pitchFamily="2" charset="2"/>
              <a:buChar char="q"/>
            </a:pPr>
            <a:r>
              <a:rPr lang="en-US" b="0" dirty="0" smtClean="0"/>
              <a:t>Radius must be constant. </a:t>
            </a:r>
            <a:br>
              <a:rPr lang="en-US" b="0" dirty="0" smtClean="0"/>
            </a:br>
            <a:r>
              <a:rPr lang="en-US" b="0" dirty="0" smtClean="0"/>
              <a:t>Radius changes: -1 point per occurrence.</a:t>
            </a:r>
          </a:p>
          <a:p>
            <a:pPr marL="342900" indent="-342900" eaLnBrk="0" hangingPunct="0">
              <a:lnSpc>
                <a:spcPct val="125000"/>
              </a:lnSpc>
              <a:spcBef>
                <a:spcPts val="0"/>
              </a:spcBef>
              <a:spcAft>
                <a:spcPts val="36"/>
              </a:spcAft>
              <a:buClr>
                <a:srgbClr val="FF0000"/>
              </a:buClr>
              <a:buSzPct val="99000"/>
              <a:buFont typeface="Wingdings" panose="05000000000000000000" pitchFamily="2" charset="2"/>
              <a:buChar char="q"/>
            </a:pPr>
            <a:r>
              <a:rPr lang="en-US" dirty="0"/>
              <a:t>Radii of all looping segments must be equal</a:t>
            </a:r>
          </a:p>
          <a:p>
            <a:pPr marL="342900" indent="-342900" eaLnBrk="0" hangingPunct="0">
              <a:lnSpc>
                <a:spcPct val="125000"/>
              </a:lnSpc>
              <a:spcBef>
                <a:spcPts val="0"/>
              </a:spcBef>
              <a:spcAft>
                <a:spcPts val="36"/>
              </a:spcAft>
              <a:buClr>
                <a:srgbClr val="FF0000"/>
              </a:buClr>
              <a:buSzPct val="99000"/>
              <a:buFont typeface="Wingdings" panose="05000000000000000000" pitchFamily="2" charset="2"/>
              <a:buChar char="q"/>
            </a:pPr>
            <a:r>
              <a:rPr lang="en-US" dirty="0"/>
              <a:t>No line between ¼ &amp; ¾ loop segments. A minimum</a:t>
            </a:r>
            <a:br>
              <a:rPr lang="en-US" dirty="0"/>
            </a:br>
            <a:r>
              <a:rPr lang="en-US" dirty="0"/>
              <a:t>of 2 points deduction.</a:t>
            </a:r>
          </a:p>
          <a:p>
            <a:pPr marL="342900" indent="-342900" eaLnBrk="0" hangingPunct="0">
              <a:lnSpc>
                <a:spcPct val="125000"/>
              </a:lnSpc>
              <a:spcBef>
                <a:spcPts val="0"/>
              </a:spcBef>
              <a:spcAft>
                <a:spcPts val="36"/>
              </a:spcAft>
              <a:buClr>
                <a:srgbClr val="FF0000"/>
              </a:buClr>
              <a:buSzPct val="99000"/>
              <a:buFont typeface="Wingdings" panose="05000000000000000000" pitchFamily="2" charset="2"/>
              <a:buChar char="q"/>
            </a:pPr>
            <a:r>
              <a:rPr lang="en-US" dirty="0">
                <a:solidFill>
                  <a:srgbClr val="FF0000"/>
                </a:solidFill>
              </a:rPr>
              <a:t>**</a:t>
            </a:r>
            <a:r>
              <a:rPr lang="en-US" dirty="0"/>
              <a:t>If rolls are present, must be centered at apex.</a:t>
            </a:r>
            <a:r>
              <a:rPr lang="en-US" dirty="0">
                <a:solidFill>
                  <a:srgbClr val="FF0000"/>
                </a:solidFill>
              </a:rPr>
              <a:t> **</a:t>
            </a:r>
          </a:p>
          <a:p>
            <a:pPr marL="342900" indent="-342900" eaLnBrk="0" hangingPunct="0">
              <a:lnSpc>
                <a:spcPct val="125000"/>
              </a:lnSpc>
              <a:spcBef>
                <a:spcPts val="0"/>
              </a:spcBef>
              <a:spcAft>
                <a:spcPts val="36"/>
              </a:spcAft>
              <a:buClr>
                <a:srgbClr val="FF0000"/>
              </a:buClr>
              <a:buSzPct val="99000"/>
              <a:buFont typeface="Wingdings" panose="05000000000000000000" pitchFamily="2" charset="2"/>
              <a:buChar char="q"/>
            </a:pPr>
            <a:r>
              <a:rPr lang="en-US" dirty="0"/>
              <a:t>-2 points if flown on a line  (not in radius)</a:t>
            </a:r>
            <a:r>
              <a:rPr lang="en-US" dirty="0" smtClean="0"/>
              <a:t>.</a:t>
            </a:r>
            <a:endParaRPr lang="en-US" dirty="0"/>
          </a:p>
        </p:txBody>
      </p:sp>
      <p:sp>
        <p:nvSpPr>
          <p:cNvPr id="2" name="TextBox 1"/>
          <p:cNvSpPr txBox="1"/>
          <p:nvPr/>
        </p:nvSpPr>
        <p:spPr>
          <a:xfrm>
            <a:off x="541866" y="4595463"/>
            <a:ext cx="8373533" cy="1119537"/>
          </a:xfrm>
          <a:prstGeom prst="rect">
            <a:avLst/>
          </a:prstGeom>
          <a:noFill/>
        </p:spPr>
        <p:txBody>
          <a:bodyPr wrap="square" rtlCol="0">
            <a:spAutoFit/>
          </a:bodyPr>
          <a:lstStyle/>
          <a:p>
            <a:pPr marL="342900" indent="-342900" eaLnBrk="0" hangingPunct="0">
              <a:lnSpc>
                <a:spcPct val="125000"/>
              </a:lnSpc>
              <a:spcBef>
                <a:spcPts val="0"/>
              </a:spcBef>
              <a:spcAft>
                <a:spcPts val="36"/>
              </a:spcAft>
              <a:buClr>
                <a:srgbClr val="FF0000"/>
              </a:buClr>
              <a:buSzPct val="100000"/>
              <a:buFont typeface="Wingdings" panose="05000000000000000000" pitchFamily="2" charset="2"/>
              <a:buChar char="q"/>
            </a:pPr>
            <a:r>
              <a:rPr lang="en-US" dirty="0"/>
              <a:t>If rolls are present on entry or exit, there must be no visible line between the start/end of loop and roll: -2 point if visible line, could be zeroed at judges discretion if appears as two separate maneuvers</a:t>
            </a:r>
            <a:r>
              <a:rPr lang="en-US" dirty="0" smtClean="0"/>
              <a:t>.</a:t>
            </a:r>
            <a:endParaRPr lang="en-US" dirty="0"/>
          </a:p>
        </p:txBody>
      </p:sp>
      <p:sp>
        <p:nvSpPr>
          <p:cNvPr id="13" name="Rectangle 2"/>
          <p:cNvSpPr>
            <a:spLocks noChangeArrowheads="1"/>
          </p:cNvSpPr>
          <p:nvPr/>
        </p:nvSpPr>
        <p:spPr bwMode="auto">
          <a:xfrm>
            <a:off x="6172199" y="0"/>
            <a:ext cx="2751667"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Loops</a:t>
            </a:r>
            <a:endParaRPr lang="en-US" sz="4400" b="1" dirty="0">
              <a:solidFill>
                <a:schemeClr val="tx2"/>
              </a:solidFill>
            </a:endParaRPr>
          </a:p>
        </p:txBody>
      </p:sp>
      <p:sp>
        <p:nvSpPr>
          <p:cNvPr id="15" name="Rectangle 14"/>
          <p:cNvSpPr>
            <a:spLocks noChangeArrowheads="1"/>
          </p:cNvSpPr>
          <p:nvPr/>
        </p:nvSpPr>
        <p:spPr bwMode="auto">
          <a:xfrm>
            <a:off x="7543800"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a:solidFill>
                  <a:srgbClr val="000000"/>
                </a:solidFill>
              </a:rPr>
              <a:t>7</a:t>
            </a:r>
            <a:endParaRPr lang="en-US" sz="2000" b="0" dirty="0">
              <a:solidFill>
                <a:srgbClr val="000000"/>
              </a:solidFill>
            </a:endParaRPr>
          </a:p>
        </p:txBody>
      </p:sp>
    </p:spTree>
    <p:extLst>
      <p:ext uri="{BB962C8B-B14F-4D97-AF65-F5344CB8AC3E}">
        <p14:creationId xmlns:p14="http://schemas.microsoft.com/office/powerpoint/2010/main" val="688109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3"/>
          <p:cNvSpPr>
            <a:spLocks noGrp="1"/>
          </p:cNvSpPr>
          <p:nvPr>
            <p:ph type="sldNum" sz="quarter" idx="4294967295"/>
          </p:nvPr>
        </p:nvSpPr>
        <p:spPr>
          <a:xfrm>
            <a:off x="8001000" y="6492875"/>
            <a:ext cx="762000" cy="365125"/>
          </a:xfrm>
        </p:spPr>
        <p:txBody>
          <a:bodyPr/>
          <a:lstStyle/>
          <a:p>
            <a:pPr>
              <a:defRPr/>
            </a:pPr>
            <a:r>
              <a:rPr lang="en-US"/>
              <a:t>J-</a:t>
            </a:r>
            <a:fld id="{F856444B-8E35-4686-9F76-0618354938AC}" type="slidenum">
              <a:rPr lang="en-US"/>
              <a:pPr>
                <a:defRPr/>
              </a:pPr>
              <a:t>79</a:t>
            </a:fld>
            <a:endParaRPr lang="en-US"/>
          </a:p>
        </p:txBody>
      </p:sp>
      <p:sp>
        <p:nvSpPr>
          <p:cNvPr id="18440" name="Rectangle 6"/>
          <p:cNvSpPr>
            <a:spLocks noChangeArrowheads="1"/>
          </p:cNvSpPr>
          <p:nvPr/>
        </p:nvSpPr>
        <p:spPr bwMode="auto">
          <a:xfrm>
            <a:off x="533400" y="1295400"/>
            <a:ext cx="1861056" cy="461665"/>
          </a:xfrm>
          <a:prstGeom prst="rect">
            <a:avLst/>
          </a:prstGeom>
          <a:noFill/>
          <a:ln w="12700">
            <a:noFill/>
            <a:miter lim="800000"/>
            <a:headEnd type="none" w="sm" len="sm"/>
            <a:tailEnd type="none" w="sm" len="sm"/>
          </a:ln>
        </p:spPr>
        <p:txBody>
          <a:bodyPr wrap="none">
            <a:spAutoFit/>
          </a:bodyPr>
          <a:lstStyle/>
          <a:p>
            <a:pPr eaLnBrk="0" hangingPunct="0"/>
            <a:r>
              <a:rPr lang="en-US" sz="2400" dirty="0" smtClean="0">
                <a:solidFill>
                  <a:srgbClr val="000000"/>
                </a:solidFill>
                <a:latin typeface="Arial" pitchFamily="34" charset="0"/>
              </a:rPr>
              <a:t>Horizontal S</a:t>
            </a:r>
            <a:endParaRPr lang="en-US" sz="2000" b="0" dirty="0">
              <a:solidFill>
                <a:srgbClr val="000000"/>
              </a:solidFill>
              <a:latin typeface="Arial" pitchFamily="34" charset="0"/>
            </a:endParaRPr>
          </a:p>
        </p:txBody>
      </p:sp>
      <p:sp>
        <p:nvSpPr>
          <p:cNvPr id="10"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3"/>
          <p:cNvGraphicFramePr>
            <a:graphicFrameLocks noChangeAspect="1"/>
          </p:cNvGraphicFramePr>
          <p:nvPr>
            <p:extLst>
              <p:ext uri="{D42A27DB-BD31-4B8C-83A1-F6EECF244321}">
                <p14:modId xmlns:p14="http://schemas.microsoft.com/office/powerpoint/2010/main" val="3686982853"/>
              </p:ext>
            </p:extLst>
          </p:nvPr>
        </p:nvGraphicFramePr>
        <p:xfrm>
          <a:off x="5943600" y="1828800"/>
          <a:ext cx="2819400" cy="2005422"/>
        </p:xfrm>
        <a:graphic>
          <a:graphicData uri="http://schemas.openxmlformats.org/presentationml/2006/ole">
            <mc:AlternateContent xmlns:mc="http://schemas.openxmlformats.org/markup-compatibility/2006">
              <mc:Choice xmlns:v="urn:schemas-microsoft-com:vml" Requires="v">
                <p:oleObj spid="_x0000_s37076" name="Visio" r:id="rId4" imgW="3283911" imgH="2339630" progId="">
                  <p:embed/>
                </p:oleObj>
              </mc:Choice>
              <mc:Fallback>
                <p:oleObj name="Visio" r:id="rId4" imgW="3283911" imgH="2339630" progId="">
                  <p:embed/>
                  <p:pic>
                    <p:nvPicPr>
                      <p:cNvPr id="0" name="Picture 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828800"/>
                        <a:ext cx="2819400" cy="20054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533400" y="2212715"/>
            <a:ext cx="5791200" cy="1825885"/>
          </a:xfrm>
          <a:prstGeom prst="rect">
            <a:avLst/>
          </a:prstGeom>
          <a:noFill/>
        </p:spPr>
        <p:txBody>
          <a:bodyPr wrap="square" rtlCol="0">
            <a:spAutoFit/>
          </a:bodyPr>
          <a:lstStyle/>
          <a:p>
            <a:pPr marL="342900" indent="-342900" eaLnBrk="0" hangingPunct="0">
              <a:lnSpc>
                <a:spcPct val="125000"/>
              </a:lnSpc>
              <a:spcBef>
                <a:spcPts val="36"/>
              </a:spcBef>
              <a:buClr>
                <a:srgbClr val="FF0000"/>
              </a:buClr>
              <a:buSzPct val="99000"/>
              <a:buFont typeface="Wingdings" panose="05000000000000000000" pitchFamily="2" charset="2"/>
              <a:buChar char="q"/>
            </a:pPr>
            <a:r>
              <a:rPr lang="en-US" dirty="0"/>
              <a:t>Both 5/8 radii, must be the same. </a:t>
            </a:r>
            <a:r>
              <a:rPr lang="en-US" dirty="0">
                <a:solidFill>
                  <a:srgbClr val="FF0000"/>
                </a:solidFill>
              </a:rPr>
              <a:t>-1 point if different.</a:t>
            </a:r>
            <a:endParaRPr lang="en-US" dirty="0"/>
          </a:p>
          <a:p>
            <a:pPr marL="342900" indent="-342900" eaLnBrk="0" hangingPunct="0">
              <a:lnSpc>
                <a:spcPct val="125000"/>
              </a:lnSpc>
              <a:spcBef>
                <a:spcPts val="36"/>
              </a:spcBef>
              <a:buClr>
                <a:srgbClr val="FF0000"/>
              </a:buClr>
              <a:buSzPct val="99000"/>
              <a:buFont typeface="Wingdings" panose="05000000000000000000" pitchFamily="2" charset="2"/>
              <a:buChar char="q"/>
            </a:pPr>
            <a:r>
              <a:rPr lang="en-US" dirty="0"/>
              <a:t> </a:t>
            </a:r>
            <a:r>
              <a:rPr lang="en-US" dirty="0" smtClean="0"/>
              <a:t>All </a:t>
            </a:r>
            <a:r>
              <a:rPr lang="en-US" dirty="0"/>
              <a:t>loop rules apply.</a:t>
            </a:r>
          </a:p>
          <a:p>
            <a:pPr marL="342900" indent="-342900" eaLnBrk="0" hangingPunct="0">
              <a:lnSpc>
                <a:spcPct val="125000"/>
              </a:lnSpc>
              <a:spcBef>
                <a:spcPts val="36"/>
              </a:spcBef>
              <a:buClr>
                <a:srgbClr val="FF0000"/>
              </a:buClr>
              <a:buSzPct val="99000"/>
              <a:buFont typeface="Wingdings" panose="05000000000000000000" pitchFamily="2" charset="2"/>
              <a:buChar char="q"/>
            </a:pPr>
            <a:r>
              <a:rPr lang="en-US" dirty="0"/>
              <a:t> Any rolls on 45° lines must be centered.</a:t>
            </a:r>
          </a:p>
          <a:p>
            <a:pPr marL="342900" indent="-342900" eaLnBrk="0" hangingPunct="0">
              <a:lnSpc>
                <a:spcPct val="125000"/>
              </a:lnSpc>
              <a:spcBef>
                <a:spcPts val="36"/>
              </a:spcBef>
              <a:buClr>
                <a:srgbClr val="FF0000"/>
              </a:buClr>
              <a:buSzPct val="99000"/>
              <a:buFont typeface="Wingdings" panose="05000000000000000000" pitchFamily="2" charset="2"/>
              <a:buChar char="q"/>
            </a:pPr>
            <a:r>
              <a:rPr lang="en-US" dirty="0" smtClean="0"/>
              <a:t>45</a:t>
            </a:r>
            <a:r>
              <a:rPr lang="en-US" dirty="0"/>
              <a:t>° lines are judged on track</a:t>
            </a:r>
            <a:r>
              <a:rPr lang="en-US" dirty="0" smtClean="0"/>
              <a:t>.</a:t>
            </a:r>
            <a:endParaRPr lang="en-US" dirty="0"/>
          </a:p>
        </p:txBody>
      </p:sp>
      <p:sp>
        <p:nvSpPr>
          <p:cNvPr id="11" name="Rectangle 2"/>
          <p:cNvSpPr>
            <a:spLocks noChangeArrowheads="1"/>
          </p:cNvSpPr>
          <p:nvPr/>
        </p:nvSpPr>
        <p:spPr bwMode="auto">
          <a:xfrm>
            <a:off x="6172199" y="0"/>
            <a:ext cx="2751667"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Loops</a:t>
            </a:r>
            <a:endParaRPr lang="en-US" sz="4400" b="1" dirty="0">
              <a:solidFill>
                <a:schemeClr val="tx2"/>
              </a:solidFill>
            </a:endParaRPr>
          </a:p>
        </p:txBody>
      </p:sp>
      <p:sp>
        <p:nvSpPr>
          <p:cNvPr id="14" name="Rectangle 13"/>
          <p:cNvSpPr>
            <a:spLocks noChangeArrowheads="1"/>
          </p:cNvSpPr>
          <p:nvPr/>
        </p:nvSpPr>
        <p:spPr bwMode="auto">
          <a:xfrm>
            <a:off x="7543800"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a:solidFill>
                  <a:srgbClr val="000000"/>
                </a:solidFill>
              </a:rPr>
              <a:t>7</a:t>
            </a:r>
            <a:endParaRPr lang="en-US" sz="2000" b="0" dirty="0">
              <a:solidFill>
                <a:srgbClr val="000000"/>
              </a:solidFill>
            </a:endParaRPr>
          </a:p>
        </p:txBody>
      </p:sp>
      <p:sp>
        <p:nvSpPr>
          <p:cNvPr id="12" name="TextBox 11"/>
          <p:cNvSpPr txBox="1"/>
          <p:nvPr/>
        </p:nvSpPr>
        <p:spPr>
          <a:xfrm>
            <a:off x="533400" y="3962400"/>
            <a:ext cx="8382000" cy="1408078"/>
          </a:xfrm>
          <a:prstGeom prst="rect">
            <a:avLst/>
          </a:prstGeom>
          <a:noFill/>
        </p:spPr>
        <p:txBody>
          <a:bodyPr wrap="square" rtlCol="0">
            <a:spAutoFit/>
          </a:bodyPr>
          <a:lstStyle/>
          <a:p>
            <a:pPr marL="342900" indent="-342900" eaLnBrk="0" hangingPunct="0">
              <a:lnSpc>
                <a:spcPct val="125000"/>
              </a:lnSpc>
              <a:spcBef>
                <a:spcPts val="36"/>
              </a:spcBef>
              <a:buClr>
                <a:srgbClr val="FF0000"/>
              </a:buClr>
              <a:buSzPct val="99000"/>
              <a:buFont typeface="Wingdings" panose="05000000000000000000" pitchFamily="2" charset="2"/>
              <a:buChar char="q"/>
            </a:pPr>
            <a:r>
              <a:rPr lang="en-US" dirty="0" smtClean="0"/>
              <a:t>If rolls are present on the horizontal lines, there must be no visible line between the start/end of loop and roll: -2 point if visible line, more if line is extended and could be zeroed at judges discretion.</a:t>
            </a:r>
          </a:p>
          <a:p>
            <a:pPr>
              <a:buSzPct val="99000"/>
            </a:pPr>
            <a:endParaRPr lang="en-US" dirty="0"/>
          </a:p>
        </p:txBody>
      </p:sp>
    </p:spTree>
    <p:extLst>
      <p:ext uri="{BB962C8B-B14F-4D97-AF65-F5344CB8AC3E}">
        <p14:creationId xmlns:p14="http://schemas.microsoft.com/office/powerpoint/2010/main" val="1142803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4294967295"/>
          </p:nvPr>
        </p:nvSpPr>
        <p:spPr>
          <a:xfrm>
            <a:off x="8153400" y="6516625"/>
            <a:ext cx="762000" cy="365125"/>
          </a:xfrm>
        </p:spPr>
        <p:txBody>
          <a:bodyPr/>
          <a:lstStyle/>
          <a:p>
            <a:pPr>
              <a:defRPr/>
            </a:pPr>
            <a:r>
              <a:rPr lang="en-US"/>
              <a:t>J-</a:t>
            </a:r>
            <a:fld id="{043E9F4B-585D-4454-A3DB-E4C1E8AB8E51}" type="slidenum">
              <a:rPr lang="en-US"/>
              <a:pPr>
                <a:defRPr/>
              </a:pPr>
              <a:t>8</a:t>
            </a:fld>
            <a:endParaRPr lang="en-US"/>
          </a:p>
        </p:txBody>
      </p:sp>
      <p:sp>
        <p:nvSpPr>
          <p:cNvPr id="226307" name="Rectangle 3"/>
          <p:cNvSpPr>
            <a:spLocks noChangeArrowheads="1"/>
          </p:cNvSpPr>
          <p:nvPr/>
        </p:nvSpPr>
        <p:spPr bwMode="auto">
          <a:xfrm>
            <a:off x="533400" y="1295400"/>
            <a:ext cx="8305800" cy="5325177"/>
          </a:xfrm>
          <a:prstGeom prst="rect">
            <a:avLst/>
          </a:prstGeom>
          <a:noFill/>
          <a:ln w="9525">
            <a:noFill/>
            <a:miter lim="800000"/>
            <a:headEnd/>
            <a:tailEnd/>
          </a:ln>
        </p:spPr>
        <p:txBody>
          <a:bodyPr wrap="square" lIns="92075" tIns="46038" rIns="92075" bIns="46038">
            <a:spAutoFit/>
          </a:bodyPr>
          <a:lstStyle/>
          <a:p>
            <a:pPr marL="285750" indent="-285750" eaLnBrk="0" hangingPunct="0">
              <a:buClr>
                <a:srgbClr val="FF0000"/>
              </a:buClr>
              <a:buSzPct val="100000"/>
              <a:buFont typeface="Wingdings" charset="2"/>
              <a:buChar char="q"/>
            </a:pPr>
            <a:r>
              <a:rPr lang="en-US" sz="2000" b="0" dirty="0" smtClean="0"/>
              <a:t>An </a:t>
            </a:r>
            <a:r>
              <a:rPr lang="en-US" sz="2000" b="1" dirty="0" smtClean="0"/>
              <a:t>attempt (the performance of a sequence)</a:t>
            </a:r>
            <a:r>
              <a:rPr lang="en-US" sz="2000" b="0" dirty="0" smtClean="0"/>
              <a:t> begins when the pilot or caller makes a vocal declaration such as "</a:t>
            </a:r>
            <a:r>
              <a:rPr lang="en-US" sz="2000" b="1" dirty="0" smtClean="0"/>
              <a:t>In the box</a:t>
            </a:r>
            <a:r>
              <a:rPr lang="en-US" sz="2000" b="0" dirty="0" smtClean="0"/>
              <a:t>”.  A vocal signal is mandatory to initiate the attempt. If a vocal declaration is not made the pilot becomes subject to the other standard constraints stipulated in these rules, e.g., time limit for entering, no aerobatics before entering, etc. </a:t>
            </a:r>
          </a:p>
          <a:p>
            <a:pPr eaLnBrk="0" hangingPunct="0">
              <a:buClr>
                <a:srgbClr val="FF0000"/>
              </a:buClr>
              <a:buSzPct val="100000"/>
            </a:pPr>
            <a:endParaRPr lang="en-US" sz="2000" b="0" dirty="0" smtClean="0"/>
          </a:p>
          <a:p>
            <a:pPr marL="342900" indent="-342900">
              <a:buClr>
                <a:srgbClr val="FF0000"/>
              </a:buClr>
              <a:buSzPct val="100000"/>
              <a:buFont typeface="Wingdings" panose="05000000000000000000" pitchFamily="2" charset="2"/>
              <a:buChar char="q"/>
            </a:pPr>
            <a:r>
              <a:rPr lang="en-US" sz="2000" dirty="0"/>
              <a:t>The first figure of a sequence begins at the moment the aircraft departs from its wings-level, horizontal flight path.</a:t>
            </a:r>
          </a:p>
          <a:p>
            <a:pPr marL="171450" indent="-171450">
              <a:buClr>
                <a:srgbClr val="FF0000"/>
              </a:buClr>
              <a:buSzPct val="100000"/>
              <a:buFont typeface="Wingdings" panose="05000000000000000000" pitchFamily="2" charset="2"/>
              <a:buChar char="q"/>
            </a:pPr>
            <a:endParaRPr lang="en-US" sz="2000" dirty="0"/>
          </a:p>
          <a:p>
            <a:pPr marL="342900" indent="-342900">
              <a:buClr>
                <a:srgbClr val="FF0000"/>
              </a:buClr>
              <a:buSzPct val="100000"/>
              <a:buFont typeface="Wingdings" panose="05000000000000000000" pitchFamily="2" charset="2"/>
              <a:buChar char="q"/>
            </a:pPr>
            <a:r>
              <a:rPr lang="en-US" sz="2000" dirty="0"/>
              <a:t>A figure is complete at the moment the aircraft returns to a wings-level, horizontal flight path </a:t>
            </a:r>
            <a:r>
              <a:rPr lang="en-US" sz="2000" dirty="0">
                <a:solidFill>
                  <a:srgbClr val="000000"/>
                </a:solidFill>
              </a:rPr>
              <a:t>of </a:t>
            </a:r>
            <a:r>
              <a:rPr lang="en-US" sz="2000" b="1" dirty="0">
                <a:solidFill>
                  <a:srgbClr val="000000"/>
                </a:solidFill>
              </a:rPr>
              <a:t>one fuselage plane length</a:t>
            </a:r>
            <a:r>
              <a:rPr lang="en-US" sz="2000" dirty="0">
                <a:solidFill>
                  <a:srgbClr val="000000"/>
                </a:solidFill>
              </a:rPr>
              <a:t>.</a:t>
            </a:r>
          </a:p>
          <a:p>
            <a:pPr>
              <a:buClr>
                <a:srgbClr val="FF0000"/>
              </a:buClr>
              <a:buSzPct val="100000"/>
            </a:pPr>
            <a:endParaRPr lang="en-US" sz="2000" dirty="0"/>
          </a:p>
          <a:p>
            <a:pPr marL="342900" indent="-342900">
              <a:buClr>
                <a:srgbClr val="FF0000"/>
              </a:buClr>
              <a:buSzPct val="100000"/>
              <a:buFont typeface="Wingdings" panose="05000000000000000000" pitchFamily="2" charset="2"/>
              <a:buChar char="q"/>
            </a:pPr>
            <a:r>
              <a:rPr lang="en-US" sz="2000" dirty="0"/>
              <a:t>Once a horizontal flight path of one fuselage plane length is established at the end of a figure, the beginning of the next figure is deemed to have occurred. </a:t>
            </a:r>
          </a:p>
          <a:p>
            <a:pPr eaLnBrk="0" hangingPunct="0">
              <a:buClr>
                <a:srgbClr val="FF0000"/>
              </a:buClr>
              <a:buSzPct val="100000"/>
            </a:pPr>
            <a:endParaRPr lang="en-US" sz="2000" b="0" dirty="0" smtClean="0"/>
          </a:p>
        </p:txBody>
      </p:sp>
      <p:sp>
        <p:nvSpPr>
          <p:cNvPr id="47111" name="Rectangle 5"/>
          <p:cNvSpPr>
            <a:spLocks noChangeArrowheads="1"/>
          </p:cNvSpPr>
          <p:nvPr/>
        </p:nvSpPr>
        <p:spPr bwMode="auto">
          <a:xfrm>
            <a:off x="6958013" y="5562600"/>
            <a:ext cx="184150" cy="519113"/>
          </a:xfrm>
          <a:prstGeom prst="rect">
            <a:avLst/>
          </a:prstGeom>
          <a:noFill/>
          <a:ln w="12700">
            <a:noFill/>
            <a:miter lim="800000"/>
            <a:headEnd type="none" w="sm" len="sm"/>
            <a:tailEnd type="none" w="sm" len="sm"/>
          </a:ln>
        </p:spPr>
        <p:txBody>
          <a:bodyPr wrap="none">
            <a:spAutoFit/>
          </a:bodyPr>
          <a:lstStyle/>
          <a:p>
            <a:pPr algn="r" eaLnBrk="0" hangingPunct="0"/>
            <a:endParaRPr lang="en-US" sz="2800"/>
          </a:p>
        </p:txBody>
      </p:sp>
      <p:sp>
        <p:nvSpPr>
          <p:cNvPr id="10" name="Rectangle 2"/>
          <p:cNvSpPr>
            <a:spLocks noChangeArrowheads="1"/>
          </p:cNvSpPr>
          <p:nvPr/>
        </p:nvSpPr>
        <p:spPr bwMode="auto">
          <a:xfrm>
            <a:off x="2895600" y="0"/>
            <a:ext cx="6019800"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Attempt Structure</a:t>
            </a:r>
            <a:endParaRPr lang="en-US" sz="4400" b="1" dirty="0">
              <a:solidFill>
                <a:schemeClr val="tx2"/>
              </a:solidFill>
            </a:endParaRPr>
          </a:p>
        </p:txBody>
      </p:sp>
    </p:spTree>
    <p:extLst>
      <p:ext uri="{BB962C8B-B14F-4D97-AF65-F5344CB8AC3E}">
        <p14:creationId xmlns:p14="http://schemas.microsoft.com/office/powerpoint/2010/main" val="4148559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3"/>
          <p:cNvSpPr>
            <a:spLocks noGrp="1"/>
          </p:cNvSpPr>
          <p:nvPr>
            <p:ph type="sldNum" sz="quarter" idx="4294967295"/>
          </p:nvPr>
        </p:nvSpPr>
        <p:spPr>
          <a:xfrm>
            <a:off x="8001000" y="6492875"/>
            <a:ext cx="762000" cy="365125"/>
          </a:xfrm>
        </p:spPr>
        <p:txBody>
          <a:bodyPr/>
          <a:lstStyle/>
          <a:p>
            <a:pPr>
              <a:defRPr/>
            </a:pPr>
            <a:r>
              <a:rPr lang="en-US"/>
              <a:t>J-</a:t>
            </a:r>
            <a:fld id="{6600D22F-1CC7-48CD-9468-AD6169623739}" type="slidenum">
              <a:rPr lang="en-US"/>
              <a:pPr>
                <a:defRPr/>
              </a:pPr>
              <a:t>80</a:t>
            </a:fld>
            <a:endParaRPr lang="en-US"/>
          </a:p>
        </p:txBody>
      </p:sp>
      <p:sp>
        <p:nvSpPr>
          <p:cNvPr id="180226" name="Rectangle 2"/>
          <p:cNvSpPr>
            <a:spLocks noChangeArrowheads="1"/>
          </p:cNvSpPr>
          <p:nvPr/>
        </p:nvSpPr>
        <p:spPr bwMode="auto">
          <a:xfrm>
            <a:off x="533400" y="1981200"/>
            <a:ext cx="5867400" cy="3998660"/>
          </a:xfrm>
          <a:prstGeom prst="rect">
            <a:avLst/>
          </a:prstGeom>
          <a:noFill/>
          <a:ln w="9525">
            <a:noFill/>
            <a:miter lim="800000"/>
            <a:headEnd/>
            <a:tailEnd/>
          </a:ln>
        </p:spPr>
        <p:txBody>
          <a:bodyPr wrap="square" lIns="92075" tIns="46038" rIns="92075" bIns="46038">
            <a:spAutoFit/>
          </a:bodyPr>
          <a:lstStyle/>
          <a:p>
            <a:pPr marL="342900" indent="-342900" eaLnBrk="0" hangingPunct="0">
              <a:spcBef>
                <a:spcPct val="30000"/>
              </a:spcBef>
              <a:buClr>
                <a:srgbClr val="FF0000"/>
              </a:buClr>
              <a:buSzPct val="100000"/>
              <a:buFont typeface="Wingdings" panose="05000000000000000000" pitchFamily="2" charset="2"/>
              <a:buChar char="q"/>
            </a:pPr>
            <a:r>
              <a:rPr lang="en-US" b="0" dirty="0" smtClean="0"/>
              <a:t>Both half loops must </a:t>
            </a:r>
            <a:r>
              <a:rPr lang="en-US" b="0" u="sng" dirty="0" smtClean="0">
                <a:solidFill>
                  <a:srgbClr val="FF0000"/>
                </a:solidFill>
              </a:rPr>
              <a:t>appear</a:t>
            </a:r>
            <a:r>
              <a:rPr lang="en-US" b="0" dirty="0" smtClean="0"/>
              <a:t> </a:t>
            </a:r>
            <a:r>
              <a:rPr lang="en-US" b="0" dirty="0"/>
              <a:t>round and of the same </a:t>
            </a:r>
            <a:r>
              <a:rPr lang="en-US" b="0" dirty="0" smtClean="0"/>
              <a:t>size.</a:t>
            </a:r>
          </a:p>
          <a:p>
            <a:pPr marL="342900" indent="-342900" eaLnBrk="0" hangingPunct="0">
              <a:spcBef>
                <a:spcPct val="30000"/>
              </a:spcBef>
              <a:buClr>
                <a:srgbClr val="FF0000"/>
              </a:buClr>
              <a:buSzPct val="100000"/>
              <a:buFont typeface="Wingdings" panose="05000000000000000000" pitchFamily="2" charset="2"/>
              <a:buChar char="q"/>
            </a:pPr>
            <a:r>
              <a:rPr lang="en-US" b="0" dirty="0" smtClean="0"/>
              <a:t>-1 point if the two ½ loops are different.</a:t>
            </a:r>
            <a:endParaRPr lang="en-US" b="0" dirty="0"/>
          </a:p>
          <a:p>
            <a:pPr marL="342900" indent="-342900" eaLnBrk="0" hangingPunct="0">
              <a:spcBef>
                <a:spcPct val="30000"/>
              </a:spcBef>
              <a:buClr>
                <a:srgbClr val="FF0000"/>
              </a:buClr>
              <a:buSzPct val="100000"/>
              <a:buFont typeface="Wingdings" panose="05000000000000000000" pitchFamily="2" charset="2"/>
              <a:buChar char="q"/>
            </a:pPr>
            <a:r>
              <a:rPr lang="en-US" b="0" dirty="0" smtClean="0"/>
              <a:t>-1 </a:t>
            </a:r>
            <a:r>
              <a:rPr lang="en-US" b="0" dirty="0"/>
              <a:t>point for each radii </a:t>
            </a:r>
            <a:r>
              <a:rPr lang="en-US" b="0" dirty="0" smtClean="0"/>
              <a:t>change, </a:t>
            </a:r>
            <a:endParaRPr lang="en-US" b="0" dirty="0"/>
          </a:p>
          <a:p>
            <a:pPr marL="342900" indent="-342900" eaLnBrk="0" hangingPunct="0">
              <a:spcBef>
                <a:spcPct val="30000"/>
              </a:spcBef>
              <a:buClr>
                <a:srgbClr val="FF0000"/>
              </a:buClr>
              <a:buSzPct val="100000"/>
              <a:buFont typeface="Wingdings" panose="05000000000000000000" pitchFamily="2" charset="2"/>
              <a:buChar char="q"/>
            </a:pPr>
            <a:r>
              <a:rPr lang="en-US" b="0" dirty="0" smtClean="0"/>
              <a:t>“Flat spot”:  -1 point per occurrence. </a:t>
            </a:r>
          </a:p>
          <a:p>
            <a:pPr marL="342900" indent="-342900" eaLnBrk="0" hangingPunct="0">
              <a:spcBef>
                <a:spcPct val="30000"/>
              </a:spcBef>
              <a:buClr>
                <a:srgbClr val="FF0000"/>
              </a:buClr>
              <a:buSzPct val="100000"/>
              <a:buFont typeface="Wingdings" panose="05000000000000000000" pitchFamily="2" charset="2"/>
              <a:buChar char="q"/>
            </a:pPr>
            <a:r>
              <a:rPr lang="en-US" b="0" dirty="0" smtClean="0"/>
              <a:t>Wind </a:t>
            </a:r>
            <a:r>
              <a:rPr lang="en-US" b="0" dirty="0"/>
              <a:t>corrected (Vertical plane): -½ point per 5° error.</a:t>
            </a:r>
          </a:p>
          <a:p>
            <a:pPr marL="342900" indent="-342900" eaLnBrk="0" hangingPunct="0">
              <a:spcBef>
                <a:spcPct val="30000"/>
              </a:spcBef>
              <a:buClr>
                <a:srgbClr val="FF0000"/>
              </a:buClr>
              <a:buSzPct val="100000"/>
              <a:buFont typeface="Wingdings" panose="05000000000000000000" pitchFamily="2" charset="2"/>
              <a:buChar char="q"/>
            </a:pPr>
            <a:r>
              <a:rPr lang="en-US" b="0" dirty="0" smtClean="0"/>
              <a:t>Wings </a:t>
            </a:r>
            <a:r>
              <a:rPr lang="en-US" b="0" dirty="0"/>
              <a:t>level: - ½ point per 5°.</a:t>
            </a:r>
          </a:p>
          <a:p>
            <a:pPr marL="342900" indent="-342900" eaLnBrk="0" hangingPunct="0">
              <a:spcBef>
                <a:spcPct val="30000"/>
              </a:spcBef>
              <a:buClr>
                <a:srgbClr val="FF0000"/>
              </a:buClr>
              <a:buSzPct val="100000"/>
              <a:buFont typeface="Wingdings" panose="05000000000000000000" pitchFamily="2" charset="2"/>
              <a:buChar char="q"/>
            </a:pPr>
            <a:r>
              <a:rPr lang="en-US" b="0" dirty="0" smtClean="0"/>
              <a:t>If half rolls are present, they must immediately follow the looping line and be flown on a horizontal line. </a:t>
            </a:r>
          </a:p>
          <a:p>
            <a:pPr marL="342900" indent="-342900" eaLnBrk="0" hangingPunct="0">
              <a:spcBef>
                <a:spcPct val="30000"/>
              </a:spcBef>
              <a:buClr>
                <a:srgbClr val="FF0000"/>
              </a:buClr>
              <a:buSzPct val="100000"/>
              <a:buFont typeface="Wingdings" panose="05000000000000000000" pitchFamily="2" charset="2"/>
              <a:buChar char="q"/>
            </a:pPr>
            <a:r>
              <a:rPr lang="en-US" b="0" dirty="0" smtClean="0"/>
              <a:t>No straight line may precede or follow the half roll: -2 points for visible line before or after.</a:t>
            </a:r>
          </a:p>
        </p:txBody>
      </p:sp>
      <p:sp>
        <p:nvSpPr>
          <p:cNvPr id="16392" name="Rectangle 6"/>
          <p:cNvSpPr>
            <a:spLocks noChangeArrowheads="1"/>
          </p:cNvSpPr>
          <p:nvPr/>
        </p:nvSpPr>
        <p:spPr bwMode="auto">
          <a:xfrm>
            <a:off x="533400" y="1295400"/>
            <a:ext cx="1484751" cy="461665"/>
          </a:xfrm>
          <a:prstGeom prst="rect">
            <a:avLst/>
          </a:prstGeom>
          <a:noFill/>
          <a:ln w="12700">
            <a:noFill/>
            <a:miter lim="800000"/>
            <a:headEnd type="none" w="sm" len="sm"/>
            <a:tailEnd type="none" w="sm" len="sm"/>
          </a:ln>
        </p:spPr>
        <p:txBody>
          <a:bodyPr wrap="none">
            <a:spAutoFit/>
          </a:bodyPr>
          <a:lstStyle/>
          <a:p>
            <a:pPr eaLnBrk="0" hangingPunct="0"/>
            <a:r>
              <a:rPr lang="en-US" sz="2400" dirty="0" smtClean="0">
                <a:solidFill>
                  <a:srgbClr val="000000"/>
                </a:solidFill>
                <a:latin typeface="Arial" pitchFamily="34" charset="0"/>
              </a:rPr>
              <a:t>Vertical S</a:t>
            </a:r>
            <a:endParaRPr lang="en-US" sz="2000" b="0" dirty="0">
              <a:solidFill>
                <a:srgbClr val="000000"/>
              </a:solidFill>
              <a:latin typeface="Arial" pitchFamily="34" charset="0"/>
            </a:endParaRPr>
          </a:p>
        </p:txBody>
      </p:sp>
      <p:sp>
        <p:nvSpPr>
          <p:cNvPr id="10"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graphicFrame>
        <p:nvGraphicFramePr>
          <p:cNvPr id="153603" name="Object 3"/>
          <p:cNvGraphicFramePr>
            <a:graphicFrameLocks noChangeAspect="1"/>
          </p:cNvGraphicFramePr>
          <p:nvPr>
            <p:extLst>
              <p:ext uri="{D42A27DB-BD31-4B8C-83A1-F6EECF244321}">
                <p14:modId xmlns:p14="http://schemas.microsoft.com/office/powerpoint/2010/main" val="2050177152"/>
              </p:ext>
            </p:extLst>
          </p:nvPr>
        </p:nvGraphicFramePr>
        <p:xfrm>
          <a:off x="6400800" y="2133600"/>
          <a:ext cx="2584017" cy="3023658"/>
        </p:xfrm>
        <a:graphic>
          <a:graphicData uri="http://schemas.openxmlformats.org/presentationml/2006/ole">
            <mc:AlternateContent xmlns:mc="http://schemas.openxmlformats.org/markup-compatibility/2006">
              <mc:Choice xmlns:v="urn:schemas-microsoft-com:vml" Requires="v">
                <p:oleObj spid="_x0000_s38096" name="Visio" r:id="rId4" imgW="3138170" imgH="3467100" progId="">
                  <p:embed/>
                </p:oleObj>
              </mc:Choice>
              <mc:Fallback>
                <p:oleObj name="Visio" r:id="rId4" imgW="3138170" imgH="3467100" progId="">
                  <p:embed/>
                  <p:pic>
                    <p:nvPicPr>
                      <p:cNvPr id="0"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133600"/>
                        <a:ext cx="2584017" cy="30236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2"/>
          <p:cNvSpPr>
            <a:spLocks noChangeArrowheads="1"/>
          </p:cNvSpPr>
          <p:nvPr/>
        </p:nvSpPr>
        <p:spPr bwMode="auto">
          <a:xfrm>
            <a:off x="6172199" y="0"/>
            <a:ext cx="2751667"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Loops</a:t>
            </a:r>
            <a:endParaRPr lang="en-US" sz="4400" b="1" dirty="0">
              <a:solidFill>
                <a:schemeClr val="tx2"/>
              </a:solidFill>
            </a:endParaRPr>
          </a:p>
        </p:txBody>
      </p:sp>
      <p:sp>
        <p:nvSpPr>
          <p:cNvPr id="13" name="Rectangle 12"/>
          <p:cNvSpPr>
            <a:spLocks noChangeArrowheads="1"/>
          </p:cNvSpPr>
          <p:nvPr/>
        </p:nvSpPr>
        <p:spPr bwMode="auto">
          <a:xfrm>
            <a:off x="7543800"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a:solidFill>
                  <a:srgbClr val="000000"/>
                </a:solidFill>
              </a:rPr>
              <a:t>7</a:t>
            </a:r>
            <a:endParaRPr lang="en-US" sz="2000" b="0" dirty="0">
              <a:solidFill>
                <a:srgbClr val="000000"/>
              </a:solidFill>
            </a:endParaRPr>
          </a:p>
        </p:txBody>
      </p:sp>
    </p:spTree>
    <p:extLst>
      <p:ext uri="{BB962C8B-B14F-4D97-AF65-F5344CB8AC3E}">
        <p14:creationId xmlns:p14="http://schemas.microsoft.com/office/powerpoint/2010/main" val="1679179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3"/>
          <p:cNvSpPr>
            <a:spLocks noGrp="1"/>
          </p:cNvSpPr>
          <p:nvPr>
            <p:ph type="sldNum" sz="quarter" idx="4294967295"/>
          </p:nvPr>
        </p:nvSpPr>
        <p:spPr>
          <a:xfrm>
            <a:off x="8001000" y="6492875"/>
            <a:ext cx="762000" cy="365125"/>
          </a:xfrm>
        </p:spPr>
        <p:txBody>
          <a:bodyPr/>
          <a:lstStyle/>
          <a:p>
            <a:pPr>
              <a:defRPr/>
            </a:pPr>
            <a:r>
              <a:rPr lang="en-US"/>
              <a:t>J-</a:t>
            </a:r>
            <a:fld id="{F856444B-8E35-4686-9F76-0618354938AC}" type="slidenum">
              <a:rPr lang="en-US"/>
              <a:pPr>
                <a:defRPr/>
              </a:pPr>
              <a:t>81</a:t>
            </a:fld>
            <a:endParaRPr lang="en-US"/>
          </a:p>
        </p:txBody>
      </p:sp>
      <p:sp>
        <p:nvSpPr>
          <p:cNvPr id="184322" name="Rectangle 2"/>
          <p:cNvSpPr>
            <a:spLocks noChangeArrowheads="1"/>
          </p:cNvSpPr>
          <p:nvPr/>
        </p:nvSpPr>
        <p:spPr bwMode="auto">
          <a:xfrm>
            <a:off x="533401" y="1905000"/>
            <a:ext cx="5715000" cy="4155626"/>
          </a:xfrm>
          <a:prstGeom prst="rect">
            <a:avLst/>
          </a:prstGeom>
          <a:noFill/>
          <a:ln w="9525">
            <a:noFill/>
            <a:miter lim="800000"/>
            <a:headEnd/>
            <a:tailEnd/>
          </a:ln>
        </p:spPr>
        <p:txBody>
          <a:bodyPr wrap="square" lIns="92075" tIns="46038" rIns="92075" bIns="46038">
            <a:spAutoFit/>
          </a:bodyPr>
          <a:lstStyle/>
          <a:p>
            <a:pPr marL="285750" indent="-285750" eaLnBrk="0" hangingPunct="0">
              <a:spcBef>
                <a:spcPts val="0"/>
              </a:spcBef>
              <a:spcAft>
                <a:spcPts val="600"/>
              </a:spcAft>
              <a:buClr>
                <a:srgbClr val="FF0000"/>
              </a:buClr>
              <a:buSzPct val="100000"/>
              <a:buFont typeface="Wingdings" panose="05000000000000000000" pitchFamily="2" charset="2"/>
              <a:buChar char="q"/>
            </a:pPr>
            <a:r>
              <a:rPr lang="en-US" b="0" dirty="0" smtClean="0"/>
              <a:t>5/8 &amp; ¾ Loop radii </a:t>
            </a:r>
            <a:r>
              <a:rPr lang="en-US" dirty="0" smtClean="0">
                <a:solidFill>
                  <a:srgbClr val="FF0000"/>
                </a:solidFill>
              </a:rPr>
              <a:t>must be the same</a:t>
            </a:r>
            <a:r>
              <a:rPr lang="en-US" b="0" dirty="0" smtClean="0"/>
              <a:t>. - 1 point if different.</a:t>
            </a:r>
          </a:p>
          <a:p>
            <a:pPr marL="285750" indent="-285750" eaLnBrk="0" hangingPunct="0">
              <a:spcBef>
                <a:spcPts val="0"/>
              </a:spcBef>
              <a:spcAft>
                <a:spcPts val="600"/>
              </a:spcAft>
              <a:buClr>
                <a:srgbClr val="FF0000"/>
              </a:buClr>
              <a:buSzPct val="100000"/>
              <a:buFont typeface="Wingdings" panose="05000000000000000000" pitchFamily="2" charset="2"/>
              <a:buChar char="q"/>
            </a:pPr>
            <a:r>
              <a:rPr lang="en-US" b="0" dirty="0" smtClean="0"/>
              <a:t>1/8 entry or exit radii </a:t>
            </a:r>
            <a:r>
              <a:rPr lang="en-US" dirty="0" smtClean="0">
                <a:solidFill>
                  <a:srgbClr val="FF0000"/>
                </a:solidFill>
              </a:rPr>
              <a:t>can be different </a:t>
            </a:r>
            <a:r>
              <a:rPr lang="en-US" b="0" dirty="0" smtClean="0"/>
              <a:t>from 5/8 &amp; ¾ loop radii.</a:t>
            </a:r>
          </a:p>
          <a:p>
            <a:pPr marL="285750" indent="-285750" eaLnBrk="0" hangingPunct="0">
              <a:spcBef>
                <a:spcPts val="0"/>
              </a:spcBef>
              <a:spcAft>
                <a:spcPts val="600"/>
              </a:spcAft>
              <a:buClr>
                <a:srgbClr val="FF0000"/>
              </a:buClr>
              <a:buSzPct val="100000"/>
              <a:buFont typeface="Wingdings" panose="05000000000000000000" pitchFamily="2" charset="2"/>
              <a:buChar char="q"/>
            </a:pPr>
            <a:r>
              <a:rPr lang="en-US" b="0" dirty="0" smtClean="0"/>
              <a:t>Any </a:t>
            </a:r>
            <a:r>
              <a:rPr lang="en-US" b="0" dirty="0"/>
              <a:t>rolls on 45° lines must be </a:t>
            </a:r>
            <a:r>
              <a:rPr lang="en-US" b="0" dirty="0" smtClean="0"/>
              <a:t>centered:                                        -1 to -4 pts. (</a:t>
            </a:r>
            <a:r>
              <a:rPr lang="en-US" dirty="0" smtClean="0"/>
              <a:t>Segments Rule</a:t>
            </a:r>
            <a:r>
              <a:rPr lang="en-US" b="0" dirty="0" smtClean="0"/>
              <a:t>)	</a:t>
            </a:r>
            <a:endParaRPr lang="en-US" b="0" dirty="0"/>
          </a:p>
          <a:p>
            <a:pPr marL="285750" indent="-285750" eaLnBrk="0" hangingPunct="0">
              <a:spcBef>
                <a:spcPts val="0"/>
              </a:spcBef>
              <a:spcAft>
                <a:spcPts val="600"/>
              </a:spcAft>
              <a:buClr>
                <a:srgbClr val="FF0000"/>
              </a:buClr>
              <a:buSzPct val="100000"/>
              <a:buFont typeface="Wingdings" panose="05000000000000000000" pitchFamily="2" charset="2"/>
              <a:buChar char="q"/>
            </a:pPr>
            <a:r>
              <a:rPr lang="en-US" b="0" dirty="0" smtClean="0"/>
              <a:t>45</a:t>
            </a:r>
            <a:r>
              <a:rPr lang="en-US" b="0" dirty="0"/>
              <a:t>° lines are judged on track</a:t>
            </a:r>
            <a:r>
              <a:rPr lang="en-US" b="0" dirty="0" smtClean="0"/>
              <a:t>.  </a:t>
            </a:r>
            <a:r>
              <a:rPr lang="en-US" b="0" dirty="0"/>
              <a:t>- ½ point per 5°</a:t>
            </a:r>
          </a:p>
          <a:p>
            <a:pPr marL="285750" indent="-285750" eaLnBrk="0" hangingPunct="0">
              <a:spcBef>
                <a:spcPts val="0"/>
              </a:spcBef>
              <a:spcAft>
                <a:spcPts val="600"/>
              </a:spcAft>
              <a:buClr>
                <a:srgbClr val="FF0000"/>
              </a:buClr>
              <a:buSzPct val="100000"/>
              <a:buFont typeface="Wingdings" panose="05000000000000000000" pitchFamily="2" charset="2"/>
              <a:buChar char="q"/>
            </a:pPr>
            <a:r>
              <a:rPr lang="en-US" b="0" dirty="0" smtClean="0"/>
              <a:t>Entry </a:t>
            </a:r>
            <a:r>
              <a:rPr lang="en-US" b="0" dirty="0"/>
              <a:t>and exit altitude </a:t>
            </a:r>
            <a:r>
              <a:rPr lang="en-US" dirty="0">
                <a:solidFill>
                  <a:srgbClr val="FF0000"/>
                </a:solidFill>
              </a:rPr>
              <a:t>MUST</a:t>
            </a:r>
            <a:r>
              <a:rPr lang="en-US" b="0" dirty="0"/>
              <a:t> be the same</a:t>
            </a:r>
            <a:r>
              <a:rPr lang="en-US" b="0" dirty="0" smtClean="0"/>
              <a:t>.</a:t>
            </a:r>
          </a:p>
          <a:p>
            <a:pPr marL="285750" indent="-285750" eaLnBrk="0" hangingPunct="0">
              <a:spcBef>
                <a:spcPts val="0"/>
              </a:spcBef>
              <a:spcAft>
                <a:spcPts val="600"/>
              </a:spcAft>
              <a:buClr>
                <a:srgbClr val="FF0000"/>
              </a:buClr>
              <a:buSzPct val="100000"/>
              <a:buFont typeface="Wingdings" panose="05000000000000000000" pitchFamily="2" charset="2"/>
              <a:buChar char="q"/>
            </a:pPr>
            <a:r>
              <a:rPr lang="en-US" b="0" dirty="0" smtClean="0"/>
              <a:t>If rolls are present on entry or exit, there must be no visible line between the start/end of loop and roll: -2 point if visible line, could be zeroed at judges discretion if appears as two separate maneuvers.</a:t>
            </a:r>
          </a:p>
          <a:p>
            <a:pPr marL="285750" indent="-285750" eaLnBrk="0" hangingPunct="0">
              <a:spcBef>
                <a:spcPts val="0"/>
              </a:spcBef>
              <a:spcAft>
                <a:spcPts val="600"/>
              </a:spcAft>
              <a:buClr>
                <a:srgbClr val="FF0000"/>
              </a:buClr>
              <a:buSzPct val="100000"/>
              <a:buFont typeface="Wingdings" panose="05000000000000000000" pitchFamily="2" charset="2"/>
              <a:buChar char="q"/>
            </a:pPr>
            <a:endParaRPr lang="en-US" b="0" dirty="0"/>
          </a:p>
        </p:txBody>
      </p:sp>
      <p:sp>
        <p:nvSpPr>
          <p:cNvPr id="18440" name="Rectangle 6"/>
          <p:cNvSpPr>
            <a:spLocks noChangeArrowheads="1"/>
          </p:cNvSpPr>
          <p:nvPr/>
        </p:nvSpPr>
        <p:spPr bwMode="auto">
          <a:xfrm>
            <a:off x="533400" y="1295400"/>
            <a:ext cx="2442696" cy="461665"/>
          </a:xfrm>
          <a:prstGeom prst="rect">
            <a:avLst/>
          </a:prstGeom>
          <a:noFill/>
          <a:ln w="12700">
            <a:noFill/>
            <a:miter lim="800000"/>
            <a:headEnd type="none" w="sm" len="sm"/>
            <a:tailEnd type="none" w="sm" len="sm"/>
          </a:ln>
        </p:spPr>
        <p:txBody>
          <a:bodyPr wrap="none">
            <a:spAutoFit/>
          </a:bodyPr>
          <a:lstStyle/>
          <a:p>
            <a:pPr eaLnBrk="0" hangingPunct="0"/>
            <a:r>
              <a:rPr lang="en-US" sz="2400" dirty="0" smtClean="0">
                <a:solidFill>
                  <a:srgbClr val="000000"/>
                </a:solidFill>
                <a:latin typeface="Arial" pitchFamily="34" charset="0"/>
              </a:rPr>
              <a:t>Horizontal </a:t>
            </a:r>
            <a:r>
              <a:rPr lang="en-US" sz="2400" dirty="0" smtClean="0">
                <a:solidFill>
                  <a:srgbClr val="000000"/>
                </a:solidFill>
              </a:rPr>
              <a:t>Eight</a:t>
            </a:r>
            <a:endParaRPr lang="en-US" sz="2000" b="0" dirty="0">
              <a:solidFill>
                <a:srgbClr val="000000"/>
              </a:solidFill>
            </a:endParaRPr>
          </a:p>
        </p:txBody>
      </p:sp>
      <p:graphicFrame>
        <p:nvGraphicFramePr>
          <p:cNvPr id="18434" name="Object 9"/>
          <p:cNvGraphicFramePr>
            <a:graphicFrameLocks noChangeAspect="1"/>
          </p:cNvGraphicFramePr>
          <p:nvPr>
            <p:extLst>
              <p:ext uri="{D42A27DB-BD31-4B8C-83A1-F6EECF244321}">
                <p14:modId xmlns:p14="http://schemas.microsoft.com/office/powerpoint/2010/main" val="3852455549"/>
              </p:ext>
            </p:extLst>
          </p:nvPr>
        </p:nvGraphicFramePr>
        <p:xfrm>
          <a:off x="5562600" y="1905000"/>
          <a:ext cx="4192587" cy="1733550"/>
        </p:xfrm>
        <a:graphic>
          <a:graphicData uri="http://schemas.openxmlformats.org/presentationml/2006/ole">
            <mc:AlternateContent xmlns:mc="http://schemas.openxmlformats.org/markup-compatibility/2006">
              <mc:Choice xmlns:v="urn:schemas-microsoft-com:vml" Requires="v">
                <p:oleObj spid="_x0000_s39118" name="Visio" r:id="rId4" imgW="4009509" imgH="1738792" progId="">
                  <p:embed/>
                </p:oleObj>
              </mc:Choice>
              <mc:Fallback>
                <p:oleObj name="Visio" r:id="rId4" imgW="4009509" imgH="1738792" progId="">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905000"/>
                        <a:ext cx="4192587"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9" name="Rectangle 2"/>
          <p:cNvSpPr>
            <a:spLocks noChangeArrowheads="1"/>
          </p:cNvSpPr>
          <p:nvPr/>
        </p:nvSpPr>
        <p:spPr bwMode="auto">
          <a:xfrm>
            <a:off x="6172199" y="0"/>
            <a:ext cx="2751667"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Loops</a:t>
            </a:r>
            <a:endParaRPr lang="en-US" sz="4400" b="1" dirty="0">
              <a:solidFill>
                <a:schemeClr val="tx2"/>
              </a:solidFill>
            </a:endParaRPr>
          </a:p>
        </p:txBody>
      </p:sp>
      <p:sp>
        <p:nvSpPr>
          <p:cNvPr id="13" name="Rectangle 12"/>
          <p:cNvSpPr>
            <a:spLocks noChangeArrowheads="1"/>
          </p:cNvSpPr>
          <p:nvPr/>
        </p:nvSpPr>
        <p:spPr bwMode="auto">
          <a:xfrm>
            <a:off x="7567856"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a:solidFill>
                  <a:srgbClr val="000000"/>
                </a:solidFill>
              </a:rPr>
              <a:t>7</a:t>
            </a:r>
            <a:endParaRPr lang="en-US" sz="2000" b="0" dirty="0">
              <a:solidFill>
                <a:srgbClr val="000000"/>
              </a:solidFill>
            </a:endParaRPr>
          </a:p>
        </p:txBody>
      </p:sp>
    </p:spTree>
    <p:extLst>
      <p:ext uri="{BB962C8B-B14F-4D97-AF65-F5344CB8AC3E}">
        <p14:creationId xmlns:p14="http://schemas.microsoft.com/office/powerpoint/2010/main" val="2042343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4"/>
          <p:cNvSpPr>
            <a:spLocks noGrp="1"/>
          </p:cNvSpPr>
          <p:nvPr>
            <p:ph type="sldNum" sz="quarter" idx="4294967295"/>
          </p:nvPr>
        </p:nvSpPr>
        <p:spPr>
          <a:xfrm>
            <a:off x="8001000" y="6492875"/>
            <a:ext cx="762000" cy="365125"/>
          </a:xfrm>
        </p:spPr>
        <p:txBody>
          <a:bodyPr/>
          <a:lstStyle/>
          <a:p>
            <a:pPr>
              <a:defRPr/>
            </a:pPr>
            <a:r>
              <a:rPr lang="en-US"/>
              <a:t>J-</a:t>
            </a:r>
            <a:fld id="{DA6A3041-62F1-4A7B-B0EC-C7970C50E51A}" type="slidenum">
              <a:rPr lang="en-US"/>
              <a:pPr>
                <a:defRPr/>
              </a:pPr>
              <a:t>82</a:t>
            </a:fld>
            <a:endParaRPr lang="en-US"/>
          </a:p>
        </p:txBody>
      </p:sp>
      <p:graphicFrame>
        <p:nvGraphicFramePr>
          <p:cNvPr id="19458" name="Object 4"/>
          <p:cNvGraphicFramePr>
            <a:graphicFrameLocks noChangeAspect="1"/>
          </p:cNvGraphicFramePr>
          <p:nvPr>
            <p:extLst>
              <p:ext uri="{D42A27DB-BD31-4B8C-83A1-F6EECF244321}">
                <p14:modId xmlns:p14="http://schemas.microsoft.com/office/powerpoint/2010/main" val="1861462644"/>
              </p:ext>
            </p:extLst>
          </p:nvPr>
        </p:nvGraphicFramePr>
        <p:xfrm>
          <a:off x="901700" y="1835810"/>
          <a:ext cx="4051300" cy="1035050"/>
        </p:xfrm>
        <a:graphic>
          <a:graphicData uri="http://schemas.openxmlformats.org/presentationml/2006/ole">
            <mc:AlternateContent xmlns:mc="http://schemas.openxmlformats.org/markup-compatibility/2006">
              <mc:Choice xmlns:v="urn:schemas-microsoft-com:vml" Requires="v">
                <p:oleObj spid="_x0000_s40140" name="Visio" r:id="rId3" imgW="4272570" imgH="1094437" progId="">
                  <p:embed/>
                </p:oleObj>
              </mc:Choice>
              <mc:Fallback>
                <p:oleObj name="Visio" r:id="rId3" imgW="4272570" imgH="1094437" progId="">
                  <p:embed/>
                  <p:pic>
                    <p:nvPicPr>
                      <p:cNvPr id="0" name="Picture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700" y="1835810"/>
                        <a:ext cx="4051300" cy="103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descr="Fig 43.jpg"/>
          <p:cNvPicPr>
            <a:picLocks noChangeAspect="1"/>
          </p:cNvPicPr>
          <p:nvPr/>
        </p:nvPicPr>
        <p:blipFill>
          <a:blip r:embed="rId5" cstate="print"/>
          <a:srcRect l="3021" t="2703"/>
          <a:stretch>
            <a:fillRect/>
          </a:stretch>
        </p:blipFill>
        <p:spPr>
          <a:xfrm>
            <a:off x="6553200" y="2895600"/>
            <a:ext cx="2446421" cy="2743200"/>
          </a:xfrm>
          <a:prstGeom prst="rect">
            <a:avLst/>
          </a:prstGeom>
        </p:spPr>
      </p:pic>
      <p:sp>
        <p:nvSpPr>
          <p:cNvPr id="3" name="TextBox 2"/>
          <p:cNvSpPr txBox="1"/>
          <p:nvPr/>
        </p:nvSpPr>
        <p:spPr>
          <a:xfrm>
            <a:off x="533400" y="2971800"/>
            <a:ext cx="6096000" cy="2588401"/>
          </a:xfrm>
          <a:prstGeom prst="rect">
            <a:avLst/>
          </a:prstGeom>
          <a:noFill/>
        </p:spPr>
        <p:txBody>
          <a:bodyPr wrap="square" rtlCol="0">
            <a:spAutoFit/>
          </a:bodyPr>
          <a:lstStyle/>
          <a:p>
            <a:pPr marL="285750" indent="-285750">
              <a:spcAft>
                <a:spcPts val="600"/>
              </a:spcAft>
              <a:buClr>
                <a:srgbClr val="FF0000"/>
              </a:buClr>
              <a:buSzPct val="99000"/>
              <a:buFont typeface="Wingdings" panose="05000000000000000000" pitchFamily="2" charset="2"/>
              <a:buChar char="q"/>
            </a:pPr>
            <a:r>
              <a:rPr lang="en-US" dirty="0">
                <a:cs typeface="Arial" panose="020B0604020202020204" pitchFamily="34" charset="0"/>
              </a:rPr>
              <a:t>Contain </a:t>
            </a:r>
            <a:r>
              <a:rPr lang="en-US" b="1" dirty="0" smtClean="0">
                <a:cs typeface="Arial" panose="020B0604020202020204" pitchFamily="34" charset="0"/>
              </a:rPr>
              <a:t>three </a:t>
            </a:r>
            <a:r>
              <a:rPr lang="en-US" b="1" dirty="0">
                <a:cs typeface="Arial" panose="020B0604020202020204" pitchFamily="34" charset="0"/>
              </a:rPr>
              <a:t>45 degree lines </a:t>
            </a:r>
            <a:r>
              <a:rPr lang="en-US" dirty="0">
                <a:cs typeface="Arial" panose="020B0604020202020204" pitchFamily="34" charset="0"/>
              </a:rPr>
              <a:t>(which can have rolls).</a:t>
            </a:r>
          </a:p>
          <a:p>
            <a:pPr marL="285750" indent="-285750">
              <a:spcAft>
                <a:spcPts val="600"/>
              </a:spcAft>
              <a:buClr>
                <a:srgbClr val="FF0000"/>
              </a:buClr>
              <a:buSzPct val="99000"/>
              <a:buFont typeface="Wingdings" panose="05000000000000000000" pitchFamily="2" charset="2"/>
              <a:buChar char="q"/>
            </a:pPr>
            <a:r>
              <a:rPr lang="en-US" dirty="0">
                <a:cs typeface="Arial" panose="020B0604020202020204" pitchFamily="34" charset="0"/>
              </a:rPr>
              <a:t>45 degree lines </a:t>
            </a:r>
            <a:r>
              <a:rPr lang="en-US" b="1" dirty="0">
                <a:cs typeface="Arial" panose="020B0604020202020204" pitchFamily="34" charset="0"/>
              </a:rPr>
              <a:t>can be of different lengths</a:t>
            </a:r>
            <a:r>
              <a:rPr lang="en-US" dirty="0">
                <a:cs typeface="Arial" panose="020B0604020202020204" pitchFamily="34" charset="0"/>
              </a:rPr>
              <a:t>.</a:t>
            </a:r>
          </a:p>
          <a:p>
            <a:pPr marL="285750" indent="-285750" eaLnBrk="0" hangingPunct="0">
              <a:spcBef>
                <a:spcPct val="30000"/>
              </a:spcBef>
              <a:spcAft>
                <a:spcPts val="600"/>
              </a:spcAft>
              <a:buClr>
                <a:srgbClr val="FF0000"/>
              </a:buClr>
              <a:buSzPct val="99000"/>
              <a:buFont typeface="Wingdings" panose="05000000000000000000" pitchFamily="2" charset="2"/>
              <a:buChar char="q"/>
            </a:pPr>
            <a:r>
              <a:rPr lang="en-US" dirty="0">
                <a:cs typeface="Arial" panose="020B0604020202020204" pitchFamily="34" charset="0"/>
              </a:rPr>
              <a:t>Entry and exit radii, </a:t>
            </a:r>
            <a:r>
              <a:rPr lang="en-US" b="1" dirty="0">
                <a:solidFill>
                  <a:srgbClr val="FF0000"/>
                </a:solidFill>
                <a:cs typeface="Arial" panose="020B0604020202020204" pitchFamily="34" charset="0"/>
              </a:rPr>
              <a:t>DO NOT </a:t>
            </a:r>
            <a:r>
              <a:rPr lang="en-US" dirty="0" smtClean="0">
                <a:cs typeface="Arial" panose="020B0604020202020204" pitchFamily="34" charset="0"/>
              </a:rPr>
              <a:t>have </a:t>
            </a:r>
            <a:r>
              <a:rPr lang="en-US" dirty="0">
                <a:cs typeface="Arial" panose="020B0604020202020204" pitchFamily="34" charset="0"/>
              </a:rPr>
              <a:t>to match, </a:t>
            </a:r>
            <a:r>
              <a:rPr lang="en-US" dirty="0" smtClean="0">
                <a:cs typeface="Arial" panose="020B0604020202020204" pitchFamily="34" charset="0"/>
              </a:rPr>
              <a:t>but must </a:t>
            </a:r>
            <a:r>
              <a:rPr lang="en-US" dirty="0">
                <a:cs typeface="Arial" panose="020B0604020202020204" pitchFamily="34" charset="0"/>
              </a:rPr>
              <a:t>be smooth and constant</a:t>
            </a:r>
            <a:r>
              <a:rPr lang="en-US" dirty="0">
                <a:solidFill>
                  <a:srgbClr val="FF0000"/>
                </a:solidFill>
                <a:cs typeface="Arial" panose="020B0604020202020204" pitchFamily="34" charset="0"/>
              </a:rPr>
              <a:t>  </a:t>
            </a:r>
            <a:r>
              <a:rPr lang="en-US" dirty="0" smtClean="0">
                <a:solidFill>
                  <a:srgbClr val="FF0000"/>
                </a:solidFill>
                <a:cs typeface="Arial" panose="020B0604020202020204" pitchFamily="34" charset="0"/>
              </a:rPr>
              <a:t> </a:t>
            </a:r>
            <a:r>
              <a:rPr lang="en-US" dirty="0">
                <a:cs typeface="Arial" panose="020B0604020202020204" pitchFamily="34" charset="0"/>
              </a:rPr>
              <a:t>- All loop rules apply.</a:t>
            </a:r>
          </a:p>
          <a:p>
            <a:pPr marL="285750" indent="-285750" eaLnBrk="0" hangingPunct="0">
              <a:spcBef>
                <a:spcPct val="30000"/>
              </a:spcBef>
              <a:spcAft>
                <a:spcPts val="600"/>
              </a:spcAft>
              <a:buClr>
                <a:srgbClr val="FF0000"/>
              </a:buClr>
              <a:buSzPct val="99000"/>
              <a:buFont typeface="Wingdings" panose="05000000000000000000" pitchFamily="2" charset="2"/>
              <a:buChar char="q"/>
            </a:pPr>
            <a:r>
              <a:rPr lang="en-US" dirty="0">
                <a:cs typeface="Arial" panose="020B0604020202020204" pitchFamily="34" charset="0"/>
              </a:rPr>
              <a:t>Both ¾ Loop radii </a:t>
            </a:r>
            <a:r>
              <a:rPr lang="en-US" b="1" dirty="0">
                <a:solidFill>
                  <a:srgbClr val="FF0000"/>
                </a:solidFill>
                <a:cs typeface="Arial" panose="020B0604020202020204" pitchFamily="34" charset="0"/>
              </a:rPr>
              <a:t>must be the same</a:t>
            </a:r>
            <a:r>
              <a:rPr lang="en-US" dirty="0">
                <a:cs typeface="Arial" panose="020B0604020202020204" pitchFamily="34" charset="0"/>
              </a:rPr>
              <a:t>. </a:t>
            </a:r>
            <a:r>
              <a:rPr lang="en-US" dirty="0">
                <a:solidFill>
                  <a:srgbClr val="FF0000"/>
                </a:solidFill>
                <a:cs typeface="Arial" panose="020B0604020202020204" pitchFamily="34" charset="0"/>
              </a:rPr>
              <a:t>- 1 point if different.</a:t>
            </a:r>
          </a:p>
          <a:p>
            <a:pPr marL="285750" indent="-285750" eaLnBrk="0" hangingPunct="0">
              <a:spcBef>
                <a:spcPct val="30000"/>
              </a:spcBef>
              <a:spcAft>
                <a:spcPts val="600"/>
              </a:spcAft>
              <a:buClr>
                <a:srgbClr val="FF0000"/>
              </a:buClr>
              <a:buSzPct val="99000"/>
              <a:buFont typeface="Wingdings" panose="05000000000000000000" pitchFamily="2" charset="2"/>
              <a:buChar char="q"/>
            </a:pPr>
            <a:r>
              <a:rPr lang="en-US" dirty="0">
                <a:cs typeface="Arial" panose="020B0604020202020204" pitchFamily="34" charset="0"/>
              </a:rPr>
              <a:t>Entry &amp; exit radii can be different from ¾ loop radii</a:t>
            </a:r>
            <a:r>
              <a:rPr lang="en-US" dirty="0" smtClean="0">
                <a:cs typeface="Arial" panose="020B0604020202020204" pitchFamily="34" charset="0"/>
              </a:rPr>
              <a:t>.</a:t>
            </a:r>
            <a:endParaRPr lang="en-US" dirty="0">
              <a:cs typeface="Arial" panose="020B0604020202020204" pitchFamily="34" charset="0"/>
            </a:endParaRPr>
          </a:p>
        </p:txBody>
      </p:sp>
      <p:sp>
        <p:nvSpPr>
          <p:cNvPr id="4" name="TextBox 3"/>
          <p:cNvSpPr txBox="1"/>
          <p:nvPr/>
        </p:nvSpPr>
        <p:spPr>
          <a:xfrm>
            <a:off x="533400" y="5581471"/>
            <a:ext cx="8430986" cy="1200329"/>
          </a:xfrm>
          <a:prstGeom prst="rect">
            <a:avLst/>
          </a:prstGeom>
          <a:noFill/>
        </p:spPr>
        <p:txBody>
          <a:bodyPr wrap="square" rtlCol="0">
            <a:spAutoFit/>
          </a:bodyPr>
          <a:lstStyle/>
          <a:p>
            <a:pPr marL="285750" indent="-285750">
              <a:buClr>
                <a:srgbClr val="FF0000"/>
              </a:buClr>
              <a:buSzPct val="99000"/>
              <a:buFont typeface="Wingdings" panose="05000000000000000000" pitchFamily="2" charset="2"/>
              <a:buChar char="q"/>
            </a:pPr>
            <a:r>
              <a:rPr lang="en-US" dirty="0">
                <a:cs typeface="Arial" panose="020B0604020202020204" pitchFamily="34" charset="0"/>
              </a:rPr>
              <a:t>The two ¾ loops need NOT occur at the same altitude, nor is there any relationship between the entry/exit altitudes and the altitude limits of the ¾ loops.</a:t>
            </a:r>
          </a:p>
          <a:p>
            <a:pPr marL="285750" indent="-285750">
              <a:buClr>
                <a:srgbClr val="FF0000"/>
              </a:buClr>
              <a:buSzPct val="99000"/>
              <a:buFont typeface="Wingdings" panose="05000000000000000000" pitchFamily="2" charset="2"/>
              <a:buChar char="q"/>
            </a:pPr>
            <a:endParaRPr lang="en-US" dirty="0">
              <a:cs typeface="Arial" panose="020B0604020202020204" pitchFamily="34" charset="0"/>
            </a:endParaRPr>
          </a:p>
        </p:txBody>
      </p:sp>
      <p:sp>
        <p:nvSpPr>
          <p:cNvPr id="13" name="Rectangle 6"/>
          <p:cNvSpPr>
            <a:spLocks noChangeArrowheads="1"/>
          </p:cNvSpPr>
          <p:nvPr/>
        </p:nvSpPr>
        <p:spPr bwMode="auto">
          <a:xfrm>
            <a:off x="533400" y="1295400"/>
            <a:ext cx="3264085" cy="461665"/>
          </a:xfrm>
          <a:prstGeom prst="rect">
            <a:avLst/>
          </a:prstGeom>
          <a:noFill/>
          <a:ln w="12700">
            <a:noFill/>
            <a:miter lim="800000"/>
            <a:headEnd type="none" w="sm" len="sm"/>
            <a:tailEnd type="none" w="sm" len="sm"/>
          </a:ln>
        </p:spPr>
        <p:txBody>
          <a:bodyPr wrap="none">
            <a:spAutoFit/>
          </a:bodyPr>
          <a:lstStyle/>
          <a:p>
            <a:pPr eaLnBrk="0" hangingPunct="0"/>
            <a:r>
              <a:rPr lang="en-US" sz="2400" dirty="0" smtClean="0">
                <a:solidFill>
                  <a:srgbClr val="000000"/>
                </a:solidFill>
                <a:latin typeface="Arial" pitchFamily="34" charset="0"/>
              </a:rPr>
              <a:t>Horizontal Super </a:t>
            </a:r>
            <a:r>
              <a:rPr lang="en-US" sz="2400" dirty="0" smtClean="0">
                <a:solidFill>
                  <a:srgbClr val="000000"/>
                </a:solidFill>
              </a:rPr>
              <a:t>Eight</a:t>
            </a:r>
            <a:endParaRPr lang="en-US" sz="2000" b="0" dirty="0">
              <a:solidFill>
                <a:srgbClr val="000000"/>
              </a:solidFill>
            </a:endParaRPr>
          </a:p>
        </p:txBody>
      </p:sp>
      <p:sp>
        <p:nvSpPr>
          <p:cNvPr id="14" name="Rectangle 2"/>
          <p:cNvSpPr>
            <a:spLocks noChangeArrowheads="1"/>
          </p:cNvSpPr>
          <p:nvPr/>
        </p:nvSpPr>
        <p:spPr bwMode="auto">
          <a:xfrm>
            <a:off x="6172199" y="0"/>
            <a:ext cx="2751667"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Loops</a:t>
            </a:r>
            <a:endParaRPr lang="en-US" sz="4400" b="1" dirty="0">
              <a:solidFill>
                <a:schemeClr val="tx2"/>
              </a:solidFill>
            </a:endParaRPr>
          </a:p>
        </p:txBody>
      </p:sp>
      <p:sp>
        <p:nvSpPr>
          <p:cNvPr id="15" name="Rectangle 14"/>
          <p:cNvSpPr>
            <a:spLocks noChangeArrowheads="1"/>
          </p:cNvSpPr>
          <p:nvPr/>
        </p:nvSpPr>
        <p:spPr bwMode="auto">
          <a:xfrm>
            <a:off x="7543800" y="905933"/>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a:solidFill>
                  <a:srgbClr val="000000"/>
                </a:solidFill>
              </a:rPr>
              <a:t>7</a:t>
            </a:r>
            <a:endParaRPr lang="en-US" sz="2000" b="0" dirty="0">
              <a:solidFill>
                <a:srgbClr val="000000"/>
              </a:solidFill>
            </a:endParaRPr>
          </a:p>
        </p:txBody>
      </p:sp>
    </p:spTree>
    <p:extLst>
      <p:ext uri="{BB962C8B-B14F-4D97-AF65-F5344CB8AC3E}">
        <p14:creationId xmlns:p14="http://schemas.microsoft.com/office/powerpoint/2010/main" val="944452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3"/>
          <p:cNvSpPr>
            <a:spLocks noGrp="1"/>
          </p:cNvSpPr>
          <p:nvPr>
            <p:ph type="sldNum" sz="quarter" idx="4294967295"/>
          </p:nvPr>
        </p:nvSpPr>
        <p:spPr>
          <a:xfrm>
            <a:off x="8001000" y="6492875"/>
            <a:ext cx="762000" cy="365125"/>
          </a:xfrm>
        </p:spPr>
        <p:txBody>
          <a:bodyPr/>
          <a:lstStyle/>
          <a:p>
            <a:pPr>
              <a:defRPr/>
            </a:pPr>
            <a:r>
              <a:rPr lang="en-US"/>
              <a:t>J-</a:t>
            </a:r>
            <a:fld id="{6600D22F-1CC7-48CD-9468-AD6169623739}" type="slidenum">
              <a:rPr lang="en-US"/>
              <a:pPr>
                <a:defRPr/>
              </a:pPr>
              <a:t>83</a:t>
            </a:fld>
            <a:endParaRPr lang="en-US"/>
          </a:p>
        </p:txBody>
      </p:sp>
      <p:sp>
        <p:nvSpPr>
          <p:cNvPr id="180226" name="Rectangle 2"/>
          <p:cNvSpPr>
            <a:spLocks noChangeArrowheads="1"/>
          </p:cNvSpPr>
          <p:nvPr/>
        </p:nvSpPr>
        <p:spPr bwMode="auto">
          <a:xfrm>
            <a:off x="533400" y="3141685"/>
            <a:ext cx="5638800" cy="2262800"/>
          </a:xfrm>
          <a:prstGeom prst="rect">
            <a:avLst/>
          </a:prstGeom>
          <a:noFill/>
          <a:ln w="9525">
            <a:noFill/>
            <a:miter lim="800000"/>
            <a:headEnd/>
            <a:tailEnd/>
          </a:ln>
        </p:spPr>
        <p:txBody>
          <a:bodyPr wrap="square" lIns="92075" tIns="46038" rIns="92075" bIns="46038">
            <a:spAutoFit/>
          </a:bodyPr>
          <a:lstStyle/>
          <a:p>
            <a:pPr marL="285750" indent="-285750" eaLnBrk="0" hangingPunct="0">
              <a:spcBef>
                <a:spcPts val="0"/>
              </a:spcBef>
              <a:spcAft>
                <a:spcPts val="600"/>
              </a:spcAft>
              <a:buClr>
                <a:srgbClr val="FF0000"/>
              </a:buClr>
              <a:buSzPct val="100000"/>
              <a:buFont typeface="Wingdings" panose="05000000000000000000" pitchFamily="2" charset="2"/>
              <a:buChar char="q"/>
            </a:pPr>
            <a:r>
              <a:rPr lang="en-US" b="0" dirty="0" smtClean="0"/>
              <a:t>Must </a:t>
            </a:r>
            <a:r>
              <a:rPr lang="en-US" b="0" u="sng" dirty="0">
                <a:solidFill>
                  <a:srgbClr val="FF0000"/>
                </a:solidFill>
              </a:rPr>
              <a:t>appear</a:t>
            </a:r>
            <a:r>
              <a:rPr lang="en-US" b="0" dirty="0"/>
              <a:t> perfectly round and of the same size</a:t>
            </a:r>
            <a:r>
              <a:rPr lang="en-US" b="0" dirty="0" smtClean="0"/>
              <a:t>: </a:t>
            </a:r>
            <a:r>
              <a:rPr lang="en-US" dirty="0"/>
              <a:t> </a:t>
            </a:r>
            <a:r>
              <a:rPr lang="en-US" dirty="0" smtClean="0"/>
              <a:t>                                          </a:t>
            </a:r>
            <a:r>
              <a:rPr lang="en-US" b="0" dirty="0" smtClean="0"/>
              <a:t>1 </a:t>
            </a:r>
            <a:r>
              <a:rPr lang="en-US" b="0" dirty="0"/>
              <a:t>point for each radii </a:t>
            </a:r>
            <a:r>
              <a:rPr lang="en-US" b="0" dirty="0" smtClean="0"/>
              <a:t>change,                                                                         1 point if the two loops are not the same size.</a:t>
            </a:r>
            <a:endParaRPr lang="en-US" b="0" dirty="0"/>
          </a:p>
          <a:p>
            <a:pPr marL="285750" indent="-285750" eaLnBrk="0" hangingPunct="0">
              <a:spcBef>
                <a:spcPts val="0"/>
              </a:spcBef>
              <a:spcAft>
                <a:spcPts val="600"/>
              </a:spcAft>
              <a:buClr>
                <a:srgbClr val="FF0000"/>
              </a:buClr>
              <a:buSzPct val="100000"/>
              <a:buFont typeface="Wingdings" panose="05000000000000000000" pitchFamily="2" charset="2"/>
              <a:buChar char="q"/>
            </a:pPr>
            <a:r>
              <a:rPr lang="en-US" b="0" dirty="0" smtClean="0"/>
              <a:t>Must </a:t>
            </a:r>
            <a:r>
              <a:rPr lang="en-US" b="0" dirty="0"/>
              <a:t>begin and end at the same altitude. </a:t>
            </a:r>
          </a:p>
          <a:p>
            <a:pPr marL="285750" indent="-285750" eaLnBrk="0" hangingPunct="0">
              <a:spcBef>
                <a:spcPts val="0"/>
              </a:spcBef>
              <a:spcAft>
                <a:spcPts val="600"/>
              </a:spcAft>
              <a:buClr>
                <a:srgbClr val="FF0000"/>
              </a:buClr>
              <a:buSzPct val="100000"/>
              <a:buFont typeface="Wingdings" panose="05000000000000000000" pitchFamily="2" charset="2"/>
              <a:buChar char="q"/>
            </a:pPr>
            <a:r>
              <a:rPr lang="en-US" b="0" dirty="0" smtClean="0"/>
              <a:t>Wind </a:t>
            </a:r>
            <a:r>
              <a:rPr lang="en-US" b="0" dirty="0"/>
              <a:t>corrected (Vertical plane): -½ point per 5° error.</a:t>
            </a:r>
          </a:p>
          <a:p>
            <a:pPr marL="285750" indent="-285750" eaLnBrk="0" hangingPunct="0">
              <a:spcBef>
                <a:spcPts val="0"/>
              </a:spcBef>
              <a:spcAft>
                <a:spcPts val="600"/>
              </a:spcAft>
              <a:buClr>
                <a:srgbClr val="FF0000"/>
              </a:buClr>
              <a:buSzPct val="100000"/>
              <a:buFont typeface="Wingdings" panose="05000000000000000000" pitchFamily="2" charset="2"/>
              <a:buChar char="q"/>
            </a:pPr>
            <a:r>
              <a:rPr lang="en-US" b="0" dirty="0" smtClean="0"/>
              <a:t>Wings </a:t>
            </a:r>
            <a:r>
              <a:rPr lang="en-US" b="0" dirty="0"/>
              <a:t>level: - ½ point per 5°</a:t>
            </a:r>
            <a:r>
              <a:rPr lang="en-US" b="0" dirty="0" smtClean="0"/>
              <a:t>.</a:t>
            </a:r>
            <a:endParaRPr lang="en-US" b="0" dirty="0"/>
          </a:p>
        </p:txBody>
      </p:sp>
      <p:sp>
        <p:nvSpPr>
          <p:cNvPr id="16392" name="Rectangle 6"/>
          <p:cNvSpPr>
            <a:spLocks noChangeArrowheads="1"/>
          </p:cNvSpPr>
          <p:nvPr/>
        </p:nvSpPr>
        <p:spPr bwMode="auto">
          <a:xfrm>
            <a:off x="533400" y="1295400"/>
            <a:ext cx="1980981" cy="461665"/>
          </a:xfrm>
          <a:prstGeom prst="rect">
            <a:avLst/>
          </a:prstGeom>
          <a:noFill/>
          <a:ln w="12700">
            <a:noFill/>
            <a:miter lim="800000"/>
            <a:headEnd type="none" w="sm" len="sm"/>
            <a:tailEnd type="none" w="sm" len="sm"/>
          </a:ln>
        </p:spPr>
        <p:txBody>
          <a:bodyPr wrap="none">
            <a:spAutoFit/>
          </a:bodyPr>
          <a:lstStyle/>
          <a:p>
            <a:pPr eaLnBrk="0" hangingPunct="0"/>
            <a:r>
              <a:rPr lang="en-US" sz="2400" dirty="0" smtClean="0">
                <a:solidFill>
                  <a:srgbClr val="000000"/>
                </a:solidFill>
                <a:latin typeface="Arial" pitchFamily="34" charset="0"/>
              </a:rPr>
              <a:t>Vertical Eight</a:t>
            </a:r>
            <a:endParaRPr lang="en-US" sz="2000" b="0" dirty="0">
              <a:solidFill>
                <a:srgbClr val="000000"/>
              </a:solidFill>
              <a:latin typeface="Arial" pitchFamily="34" charset="0"/>
            </a:endParaRPr>
          </a:p>
        </p:txBody>
      </p:sp>
      <p:graphicFrame>
        <p:nvGraphicFramePr>
          <p:cNvPr id="16386" name="Object 7"/>
          <p:cNvGraphicFramePr>
            <a:graphicFrameLocks noChangeAspect="1"/>
          </p:cNvGraphicFramePr>
          <p:nvPr>
            <p:extLst>
              <p:ext uri="{D42A27DB-BD31-4B8C-83A1-F6EECF244321}">
                <p14:modId xmlns:p14="http://schemas.microsoft.com/office/powerpoint/2010/main" val="1002957039"/>
              </p:ext>
            </p:extLst>
          </p:nvPr>
        </p:nvGraphicFramePr>
        <p:xfrm>
          <a:off x="2590800" y="1295400"/>
          <a:ext cx="3304732" cy="1252600"/>
        </p:xfrm>
        <a:graphic>
          <a:graphicData uri="http://schemas.openxmlformats.org/presentationml/2006/ole">
            <mc:AlternateContent xmlns:mc="http://schemas.openxmlformats.org/markup-compatibility/2006">
              <mc:Choice xmlns:v="urn:schemas-microsoft-com:vml" Requires="v">
                <p:oleObj spid="_x0000_s41358" name="Visio" r:id="rId4" imgW="3899787" imgH="1489356" progId="">
                  <p:embed/>
                </p:oleObj>
              </mc:Choice>
              <mc:Fallback>
                <p:oleObj name="Visio" r:id="rId4" imgW="3899787" imgH="1489356" progId="">
                  <p:embed/>
                  <p:pic>
                    <p:nvPicPr>
                      <p:cNvPr id="0" name="Picture 1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1295400"/>
                        <a:ext cx="3304732" cy="12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3"/>
          <p:cNvGraphicFramePr>
            <a:graphicFrameLocks noChangeAspect="1"/>
          </p:cNvGraphicFramePr>
          <p:nvPr>
            <p:extLst>
              <p:ext uri="{D42A27DB-BD31-4B8C-83A1-F6EECF244321}">
                <p14:modId xmlns:p14="http://schemas.microsoft.com/office/powerpoint/2010/main" val="236582021"/>
              </p:ext>
            </p:extLst>
          </p:nvPr>
        </p:nvGraphicFramePr>
        <p:xfrm>
          <a:off x="6096000" y="2153085"/>
          <a:ext cx="2885652" cy="3180915"/>
        </p:xfrm>
        <a:graphic>
          <a:graphicData uri="http://schemas.openxmlformats.org/presentationml/2006/ole">
            <mc:AlternateContent xmlns:mc="http://schemas.openxmlformats.org/markup-compatibility/2006">
              <mc:Choice xmlns:v="urn:schemas-microsoft-com:vml" Requires="v">
                <p:oleObj spid="_x0000_s41359" name="Visio" r:id="rId6" imgW="2131275" imgH="2355255" progId="">
                  <p:embed/>
                </p:oleObj>
              </mc:Choice>
              <mc:Fallback>
                <p:oleObj name="Visio" r:id="rId6" imgW="2131275" imgH="2355255" progId="">
                  <p:embed/>
                  <p:pic>
                    <p:nvPicPr>
                      <p:cNvPr id="0" name="Picture 1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2153085"/>
                        <a:ext cx="2885652" cy="31809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2"/>
          <p:cNvSpPr>
            <a:spLocks noChangeArrowheads="1"/>
          </p:cNvSpPr>
          <p:nvPr/>
        </p:nvSpPr>
        <p:spPr bwMode="auto">
          <a:xfrm>
            <a:off x="6172199" y="0"/>
            <a:ext cx="2751667"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Loops</a:t>
            </a:r>
            <a:endParaRPr lang="en-US" sz="4400" b="1" dirty="0">
              <a:solidFill>
                <a:schemeClr val="tx2"/>
              </a:solidFill>
            </a:endParaRPr>
          </a:p>
        </p:txBody>
      </p:sp>
      <p:sp>
        <p:nvSpPr>
          <p:cNvPr id="14" name="Rectangle 13"/>
          <p:cNvSpPr>
            <a:spLocks noChangeArrowheads="1"/>
          </p:cNvSpPr>
          <p:nvPr/>
        </p:nvSpPr>
        <p:spPr bwMode="auto">
          <a:xfrm>
            <a:off x="7569200"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a:solidFill>
                  <a:srgbClr val="000000"/>
                </a:solidFill>
              </a:rPr>
              <a:t>7</a:t>
            </a:r>
            <a:endParaRPr lang="en-US" sz="2000" b="0" dirty="0">
              <a:solidFill>
                <a:srgbClr val="000000"/>
              </a:solidFill>
            </a:endParaRPr>
          </a:p>
        </p:txBody>
      </p:sp>
      <p:sp>
        <p:nvSpPr>
          <p:cNvPr id="12" name="Rectangle 2"/>
          <p:cNvSpPr>
            <a:spLocks noChangeArrowheads="1"/>
          </p:cNvSpPr>
          <p:nvPr/>
        </p:nvSpPr>
        <p:spPr bwMode="auto">
          <a:xfrm>
            <a:off x="533400" y="5351485"/>
            <a:ext cx="8077200" cy="1277915"/>
          </a:xfrm>
          <a:prstGeom prst="rect">
            <a:avLst/>
          </a:prstGeom>
          <a:noFill/>
          <a:ln w="9525">
            <a:noFill/>
            <a:miter lim="800000"/>
            <a:headEnd/>
            <a:tailEnd/>
          </a:ln>
        </p:spPr>
        <p:txBody>
          <a:bodyPr lIns="92075" tIns="46038" rIns="92075" bIns="46038">
            <a:spAutoFit/>
          </a:bodyPr>
          <a:lstStyle/>
          <a:p>
            <a:pPr marL="285750" indent="-285750" eaLnBrk="0" hangingPunct="0">
              <a:spcBef>
                <a:spcPts val="0"/>
              </a:spcBef>
              <a:spcAft>
                <a:spcPts val="600"/>
              </a:spcAft>
              <a:buClr>
                <a:srgbClr val="FF0000"/>
              </a:buClr>
              <a:buSzPct val="100000"/>
              <a:buFont typeface="Wingdings" panose="05000000000000000000" pitchFamily="2" charset="2"/>
              <a:buChar char="q"/>
            </a:pPr>
            <a:r>
              <a:rPr lang="en-US" b="0" dirty="0" smtClean="0"/>
              <a:t>If half rolls are present, they must immediately follow the looping line and be </a:t>
            </a:r>
            <a:r>
              <a:rPr lang="en-US" b="0" dirty="0" smtClean="0">
                <a:solidFill>
                  <a:srgbClr val="FF0000"/>
                </a:solidFill>
              </a:rPr>
              <a:t>flown </a:t>
            </a:r>
            <a:r>
              <a:rPr lang="en-US" b="0" dirty="0" smtClean="0"/>
              <a:t>on a </a:t>
            </a:r>
            <a:r>
              <a:rPr lang="en-US" b="0" dirty="0" smtClean="0">
                <a:solidFill>
                  <a:srgbClr val="FF0000"/>
                </a:solidFill>
              </a:rPr>
              <a:t>horizontal line</a:t>
            </a:r>
            <a:r>
              <a:rPr lang="en-US" b="0" dirty="0" smtClean="0"/>
              <a:t>. No straight line may precede or follow the half roll: -2 points for visible line before or after.</a:t>
            </a:r>
          </a:p>
          <a:p>
            <a:pPr eaLnBrk="0" hangingPunct="0">
              <a:spcBef>
                <a:spcPts val="0"/>
              </a:spcBef>
              <a:spcAft>
                <a:spcPts val="600"/>
              </a:spcAft>
              <a:buClr>
                <a:srgbClr val="FF0000"/>
              </a:buClr>
              <a:buSzPct val="75000"/>
            </a:pPr>
            <a:endParaRPr lang="en-US" b="0" dirty="0" smtClean="0"/>
          </a:p>
        </p:txBody>
      </p:sp>
    </p:spTree>
    <p:extLst>
      <p:ext uri="{BB962C8B-B14F-4D97-AF65-F5344CB8AC3E}">
        <p14:creationId xmlns:p14="http://schemas.microsoft.com/office/powerpoint/2010/main" val="3911214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2"/>
          <p:cNvSpPr>
            <a:spLocks noGrp="1"/>
          </p:cNvSpPr>
          <p:nvPr>
            <p:ph type="sldNum" sz="quarter" idx="4294967295"/>
          </p:nvPr>
        </p:nvSpPr>
        <p:spPr>
          <a:xfrm>
            <a:off x="8001000" y="6492875"/>
            <a:ext cx="762000" cy="365125"/>
          </a:xfrm>
        </p:spPr>
        <p:txBody>
          <a:bodyPr/>
          <a:lstStyle/>
          <a:p>
            <a:pPr>
              <a:defRPr/>
            </a:pPr>
            <a:r>
              <a:rPr lang="en-US"/>
              <a:t>J-</a:t>
            </a:r>
            <a:fld id="{67E4E708-01D2-47DC-AFEF-B4E87F9C92B3}" type="slidenum">
              <a:rPr lang="en-US"/>
              <a:pPr>
                <a:defRPr/>
              </a:pPr>
              <a:t>84</a:t>
            </a:fld>
            <a:endParaRPr lang="en-US"/>
          </a:p>
        </p:txBody>
      </p:sp>
      <p:sp>
        <p:nvSpPr>
          <p:cNvPr id="249858" name="Rectangle 2"/>
          <p:cNvSpPr>
            <a:spLocks noChangeArrowheads="1"/>
          </p:cNvSpPr>
          <p:nvPr/>
        </p:nvSpPr>
        <p:spPr bwMode="auto">
          <a:xfrm>
            <a:off x="533400" y="1295400"/>
            <a:ext cx="5386450" cy="2800896"/>
          </a:xfrm>
          <a:prstGeom prst="rect">
            <a:avLst/>
          </a:prstGeom>
          <a:noFill/>
          <a:ln w="9525">
            <a:noFill/>
            <a:miter lim="800000"/>
            <a:headEnd/>
            <a:tailEnd/>
          </a:ln>
        </p:spPr>
        <p:txBody>
          <a:bodyPr wrap="square" lIns="92075" tIns="46038" rIns="92075" bIns="46038">
            <a:spAutoFit/>
          </a:bodyPr>
          <a:lstStyle/>
          <a:p>
            <a:pPr marL="342900" indent="-342900" eaLnBrk="0" hangingPunct="0">
              <a:lnSpc>
                <a:spcPct val="125000"/>
              </a:lnSpc>
              <a:spcAft>
                <a:spcPts val="36"/>
              </a:spcAft>
              <a:buClr>
                <a:srgbClr val="FF0000"/>
              </a:buClr>
              <a:buSzPct val="100000"/>
              <a:buFont typeface="Wingdings" charset="2"/>
              <a:buChar char="q"/>
            </a:pPr>
            <a:r>
              <a:rPr lang="en-US" sz="2000" b="0" dirty="0" smtClean="0"/>
              <a:t>Humpty Bumps &amp; Diagonal Humpty Bumps</a:t>
            </a:r>
          </a:p>
          <a:p>
            <a:pPr marL="342900" indent="-342900" eaLnBrk="0" hangingPunct="0">
              <a:lnSpc>
                <a:spcPct val="125000"/>
              </a:lnSpc>
              <a:spcAft>
                <a:spcPts val="36"/>
              </a:spcAft>
              <a:buClr>
                <a:srgbClr val="FF0000"/>
              </a:buClr>
              <a:buSzPct val="100000"/>
              <a:buFont typeface="Wingdings" charset="2"/>
              <a:buChar char="q"/>
            </a:pPr>
            <a:r>
              <a:rPr lang="en-US" sz="2000" b="0" dirty="0" smtClean="0"/>
              <a:t>Half Cubans</a:t>
            </a:r>
            <a:endParaRPr lang="en-US" sz="2000" b="0" dirty="0"/>
          </a:p>
          <a:p>
            <a:pPr marL="342900" indent="-342900" eaLnBrk="0" hangingPunct="0">
              <a:lnSpc>
                <a:spcPct val="125000"/>
              </a:lnSpc>
              <a:spcAft>
                <a:spcPts val="36"/>
              </a:spcAft>
              <a:buClr>
                <a:srgbClr val="FF0000"/>
              </a:buClr>
              <a:buSzPct val="100000"/>
              <a:buFont typeface="Wingdings" charset="2"/>
              <a:buChar char="q"/>
            </a:pPr>
            <a:r>
              <a:rPr lang="en-US" sz="2000" b="0" dirty="0" smtClean="0"/>
              <a:t>Vertical 5/8 loops</a:t>
            </a:r>
            <a:endParaRPr lang="en-US" sz="2000" b="0" dirty="0"/>
          </a:p>
          <a:p>
            <a:pPr marL="342900" indent="-342900" eaLnBrk="0" hangingPunct="0">
              <a:lnSpc>
                <a:spcPct val="125000"/>
              </a:lnSpc>
              <a:spcAft>
                <a:spcPts val="36"/>
              </a:spcAft>
              <a:buClr>
                <a:srgbClr val="FF0000"/>
              </a:buClr>
              <a:buSzPct val="100000"/>
              <a:buFont typeface="Wingdings" charset="2"/>
              <a:buChar char="q"/>
            </a:pPr>
            <a:r>
              <a:rPr lang="en-US" sz="2000" b="0" dirty="0" smtClean="0"/>
              <a:t>“P” Loops &amp; reversing “P” Loops</a:t>
            </a:r>
            <a:endParaRPr lang="en-US" sz="2000" b="0" dirty="0"/>
          </a:p>
          <a:p>
            <a:pPr marL="342900" indent="-342900" eaLnBrk="0" hangingPunct="0">
              <a:lnSpc>
                <a:spcPct val="125000"/>
              </a:lnSpc>
              <a:spcAft>
                <a:spcPts val="36"/>
              </a:spcAft>
              <a:buClr>
                <a:srgbClr val="FF0000"/>
              </a:buClr>
              <a:buSzPct val="100000"/>
              <a:buFont typeface="Wingdings" charset="2"/>
              <a:buChar char="q"/>
            </a:pPr>
            <a:r>
              <a:rPr lang="en-US" sz="2000" b="0" dirty="0" smtClean="0"/>
              <a:t>“Q” Loops</a:t>
            </a:r>
          </a:p>
          <a:p>
            <a:pPr marL="342900" indent="-342900" eaLnBrk="0" hangingPunct="0">
              <a:lnSpc>
                <a:spcPct val="125000"/>
              </a:lnSpc>
              <a:spcAft>
                <a:spcPts val="36"/>
              </a:spcAft>
              <a:buClr>
                <a:srgbClr val="FF0000"/>
              </a:buClr>
              <a:buSzPct val="100000"/>
              <a:buFont typeface="Wingdings" charset="2"/>
              <a:buChar char="q"/>
            </a:pPr>
            <a:r>
              <a:rPr lang="en-US" sz="2000" b="0" dirty="0" smtClean="0"/>
              <a:t>Double Humpty Bumps</a:t>
            </a:r>
            <a:endParaRPr lang="en-US" sz="2000" b="0" dirty="0"/>
          </a:p>
          <a:p>
            <a:pPr marL="342900" indent="-342900" eaLnBrk="0" hangingPunct="0">
              <a:lnSpc>
                <a:spcPct val="125000"/>
              </a:lnSpc>
              <a:spcAft>
                <a:spcPts val="36"/>
              </a:spcAft>
              <a:buClr>
                <a:srgbClr val="FF0000"/>
              </a:buClr>
              <a:buSzPct val="100000"/>
              <a:buFont typeface="Wingdings" charset="2"/>
              <a:buChar char="q"/>
            </a:pPr>
            <a:r>
              <a:rPr lang="en-US" sz="2000" b="0" dirty="0" smtClean="0"/>
              <a:t>Reversing 1¼ Loops</a:t>
            </a:r>
            <a:endParaRPr lang="en-US" sz="2000" b="0" dirty="0"/>
          </a:p>
        </p:txBody>
      </p:sp>
      <p:sp>
        <p:nvSpPr>
          <p:cNvPr id="9"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8" name="Rectangle 2"/>
          <p:cNvSpPr>
            <a:spLocks noChangeArrowheads="1"/>
          </p:cNvSpPr>
          <p:nvPr/>
        </p:nvSpPr>
        <p:spPr bwMode="auto">
          <a:xfrm>
            <a:off x="2590800" y="0"/>
            <a:ext cx="6324600" cy="1066800"/>
          </a:xfrm>
          <a:prstGeom prst="rect">
            <a:avLst/>
          </a:prstGeom>
          <a:noFill/>
          <a:ln w="9525">
            <a:noFill/>
            <a:miter lim="800000"/>
            <a:headEnd/>
            <a:tailEnd/>
          </a:ln>
        </p:spPr>
        <p:txBody>
          <a:bodyPr lIns="92075" tIns="46038" rIns="92075" bIns="46038" anchor="ctr"/>
          <a:lstStyle/>
          <a:p>
            <a:pPr algn="r" eaLnBrk="0" hangingPunct="0"/>
            <a:r>
              <a:rPr lang="en-US" sz="4400" b="1" dirty="0">
                <a:solidFill>
                  <a:schemeClr val="tx2"/>
                </a:solidFill>
              </a:rPr>
              <a:t>L</a:t>
            </a:r>
            <a:r>
              <a:rPr lang="en-US" sz="4400" b="1" dirty="0" smtClean="0">
                <a:solidFill>
                  <a:schemeClr val="tx2"/>
                </a:solidFill>
              </a:rPr>
              <a:t>ines, Loops and Rolls</a:t>
            </a:r>
            <a:endParaRPr lang="en-US" sz="4400" b="1" dirty="0">
              <a:solidFill>
                <a:schemeClr val="tx2"/>
              </a:solidFill>
            </a:endParaRPr>
          </a:p>
        </p:txBody>
      </p:sp>
      <p:sp>
        <p:nvSpPr>
          <p:cNvPr id="7" name="Rectangle 6"/>
          <p:cNvSpPr>
            <a:spLocks noChangeArrowheads="1"/>
          </p:cNvSpPr>
          <p:nvPr/>
        </p:nvSpPr>
        <p:spPr bwMode="auto">
          <a:xfrm>
            <a:off x="7543800"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smtClean="0">
                <a:solidFill>
                  <a:srgbClr val="000000"/>
                </a:solidFill>
              </a:rPr>
              <a:t>8</a:t>
            </a:r>
            <a:endParaRPr lang="en-US" sz="2000" b="0" dirty="0">
              <a:solidFill>
                <a:srgbClr val="000000"/>
              </a:solidFill>
            </a:endParaRPr>
          </a:p>
        </p:txBody>
      </p:sp>
    </p:spTree>
    <p:extLst>
      <p:ext uri="{BB962C8B-B14F-4D97-AF65-F5344CB8AC3E}">
        <p14:creationId xmlns:p14="http://schemas.microsoft.com/office/powerpoint/2010/main" val="1570662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3"/>
          <p:cNvSpPr>
            <a:spLocks noGrp="1"/>
          </p:cNvSpPr>
          <p:nvPr>
            <p:ph type="sldNum" sz="quarter" idx="4294967295"/>
          </p:nvPr>
        </p:nvSpPr>
        <p:spPr>
          <a:xfrm>
            <a:off x="8001000" y="6492875"/>
            <a:ext cx="762000" cy="365125"/>
          </a:xfrm>
        </p:spPr>
        <p:txBody>
          <a:bodyPr/>
          <a:lstStyle/>
          <a:p>
            <a:pPr>
              <a:defRPr/>
            </a:pPr>
            <a:r>
              <a:rPr lang="en-US"/>
              <a:t>J-</a:t>
            </a:r>
            <a:fld id="{00CE951D-750B-4B31-967E-347941534710}" type="slidenum">
              <a:rPr lang="en-US"/>
              <a:pPr>
                <a:defRPr/>
              </a:pPr>
              <a:t>85</a:t>
            </a:fld>
            <a:endParaRPr lang="en-US"/>
          </a:p>
        </p:txBody>
      </p:sp>
      <p:sp>
        <p:nvSpPr>
          <p:cNvPr id="188418" name="Rectangle 2"/>
          <p:cNvSpPr>
            <a:spLocks noChangeArrowheads="1"/>
          </p:cNvSpPr>
          <p:nvPr/>
        </p:nvSpPr>
        <p:spPr bwMode="auto">
          <a:xfrm>
            <a:off x="533400" y="3261682"/>
            <a:ext cx="6324600" cy="2222789"/>
          </a:xfrm>
          <a:prstGeom prst="rect">
            <a:avLst/>
          </a:prstGeom>
          <a:noFill/>
          <a:ln w="9525">
            <a:noFill/>
            <a:miter lim="800000"/>
            <a:headEnd/>
            <a:tailEnd/>
          </a:ln>
        </p:spPr>
        <p:txBody>
          <a:bodyPr wrap="square" lIns="92075" tIns="46038" rIns="92075" bIns="46038">
            <a:spAutoFit/>
          </a:bodyPr>
          <a:lstStyle/>
          <a:p>
            <a:pPr marL="355600" indent="-355600" eaLnBrk="0" hangingPunct="0">
              <a:spcAft>
                <a:spcPts val="600"/>
              </a:spcAft>
              <a:buClr>
                <a:srgbClr val="FF0000"/>
              </a:buClr>
              <a:buSzPct val="100000"/>
              <a:buFont typeface="Wingdings" panose="05000000000000000000" pitchFamily="2" charset="2"/>
              <a:buChar char="q"/>
            </a:pPr>
            <a:r>
              <a:rPr lang="en-US" b="0" dirty="0" smtClean="0"/>
              <a:t>Entry </a:t>
            </a:r>
            <a:r>
              <a:rPr lang="en-US" b="0" dirty="0"/>
              <a:t>and exit partial loop radii </a:t>
            </a:r>
            <a:r>
              <a:rPr lang="en-US" dirty="0" smtClean="0">
                <a:solidFill>
                  <a:srgbClr val="FF0000"/>
                </a:solidFill>
              </a:rPr>
              <a:t>DO NOT </a:t>
            </a:r>
            <a:r>
              <a:rPr lang="en-US" b="0" dirty="0" smtClean="0"/>
              <a:t>have to match. </a:t>
            </a:r>
          </a:p>
          <a:p>
            <a:pPr marL="355600" indent="-355600" eaLnBrk="0" hangingPunct="0">
              <a:spcAft>
                <a:spcPts val="600"/>
              </a:spcAft>
              <a:buClr>
                <a:srgbClr val="FF0000"/>
              </a:buClr>
              <a:buSzPct val="100000"/>
              <a:buFont typeface="Wingdings" panose="05000000000000000000" pitchFamily="2" charset="2"/>
              <a:buChar char="q"/>
            </a:pPr>
            <a:r>
              <a:rPr lang="en-US" b="0" dirty="0" smtClean="0"/>
              <a:t>½ loop must be round.</a:t>
            </a:r>
          </a:p>
          <a:p>
            <a:pPr marL="355600" indent="-355600" eaLnBrk="0" hangingPunct="0">
              <a:spcAft>
                <a:spcPts val="600"/>
              </a:spcAft>
              <a:buClr>
                <a:srgbClr val="FF0000"/>
              </a:buClr>
              <a:buSzPct val="100000"/>
              <a:buFont typeface="Wingdings" panose="05000000000000000000" pitchFamily="2" charset="2"/>
              <a:buChar char="q"/>
            </a:pPr>
            <a:r>
              <a:rPr lang="en-US" b="0" dirty="0" smtClean="0"/>
              <a:t>Entry </a:t>
            </a:r>
            <a:r>
              <a:rPr lang="en-US" b="0" dirty="0"/>
              <a:t>and exit altitude need </a:t>
            </a:r>
            <a:r>
              <a:rPr lang="en-US" dirty="0">
                <a:solidFill>
                  <a:srgbClr val="FF0000"/>
                </a:solidFill>
              </a:rPr>
              <a:t>NOT</a:t>
            </a:r>
            <a:r>
              <a:rPr lang="en-US" b="0" dirty="0"/>
              <a:t> be the same.</a:t>
            </a:r>
          </a:p>
          <a:p>
            <a:pPr marL="355600" indent="-355600" eaLnBrk="0" hangingPunct="0">
              <a:spcAft>
                <a:spcPts val="600"/>
              </a:spcAft>
              <a:buClr>
                <a:srgbClr val="FF0000"/>
              </a:buClr>
              <a:buSzPct val="100000"/>
              <a:buFont typeface="Wingdings" panose="05000000000000000000" pitchFamily="2" charset="2"/>
              <a:buChar char="q"/>
            </a:pPr>
            <a:r>
              <a:rPr lang="en-US" b="0" dirty="0" smtClean="0"/>
              <a:t>Rolls </a:t>
            </a:r>
            <a:r>
              <a:rPr lang="en-US" b="0" dirty="0"/>
              <a:t>must be centered on the line(s)</a:t>
            </a:r>
            <a:r>
              <a:rPr lang="en-US" b="0" dirty="0" smtClean="0"/>
              <a:t>.</a:t>
            </a:r>
          </a:p>
          <a:p>
            <a:pPr marL="355600" indent="-355600" eaLnBrk="0" hangingPunct="0">
              <a:spcAft>
                <a:spcPts val="600"/>
              </a:spcAft>
              <a:buClr>
                <a:srgbClr val="FF0000"/>
              </a:buClr>
              <a:buSzPct val="100000"/>
              <a:buFont typeface="Wingdings" panose="05000000000000000000" pitchFamily="2" charset="2"/>
              <a:buChar char="q"/>
            </a:pPr>
            <a:r>
              <a:rPr lang="en-US" b="0" dirty="0" smtClean="0"/>
              <a:t>Altitude </a:t>
            </a:r>
            <a:r>
              <a:rPr lang="en-US" b="0" dirty="0"/>
              <a:t>is </a:t>
            </a:r>
            <a:r>
              <a:rPr lang="en-US" dirty="0">
                <a:solidFill>
                  <a:srgbClr val="FF0000"/>
                </a:solidFill>
              </a:rPr>
              <a:t>NOT</a:t>
            </a:r>
            <a:r>
              <a:rPr lang="en-US" b="0" dirty="0"/>
              <a:t> a grading criterion.</a:t>
            </a:r>
          </a:p>
          <a:p>
            <a:pPr marL="355600" indent="-355600" eaLnBrk="0" hangingPunct="0">
              <a:spcBef>
                <a:spcPct val="30000"/>
              </a:spcBef>
              <a:spcAft>
                <a:spcPts val="600"/>
              </a:spcAft>
              <a:buClr>
                <a:srgbClr val="FF0000"/>
              </a:buClr>
              <a:buSzPct val="100000"/>
              <a:buFont typeface="Wingdings" panose="05000000000000000000" pitchFamily="2" charset="2"/>
              <a:buChar char="q"/>
            </a:pPr>
            <a:r>
              <a:rPr lang="en-US" b="0" dirty="0" smtClean="0"/>
              <a:t>90</a:t>
            </a:r>
            <a:r>
              <a:rPr lang="en-US" b="0" dirty="0"/>
              <a:t>° &amp; 45° lines are judged on track</a:t>
            </a:r>
            <a:r>
              <a:rPr lang="en-US" b="0" dirty="0" smtClean="0"/>
              <a:t>.</a:t>
            </a:r>
            <a:endParaRPr lang="en-US" b="0" dirty="0"/>
          </a:p>
        </p:txBody>
      </p:sp>
      <p:sp>
        <p:nvSpPr>
          <p:cNvPr id="20487" name="Rectangle 4"/>
          <p:cNvSpPr>
            <a:spLocks noChangeArrowheads="1"/>
          </p:cNvSpPr>
          <p:nvPr/>
        </p:nvSpPr>
        <p:spPr bwMode="auto">
          <a:xfrm>
            <a:off x="533400" y="1295400"/>
            <a:ext cx="4505540" cy="400752"/>
          </a:xfrm>
          <a:prstGeom prst="rect">
            <a:avLst/>
          </a:prstGeom>
          <a:noFill/>
          <a:ln w="9525">
            <a:noFill/>
            <a:miter lim="800000"/>
            <a:headEnd/>
            <a:tailEnd/>
          </a:ln>
        </p:spPr>
        <p:txBody>
          <a:bodyPr wrap="none" lIns="92075" tIns="46038" rIns="92075" bIns="46038">
            <a:spAutoFit/>
          </a:bodyPr>
          <a:lstStyle/>
          <a:p>
            <a:pPr eaLnBrk="0" hangingPunct="0"/>
            <a:r>
              <a:rPr lang="en-US" sz="2000" dirty="0" smtClean="0"/>
              <a:t>Vertical and Diagonal Humpty Bumps</a:t>
            </a:r>
          </a:p>
        </p:txBody>
      </p:sp>
      <p:graphicFrame>
        <p:nvGraphicFramePr>
          <p:cNvPr id="20482" name="Object 10"/>
          <p:cNvGraphicFramePr>
            <a:graphicFrameLocks noChangeAspect="1"/>
          </p:cNvGraphicFramePr>
          <p:nvPr>
            <p:extLst>
              <p:ext uri="{D42A27DB-BD31-4B8C-83A1-F6EECF244321}">
                <p14:modId xmlns:p14="http://schemas.microsoft.com/office/powerpoint/2010/main" val="2452737422"/>
              </p:ext>
            </p:extLst>
          </p:nvPr>
        </p:nvGraphicFramePr>
        <p:xfrm>
          <a:off x="1981200" y="1828800"/>
          <a:ext cx="5070430" cy="1241597"/>
        </p:xfrm>
        <a:graphic>
          <a:graphicData uri="http://schemas.openxmlformats.org/presentationml/2006/ole">
            <mc:AlternateContent xmlns:mc="http://schemas.openxmlformats.org/markup-compatibility/2006">
              <mc:Choice xmlns:v="urn:schemas-microsoft-com:vml" Requires="v">
                <p:oleObj spid="_x0000_s42191" name="Visio" r:id="rId4" imgW="5124649" imgH="1265652" progId="">
                  <p:embed/>
                </p:oleObj>
              </mc:Choice>
              <mc:Fallback>
                <p:oleObj name="Visio" r:id="rId4" imgW="5124649" imgH="1265652" progId="">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828800"/>
                        <a:ext cx="5070430" cy="12415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 descr="Fig 46.jpg"/>
          <p:cNvPicPr>
            <a:picLocks noChangeAspect="1"/>
          </p:cNvPicPr>
          <p:nvPr/>
        </p:nvPicPr>
        <p:blipFill>
          <a:blip r:embed="rId6" cstate="print"/>
          <a:srcRect l="3759" t="3072"/>
          <a:stretch>
            <a:fillRect/>
          </a:stretch>
        </p:blipFill>
        <p:spPr>
          <a:xfrm>
            <a:off x="6248400" y="3657600"/>
            <a:ext cx="2371226" cy="2921964"/>
          </a:xfrm>
          <a:prstGeom prst="rect">
            <a:avLst/>
          </a:prstGeom>
        </p:spPr>
      </p:pic>
      <p:sp>
        <p:nvSpPr>
          <p:cNvPr id="11" name="Rectangle 2"/>
          <p:cNvSpPr>
            <a:spLocks noChangeArrowheads="1"/>
          </p:cNvSpPr>
          <p:nvPr/>
        </p:nvSpPr>
        <p:spPr bwMode="auto">
          <a:xfrm>
            <a:off x="2590800" y="0"/>
            <a:ext cx="6324600" cy="1066800"/>
          </a:xfrm>
          <a:prstGeom prst="rect">
            <a:avLst/>
          </a:prstGeom>
          <a:noFill/>
          <a:ln w="9525">
            <a:noFill/>
            <a:miter lim="800000"/>
            <a:headEnd/>
            <a:tailEnd/>
          </a:ln>
        </p:spPr>
        <p:txBody>
          <a:bodyPr lIns="92075" tIns="46038" rIns="92075" bIns="46038" anchor="ctr"/>
          <a:lstStyle/>
          <a:p>
            <a:pPr algn="r" eaLnBrk="0" hangingPunct="0"/>
            <a:r>
              <a:rPr lang="en-US" sz="4400" b="1" dirty="0">
                <a:solidFill>
                  <a:schemeClr val="tx2"/>
                </a:solidFill>
              </a:rPr>
              <a:t>L</a:t>
            </a:r>
            <a:r>
              <a:rPr lang="en-US" sz="4400" b="1" dirty="0" smtClean="0">
                <a:solidFill>
                  <a:schemeClr val="tx2"/>
                </a:solidFill>
              </a:rPr>
              <a:t>ines, Loops and Rolls</a:t>
            </a:r>
            <a:endParaRPr lang="en-US" sz="4400" b="1" dirty="0">
              <a:solidFill>
                <a:schemeClr val="tx2"/>
              </a:solidFill>
            </a:endParaRPr>
          </a:p>
        </p:txBody>
      </p:sp>
      <p:sp>
        <p:nvSpPr>
          <p:cNvPr id="15" name="Rectangle 14"/>
          <p:cNvSpPr>
            <a:spLocks noChangeArrowheads="1"/>
          </p:cNvSpPr>
          <p:nvPr/>
        </p:nvSpPr>
        <p:spPr bwMode="auto">
          <a:xfrm>
            <a:off x="7543800" y="922867"/>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smtClean="0">
                <a:solidFill>
                  <a:srgbClr val="000000"/>
                </a:solidFill>
              </a:rPr>
              <a:t>8</a:t>
            </a:r>
            <a:endParaRPr lang="en-US" sz="2000" b="0" dirty="0">
              <a:solidFill>
                <a:srgbClr val="000000"/>
              </a:solidFill>
            </a:endParaRPr>
          </a:p>
        </p:txBody>
      </p:sp>
    </p:spTree>
    <p:extLst>
      <p:ext uri="{BB962C8B-B14F-4D97-AF65-F5344CB8AC3E}">
        <p14:creationId xmlns:p14="http://schemas.microsoft.com/office/powerpoint/2010/main" val="3077689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4294967295"/>
          </p:nvPr>
        </p:nvSpPr>
        <p:spPr>
          <a:xfrm>
            <a:off x="8001000" y="6492875"/>
            <a:ext cx="762000" cy="365125"/>
          </a:xfrm>
        </p:spPr>
        <p:txBody>
          <a:bodyPr/>
          <a:lstStyle/>
          <a:p>
            <a:pPr>
              <a:defRPr/>
            </a:pPr>
            <a:r>
              <a:rPr lang="en-US"/>
              <a:t>J-</a:t>
            </a:r>
            <a:fld id="{9C29B88B-E3B1-4693-BC86-2A6DB4DE8946}" type="slidenum">
              <a:rPr lang="en-US"/>
              <a:pPr>
                <a:defRPr/>
              </a:pPr>
              <a:t>86</a:t>
            </a:fld>
            <a:endParaRPr lang="en-US"/>
          </a:p>
        </p:txBody>
      </p:sp>
      <p:sp>
        <p:nvSpPr>
          <p:cNvPr id="190466" name="Rectangle 2"/>
          <p:cNvSpPr>
            <a:spLocks noChangeArrowheads="1"/>
          </p:cNvSpPr>
          <p:nvPr/>
        </p:nvSpPr>
        <p:spPr bwMode="auto">
          <a:xfrm>
            <a:off x="533400" y="3581400"/>
            <a:ext cx="8229600" cy="2493633"/>
          </a:xfrm>
          <a:prstGeom prst="rect">
            <a:avLst/>
          </a:prstGeom>
          <a:noFill/>
          <a:ln w="9525">
            <a:noFill/>
            <a:miter lim="800000"/>
            <a:headEnd/>
            <a:tailEnd/>
          </a:ln>
        </p:spPr>
        <p:txBody>
          <a:bodyPr lIns="92075" tIns="46038" rIns="92075" bIns="46038">
            <a:spAutoFit/>
          </a:bodyPr>
          <a:lstStyle/>
          <a:p>
            <a:pPr marL="285750" indent="-285750" eaLnBrk="0" hangingPunct="0">
              <a:spcBef>
                <a:spcPts val="0"/>
              </a:spcBef>
              <a:spcAft>
                <a:spcPts val="600"/>
              </a:spcAft>
              <a:buClr>
                <a:srgbClr val="FF0000"/>
              </a:buClr>
              <a:buSzPct val="100000"/>
              <a:buFont typeface="Wingdings" panose="05000000000000000000" pitchFamily="2" charset="2"/>
              <a:buChar char="q"/>
            </a:pPr>
            <a:r>
              <a:rPr lang="en-US" b="0" dirty="0" smtClean="0"/>
              <a:t>1</a:t>
            </a:r>
            <a:r>
              <a:rPr lang="en-US" b="0" dirty="0"/>
              <a:t>/8 loop and 5/8 loop </a:t>
            </a:r>
            <a:r>
              <a:rPr lang="en-US" dirty="0" smtClean="0">
                <a:solidFill>
                  <a:srgbClr val="FF0000"/>
                </a:solidFill>
              </a:rPr>
              <a:t>DO NOT </a:t>
            </a:r>
            <a:r>
              <a:rPr lang="en-US" b="0" dirty="0" smtClean="0"/>
              <a:t>to be </a:t>
            </a:r>
            <a:r>
              <a:rPr lang="en-US" b="0" dirty="0"/>
              <a:t>same radius. </a:t>
            </a:r>
            <a:endParaRPr lang="en-US" b="0" dirty="0" smtClean="0"/>
          </a:p>
          <a:p>
            <a:pPr marL="285750" indent="-285750" eaLnBrk="0" hangingPunct="0">
              <a:spcBef>
                <a:spcPts val="0"/>
              </a:spcBef>
              <a:spcAft>
                <a:spcPts val="600"/>
              </a:spcAft>
              <a:buClr>
                <a:srgbClr val="FF0000"/>
              </a:buClr>
              <a:buSzPct val="100000"/>
              <a:buFont typeface="Wingdings" panose="05000000000000000000" pitchFamily="2" charset="2"/>
              <a:buChar char="q"/>
            </a:pPr>
            <a:r>
              <a:rPr lang="en-US" b="0" dirty="0" smtClean="0"/>
              <a:t>If </a:t>
            </a:r>
            <a:r>
              <a:rPr lang="en-US" b="0" dirty="0"/>
              <a:t>present, rolls must be centered on the 45° line</a:t>
            </a:r>
            <a:r>
              <a:rPr lang="en-US" b="0" dirty="0" smtClean="0"/>
              <a:t>. </a:t>
            </a:r>
          </a:p>
          <a:p>
            <a:pPr marL="285750" indent="-285750" eaLnBrk="0" hangingPunct="0">
              <a:spcBef>
                <a:spcPts val="0"/>
              </a:spcBef>
              <a:spcAft>
                <a:spcPts val="600"/>
              </a:spcAft>
              <a:buClr>
                <a:srgbClr val="FF0000"/>
              </a:buClr>
              <a:buSzPct val="100000"/>
              <a:buFont typeface="Wingdings" panose="05000000000000000000" pitchFamily="2" charset="2"/>
              <a:buChar char="q"/>
            </a:pPr>
            <a:r>
              <a:rPr lang="en-US" b="0" dirty="0" smtClean="0"/>
              <a:t>All </a:t>
            </a:r>
            <a:r>
              <a:rPr lang="en-US" b="0" dirty="0"/>
              <a:t>lines are judged on track: - ½ point per 5</a:t>
            </a:r>
            <a:r>
              <a:rPr lang="en-US" b="0" dirty="0" smtClean="0"/>
              <a:t>°</a:t>
            </a:r>
          </a:p>
          <a:p>
            <a:pPr marL="285750" indent="-285750" eaLnBrk="0" hangingPunct="0">
              <a:spcBef>
                <a:spcPts val="0"/>
              </a:spcBef>
              <a:spcAft>
                <a:spcPts val="600"/>
              </a:spcAft>
              <a:buClr>
                <a:srgbClr val="FF0000"/>
              </a:buClr>
              <a:buSzPct val="100000"/>
              <a:buFont typeface="Wingdings" panose="05000000000000000000" pitchFamily="2" charset="2"/>
              <a:buChar char="q"/>
            </a:pPr>
            <a:r>
              <a:rPr lang="en-US" b="0" dirty="0" smtClean="0"/>
              <a:t>If </a:t>
            </a:r>
            <a:r>
              <a:rPr lang="en-US" b="0" dirty="0"/>
              <a:t>rolls are </a:t>
            </a:r>
            <a:r>
              <a:rPr lang="en-US" b="0" dirty="0" smtClean="0"/>
              <a:t>present on the horizontal line, </a:t>
            </a:r>
            <a:r>
              <a:rPr lang="en-US" b="0" dirty="0"/>
              <a:t>there must be no </a:t>
            </a:r>
            <a:endParaRPr lang="en-US" b="0" dirty="0" smtClean="0"/>
          </a:p>
          <a:p>
            <a:pPr eaLnBrk="0" hangingPunct="0">
              <a:spcBef>
                <a:spcPts val="0"/>
              </a:spcBef>
              <a:spcAft>
                <a:spcPts val="600"/>
              </a:spcAft>
              <a:buClr>
                <a:srgbClr val="FF0000"/>
              </a:buClr>
              <a:buSzPct val="100000"/>
            </a:pPr>
            <a:r>
              <a:rPr lang="en-US" b="0" dirty="0" smtClean="0"/>
              <a:t>      visible </a:t>
            </a:r>
            <a:r>
              <a:rPr lang="en-US" b="0" dirty="0"/>
              <a:t>line between the start/end of loop and roll: </a:t>
            </a:r>
            <a:endParaRPr lang="en-US" b="0" dirty="0" smtClean="0"/>
          </a:p>
          <a:p>
            <a:pPr eaLnBrk="0" hangingPunct="0">
              <a:spcBef>
                <a:spcPts val="0"/>
              </a:spcBef>
              <a:spcAft>
                <a:spcPts val="600"/>
              </a:spcAft>
              <a:buClr>
                <a:srgbClr val="FF0000"/>
              </a:buClr>
              <a:buSzPct val="100000"/>
            </a:pPr>
            <a:r>
              <a:rPr lang="en-US" b="0" dirty="0" smtClean="0"/>
              <a:t>     -</a:t>
            </a:r>
            <a:r>
              <a:rPr lang="en-US" b="0" dirty="0"/>
              <a:t>2 point if visible line, more if line is </a:t>
            </a:r>
            <a:r>
              <a:rPr lang="en-US" b="0" dirty="0" smtClean="0"/>
              <a:t>extended.</a:t>
            </a:r>
            <a:endParaRPr lang="en-US" b="0" dirty="0"/>
          </a:p>
          <a:p>
            <a:pPr marL="285750" indent="-285750" eaLnBrk="0" hangingPunct="0">
              <a:spcBef>
                <a:spcPts val="0"/>
              </a:spcBef>
              <a:spcAft>
                <a:spcPts val="600"/>
              </a:spcAft>
              <a:buClr>
                <a:srgbClr val="FF0000"/>
              </a:buClr>
              <a:buSzPct val="100000"/>
              <a:buFont typeface="Wingdings" panose="05000000000000000000" pitchFamily="2" charset="2"/>
              <a:buChar char="q"/>
            </a:pPr>
            <a:r>
              <a:rPr lang="en-US" b="0" dirty="0"/>
              <a:t> Entry and exit altitude need </a:t>
            </a:r>
            <a:r>
              <a:rPr lang="en-US" dirty="0">
                <a:solidFill>
                  <a:srgbClr val="FF0000"/>
                </a:solidFill>
              </a:rPr>
              <a:t>NOT</a:t>
            </a:r>
            <a:r>
              <a:rPr lang="en-US" b="0" dirty="0"/>
              <a:t> be the same.</a:t>
            </a:r>
          </a:p>
        </p:txBody>
      </p:sp>
      <p:sp>
        <p:nvSpPr>
          <p:cNvPr id="21511" name="Rectangle 6"/>
          <p:cNvSpPr>
            <a:spLocks noChangeArrowheads="1"/>
          </p:cNvSpPr>
          <p:nvPr/>
        </p:nvSpPr>
        <p:spPr bwMode="auto">
          <a:xfrm>
            <a:off x="550333" y="1320800"/>
            <a:ext cx="5105400" cy="400752"/>
          </a:xfrm>
          <a:prstGeom prst="rect">
            <a:avLst/>
          </a:prstGeom>
          <a:noFill/>
          <a:ln w="9525">
            <a:noFill/>
            <a:miter lim="800000"/>
            <a:headEnd/>
            <a:tailEnd/>
          </a:ln>
        </p:spPr>
        <p:txBody>
          <a:bodyPr wrap="square" lIns="92075" tIns="46038" rIns="92075" bIns="46038">
            <a:spAutoFit/>
          </a:bodyPr>
          <a:lstStyle/>
          <a:p>
            <a:pPr eaLnBrk="0" hangingPunct="0">
              <a:spcBef>
                <a:spcPct val="30000"/>
              </a:spcBef>
            </a:pPr>
            <a:r>
              <a:rPr lang="en-US" sz="2000" dirty="0" smtClean="0"/>
              <a:t>Direct and Reverse Half Cuban Eights</a:t>
            </a:r>
            <a:endParaRPr lang="en-US" sz="2000" dirty="0"/>
          </a:p>
        </p:txBody>
      </p:sp>
      <p:sp>
        <p:nvSpPr>
          <p:cNvPr id="10"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 descr="Fig 47.jpg"/>
          <p:cNvPicPr>
            <a:picLocks noChangeAspect="1"/>
          </p:cNvPicPr>
          <p:nvPr/>
        </p:nvPicPr>
        <p:blipFill>
          <a:blip r:embed="rId4" cstate="print"/>
          <a:srcRect l="980" t="2206"/>
          <a:stretch>
            <a:fillRect/>
          </a:stretch>
        </p:blipFill>
        <p:spPr>
          <a:xfrm>
            <a:off x="6248400" y="2514600"/>
            <a:ext cx="2603978" cy="2057400"/>
          </a:xfrm>
          <a:prstGeom prst="rect">
            <a:avLst/>
          </a:prstGeom>
        </p:spPr>
      </p:pic>
      <p:grpSp>
        <p:nvGrpSpPr>
          <p:cNvPr id="4" name="Group 3"/>
          <p:cNvGrpSpPr/>
          <p:nvPr/>
        </p:nvGrpSpPr>
        <p:grpSpPr>
          <a:xfrm>
            <a:off x="2514600" y="2057400"/>
            <a:ext cx="3070716" cy="994219"/>
            <a:chOff x="1981200" y="1828800"/>
            <a:chExt cx="3070716" cy="994219"/>
          </a:xfrm>
        </p:grpSpPr>
        <p:graphicFrame>
          <p:nvGraphicFramePr>
            <p:cNvPr id="21506" name="Object 9"/>
            <p:cNvGraphicFramePr>
              <a:graphicFrameLocks noChangeAspect="1"/>
            </p:cNvGraphicFramePr>
            <p:nvPr>
              <p:extLst>
                <p:ext uri="{D42A27DB-BD31-4B8C-83A1-F6EECF244321}">
                  <p14:modId xmlns:p14="http://schemas.microsoft.com/office/powerpoint/2010/main" val="1395786536"/>
                </p:ext>
              </p:extLst>
            </p:nvPr>
          </p:nvGraphicFramePr>
          <p:xfrm>
            <a:off x="1981200" y="1828800"/>
            <a:ext cx="3070716" cy="914400"/>
          </p:xfrm>
          <a:graphic>
            <a:graphicData uri="http://schemas.openxmlformats.org/presentationml/2006/ole">
              <mc:AlternateContent xmlns:mc="http://schemas.openxmlformats.org/markup-compatibility/2006">
                <mc:Choice xmlns:v="urn:schemas-microsoft-com:vml" Requires="v">
                  <p:oleObj spid="_x0000_s43215" name="Visio" r:id="rId5" imgW="3468611" imgH="1040392" progId="">
                    <p:embed/>
                  </p:oleObj>
                </mc:Choice>
                <mc:Fallback>
                  <p:oleObj name="Visio" r:id="rId5" imgW="3468611" imgH="1040392" progId="">
                    <p:embed/>
                    <p:pic>
                      <p:nvPicPr>
                        <p:cNvPr id="0" name="Picture 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1828800"/>
                          <a:ext cx="3070716"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6"/>
            <p:cNvSpPr>
              <a:spLocks noChangeArrowheads="1"/>
            </p:cNvSpPr>
            <p:nvPr/>
          </p:nvSpPr>
          <p:spPr bwMode="auto">
            <a:xfrm>
              <a:off x="2438400" y="2510981"/>
              <a:ext cx="762000" cy="308419"/>
            </a:xfrm>
            <a:prstGeom prst="rect">
              <a:avLst/>
            </a:prstGeom>
            <a:noFill/>
            <a:ln w="9525">
              <a:noFill/>
              <a:miter lim="800000"/>
              <a:headEnd/>
              <a:tailEnd/>
            </a:ln>
          </p:spPr>
          <p:txBody>
            <a:bodyPr wrap="square" lIns="92075" tIns="46038" rIns="92075" bIns="46038">
              <a:spAutoFit/>
            </a:bodyPr>
            <a:lstStyle/>
            <a:p>
              <a:pPr eaLnBrk="0" hangingPunct="0">
                <a:spcBef>
                  <a:spcPct val="30000"/>
                </a:spcBef>
              </a:pPr>
              <a:r>
                <a:rPr lang="en-US" sz="1400" dirty="0" smtClean="0"/>
                <a:t>Direct</a:t>
              </a:r>
              <a:endParaRPr lang="en-US" sz="1400" dirty="0"/>
            </a:p>
          </p:txBody>
        </p:sp>
        <p:sp>
          <p:nvSpPr>
            <p:cNvPr id="16" name="Rectangle 6"/>
            <p:cNvSpPr>
              <a:spLocks noChangeArrowheads="1"/>
            </p:cNvSpPr>
            <p:nvPr/>
          </p:nvSpPr>
          <p:spPr bwMode="auto">
            <a:xfrm>
              <a:off x="3962400" y="2514600"/>
              <a:ext cx="956733" cy="308419"/>
            </a:xfrm>
            <a:prstGeom prst="rect">
              <a:avLst/>
            </a:prstGeom>
            <a:noFill/>
            <a:ln w="9525">
              <a:noFill/>
              <a:miter lim="800000"/>
              <a:headEnd/>
              <a:tailEnd/>
            </a:ln>
          </p:spPr>
          <p:txBody>
            <a:bodyPr wrap="square" lIns="92075" tIns="46038" rIns="92075" bIns="46038">
              <a:spAutoFit/>
            </a:bodyPr>
            <a:lstStyle/>
            <a:p>
              <a:pPr eaLnBrk="0" hangingPunct="0">
                <a:spcBef>
                  <a:spcPct val="30000"/>
                </a:spcBef>
              </a:pPr>
              <a:r>
                <a:rPr lang="en-US" sz="1400" dirty="0" smtClean="0"/>
                <a:t>Reverse</a:t>
              </a:r>
              <a:endParaRPr lang="en-US" sz="1400" dirty="0"/>
            </a:p>
          </p:txBody>
        </p:sp>
      </p:grpSp>
      <p:sp>
        <p:nvSpPr>
          <p:cNvPr id="17" name="Rectangle 2"/>
          <p:cNvSpPr>
            <a:spLocks noChangeArrowheads="1"/>
          </p:cNvSpPr>
          <p:nvPr/>
        </p:nvSpPr>
        <p:spPr bwMode="auto">
          <a:xfrm>
            <a:off x="2590800" y="0"/>
            <a:ext cx="6324600" cy="1066800"/>
          </a:xfrm>
          <a:prstGeom prst="rect">
            <a:avLst/>
          </a:prstGeom>
          <a:noFill/>
          <a:ln w="9525">
            <a:noFill/>
            <a:miter lim="800000"/>
            <a:headEnd/>
            <a:tailEnd/>
          </a:ln>
        </p:spPr>
        <p:txBody>
          <a:bodyPr lIns="92075" tIns="46038" rIns="92075" bIns="46038" anchor="ctr"/>
          <a:lstStyle/>
          <a:p>
            <a:pPr algn="r" eaLnBrk="0" hangingPunct="0"/>
            <a:r>
              <a:rPr lang="en-US" sz="4400" b="1" dirty="0">
                <a:solidFill>
                  <a:schemeClr val="tx2"/>
                </a:solidFill>
              </a:rPr>
              <a:t>L</a:t>
            </a:r>
            <a:r>
              <a:rPr lang="en-US" sz="4400" b="1" dirty="0" smtClean="0">
                <a:solidFill>
                  <a:schemeClr val="tx2"/>
                </a:solidFill>
              </a:rPr>
              <a:t>ines, Loops and Rolls</a:t>
            </a:r>
            <a:endParaRPr lang="en-US" sz="4400" b="1" dirty="0">
              <a:solidFill>
                <a:schemeClr val="tx2"/>
              </a:solidFill>
            </a:endParaRPr>
          </a:p>
        </p:txBody>
      </p:sp>
      <p:sp>
        <p:nvSpPr>
          <p:cNvPr id="18" name="Rectangle 17"/>
          <p:cNvSpPr>
            <a:spLocks noChangeArrowheads="1"/>
          </p:cNvSpPr>
          <p:nvPr/>
        </p:nvSpPr>
        <p:spPr bwMode="auto">
          <a:xfrm>
            <a:off x="7543800"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smtClean="0">
                <a:solidFill>
                  <a:srgbClr val="000000"/>
                </a:solidFill>
              </a:rPr>
              <a:t>8</a:t>
            </a:r>
            <a:endParaRPr lang="en-US" sz="2000" b="0" dirty="0">
              <a:solidFill>
                <a:srgbClr val="000000"/>
              </a:solidFill>
            </a:endParaRPr>
          </a:p>
        </p:txBody>
      </p:sp>
    </p:spTree>
    <p:extLst>
      <p:ext uri="{BB962C8B-B14F-4D97-AF65-F5344CB8AC3E}">
        <p14:creationId xmlns:p14="http://schemas.microsoft.com/office/powerpoint/2010/main" val="403729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4294967295"/>
          </p:nvPr>
        </p:nvSpPr>
        <p:spPr>
          <a:xfrm>
            <a:off x="8001000" y="6492875"/>
            <a:ext cx="762000" cy="365125"/>
          </a:xfrm>
        </p:spPr>
        <p:txBody>
          <a:bodyPr/>
          <a:lstStyle/>
          <a:p>
            <a:pPr>
              <a:defRPr/>
            </a:pPr>
            <a:r>
              <a:rPr lang="en-US"/>
              <a:t>J-</a:t>
            </a:r>
            <a:fld id="{9C29B88B-E3B1-4693-BC86-2A6DB4DE8946}" type="slidenum">
              <a:rPr lang="en-US"/>
              <a:pPr>
                <a:defRPr/>
              </a:pPr>
              <a:t>87</a:t>
            </a:fld>
            <a:endParaRPr lang="en-US"/>
          </a:p>
        </p:txBody>
      </p:sp>
      <p:sp>
        <p:nvSpPr>
          <p:cNvPr id="190466" name="Rectangle 2"/>
          <p:cNvSpPr>
            <a:spLocks noChangeArrowheads="1"/>
          </p:cNvSpPr>
          <p:nvPr/>
        </p:nvSpPr>
        <p:spPr bwMode="auto">
          <a:xfrm>
            <a:off x="533400" y="3200400"/>
            <a:ext cx="5867400" cy="1708802"/>
          </a:xfrm>
          <a:prstGeom prst="rect">
            <a:avLst/>
          </a:prstGeom>
          <a:noFill/>
          <a:ln w="9525">
            <a:noFill/>
            <a:miter lim="800000"/>
            <a:headEnd/>
            <a:tailEnd/>
          </a:ln>
        </p:spPr>
        <p:txBody>
          <a:bodyPr wrap="square" lIns="92075" tIns="46038" rIns="92075" bIns="46038">
            <a:spAutoFit/>
          </a:bodyPr>
          <a:lstStyle/>
          <a:p>
            <a:pPr marL="285750" indent="-285750" eaLnBrk="0" hangingPunct="0">
              <a:spcBef>
                <a:spcPts val="0"/>
              </a:spcBef>
              <a:spcAft>
                <a:spcPts val="600"/>
              </a:spcAft>
              <a:buClr>
                <a:srgbClr val="FF0000"/>
              </a:buClr>
              <a:buSzPct val="100000"/>
              <a:buFont typeface="Wingdings" panose="05000000000000000000" pitchFamily="2" charset="2"/>
              <a:buChar char="q"/>
            </a:pPr>
            <a:r>
              <a:rPr lang="en-US" b="0" dirty="0" smtClean="0"/>
              <a:t>Part loops </a:t>
            </a:r>
            <a:r>
              <a:rPr lang="en-US" dirty="0" smtClean="0">
                <a:solidFill>
                  <a:srgbClr val="FF0000"/>
                </a:solidFill>
              </a:rPr>
              <a:t>DO NOT </a:t>
            </a:r>
            <a:r>
              <a:rPr lang="en-US" b="0" dirty="0" smtClean="0"/>
              <a:t>have to be the same radii. </a:t>
            </a:r>
          </a:p>
          <a:p>
            <a:pPr marL="285750" indent="-285750" eaLnBrk="0" hangingPunct="0">
              <a:spcBef>
                <a:spcPts val="0"/>
              </a:spcBef>
              <a:spcAft>
                <a:spcPts val="600"/>
              </a:spcAft>
              <a:buClr>
                <a:srgbClr val="FF0000"/>
              </a:buClr>
              <a:buSzPct val="100000"/>
              <a:buFont typeface="Wingdings" panose="05000000000000000000" pitchFamily="2" charset="2"/>
              <a:buChar char="q"/>
            </a:pPr>
            <a:r>
              <a:rPr lang="en-US" b="0" dirty="0" smtClean="0"/>
              <a:t>If </a:t>
            </a:r>
            <a:r>
              <a:rPr lang="en-US" b="0" dirty="0"/>
              <a:t>present, rolls must be centered on the 45° </a:t>
            </a:r>
            <a:r>
              <a:rPr lang="en-US" b="0" dirty="0" smtClean="0"/>
              <a:t>line </a:t>
            </a:r>
            <a:br>
              <a:rPr lang="en-US" b="0" dirty="0" smtClean="0"/>
            </a:br>
            <a:r>
              <a:rPr lang="en-US" b="0" dirty="0" smtClean="0"/>
              <a:t>and vertical line.</a:t>
            </a:r>
            <a:endParaRPr lang="en-US" dirty="0"/>
          </a:p>
          <a:p>
            <a:pPr marL="285750" indent="-285750" eaLnBrk="0" hangingPunct="0">
              <a:spcBef>
                <a:spcPts val="0"/>
              </a:spcBef>
              <a:spcAft>
                <a:spcPts val="600"/>
              </a:spcAft>
              <a:buClr>
                <a:srgbClr val="FF0000"/>
              </a:buClr>
              <a:buSzPct val="100000"/>
              <a:buFont typeface="Wingdings" panose="05000000000000000000" pitchFamily="2" charset="2"/>
              <a:buChar char="q"/>
            </a:pPr>
            <a:r>
              <a:rPr lang="en-US" b="0" dirty="0" smtClean="0"/>
              <a:t>90</a:t>
            </a:r>
            <a:r>
              <a:rPr lang="en-US" b="0" dirty="0"/>
              <a:t>° &amp; 45° lines are judged on track: - ½ point per 5</a:t>
            </a:r>
            <a:r>
              <a:rPr lang="en-US" b="0" dirty="0" smtClean="0"/>
              <a:t>°</a:t>
            </a:r>
            <a:endParaRPr lang="en-US" b="0" dirty="0"/>
          </a:p>
          <a:p>
            <a:pPr marL="285750" indent="-285750" eaLnBrk="0" hangingPunct="0">
              <a:spcBef>
                <a:spcPts val="0"/>
              </a:spcBef>
              <a:spcAft>
                <a:spcPts val="600"/>
              </a:spcAft>
              <a:buClr>
                <a:srgbClr val="FF0000"/>
              </a:buClr>
              <a:buSzPct val="100000"/>
              <a:buFont typeface="Wingdings" panose="05000000000000000000" pitchFamily="2" charset="2"/>
              <a:buChar char="q"/>
            </a:pPr>
            <a:r>
              <a:rPr lang="en-US" b="0" dirty="0"/>
              <a:t> Entry and exit altitude need </a:t>
            </a:r>
            <a:r>
              <a:rPr lang="en-US" dirty="0">
                <a:solidFill>
                  <a:srgbClr val="FF0000"/>
                </a:solidFill>
              </a:rPr>
              <a:t>NOT</a:t>
            </a:r>
            <a:r>
              <a:rPr lang="en-US" b="0" dirty="0"/>
              <a:t> be the same.</a:t>
            </a:r>
          </a:p>
        </p:txBody>
      </p:sp>
      <p:sp>
        <p:nvSpPr>
          <p:cNvPr id="21511" name="Rectangle 6"/>
          <p:cNvSpPr>
            <a:spLocks noChangeArrowheads="1"/>
          </p:cNvSpPr>
          <p:nvPr/>
        </p:nvSpPr>
        <p:spPr bwMode="auto">
          <a:xfrm>
            <a:off x="533400" y="1329267"/>
            <a:ext cx="3657600" cy="400752"/>
          </a:xfrm>
          <a:prstGeom prst="rect">
            <a:avLst/>
          </a:prstGeom>
          <a:noFill/>
          <a:ln w="9525">
            <a:noFill/>
            <a:miter lim="800000"/>
            <a:headEnd/>
            <a:tailEnd/>
          </a:ln>
        </p:spPr>
        <p:txBody>
          <a:bodyPr wrap="square" lIns="92075" tIns="46038" rIns="92075" bIns="46038">
            <a:spAutoFit/>
          </a:bodyPr>
          <a:lstStyle/>
          <a:p>
            <a:pPr eaLnBrk="0" hangingPunct="0">
              <a:spcBef>
                <a:spcPct val="30000"/>
              </a:spcBef>
            </a:pPr>
            <a:r>
              <a:rPr lang="en-US" sz="2000" dirty="0" smtClean="0"/>
              <a:t>Vertical 5/8 Loop - Teardrop </a:t>
            </a:r>
            <a:endParaRPr lang="en-US" sz="2000" dirty="0"/>
          </a:p>
        </p:txBody>
      </p:sp>
      <p:sp>
        <p:nvSpPr>
          <p:cNvPr id="10"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14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1494" name="Object 9"/>
          <p:cNvGraphicFramePr>
            <a:graphicFrameLocks noChangeAspect="1"/>
          </p:cNvGraphicFramePr>
          <p:nvPr>
            <p:extLst>
              <p:ext uri="{D42A27DB-BD31-4B8C-83A1-F6EECF244321}">
                <p14:modId xmlns:p14="http://schemas.microsoft.com/office/powerpoint/2010/main" val="3702620878"/>
              </p:ext>
            </p:extLst>
          </p:nvPr>
        </p:nvGraphicFramePr>
        <p:xfrm>
          <a:off x="3962400" y="1371600"/>
          <a:ext cx="3055693" cy="1558836"/>
        </p:xfrm>
        <a:graphic>
          <a:graphicData uri="http://schemas.openxmlformats.org/presentationml/2006/ole">
            <mc:AlternateContent xmlns:mc="http://schemas.openxmlformats.org/markup-compatibility/2006">
              <mc:Choice xmlns:v="urn:schemas-microsoft-com:vml" Requires="v">
                <p:oleObj spid="_x0000_s44238" name="Visio" r:id="rId4" imgW="2192945" imgH="1117935" progId="">
                  <p:embed/>
                </p:oleObj>
              </mc:Choice>
              <mc:Fallback>
                <p:oleObj name="Visio" r:id="rId4" imgW="2192945" imgH="1117935" progId="">
                  <p:embed/>
                  <p:pic>
                    <p:nvPicPr>
                      <p:cNvPr id="0" name="Picture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1371600"/>
                        <a:ext cx="3055693" cy="15588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13" descr="Fig 48.jpg"/>
          <p:cNvPicPr>
            <a:picLocks noChangeAspect="1"/>
          </p:cNvPicPr>
          <p:nvPr/>
        </p:nvPicPr>
        <p:blipFill>
          <a:blip r:embed="rId6" cstate="print"/>
          <a:srcRect l="1059" t="2222"/>
          <a:stretch>
            <a:fillRect/>
          </a:stretch>
        </p:blipFill>
        <p:spPr>
          <a:xfrm>
            <a:off x="6248400" y="3276600"/>
            <a:ext cx="2777768" cy="2519039"/>
          </a:xfrm>
          <a:prstGeom prst="rect">
            <a:avLst/>
          </a:prstGeom>
        </p:spPr>
      </p:pic>
      <p:sp>
        <p:nvSpPr>
          <p:cNvPr id="12" name="Rectangle 2"/>
          <p:cNvSpPr>
            <a:spLocks noChangeArrowheads="1"/>
          </p:cNvSpPr>
          <p:nvPr/>
        </p:nvSpPr>
        <p:spPr bwMode="auto">
          <a:xfrm>
            <a:off x="2590800" y="0"/>
            <a:ext cx="6324600" cy="1066800"/>
          </a:xfrm>
          <a:prstGeom prst="rect">
            <a:avLst/>
          </a:prstGeom>
          <a:noFill/>
          <a:ln w="9525">
            <a:noFill/>
            <a:miter lim="800000"/>
            <a:headEnd/>
            <a:tailEnd/>
          </a:ln>
        </p:spPr>
        <p:txBody>
          <a:bodyPr lIns="92075" tIns="46038" rIns="92075" bIns="46038" anchor="ctr"/>
          <a:lstStyle/>
          <a:p>
            <a:pPr algn="r" eaLnBrk="0" hangingPunct="0"/>
            <a:r>
              <a:rPr lang="en-US" sz="4400" b="1" dirty="0">
                <a:solidFill>
                  <a:schemeClr val="tx2"/>
                </a:solidFill>
              </a:rPr>
              <a:t>L</a:t>
            </a:r>
            <a:r>
              <a:rPr lang="en-US" sz="4400" b="1" dirty="0" smtClean="0">
                <a:solidFill>
                  <a:schemeClr val="tx2"/>
                </a:solidFill>
              </a:rPr>
              <a:t>ines, Loops and Rolls</a:t>
            </a:r>
            <a:endParaRPr lang="en-US" sz="4400" b="1" dirty="0">
              <a:solidFill>
                <a:schemeClr val="tx2"/>
              </a:solidFill>
            </a:endParaRPr>
          </a:p>
        </p:txBody>
      </p:sp>
      <p:sp>
        <p:nvSpPr>
          <p:cNvPr id="16" name="Rectangle 15"/>
          <p:cNvSpPr>
            <a:spLocks noChangeArrowheads="1"/>
          </p:cNvSpPr>
          <p:nvPr/>
        </p:nvSpPr>
        <p:spPr bwMode="auto">
          <a:xfrm>
            <a:off x="7543800" y="922867"/>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smtClean="0">
                <a:solidFill>
                  <a:srgbClr val="000000"/>
                </a:solidFill>
              </a:rPr>
              <a:t>8</a:t>
            </a:r>
            <a:endParaRPr lang="en-US" sz="2000" b="0" dirty="0">
              <a:solidFill>
                <a:srgbClr val="000000"/>
              </a:solidFill>
            </a:endParaRPr>
          </a:p>
        </p:txBody>
      </p:sp>
    </p:spTree>
    <p:extLst>
      <p:ext uri="{BB962C8B-B14F-4D97-AF65-F5344CB8AC3E}">
        <p14:creationId xmlns:p14="http://schemas.microsoft.com/office/powerpoint/2010/main" val="102472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4294967295"/>
          </p:nvPr>
        </p:nvSpPr>
        <p:spPr>
          <a:xfrm>
            <a:off x="8001000" y="6492875"/>
            <a:ext cx="762000" cy="365125"/>
          </a:xfrm>
        </p:spPr>
        <p:txBody>
          <a:bodyPr/>
          <a:lstStyle/>
          <a:p>
            <a:pPr>
              <a:defRPr/>
            </a:pPr>
            <a:r>
              <a:rPr lang="en-US"/>
              <a:t>J-</a:t>
            </a:r>
            <a:fld id="{485598EA-5975-4771-BDE6-C9B03CE66BBD}" type="slidenum">
              <a:rPr lang="en-US"/>
              <a:pPr>
                <a:defRPr/>
              </a:pPr>
              <a:t>88</a:t>
            </a:fld>
            <a:endParaRPr lang="en-US"/>
          </a:p>
        </p:txBody>
      </p:sp>
      <p:sp>
        <p:nvSpPr>
          <p:cNvPr id="224259" name="Rectangle 3"/>
          <p:cNvSpPr>
            <a:spLocks noChangeArrowheads="1"/>
          </p:cNvSpPr>
          <p:nvPr/>
        </p:nvSpPr>
        <p:spPr bwMode="auto">
          <a:xfrm>
            <a:off x="533400" y="3505200"/>
            <a:ext cx="8001000" cy="1985801"/>
          </a:xfrm>
          <a:prstGeom prst="rect">
            <a:avLst/>
          </a:prstGeom>
          <a:noFill/>
          <a:ln w="9525">
            <a:noFill/>
            <a:miter lim="800000"/>
            <a:headEnd/>
            <a:tailEnd/>
          </a:ln>
        </p:spPr>
        <p:txBody>
          <a:bodyPr lIns="92075" tIns="46038" rIns="92075" bIns="46038">
            <a:spAutoFit/>
          </a:bodyPr>
          <a:lstStyle/>
          <a:p>
            <a:pPr marL="285750" indent="-285750" eaLnBrk="0" hangingPunct="0">
              <a:spcAft>
                <a:spcPts val="600"/>
              </a:spcAft>
              <a:buClr>
                <a:srgbClr val="FF0000"/>
              </a:buClr>
              <a:buSzPct val="100000"/>
              <a:buFont typeface="Wingdings" panose="05000000000000000000" pitchFamily="2" charset="2"/>
              <a:buChar char="q"/>
            </a:pPr>
            <a:r>
              <a:rPr lang="en-US" b="0" dirty="0" smtClean="0"/>
              <a:t>Radii </a:t>
            </a:r>
            <a:r>
              <a:rPr lang="en-US" b="0" dirty="0"/>
              <a:t>of 3/4 &amp; 1/4 loops </a:t>
            </a:r>
            <a:r>
              <a:rPr lang="en-US" dirty="0" smtClean="0">
                <a:solidFill>
                  <a:srgbClr val="FF0000"/>
                </a:solidFill>
              </a:rPr>
              <a:t>MAY </a:t>
            </a:r>
            <a:r>
              <a:rPr lang="en-US" dirty="0">
                <a:solidFill>
                  <a:srgbClr val="FF0000"/>
                </a:solidFill>
              </a:rPr>
              <a:t>be </a:t>
            </a:r>
            <a:r>
              <a:rPr lang="en-US" dirty="0" smtClean="0">
                <a:solidFill>
                  <a:srgbClr val="FF0000"/>
                </a:solidFill>
              </a:rPr>
              <a:t>different</a:t>
            </a:r>
            <a:r>
              <a:rPr lang="en-US" b="0" dirty="0" smtClean="0"/>
              <a:t>.</a:t>
            </a:r>
            <a:r>
              <a:rPr lang="en-US" b="0" dirty="0" smtClean="0">
                <a:solidFill>
                  <a:srgbClr val="FF0000"/>
                </a:solidFill>
              </a:rPr>
              <a:t> </a:t>
            </a:r>
          </a:p>
          <a:p>
            <a:pPr marL="285750" indent="-285750" eaLnBrk="0" hangingPunct="0">
              <a:spcAft>
                <a:spcPts val="600"/>
              </a:spcAft>
              <a:buClr>
                <a:srgbClr val="FF0000"/>
              </a:buClr>
              <a:buSzPct val="100000"/>
              <a:buFont typeface="Wingdings" panose="05000000000000000000" pitchFamily="2" charset="2"/>
              <a:buChar char="q"/>
            </a:pPr>
            <a:r>
              <a:rPr lang="en-US" b="0" dirty="0" smtClean="0"/>
              <a:t>If </a:t>
            </a:r>
            <a:r>
              <a:rPr lang="en-US" b="0" dirty="0"/>
              <a:t>roll is present on a 90° </a:t>
            </a:r>
            <a:r>
              <a:rPr lang="en-US" b="0" dirty="0" smtClean="0"/>
              <a:t>line</a:t>
            </a:r>
            <a:r>
              <a:rPr lang="en-US" b="0" dirty="0"/>
              <a:t>, it must be </a:t>
            </a:r>
            <a:r>
              <a:rPr lang="en-US" b="0" dirty="0" smtClean="0"/>
              <a:t>centered.</a:t>
            </a:r>
          </a:p>
          <a:p>
            <a:pPr marL="285750" indent="-285750" eaLnBrk="0" hangingPunct="0">
              <a:spcAft>
                <a:spcPts val="600"/>
              </a:spcAft>
              <a:buClr>
                <a:srgbClr val="FF0000"/>
              </a:buClr>
              <a:buSzPct val="100000"/>
              <a:buFont typeface="Wingdings" panose="05000000000000000000" pitchFamily="2" charset="2"/>
              <a:buChar char="q"/>
            </a:pPr>
            <a:r>
              <a:rPr lang="en-US" b="0" dirty="0" smtClean="0"/>
              <a:t>If </a:t>
            </a:r>
            <a:r>
              <a:rPr lang="en-US" b="0" dirty="0"/>
              <a:t>roll is present, on a horizontal line, there must </a:t>
            </a:r>
            <a:r>
              <a:rPr lang="en-US" b="0" dirty="0" smtClean="0"/>
              <a:t>be no </a:t>
            </a:r>
            <a:r>
              <a:rPr lang="en-US" b="0" dirty="0"/>
              <a:t>visible line between the  start/end of loop and </a:t>
            </a:r>
            <a:r>
              <a:rPr lang="en-US" b="0" dirty="0" smtClean="0"/>
              <a:t>roll</a:t>
            </a:r>
            <a:r>
              <a:rPr lang="en-US" dirty="0"/>
              <a:t> </a:t>
            </a:r>
            <a:r>
              <a:rPr lang="en-US" dirty="0" smtClean="0"/>
              <a:t>- </a:t>
            </a:r>
            <a:r>
              <a:rPr lang="en-US" b="0" dirty="0" smtClean="0"/>
              <a:t>2 </a:t>
            </a:r>
            <a:r>
              <a:rPr lang="en-US" b="0" dirty="0"/>
              <a:t>point if visible line, - more if line is </a:t>
            </a:r>
            <a:r>
              <a:rPr lang="en-US" b="0" dirty="0" smtClean="0"/>
              <a:t>extended</a:t>
            </a:r>
            <a:endParaRPr lang="en-US" b="0" dirty="0"/>
          </a:p>
          <a:p>
            <a:pPr marL="285750" indent="-285750" eaLnBrk="0" hangingPunct="0">
              <a:spcAft>
                <a:spcPts val="600"/>
              </a:spcAft>
              <a:buClr>
                <a:srgbClr val="FF0000"/>
              </a:buClr>
              <a:buSzPct val="100000"/>
              <a:buFont typeface="Wingdings" panose="05000000000000000000" pitchFamily="2" charset="2"/>
              <a:buChar char="q"/>
            </a:pPr>
            <a:r>
              <a:rPr lang="en-US" b="0" dirty="0"/>
              <a:t> Entry and exit altitude </a:t>
            </a:r>
            <a:r>
              <a:rPr lang="en-US" b="0" dirty="0" smtClean="0"/>
              <a:t>may </a:t>
            </a:r>
            <a:r>
              <a:rPr lang="en-US" dirty="0" smtClean="0">
                <a:solidFill>
                  <a:srgbClr val="FF0000"/>
                </a:solidFill>
              </a:rPr>
              <a:t>NOT</a:t>
            </a:r>
            <a:r>
              <a:rPr lang="en-US" b="0" dirty="0" smtClean="0"/>
              <a:t> </a:t>
            </a:r>
            <a:r>
              <a:rPr lang="en-US" b="0" dirty="0"/>
              <a:t>be the same on </a:t>
            </a:r>
            <a:r>
              <a:rPr lang="en-US" b="0" dirty="0" smtClean="0"/>
              <a:t>P Loops</a:t>
            </a:r>
            <a:r>
              <a:rPr lang="en-US" b="0" dirty="0"/>
              <a:t>.</a:t>
            </a:r>
          </a:p>
        </p:txBody>
      </p:sp>
      <p:sp>
        <p:nvSpPr>
          <p:cNvPr id="22535" name="Rectangle 5"/>
          <p:cNvSpPr>
            <a:spLocks noChangeArrowheads="1"/>
          </p:cNvSpPr>
          <p:nvPr/>
        </p:nvSpPr>
        <p:spPr bwMode="auto">
          <a:xfrm>
            <a:off x="550333" y="1295400"/>
            <a:ext cx="1297906" cy="400752"/>
          </a:xfrm>
          <a:prstGeom prst="rect">
            <a:avLst/>
          </a:prstGeom>
          <a:noFill/>
          <a:ln w="9525">
            <a:noFill/>
            <a:miter lim="800000"/>
            <a:headEnd/>
            <a:tailEnd/>
          </a:ln>
        </p:spPr>
        <p:txBody>
          <a:bodyPr wrap="none" lIns="92075" tIns="46038" rIns="92075" bIns="46038">
            <a:spAutoFit/>
          </a:bodyPr>
          <a:lstStyle/>
          <a:p>
            <a:pPr eaLnBrk="0" hangingPunct="0">
              <a:spcBef>
                <a:spcPct val="30000"/>
              </a:spcBef>
            </a:pPr>
            <a:r>
              <a:rPr lang="en-US" sz="2000" dirty="0" smtClean="0"/>
              <a:t>“P” Loops</a:t>
            </a:r>
            <a:endParaRPr lang="en-US" sz="2000" dirty="0"/>
          </a:p>
        </p:txBody>
      </p:sp>
      <p:graphicFrame>
        <p:nvGraphicFramePr>
          <p:cNvPr id="22530" name="Object 9"/>
          <p:cNvGraphicFramePr>
            <a:graphicFrameLocks noChangeAspect="1"/>
          </p:cNvGraphicFramePr>
          <p:nvPr>
            <p:extLst>
              <p:ext uri="{D42A27DB-BD31-4B8C-83A1-F6EECF244321}">
                <p14:modId xmlns:p14="http://schemas.microsoft.com/office/powerpoint/2010/main" val="3810536011"/>
              </p:ext>
            </p:extLst>
          </p:nvPr>
        </p:nvGraphicFramePr>
        <p:xfrm>
          <a:off x="2514600" y="1752600"/>
          <a:ext cx="4577209" cy="1474910"/>
        </p:xfrm>
        <a:graphic>
          <a:graphicData uri="http://schemas.openxmlformats.org/presentationml/2006/ole">
            <mc:AlternateContent xmlns:mc="http://schemas.openxmlformats.org/markup-compatibility/2006">
              <mc:Choice xmlns:v="urn:schemas-microsoft-com:vml" Requires="v">
                <p:oleObj spid="_x0000_s45263" name="Visio" r:id="rId4" imgW="3469654" imgH="1117935" progId="">
                  <p:embed/>
                </p:oleObj>
              </mc:Choice>
              <mc:Fallback>
                <p:oleObj name="Visio" r:id="rId4" imgW="3469654" imgH="1117935" progId="">
                  <p:embed/>
                  <p:pic>
                    <p:nvPicPr>
                      <p:cNvPr id="0" name="Picture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752600"/>
                        <a:ext cx="4577209" cy="14749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12" name="Rectangle 2"/>
          <p:cNvSpPr>
            <a:spLocks noChangeArrowheads="1"/>
          </p:cNvSpPr>
          <p:nvPr/>
        </p:nvSpPr>
        <p:spPr bwMode="auto">
          <a:xfrm>
            <a:off x="2590800" y="0"/>
            <a:ext cx="6324600" cy="1066800"/>
          </a:xfrm>
          <a:prstGeom prst="rect">
            <a:avLst/>
          </a:prstGeom>
          <a:noFill/>
          <a:ln w="9525">
            <a:noFill/>
            <a:miter lim="800000"/>
            <a:headEnd/>
            <a:tailEnd/>
          </a:ln>
        </p:spPr>
        <p:txBody>
          <a:bodyPr lIns="92075" tIns="46038" rIns="92075" bIns="46038" anchor="ctr"/>
          <a:lstStyle/>
          <a:p>
            <a:pPr algn="r" eaLnBrk="0" hangingPunct="0"/>
            <a:r>
              <a:rPr lang="en-US" sz="4400" b="1" dirty="0">
                <a:solidFill>
                  <a:schemeClr val="tx2"/>
                </a:solidFill>
              </a:rPr>
              <a:t>L</a:t>
            </a:r>
            <a:r>
              <a:rPr lang="en-US" sz="4400" b="1" dirty="0" smtClean="0">
                <a:solidFill>
                  <a:schemeClr val="tx2"/>
                </a:solidFill>
              </a:rPr>
              <a:t>ines, Loops and Rolls</a:t>
            </a:r>
            <a:endParaRPr lang="en-US" sz="4400" b="1" dirty="0">
              <a:solidFill>
                <a:schemeClr val="tx2"/>
              </a:solidFill>
            </a:endParaRPr>
          </a:p>
        </p:txBody>
      </p:sp>
      <p:sp>
        <p:nvSpPr>
          <p:cNvPr id="13" name="Rectangle 12"/>
          <p:cNvSpPr>
            <a:spLocks noChangeArrowheads="1"/>
          </p:cNvSpPr>
          <p:nvPr/>
        </p:nvSpPr>
        <p:spPr bwMode="auto">
          <a:xfrm>
            <a:off x="7543800"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smtClean="0">
                <a:solidFill>
                  <a:srgbClr val="000000"/>
                </a:solidFill>
              </a:rPr>
              <a:t>8</a:t>
            </a:r>
            <a:endParaRPr lang="en-US" sz="2000" b="0" dirty="0">
              <a:solidFill>
                <a:srgbClr val="000000"/>
              </a:solidFill>
            </a:endParaRPr>
          </a:p>
        </p:txBody>
      </p:sp>
    </p:spTree>
    <p:extLst>
      <p:ext uri="{BB962C8B-B14F-4D97-AF65-F5344CB8AC3E}">
        <p14:creationId xmlns:p14="http://schemas.microsoft.com/office/powerpoint/2010/main" val="1452651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2"/>
          <p:cNvSpPr>
            <a:spLocks noGrp="1"/>
          </p:cNvSpPr>
          <p:nvPr>
            <p:ph type="sldNum" sz="quarter" idx="4294967295"/>
          </p:nvPr>
        </p:nvSpPr>
        <p:spPr>
          <a:xfrm>
            <a:off x="8001000" y="6492875"/>
            <a:ext cx="762000" cy="365125"/>
          </a:xfrm>
        </p:spPr>
        <p:txBody>
          <a:bodyPr/>
          <a:lstStyle/>
          <a:p>
            <a:pPr>
              <a:defRPr/>
            </a:pPr>
            <a:r>
              <a:rPr lang="en-US"/>
              <a:t>J-</a:t>
            </a:r>
            <a:fld id="{2B5C2099-0832-4C5A-8394-CCC16FB6F237}" type="slidenum">
              <a:rPr lang="en-US"/>
              <a:pPr>
                <a:defRPr/>
              </a:pPr>
              <a:t>89</a:t>
            </a:fld>
            <a:endParaRPr lang="en-US"/>
          </a:p>
        </p:txBody>
      </p:sp>
      <p:sp>
        <p:nvSpPr>
          <p:cNvPr id="23557" name="Rectangle 2"/>
          <p:cNvSpPr>
            <a:spLocks noChangeArrowheads="1"/>
          </p:cNvSpPr>
          <p:nvPr/>
        </p:nvSpPr>
        <p:spPr bwMode="auto">
          <a:xfrm>
            <a:off x="533400" y="1329267"/>
            <a:ext cx="2667000" cy="396875"/>
          </a:xfrm>
          <a:prstGeom prst="rect">
            <a:avLst/>
          </a:prstGeom>
          <a:noFill/>
          <a:ln w="12700">
            <a:noFill/>
            <a:miter lim="800000"/>
            <a:headEnd/>
            <a:tailEnd/>
          </a:ln>
        </p:spPr>
        <p:txBody>
          <a:bodyPr wrap="square">
            <a:spAutoFit/>
          </a:bodyPr>
          <a:lstStyle/>
          <a:p>
            <a:pPr eaLnBrk="0" hangingPunct="0">
              <a:spcBef>
                <a:spcPct val="50000"/>
              </a:spcBef>
            </a:pPr>
            <a:r>
              <a:rPr lang="en-US" sz="2000" dirty="0" smtClean="0"/>
              <a:t>Reversing “P” Loops  </a:t>
            </a:r>
            <a:endParaRPr lang="en-US" sz="2000" dirty="0"/>
          </a:p>
        </p:txBody>
      </p:sp>
      <p:sp>
        <p:nvSpPr>
          <p:cNvPr id="11"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3"/>
          <p:cNvGraphicFramePr>
            <a:graphicFrameLocks noChangeAspect="1"/>
          </p:cNvGraphicFramePr>
          <p:nvPr>
            <p:extLst>
              <p:ext uri="{D42A27DB-BD31-4B8C-83A1-F6EECF244321}">
                <p14:modId xmlns:p14="http://schemas.microsoft.com/office/powerpoint/2010/main" val="3615308602"/>
              </p:ext>
            </p:extLst>
          </p:nvPr>
        </p:nvGraphicFramePr>
        <p:xfrm>
          <a:off x="5775225" y="1752600"/>
          <a:ext cx="3216376" cy="2286000"/>
        </p:xfrm>
        <a:graphic>
          <a:graphicData uri="http://schemas.openxmlformats.org/presentationml/2006/ole">
            <mc:AlternateContent xmlns:mc="http://schemas.openxmlformats.org/markup-compatibility/2006">
              <mc:Choice xmlns:v="urn:schemas-microsoft-com:vml" Requires="v">
                <p:oleObj spid="_x0000_s46283" name="Visio" r:id="rId3" imgW="3283911" imgH="2312286" progId="">
                  <p:embed/>
                </p:oleObj>
              </mc:Choice>
              <mc:Fallback>
                <p:oleObj name="Visio" r:id="rId3" imgW="3283911" imgH="2312286" progId="">
                  <p:embed/>
                  <p:pic>
                    <p:nvPicPr>
                      <p:cNvPr id="0" name="Picture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5225" y="1752600"/>
                        <a:ext cx="3216376"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0886" name="Rectangle 6"/>
          <p:cNvSpPr>
            <a:spLocks noChangeArrowheads="1"/>
          </p:cNvSpPr>
          <p:nvPr/>
        </p:nvSpPr>
        <p:spPr bwMode="auto">
          <a:xfrm>
            <a:off x="533400" y="2743200"/>
            <a:ext cx="5105400" cy="1277915"/>
          </a:xfrm>
          <a:prstGeom prst="rect">
            <a:avLst/>
          </a:prstGeom>
          <a:noFill/>
          <a:ln w="9525">
            <a:noFill/>
            <a:miter lim="800000"/>
            <a:headEnd/>
            <a:tailEnd/>
          </a:ln>
        </p:spPr>
        <p:txBody>
          <a:bodyPr wrap="square" lIns="92075" tIns="46038" rIns="92075" bIns="46038">
            <a:spAutoFit/>
          </a:bodyPr>
          <a:lstStyle/>
          <a:p>
            <a:pPr marL="285750" indent="-285750" eaLnBrk="0" hangingPunct="0">
              <a:spcAft>
                <a:spcPts val="600"/>
              </a:spcAft>
              <a:buClr>
                <a:srgbClr val="FF0000"/>
              </a:buClr>
              <a:buSzPct val="100000"/>
              <a:buFont typeface="Wingdings" panose="05000000000000000000" pitchFamily="2" charset="2"/>
              <a:buChar char="q"/>
            </a:pPr>
            <a:r>
              <a:rPr lang="en-US" b="0" dirty="0" smtClean="0"/>
              <a:t>Radii </a:t>
            </a:r>
            <a:r>
              <a:rPr lang="en-US" b="0" dirty="0"/>
              <a:t>of </a:t>
            </a:r>
            <a:r>
              <a:rPr lang="en-US" dirty="0"/>
              <a:t>“JOINED” </a:t>
            </a:r>
            <a:r>
              <a:rPr lang="en-US" b="0" dirty="0"/>
              <a:t>Multiple part loops must </a:t>
            </a:r>
            <a:r>
              <a:rPr lang="en-US" b="0" dirty="0" smtClean="0"/>
              <a:t>be equal</a:t>
            </a:r>
            <a:r>
              <a:rPr lang="en-US" b="0" dirty="0"/>
              <a:t>. </a:t>
            </a:r>
            <a:endParaRPr lang="en-US" dirty="0">
              <a:solidFill>
                <a:srgbClr val="FF0000"/>
              </a:solidFill>
            </a:endParaRPr>
          </a:p>
          <a:p>
            <a:pPr marL="742950" lvl="1" indent="-285750" eaLnBrk="0" hangingPunct="0">
              <a:spcAft>
                <a:spcPts val="600"/>
              </a:spcAft>
              <a:buClr>
                <a:srgbClr val="FF0000"/>
              </a:buClr>
              <a:buSzPct val="100000"/>
              <a:buFont typeface="Arial" panose="020B0604020202020204" pitchFamily="34" charset="0"/>
              <a:buChar char="•"/>
            </a:pPr>
            <a:r>
              <a:rPr lang="en-US" b="0" dirty="0" smtClean="0">
                <a:solidFill>
                  <a:srgbClr val="FF0000"/>
                </a:solidFill>
              </a:rPr>
              <a:t>1 point for each radius that is different from the first part loop.</a:t>
            </a:r>
            <a:endParaRPr lang="en-US" b="0" dirty="0"/>
          </a:p>
        </p:txBody>
      </p:sp>
      <p:sp>
        <p:nvSpPr>
          <p:cNvPr id="4" name="TextBox 3"/>
          <p:cNvSpPr txBox="1"/>
          <p:nvPr/>
        </p:nvSpPr>
        <p:spPr>
          <a:xfrm>
            <a:off x="550333" y="4114800"/>
            <a:ext cx="8077200" cy="1908215"/>
          </a:xfrm>
          <a:prstGeom prst="rect">
            <a:avLst/>
          </a:prstGeom>
          <a:noFill/>
        </p:spPr>
        <p:txBody>
          <a:bodyPr wrap="square" rtlCol="0">
            <a:spAutoFit/>
          </a:bodyPr>
          <a:lstStyle/>
          <a:p>
            <a:pPr marL="285750" indent="-285750" eaLnBrk="0" hangingPunct="0">
              <a:spcAft>
                <a:spcPts val="600"/>
              </a:spcAft>
              <a:buClr>
                <a:srgbClr val="FF0000"/>
              </a:buClr>
              <a:buSzPct val="100000"/>
              <a:buFont typeface="Wingdings" panose="05000000000000000000" pitchFamily="2" charset="2"/>
              <a:buChar char="q"/>
            </a:pPr>
            <a:r>
              <a:rPr lang="en-US" dirty="0"/>
              <a:t>Radii of “EXIT or ENTRY” ¼ loop </a:t>
            </a:r>
            <a:r>
              <a:rPr lang="en-US" dirty="0">
                <a:solidFill>
                  <a:srgbClr val="FF0000"/>
                </a:solidFill>
              </a:rPr>
              <a:t>need not match </a:t>
            </a:r>
            <a:r>
              <a:rPr lang="en-US" dirty="0"/>
              <a:t>the radii of the joined loops.  - Loop rules apply</a:t>
            </a:r>
          </a:p>
          <a:p>
            <a:pPr marL="285750" indent="-285750" eaLnBrk="0" hangingPunct="0">
              <a:spcAft>
                <a:spcPts val="600"/>
              </a:spcAft>
              <a:buClr>
                <a:srgbClr val="FF0000"/>
              </a:buClr>
              <a:buSzPct val="100000"/>
              <a:buFont typeface="Wingdings" panose="05000000000000000000" pitchFamily="2" charset="2"/>
              <a:buChar char="q"/>
            </a:pPr>
            <a:r>
              <a:rPr lang="en-US" dirty="0" smtClean="0">
                <a:solidFill>
                  <a:srgbClr val="FF0000"/>
                </a:solidFill>
              </a:rPr>
              <a:t>NO </a:t>
            </a:r>
            <a:r>
              <a:rPr lang="en-US" dirty="0">
                <a:solidFill>
                  <a:srgbClr val="FF0000"/>
                </a:solidFill>
              </a:rPr>
              <a:t>LINE between “JOINED” loops</a:t>
            </a:r>
            <a:r>
              <a:rPr lang="en-US" dirty="0"/>
              <a:t>:  </a:t>
            </a:r>
            <a:r>
              <a:rPr lang="en-US" dirty="0" smtClean="0"/>
              <a:t>minimum 2 </a:t>
            </a:r>
            <a:r>
              <a:rPr lang="en-US" dirty="0"/>
              <a:t>point if visible </a:t>
            </a:r>
            <a:r>
              <a:rPr lang="en-US" dirty="0" smtClean="0"/>
              <a:t>line.</a:t>
            </a:r>
          </a:p>
          <a:p>
            <a:pPr marL="285750" indent="-285750" eaLnBrk="0" hangingPunct="0">
              <a:spcAft>
                <a:spcPts val="600"/>
              </a:spcAft>
              <a:buClr>
                <a:srgbClr val="FF0000"/>
              </a:buClr>
              <a:buSzPct val="100000"/>
              <a:buFont typeface="Wingdings" panose="05000000000000000000" pitchFamily="2" charset="2"/>
              <a:buChar char="q"/>
            </a:pPr>
            <a:r>
              <a:rPr lang="en-US" dirty="0" smtClean="0"/>
              <a:t>If </a:t>
            </a:r>
            <a:r>
              <a:rPr lang="en-US" dirty="0"/>
              <a:t>rolls are present on the horizontal line, there must be no visible line between the start/end of loop and roll:  </a:t>
            </a:r>
            <a:r>
              <a:rPr lang="en-US" dirty="0" smtClean="0"/>
              <a:t>minimum 2 </a:t>
            </a:r>
            <a:r>
              <a:rPr lang="en-US" dirty="0"/>
              <a:t>point if visible line, more if line is </a:t>
            </a:r>
            <a:r>
              <a:rPr lang="en-US" dirty="0" smtClean="0"/>
              <a:t>extended.</a:t>
            </a:r>
            <a:endParaRPr lang="en-US" dirty="0"/>
          </a:p>
        </p:txBody>
      </p:sp>
      <p:sp>
        <p:nvSpPr>
          <p:cNvPr id="14" name="Rectangle 2"/>
          <p:cNvSpPr>
            <a:spLocks noChangeArrowheads="1"/>
          </p:cNvSpPr>
          <p:nvPr/>
        </p:nvSpPr>
        <p:spPr bwMode="auto">
          <a:xfrm>
            <a:off x="2590800" y="0"/>
            <a:ext cx="6324600" cy="1066800"/>
          </a:xfrm>
          <a:prstGeom prst="rect">
            <a:avLst/>
          </a:prstGeom>
          <a:noFill/>
          <a:ln w="9525">
            <a:noFill/>
            <a:miter lim="800000"/>
            <a:headEnd/>
            <a:tailEnd/>
          </a:ln>
        </p:spPr>
        <p:txBody>
          <a:bodyPr lIns="92075" tIns="46038" rIns="92075" bIns="46038" anchor="ctr"/>
          <a:lstStyle/>
          <a:p>
            <a:pPr algn="r" eaLnBrk="0" hangingPunct="0"/>
            <a:r>
              <a:rPr lang="en-US" sz="4400" b="1" dirty="0">
                <a:solidFill>
                  <a:schemeClr val="tx2"/>
                </a:solidFill>
              </a:rPr>
              <a:t>L</a:t>
            </a:r>
            <a:r>
              <a:rPr lang="en-US" sz="4400" b="1" dirty="0" smtClean="0">
                <a:solidFill>
                  <a:schemeClr val="tx2"/>
                </a:solidFill>
              </a:rPr>
              <a:t>ines, Loops and Rolls</a:t>
            </a:r>
            <a:endParaRPr lang="en-US" sz="4400" b="1" dirty="0">
              <a:solidFill>
                <a:schemeClr val="tx2"/>
              </a:solidFill>
            </a:endParaRPr>
          </a:p>
        </p:txBody>
      </p:sp>
      <p:sp>
        <p:nvSpPr>
          <p:cNvPr id="15" name="Rectangle 14"/>
          <p:cNvSpPr>
            <a:spLocks noChangeArrowheads="1"/>
          </p:cNvSpPr>
          <p:nvPr/>
        </p:nvSpPr>
        <p:spPr bwMode="auto">
          <a:xfrm>
            <a:off x="7543800"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smtClean="0">
                <a:solidFill>
                  <a:srgbClr val="000000"/>
                </a:solidFill>
              </a:rPr>
              <a:t>8</a:t>
            </a:r>
            <a:endParaRPr lang="en-US" sz="2000" b="0" dirty="0">
              <a:solidFill>
                <a:srgbClr val="000000"/>
              </a:solidFill>
            </a:endParaRPr>
          </a:p>
        </p:txBody>
      </p:sp>
    </p:spTree>
    <p:extLst>
      <p:ext uri="{BB962C8B-B14F-4D97-AF65-F5344CB8AC3E}">
        <p14:creationId xmlns:p14="http://schemas.microsoft.com/office/powerpoint/2010/main" val="38058954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4294967295"/>
          </p:nvPr>
        </p:nvSpPr>
        <p:spPr>
          <a:xfrm>
            <a:off x="8153400" y="6516625"/>
            <a:ext cx="762000" cy="365125"/>
          </a:xfrm>
        </p:spPr>
        <p:txBody>
          <a:bodyPr/>
          <a:lstStyle/>
          <a:p>
            <a:pPr>
              <a:defRPr/>
            </a:pPr>
            <a:r>
              <a:rPr lang="en-US"/>
              <a:t>J-</a:t>
            </a:r>
            <a:fld id="{043E9F4B-585D-4454-A3DB-E4C1E8AB8E51}" type="slidenum">
              <a:rPr lang="en-US"/>
              <a:pPr>
                <a:defRPr/>
              </a:pPr>
              <a:t>9</a:t>
            </a:fld>
            <a:endParaRPr lang="en-US"/>
          </a:p>
        </p:txBody>
      </p:sp>
      <p:sp>
        <p:nvSpPr>
          <p:cNvPr id="226307" name="Rectangle 3"/>
          <p:cNvSpPr>
            <a:spLocks noChangeArrowheads="1"/>
          </p:cNvSpPr>
          <p:nvPr/>
        </p:nvSpPr>
        <p:spPr bwMode="auto">
          <a:xfrm>
            <a:off x="533400" y="1295400"/>
            <a:ext cx="8001000" cy="3601628"/>
          </a:xfrm>
          <a:prstGeom prst="rect">
            <a:avLst/>
          </a:prstGeom>
          <a:noFill/>
          <a:ln w="9525">
            <a:noFill/>
            <a:miter lim="800000"/>
            <a:headEnd/>
            <a:tailEnd/>
          </a:ln>
        </p:spPr>
        <p:txBody>
          <a:bodyPr wrap="square" lIns="92075" tIns="46038" rIns="92075" bIns="46038">
            <a:spAutoFit/>
          </a:bodyPr>
          <a:lstStyle/>
          <a:p>
            <a:pPr marL="285750" indent="-285750" eaLnBrk="0" hangingPunct="0">
              <a:lnSpc>
                <a:spcPct val="105000"/>
              </a:lnSpc>
              <a:spcBef>
                <a:spcPct val="30000"/>
              </a:spcBef>
              <a:spcAft>
                <a:spcPct val="30000"/>
              </a:spcAft>
              <a:buClr>
                <a:srgbClr val="FF0000"/>
              </a:buClr>
              <a:buSzPct val="100000"/>
              <a:buFont typeface="Wingdings" charset="2"/>
              <a:buChar char="q"/>
            </a:pPr>
            <a:r>
              <a:rPr lang="en-US" sz="2000" b="1" dirty="0" smtClean="0"/>
              <a:t>Pre-Sequence Turnarounds</a:t>
            </a:r>
            <a:r>
              <a:rPr lang="en-US" sz="2000" dirty="0" smtClean="0"/>
              <a:t> </a:t>
            </a:r>
            <a:r>
              <a:rPr lang="en-US" sz="2000" dirty="0"/>
              <a:t>- Only listed turnaround figures in the rule book are allowed.</a:t>
            </a:r>
          </a:p>
          <a:p>
            <a:pPr marL="285750" indent="-285750" eaLnBrk="0" hangingPunct="0">
              <a:lnSpc>
                <a:spcPct val="105000"/>
              </a:lnSpc>
              <a:spcBef>
                <a:spcPct val="30000"/>
              </a:spcBef>
              <a:spcAft>
                <a:spcPct val="30000"/>
              </a:spcAft>
              <a:buClr>
                <a:srgbClr val="FF0000"/>
              </a:buClr>
              <a:buSzPct val="100000"/>
              <a:buFont typeface="Wingdings" charset="2"/>
              <a:buChar char="q"/>
            </a:pPr>
            <a:r>
              <a:rPr lang="en-US" sz="2000" b="1" dirty="0"/>
              <a:t>Break in sequence </a:t>
            </a:r>
            <a:r>
              <a:rPr lang="en-US" sz="2000" dirty="0"/>
              <a:t>- Pilot repositions and performs the last flown maneuver that is to be zeroed, and continue the sequence from there on</a:t>
            </a:r>
            <a:r>
              <a:rPr lang="en-US" sz="2000" dirty="0" smtClean="0"/>
              <a:t>.</a:t>
            </a:r>
            <a:endParaRPr lang="en-US" sz="2000" b="0" dirty="0"/>
          </a:p>
          <a:p>
            <a:pPr marL="285750" indent="-285750" eaLnBrk="0" hangingPunct="0">
              <a:lnSpc>
                <a:spcPct val="105000"/>
              </a:lnSpc>
              <a:spcBef>
                <a:spcPct val="30000"/>
              </a:spcBef>
              <a:spcAft>
                <a:spcPct val="30000"/>
              </a:spcAft>
              <a:buClr>
                <a:srgbClr val="FF0000"/>
              </a:buClr>
              <a:buSzPct val="100000"/>
              <a:buFont typeface="Wingdings" charset="2"/>
              <a:buChar char="q"/>
            </a:pPr>
            <a:r>
              <a:rPr lang="en-US" sz="2000" b="0" dirty="0"/>
              <a:t> </a:t>
            </a:r>
            <a:r>
              <a:rPr lang="en-US" sz="2000" b="1" dirty="0"/>
              <a:t>B</a:t>
            </a:r>
            <a:r>
              <a:rPr lang="en-US" sz="2000" b="1" dirty="0" smtClean="0"/>
              <a:t>reak </a:t>
            </a:r>
            <a:r>
              <a:rPr lang="en-US" sz="2000" b="1" dirty="0"/>
              <a:t>Penalty  </a:t>
            </a:r>
            <a:r>
              <a:rPr lang="en-US" sz="2000" b="0" dirty="0"/>
              <a:t>assessed on exit in wrong direction or </a:t>
            </a:r>
            <a:r>
              <a:rPr lang="en-US" sz="2000" b="0" dirty="0" smtClean="0"/>
              <a:t>180</a:t>
            </a:r>
            <a:r>
              <a:rPr lang="en-US" sz="2000" b="0" dirty="0"/>
              <a:t>° deviation  in roll</a:t>
            </a:r>
            <a:r>
              <a:rPr lang="en-US" sz="2000" b="0" dirty="0" smtClean="0"/>
              <a:t>.</a:t>
            </a:r>
            <a:endParaRPr lang="en-US" sz="2000" b="0" dirty="0"/>
          </a:p>
          <a:p>
            <a:pPr marL="285750" indent="-285750" eaLnBrk="0" hangingPunct="0">
              <a:lnSpc>
                <a:spcPct val="130000"/>
              </a:lnSpc>
              <a:buClr>
                <a:srgbClr val="FF0000"/>
              </a:buClr>
              <a:buSzPct val="100000"/>
              <a:buFont typeface="Wingdings" charset="2"/>
              <a:buChar char="q"/>
            </a:pPr>
            <a:r>
              <a:rPr lang="en-US" sz="2000" b="0" dirty="0"/>
              <a:t> </a:t>
            </a:r>
            <a:r>
              <a:rPr lang="en-US" sz="2000" b="1" dirty="0"/>
              <a:t>Dead Sticks </a:t>
            </a:r>
            <a:r>
              <a:rPr lang="en-US" sz="2000" dirty="0" smtClean="0"/>
              <a:t> All maneuvers after the dead stick will be valued zero</a:t>
            </a:r>
          </a:p>
        </p:txBody>
      </p:sp>
      <p:sp>
        <p:nvSpPr>
          <p:cNvPr id="47111" name="Rectangle 5"/>
          <p:cNvSpPr>
            <a:spLocks noChangeArrowheads="1"/>
          </p:cNvSpPr>
          <p:nvPr/>
        </p:nvSpPr>
        <p:spPr bwMode="auto">
          <a:xfrm>
            <a:off x="6958013" y="5562600"/>
            <a:ext cx="184150" cy="519113"/>
          </a:xfrm>
          <a:prstGeom prst="rect">
            <a:avLst/>
          </a:prstGeom>
          <a:noFill/>
          <a:ln w="12700">
            <a:noFill/>
            <a:miter lim="800000"/>
            <a:headEnd type="none" w="sm" len="sm"/>
            <a:tailEnd type="none" w="sm" len="sm"/>
          </a:ln>
        </p:spPr>
        <p:txBody>
          <a:bodyPr wrap="none">
            <a:spAutoFit/>
          </a:bodyPr>
          <a:lstStyle/>
          <a:p>
            <a:pPr algn="r" eaLnBrk="0" hangingPunct="0"/>
            <a:endParaRPr lang="en-US" sz="2800"/>
          </a:p>
        </p:txBody>
      </p:sp>
      <p:sp>
        <p:nvSpPr>
          <p:cNvPr id="10" name="Rectangle 2"/>
          <p:cNvSpPr>
            <a:spLocks noChangeArrowheads="1"/>
          </p:cNvSpPr>
          <p:nvPr/>
        </p:nvSpPr>
        <p:spPr bwMode="auto">
          <a:xfrm>
            <a:off x="2895600" y="0"/>
            <a:ext cx="6019800"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Special Situations</a:t>
            </a:r>
            <a:endParaRPr lang="en-US" sz="4400" b="1" dirty="0">
              <a:solidFill>
                <a:schemeClr val="tx2"/>
              </a:solidFill>
            </a:endParaRPr>
          </a:p>
        </p:txBody>
      </p:sp>
    </p:spTree>
    <p:extLst>
      <p:ext uri="{BB962C8B-B14F-4D97-AF65-F5344CB8AC3E}">
        <p14:creationId xmlns:p14="http://schemas.microsoft.com/office/powerpoint/2010/main" val="3686127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4294967295"/>
          </p:nvPr>
        </p:nvSpPr>
        <p:spPr>
          <a:xfrm>
            <a:off x="8001000" y="6492875"/>
            <a:ext cx="762000" cy="365125"/>
          </a:xfrm>
        </p:spPr>
        <p:txBody>
          <a:bodyPr/>
          <a:lstStyle/>
          <a:p>
            <a:pPr>
              <a:defRPr/>
            </a:pPr>
            <a:r>
              <a:rPr lang="en-US"/>
              <a:t>J-</a:t>
            </a:r>
            <a:fld id="{485598EA-5975-4771-BDE6-C9B03CE66BBD}" type="slidenum">
              <a:rPr lang="en-US"/>
              <a:pPr>
                <a:defRPr/>
              </a:pPr>
              <a:t>90</a:t>
            </a:fld>
            <a:endParaRPr lang="en-US"/>
          </a:p>
        </p:txBody>
      </p:sp>
      <p:sp>
        <p:nvSpPr>
          <p:cNvPr id="224259" name="Rectangle 3"/>
          <p:cNvSpPr>
            <a:spLocks noChangeArrowheads="1"/>
          </p:cNvSpPr>
          <p:nvPr/>
        </p:nvSpPr>
        <p:spPr bwMode="auto">
          <a:xfrm>
            <a:off x="990600" y="3200400"/>
            <a:ext cx="8001000" cy="2986075"/>
          </a:xfrm>
          <a:prstGeom prst="rect">
            <a:avLst/>
          </a:prstGeom>
          <a:noFill/>
          <a:ln w="9525">
            <a:noFill/>
            <a:miter lim="800000"/>
            <a:headEnd/>
            <a:tailEnd/>
          </a:ln>
        </p:spPr>
        <p:txBody>
          <a:bodyPr lIns="92075" tIns="46038" rIns="92075" bIns="46038">
            <a:spAutoFit/>
          </a:bodyPr>
          <a:lstStyle/>
          <a:p>
            <a:pPr marL="342900" indent="-342900" eaLnBrk="0" hangingPunct="0">
              <a:buClr>
                <a:srgbClr val="FF0000"/>
              </a:buClr>
              <a:buSzPct val="100000"/>
              <a:buFont typeface="Wingdings" panose="05000000000000000000" pitchFamily="2" charset="2"/>
              <a:buChar char="q"/>
            </a:pPr>
            <a:r>
              <a:rPr lang="en-US" sz="2000" b="0" dirty="0"/>
              <a:t> Radii of </a:t>
            </a:r>
            <a:r>
              <a:rPr lang="en-US" sz="2000" b="0" dirty="0" smtClean="0"/>
              <a:t>7/8 </a:t>
            </a:r>
            <a:r>
              <a:rPr lang="en-US" sz="2000" b="0" dirty="0"/>
              <a:t>&amp; </a:t>
            </a:r>
            <a:r>
              <a:rPr lang="en-US" sz="2000" b="0" dirty="0" smtClean="0"/>
              <a:t>1/8 </a:t>
            </a:r>
            <a:r>
              <a:rPr lang="en-US" sz="2000" b="0" dirty="0"/>
              <a:t>loops </a:t>
            </a:r>
            <a:r>
              <a:rPr lang="en-US" sz="2000" dirty="0" smtClean="0">
                <a:solidFill>
                  <a:srgbClr val="FF0000"/>
                </a:solidFill>
              </a:rPr>
              <a:t>MAY </a:t>
            </a:r>
            <a:r>
              <a:rPr lang="en-US" sz="2000" dirty="0">
                <a:solidFill>
                  <a:srgbClr val="FF0000"/>
                </a:solidFill>
              </a:rPr>
              <a:t>be </a:t>
            </a:r>
            <a:r>
              <a:rPr lang="en-US" sz="2000" dirty="0" smtClean="0">
                <a:solidFill>
                  <a:srgbClr val="FF0000"/>
                </a:solidFill>
              </a:rPr>
              <a:t>different</a:t>
            </a:r>
            <a:r>
              <a:rPr lang="en-US" sz="2000" b="0" dirty="0" smtClean="0"/>
              <a:t>.</a:t>
            </a:r>
            <a:r>
              <a:rPr lang="en-US" sz="2000" b="0" dirty="0" smtClean="0">
                <a:solidFill>
                  <a:srgbClr val="FF0000"/>
                </a:solidFill>
              </a:rPr>
              <a:t>  </a:t>
            </a:r>
            <a:r>
              <a:rPr lang="en-US" sz="2000" b="0" dirty="0" smtClean="0"/>
              <a:t>- Loop rules apply.</a:t>
            </a:r>
            <a:endParaRPr lang="en-US" sz="2000" b="0" dirty="0"/>
          </a:p>
          <a:p>
            <a:pPr marL="342900" indent="-342900" eaLnBrk="0" hangingPunct="0">
              <a:lnSpc>
                <a:spcPct val="140000"/>
              </a:lnSpc>
              <a:buClr>
                <a:srgbClr val="FF0000"/>
              </a:buClr>
              <a:buSzPct val="100000"/>
              <a:buFont typeface="Wingdings" panose="05000000000000000000" pitchFamily="2" charset="2"/>
              <a:buChar char="q"/>
            </a:pPr>
            <a:r>
              <a:rPr lang="en-US" sz="2000" b="0" dirty="0"/>
              <a:t> If roll is present on a </a:t>
            </a:r>
            <a:r>
              <a:rPr lang="en-US" sz="2000" b="0" dirty="0" smtClean="0"/>
              <a:t>45° line</a:t>
            </a:r>
            <a:r>
              <a:rPr lang="en-US" sz="2000" b="0" dirty="0"/>
              <a:t>, it must be centered.</a:t>
            </a:r>
          </a:p>
          <a:p>
            <a:pPr marL="800100" lvl="1" indent="-342900" eaLnBrk="0" hangingPunct="0">
              <a:lnSpc>
                <a:spcPct val="60000"/>
              </a:lnSpc>
              <a:spcBef>
                <a:spcPct val="30000"/>
              </a:spcBef>
              <a:buClr>
                <a:srgbClr val="FF0000"/>
              </a:buClr>
              <a:buSzPct val="100000"/>
              <a:buFont typeface="Arial" panose="020B0604020202020204" pitchFamily="34" charset="0"/>
              <a:buChar char="•"/>
            </a:pPr>
            <a:r>
              <a:rPr lang="en-US" sz="2000" dirty="0"/>
              <a:t>-1 to -4 pts (Figure 14)</a:t>
            </a:r>
          </a:p>
          <a:p>
            <a:pPr marL="342900" indent="-342900" eaLnBrk="0" hangingPunct="0">
              <a:spcBef>
                <a:spcPct val="30000"/>
              </a:spcBef>
              <a:buClr>
                <a:srgbClr val="FF0000"/>
              </a:buClr>
              <a:buSzPct val="100000"/>
              <a:buFont typeface="Wingdings" panose="05000000000000000000" pitchFamily="2" charset="2"/>
              <a:buChar char="q"/>
            </a:pPr>
            <a:r>
              <a:rPr lang="en-US" sz="2000" b="0" dirty="0" smtClean="0"/>
              <a:t> </a:t>
            </a:r>
            <a:r>
              <a:rPr lang="en-US" sz="2000" b="0" dirty="0"/>
              <a:t>If roll is present, on a horizontal line, there must </a:t>
            </a:r>
            <a:r>
              <a:rPr lang="en-US" sz="2000" b="0" dirty="0" smtClean="0"/>
              <a:t>be</a:t>
            </a:r>
          </a:p>
          <a:p>
            <a:pPr eaLnBrk="0" hangingPunct="0">
              <a:spcBef>
                <a:spcPct val="30000"/>
              </a:spcBef>
              <a:buClr>
                <a:srgbClr val="FF0000"/>
              </a:buClr>
              <a:buSzPct val="100000"/>
            </a:pPr>
            <a:r>
              <a:rPr lang="en-US" sz="2000" b="0" dirty="0" smtClean="0"/>
              <a:t>      </a:t>
            </a:r>
            <a:r>
              <a:rPr lang="en-US" sz="2000" b="0" dirty="0"/>
              <a:t>no visible line between the  start/end of loop and roll, </a:t>
            </a:r>
            <a:endParaRPr lang="en-US" sz="2000" b="0" dirty="0" smtClean="0"/>
          </a:p>
          <a:p>
            <a:pPr marL="800100" lvl="1" indent="-342900" eaLnBrk="0" hangingPunct="0">
              <a:spcBef>
                <a:spcPct val="30000"/>
              </a:spcBef>
              <a:buClr>
                <a:srgbClr val="FF0000"/>
              </a:buClr>
              <a:buSzPct val="100000"/>
              <a:buFont typeface="Arial" panose="020B0604020202020204" pitchFamily="34" charset="0"/>
              <a:buChar char="•"/>
            </a:pPr>
            <a:r>
              <a:rPr lang="en-US" sz="2000" b="0" dirty="0" smtClean="0"/>
              <a:t>2 </a:t>
            </a:r>
            <a:r>
              <a:rPr lang="en-US" sz="2000" b="0" dirty="0"/>
              <a:t>point if visible line, - more if line is extended and </a:t>
            </a:r>
            <a:r>
              <a:rPr lang="en-US" sz="2000" b="0" dirty="0" smtClean="0"/>
              <a:t/>
            </a:r>
            <a:br>
              <a:rPr lang="en-US" sz="2000" b="0" dirty="0" smtClean="0"/>
            </a:br>
            <a:r>
              <a:rPr lang="en-US" sz="2000" b="0" dirty="0" smtClean="0"/>
              <a:t>could </a:t>
            </a:r>
            <a:r>
              <a:rPr lang="en-US" sz="2000" b="0" dirty="0"/>
              <a:t>be </a:t>
            </a:r>
            <a:r>
              <a:rPr lang="en-US" sz="2000" b="0" dirty="0" smtClean="0"/>
              <a:t>zeroed </a:t>
            </a:r>
            <a:r>
              <a:rPr lang="en-US" sz="2000" b="0" dirty="0"/>
              <a:t>at judges discretion.</a:t>
            </a:r>
          </a:p>
          <a:p>
            <a:pPr marL="342900" indent="-342900" eaLnBrk="0" hangingPunct="0">
              <a:lnSpc>
                <a:spcPct val="120000"/>
              </a:lnSpc>
              <a:buClr>
                <a:srgbClr val="FF0000"/>
              </a:buClr>
              <a:buSzPct val="100000"/>
              <a:buFont typeface="Wingdings" panose="05000000000000000000" pitchFamily="2" charset="2"/>
              <a:buChar char="q"/>
            </a:pPr>
            <a:r>
              <a:rPr lang="en-US" sz="2000" b="0" dirty="0"/>
              <a:t> Entry and exit altitude </a:t>
            </a:r>
            <a:r>
              <a:rPr lang="en-US" sz="2000" b="0" dirty="0" smtClean="0"/>
              <a:t>may </a:t>
            </a:r>
            <a:r>
              <a:rPr lang="en-US" sz="2000" dirty="0" smtClean="0">
                <a:solidFill>
                  <a:srgbClr val="FF0000"/>
                </a:solidFill>
              </a:rPr>
              <a:t>NOT</a:t>
            </a:r>
            <a:r>
              <a:rPr lang="en-US" sz="2000" b="0" dirty="0" smtClean="0"/>
              <a:t> </a:t>
            </a:r>
            <a:r>
              <a:rPr lang="en-US" sz="2000" b="0" dirty="0"/>
              <a:t>be the same on </a:t>
            </a:r>
            <a:r>
              <a:rPr lang="en-US" sz="2000" b="0" dirty="0" smtClean="0"/>
              <a:t>Q Loops</a:t>
            </a:r>
            <a:r>
              <a:rPr lang="en-US" sz="2000" b="0" dirty="0"/>
              <a:t>.</a:t>
            </a:r>
          </a:p>
        </p:txBody>
      </p:sp>
      <p:sp>
        <p:nvSpPr>
          <p:cNvPr id="22535" name="Rectangle 5"/>
          <p:cNvSpPr>
            <a:spLocks noChangeArrowheads="1"/>
          </p:cNvSpPr>
          <p:nvPr/>
        </p:nvSpPr>
        <p:spPr bwMode="auto">
          <a:xfrm>
            <a:off x="609600" y="1371600"/>
            <a:ext cx="1326335" cy="400752"/>
          </a:xfrm>
          <a:prstGeom prst="rect">
            <a:avLst/>
          </a:prstGeom>
          <a:noFill/>
          <a:ln w="9525">
            <a:noFill/>
            <a:miter lim="800000"/>
            <a:headEnd/>
            <a:tailEnd/>
          </a:ln>
        </p:spPr>
        <p:txBody>
          <a:bodyPr wrap="none" lIns="92075" tIns="46038" rIns="92075" bIns="46038">
            <a:spAutoFit/>
          </a:bodyPr>
          <a:lstStyle/>
          <a:p>
            <a:pPr eaLnBrk="0" hangingPunct="0">
              <a:spcBef>
                <a:spcPct val="30000"/>
              </a:spcBef>
            </a:pPr>
            <a:r>
              <a:rPr lang="en-US" sz="2000" dirty="0" smtClean="0"/>
              <a:t>“Q” Loops</a:t>
            </a:r>
            <a:endParaRPr lang="en-US" sz="2000" dirty="0"/>
          </a:p>
        </p:txBody>
      </p:sp>
      <p:graphicFrame>
        <p:nvGraphicFramePr>
          <p:cNvPr id="22530" name="Object 9"/>
          <p:cNvGraphicFramePr>
            <a:graphicFrameLocks noChangeAspect="1"/>
          </p:cNvGraphicFramePr>
          <p:nvPr>
            <p:extLst>
              <p:ext uri="{D42A27DB-BD31-4B8C-83A1-F6EECF244321}">
                <p14:modId xmlns:p14="http://schemas.microsoft.com/office/powerpoint/2010/main" val="1647050806"/>
              </p:ext>
            </p:extLst>
          </p:nvPr>
        </p:nvGraphicFramePr>
        <p:xfrm>
          <a:off x="2590800" y="1600200"/>
          <a:ext cx="4493329" cy="1447800"/>
        </p:xfrm>
        <a:graphic>
          <a:graphicData uri="http://schemas.openxmlformats.org/presentationml/2006/ole">
            <mc:AlternateContent xmlns:mc="http://schemas.openxmlformats.org/markup-compatibility/2006">
              <mc:Choice xmlns:v="urn:schemas-microsoft-com:vml" Requires="v">
                <p:oleObj spid="_x0000_s47310" name="Visio" r:id="rId4" imgW="3469654" imgH="1117935" progId="">
                  <p:embed/>
                </p:oleObj>
              </mc:Choice>
              <mc:Fallback>
                <p:oleObj name="Visio" r:id="rId4" imgW="3469654" imgH="1117935" progId="">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1600200"/>
                        <a:ext cx="4493329"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12" name="Rectangle 2"/>
          <p:cNvSpPr>
            <a:spLocks noChangeArrowheads="1"/>
          </p:cNvSpPr>
          <p:nvPr/>
        </p:nvSpPr>
        <p:spPr bwMode="auto">
          <a:xfrm>
            <a:off x="2590800" y="0"/>
            <a:ext cx="6324600" cy="1066800"/>
          </a:xfrm>
          <a:prstGeom prst="rect">
            <a:avLst/>
          </a:prstGeom>
          <a:noFill/>
          <a:ln w="9525">
            <a:noFill/>
            <a:miter lim="800000"/>
            <a:headEnd/>
            <a:tailEnd/>
          </a:ln>
        </p:spPr>
        <p:txBody>
          <a:bodyPr lIns="92075" tIns="46038" rIns="92075" bIns="46038" anchor="ctr"/>
          <a:lstStyle/>
          <a:p>
            <a:pPr algn="r" eaLnBrk="0" hangingPunct="0"/>
            <a:r>
              <a:rPr lang="en-US" sz="4400" b="1" dirty="0">
                <a:solidFill>
                  <a:schemeClr val="tx2"/>
                </a:solidFill>
              </a:rPr>
              <a:t>L</a:t>
            </a:r>
            <a:r>
              <a:rPr lang="en-US" sz="4400" b="1" dirty="0" smtClean="0">
                <a:solidFill>
                  <a:schemeClr val="tx2"/>
                </a:solidFill>
              </a:rPr>
              <a:t>ines, Loops and Rolls</a:t>
            </a:r>
            <a:endParaRPr lang="en-US" sz="4400" b="1" dirty="0">
              <a:solidFill>
                <a:schemeClr val="tx2"/>
              </a:solidFill>
            </a:endParaRPr>
          </a:p>
        </p:txBody>
      </p:sp>
      <p:sp>
        <p:nvSpPr>
          <p:cNvPr id="13" name="Rectangle 12"/>
          <p:cNvSpPr>
            <a:spLocks noChangeArrowheads="1"/>
          </p:cNvSpPr>
          <p:nvPr/>
        </p:nvSpPr>
        <p:spPr bwMode="auto">
          <a:xfrm>
            <a:off x="7560733" y="931333"/>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smtClean="0">
                <a:solidFill>
                  <a:srgbClr val="000000"/>
                </a:solidFill>
              </a:rPr>
              <a:t>8</a:t>
            </a:r>
            <a:endParaRPr lang="en-US" sz="2000" b="0" dirty="0">
              <a:solidFill>
                <a:srgbClr val="000000"/>
              </a:solidFill>
            </a:endParaRPr>
          </a:p>
        </p:txBody>
      </p:sp>
    </p:spTree>
    <p:extLst>
      <p:ext uri="{BB962C8B-B14F-4D97-AF65-F5344CB8AC3E}">
        <p14:creationId xmlns:p14="http://schemas.microsoft.com/office/powerpoint/2010/main" val="2016528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3"/>
          <p:cNvSpPr>
            <a:spLocks noGrp="1"/>
          </p:cNvSpPr>
          <p:nvPr>
            <p:ph type="sldNum" sz="quarter" idx="4294967295"/>
          </p:nvPr>
        </p:nvSpPr>
        <p:spPr>
          <a:xfrm>
            <a:off x="8001000" y="6492875"/>
            <a:ext cx="762000" cy="365125"/>
          </a:xfrm>
        </p:spPr>
        <p:txBody>
          <a:bodyPr/>
          <a:lstStyle/>
          <a:p>
            <a:pPr>
              <a:defRPr/>
            </a:pPr>
            <a:r>
              <a:rPr lang="en-US"/>
              <a:t>J-</a:t>
            </a:r>
            <a:fld id="{00CE951D-750B-4B31-967E-347941534710}" type="slidenum">
              <a:rPr lang="en-US"/>
              <a:pPr>
                <a:defRPr/>
              </a:pPr>
              <a:t>91</a:t>
            </a:fld>
            <a:endParaRPr lang="en-US"/>
          </a:p>
        </p:txBody>
      </p:sp>
      <p:sp>
        <p:nvSpPr>
          <p:cNvPr id="188418" name="Rectangle 2"/>
          <p:cNvSpPr>
            <a:spLocks noChangeArrowheads="1"/>
          </p:cNvSpPr>
          <p:nvPr/>
        </p:nvSpPr>
        <p:spPr bwMode="auto">
          <a:xfrm>
            <a:off x="533400" y="3200400"/>
            <a:ext cx="7239000" cy="2416688"/>
          </a:xfrm>
          <a:prstGeom prst="rect">
            <a:avLst/>
          </a:prstGeom>
          <a:noFill/>
          <a:ln w="9525">
            <a:noFill/>
            <a:miter lim="800000"/>
            <a:headEnd/>
            <a:tailEnd/>
          </a:ln>
        </p:spPr>
        <p:txBody>
          <a:bodyPr lIns="92075" tIns="46038" rIns="92075" bIns="46038">
            <a:spAutoFit/>
          </a:bodyPr>
          <a:lstStyle/>
          <a:p>
            <a:pPr marL="285750" indent="-285750" eaLnBrk="0" hangingPunct="0">
              <a:spcAft>
                <a:spcPts val="600"/>
              </a:spcAft>
              <a:buClr>
                <a:srgbClr val="FF0000"/>
              </a:buClr>
              <a:buSzPct val="100000"/>
              <a:buFont typeface="Wingdings" charset="2"/>
              <a:buChar char="q"/>
            </a:pPr>
            <a:r>
              <a:rPr lang="en-US" b="0" dirty="0" smtClean="0"/>
              <a:t>Entry </a:t>
            </a:r>
            <a:r>
              <a:rPr lang="en-US" b="0" dirty="0"/>
              <a:t>and exit partial loop radii </a:t>
            </a:r>
            <a:r>
              <a:rPr lang="en-US" dirty="0" smtClean="0">
                <a:solidFill>
                  <a:srgbClr val="FF0000"/>
                </a:solidFill>
              </a:rPr>
              <a:t>DO NOT </a:t>
            </a:r>
            <a:r>
              <a:rPr lang="en-US" b="0" dirty="0" smtClean="0"/>
              <a:t>have to be </a:t>
            </a:r>
            <a:r>
              <a:rPr lang="en-US" b="0" dirty="0"/>
              <a:t>the </a:t>
            </a:r>
            <a:r>
              <a:rPr lang="en-US" b="0" dirty="0" smtClean="0"/>
              <a:t>same.</a:t>
            </a:r>
          </a:p>
          <a:p>
            <a:pPr marL="285750" indent="-285750" eaLnBrk="0" hangingPunct="0">
              <a:spcAft>
                <a:spcPts val="600"/>
              </a:spcAft>
              <a:buClr>
                <a:srgbClr val="FF0000"/>
              </a:buClr>
              <a:buSzPct val="100000"/>
              <a:buFont typeface="Wingdings" charset="2"/>
              <a:buChar char="q"/>
            </a:pPr>
            <a:r>
              <a:rPr lang="en-US" b="0" dirty="0" smtClean="0"/>
              <a:t>BOTH ½ loops </a:t>
            </a:r>
            <a:r>
              <a:rPr lang="en-US" b="0" dirty="0"/>
              <a:t>must be round </a:t>
            </a:r>
            <a:r>
              <a:rPr lang="en-US" b="0" dirty="0" smtClean="0"/>
              <a:t> and </a:t>
            </a:r>
            <a:r>
              <a:rPr lang="en-US" b="0" dirty="0" smtClean="0">
                <a:solidFill>
                  <a:srgbClr val="FF0000"/>
                </a:solidFill>
              </a:rPr>
              <a:t>may have </a:t>
            </a:r>
            <a:br>
              <a:rPr lang="en-US" b="0" dirty="0" smtClean="0">
                <a:solidFill>
                  <a:srgbClr val="FF0000"/>
                </a:solidFill>
              </a:rPr>
            </a:br>
            <a:r>
              <a:rPr lang="en-US" b="0" dirty="0" smtClean="0">
                <a:solidFill>
                  <a:srgbClr val="FF0000"/>
                </a:solidFill>
              </a:rPr>
              <a:t>different radii.</a:t>
            </a:r>
            <a:endParaRPr lang="en-US" dirty="0">
              <a:solidFill>
                <a:srgbClr val="FF0000"/>
              </a:solidFill>
            </a:endParaRPr>
          </a:p>
          <a:p>
            <a:pPr marL="285750" indent="-285750" eaLnBrk="0" hangingPunct="0">
              <a:spcAft>
                <a:spcPts val="600"/>
              </a:spcAft>
              <a:buClr>
                <a:srgbClr val="FF0000"/>
              </a:buClr>
              <a:buSzPct val="100000"/>
              <a:buFont typeface="Wingdings" charset="2"/>
              <a:buChar char="q"/>
            </a:pPr>
            <a:r>
              <a:rPr lang="en-US" b="0" dirty="0" smtClean="0"/>
              <a:t>Entry </a:t>
            </a:r>
            <a:r>
              <a:rPr lang="en-US" b="0" dirty="0"/>
              <a:t>and exit altitude need </a:t>
            </a:r>
            <a:r>
              <a:rPr lang="en-US" dirty="0">
                <a:solidFill>
                  <a:srgbClr val="FF0000"/>
                </a:solidFill>
              </a:rPr>
              <a:t>NOT</a:t>
            </a:r>
            <a:r>
              <a:rPr lang="en-US" b="0" dirty="0"/>
              <a:t> be the </a:t>
            </a:r>
            <a:r>
              <a:rPr lang="en-US" b="0" dirty="0" smtClean="0"/>
              <a:t>same.</a:t>
            </a:r>
          </a:p>
          <a:p>
            <a:pPr marL="285750" indent="-285750" eaLnBrk="0" hangingPunct="0">
              <a:spcAft>
                <a:spcPts val="600"/>
              </a:spcAft>
              <a:buClr>
                <a:srgbClr val="FF0000"/>
              </a:buClr>
              <a:buSzPct val="100000"/>
              <a:buFont typeface="Wingdings" charset="2"/>
              <a:buChar char="q"/>
            </a:pPr>
            <a:r>
              <a:rPr lang="en-US" b="0" dirty="0" smtClean="0"/>
              <a:t>Rolls </a:t>
            </a:r>
            <a:r>
              <a:rPr lang="en-US" b="0" dirty="0"/>
              <a:t>must be centered on the line(s</a:t>
            </a:r>
            <a:r>
              <a:rPr lang="en-US" b="0" dirty="0" smtClean="0"/>
              <a:t>):</a:t>
            </a:r>
            <a:endParaRPr lang="en-US" dirty="0"/>
          </a:p>
          <a:p>
            <a:pPr marL="285750" indent="-285750" eaLnBrk="0" hangingPunct="0">
              <a:spcAft>
                <a:spcPts val="600"/>
              </a:spcAft>
              <a:buClr>
                <a:srgbClr val="FF0000"/>
              </a:buClr>
              <a:buSzPct val="100000"/>
              <a:buFont typeface="Wingdings" charset="2"/>
              <a:buChar char="q"/>
            </a:pPr>
            <a:r>
              <a:rPr lang="en-US" b="0" dirty="0" smtClean="0"/>
              <a:t>Altitude </a:t>
            </a:r>
            <a:r>
              <a:rPr lang="en-US" b="0" dirty="0"/>
              <a:t>is </a:t>
            </a:r>
            <a:r>
              <a:rPr lang="en-US" dirty="0">
                <a:solidFill>
                  <a:srgbClr val="FF0000"/>
                </a:solidFill>
              </a:rPr>
              <a:t>NOT</a:t>
            </a:r>
            <a:r>
              <a:rPr lang="en-US" b="0" dirty="0"/>
              <a:t> a grading </a:t>
            </a:r>
            <a:r>
              <a:rPr lang="en-US" b="0" dirty="0" smtClean="0"/>
              <a:t>criterion.</a:t>
            </a:r>
          </a:p>
          <a:p>
            <a:pPr marL="285750" indent="-285750" eaLnBrk="0" hangingPunct="0">
              <a:spcAft>
                <a:spcPts val="600"/>
              </a:spcAft>
              <a:buClr>
                <a:srgbClr val="FF0000"/>
              </a:buClr>
              <a:buSzPct val="100000"/>
              <a:buFont typeface="Wingdings" charset="2"/>
              <a:buChar char="q"/>
            </a:pPr>
            <a:r>
              <a:rPr lang="en-US" b="0" dirty="0" smtClean="0"/>
              <a:t>Lines </a:t>
            </a:r>
            <a:r>
              <a:rPr lang="en-US" b="0" dirty="0"/>
              <a:t>are judged on track</a:t>
            </a:r>
            <a:r>
              <a:rPr lang="en-US" b="0" dirty="0" smtClean="0"/>
              <a:t>. - </a:t>
            </a:r>
            <a:r>
              <a:rPr lang="en-US" b="0" dirty="0"/>
              <a:t>½ point per 5</a:t>
            </a:r>
            <a:r>
              <a:rPr lang="en-US" b="0" dirty="0" smtClean="0"/>
              <a:t>°</a:t>
            </a:r>
            <a:endParaRPr lang="en-US" b="0" dirty="0"/>
          </a:p>
        </p:txBody>
      </p:sp>
      <p:sp>
        <p:nvSpPr>
          <p:cNvPr id="20487" name="Rectangle 4"/>
          <p:cNvSpPr>
            <a:spLocks noChangeArrowheads="1"/>
          </p:cNvSpPr>
          <p:nvPr/>
        </p:nvSpPr>
        <p:spPr bwMode="auto">
          <a:xfrm>
            <a:off x="533400" y="1295400"/>
            <a:ext cx="2667000" cy="400752"/>
          </a:xfrm>
          <a:prstGeom prst="rect">
            <a:avLst/>
          </a:prstGeom>
          <a:noFill/>
          <a:ln w="9525">
            <a:noFill/>
            <a:miter lim="800000"/>
            <a:headEnd/>
            <a:tailEnd/>
          </a:ln>
        </p:spPr>
        <p:txBody>
          <a:bodyPr wrap="square" lIns="92075" tIns="46038" rIns="92075" bIns="46038">
            <a:spAutoFit/>
          </a:bodyPr>
          <a:lstStyle/>
          <a:p>
            <a:pPr algn="r" eaLnBrk="0" hangingPunct="0"/>
            <a:r>
              <a:rPr lang="en-US" sz="2000" dirty="0" smtClean="0"/>
              <a:t>Double Humpty Bump </a:t>
            </a:r>
          </a:p>
        </p:txBody>
      </p:sp>
      <p:graphicFrame>
        <p:nvGraphicFramePr>
          <p:cNvPr id="20482" name="Object 10"/>
          <p:cNvGraphicFramePr>
            <a:graphicFrameLocks noChangeAspect="1"/>
          </p:cNvGraphicFramePr>
          <p:nvPr>
            <p:extLst>
              <p:ext uri="{D42A27DB-BD31-4B8C-83A1-F6EECF244321}">
                <p14:modId xmlns:p14="http://schemas.microsoft.com/office/powerpoint/2010/main" val="385143150"/>
              </p:ext>
            </p:extLst>
          </p:nvPr>
        </p:nvGraphicFramePr>
        <p:xfrm>
          <a:off x="4343400" y="1295400"/>
          <a:ext cx="1555750" cy="1780569"/>
        </p:xfrm>
        <a:graphic>
          <a:graphicData uri="http://schemas.openxmlformats.org/presentationml/2006/ole">
            <mc:AlternateContent xmlns:mc="http://schemas.openxmlformats.org/markup-compatibility/2006">
              <mc:Choice xmlns:v="urn:schemas-microsoft-com:vml" Requires="v">
                <p:oleObj spid="_x0000_s48331" name="Visio" r:id="rId4" imgW="1621766" imgH="1855981" progId="">
                  <p:embed/>
                </p:oleObj>
              </mc:Choice>
              <mc:Fallback>
                <p:oleObj name="Visio" r:id="rId4" imgW="1621766" imgH="1855981" progId="">
                  <p:embed/>
                  <p:pic>
                    <p:nvPicPr>
                      <p:cNvPr id="0" name="Picture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295400"/>
                        <a:ext cx="1555750" cy="17805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 descr="Fig 49a..jpg"/>
          <p:cNvPicPr>
            <a:picLocks noChangeAspect="1"/>
          </p:cNvPicPr>
          <p:nvPr/>
        </p:nvPicPr>
        <p:blipFill>
          <a:blip r:embed="rId6" cstate="print"/>
          <a:srcRect l="1111"/>
          <a:stretch>
            <a:fillRect/>
          </a:stretch>
        </p:blipFill>
        <p:spPr>
          <a:xfrm>
            <a:off x="5943600" y="3886200"/>
            <a:ext cx="2971800" cy="2404153"/>
          </a:xfrm>
          <a:prstGeom prst="rect">
            <a:avLst/>
          </a:prstGeom>
        </p:spPr>
      </p:pic>
      <p:sp>
        <p:nvSpPr>
          <p:cNvPr id="11" name="Rectangle 2"/>
          <p:cNvSpPr>
            <a:spLocks noChangeArrowheads="1"/>
          </p:cNvSpPr>
          <p:nvPr/>
        </p:nvSpPr>
        <p:spPr bwMode="auto">
          <a:xfrm>
            <a:off x="2590800" y="0"/>
            <a:ext cx="6324600" cy="1066800"/>
          </a:xfrm>
          <a:prstGeom prst="rect">
            <a:avLst/>
          </a:prstGeom>
          <a:noFill/>
          <a:ln w="9525">
            <a:noFill/>
            <a:miter lim="800000"/>
            <a:headEnd/>
            <a:tailEnd/>
          </a:ln>
        </p:spPr>
        <p:txBody>
          <a:bodyPr lIns="92075" tIns="46038" rIns="92075" bIns="46038" anchor="ctr"/>
          <a:lstStyle/>
          <a:p>
            <a:pPr algn="r" eaLnBrk="0" hangingPunct="0"/>
            <a:r>
              <a:rPr lang="en-US" sz="4400" b="1" dirty="0">
                <a:solidFill>
                  <a:schemeClr val="tx2"/>
                </a:solidFill>
              </a:rPr>
              <a:t>L</a:t>
            </a:r>
            <a:r>
              <a:rPr lang="en-US" sz="4400" b="1" dirty="0" smtClean="0">
                <a:solidFill>
                  <a:schemeClr val="tx2"/>
                </a:solidFill>
              </a:rPr>
              <a:t>ines, Loops and Rolls</a:t>
            </a:r>
            <a:endParaRPr lang="en-US" sz="4400" b="1" dirty="0">
              <a:solidFill>
                <a:schemeClr val="tx2"/>
              </a:solidFill>
            </a:endParaRPr>
          </a:p>
        </p:txBody>
      </p:sp>
      <p:sp>
        <p:nvSpPr>
          <p:cNvPr id="15" name="Rectangle 14"/>
          <p:cNvSpPr>
            <a:spLocks noChangeArrowheads="1"/>
          </p:cNvSpPr>
          <p:nvPr/>
        </p:nvSpPr>
        <p:spPr bwMode="auto">
          <a:xfrm>
            <a:off x="7552267"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smtClean="0">
                <a:solidFill>
                  <a:srgbClr val="000000"/>
                </a:solidFill>
              </a:rPr>
              <a:t>8</a:t>
            </a:r>
            <a:endParaRPr lang="en-US" sz="2000" b="0" dirty="0">
              <a:solidFill>
                <a:srgbClr val="000000"/>
              </a:solidFill>
            </a:endParaRPr>
          </a:p>
        </p:txBody>
      </p:sp>
    </p:spTree>
    <p:extLst>
      <p:ext uri="{BB962C8B-B14F-4D97-AF65-F5344CB8AC3E}">
        <p14:creationId xmlns:p14="http://schemas.microsoft.com/office/powerpoint/2010/main" val="2310887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2"/>
          <p:cNvSpPr>
            <a:spLocks noGrp="1"/>
          </p:cNvSpPr>
          <p:nvPr>
            <p:ph type="sldNum" sz="quarter" idx="4294967295"/>
          </p:nvPr>
        </p:nvSpPr>
        <p:spPr>
          <a:xfrm>
            <a:off x="8001000" y="6492875"/>
            <a:ext cx="762000" cy="365125"/>
          </a:xfrm>
        </p:spPr>
        <p:txBody>
          <a:bodyPr/>
          <a:lstStyle/>
          <a:p>
            <a:pPr>
              <a:defRPr/>
            </a:pPr>
            <a:r>
              <a:rPr lang="en-US"/>
              <a:t>J-</a:t>
            </a:r>
            <a:fld id="{2B5C2099-0832-4C5A-8394-CCC16FB6F237}" type="slidenum">
              <a:rPr lang="en-US"/>
              <a:pPr>
                <a:defRPr/>
              </a:pPr>
              <a:t>92</a:t>
            </a:fld>
            <a:endParaRPr lang="en-US"/>
          </a:p>
        </p:txBody>
      </p:sp>
      <p:sp>
        <p:nvSpPr>
          <p:cNvPr id="23557" name="Rectangle 2"/>
          <p:cNvSpPr>
            <a:spLocks noChangeArrowheads="1"/>
          </p:cNvSpPr>
          <p:nvPr/>
        </p:nvSpPr>
        <p:spPr bwMode="auto">
          <a:xfrm>
            <a:off x="533400" y="1295400"/>
            <a:ext cx="2743200" cy="400110"/>
          </a:xfrm>
          <a:prstGeom prst="rect">
            <a:avLst/>
          </a:prstGeom>
          <a:noFill/>
          <a:ln w="12700">
            <a:noFill/>
            <a:miter lim="800000"/>
            <a:headEnd/>
            <a:tailEnd/>
          </a:ln>
        </p:spPr>
        <p:txBody>
          <a:bodyPr wrap="square">
            <a:spAutoFit/>
          </a:bodyPr>
          <a:lstStyle/>
          <a:p>
            <a:pPr eaLnBrk="0" hangingPunct="0">
              <a:spcBef>
                <a:spcPct val="50000"/>
              </a:spcBef>
            </a:pPr>
            <a:r>
              <a:rPr lang="en-US" sz="2000" dirty="0" smtClean="0"/>
              <a:t>Lynx Eyes   </a:t>
            </a:r>
            <a:endParaRPr lang="en-US" sz="2000" dirty="0"/>
          </a:p>
        </p:txBody>
      </p:sp>
      <p:sp>
        <p:nvSpPr>
          <p:cNvPr id="250886" name="Rectangle 6"/>
          <p:cNvSpPr>
            <a:spLocks noChangeArrowheads="1"/>
          </p:cNvSpPr>
          <p:nvPr/>
        </p:nvSpPr>
        <p:spPr bwMode="auto">
          <a:xfrm>
            <a:off x="533400" y="3388513"/>
            <a:ext cx="8382000" cy="2859887"/>
          </a:xfrm>
          <a:prstGeom prst="rect">
            <a:avLst/>
          </a:prstGeom>
          <a:noFill/>
          <a:ln w="9525">
            <a:noFill/>
            <a:miter lim="800000"/>
            <a:headEnd/>
            <a:tailEnd/>
          </a:ln>
        </p:spPr>
        <p:txBody>
          <a:bodyPr wrap="square" lIns="92075" tIns="46038" rIns="92075" bIns="46038">
            <a:spAutoFit/>
          </a:bodyPr>
          <a:lstStyle/>
          <a:p>
            <a:pPr marL="342900" indent="-342900" eaLnBrk="0" hangingPunct="0">
              <a:spcAft>
                <a:spcPts val="600"/>
              </a:spcAft>
              <a:buClr>
                <a:srgbClr val="FF0000"/>
              </a:buClr>
              <a:buSzPct val="100000"/>
              <a:buFont typeface="Wingdings" panose="05000000000000000000" pitchFamily="2" charset="2"/>
              <a:buChar char="q"/>
            </a:pPr>
            <a:r>
              <a:rPr lang="en-US" b="0" dirty="0" smtClean="0"/>
              <a:t>Radii </a:t>
            </a:r>
            <a:r>
              <a:rPr lang="en-US" b="0" dirty="0"/>
              <a:t>of </a:t>
            </a:r>
            <a:r>
              <a:rPr lang="en-US" dirty="0"/>
              <a:t>“JOINED” </a:t>
            </a:r>
            <a:r>
              <a:rPr lang="en-US" b="0" dirty="0"/>
              <a:t>Multiple part loops must be </a:t>
            </a:r>
            <a:r>
              <a:rPr lang="en-US" b="0" dirty="0" smtClean="0"/>
              <a:t>equal.</a:t>
            </a:r>
          </a:p>
          <a:p>
            <a:pPr marL="800100" lvl="1" indent="-342900" eaLnBrk="0" hangingPunct="0">
              <a:spcAft>
                <a:spcPts val="600"/>
              </a:spcAft>
              <a:buClr>
                <a:srgbClr val="FF0000"/>
              </a:buClr>
              <a:buSzPct val="100000"/>
              <a:buFont typeface="Arial" panose="020B0604020202020204" pitchFamily="34" charset="0"/>
              <a:buChar char="•"/>
            </a:pPr>
            <a:r>
              <a:rPr lang="en-US" b="0" dirty="0" smtClean="0"/>
              <a:t>1 point for each radius that is different from the first part loop.</a:t>
            </a:r>
          </a:p>
          <a:p>
            <a:pPr marL="800100" lvl="2" indent="-342900" eaLnBrk="0" hangingPunct="0">
              <a:spcAft>
                <a:spcPts val="600"/>
              </a:spcAft>
              <a:buClr>
                <a:srgbClr val="FF0000"/>
              </a:buClr>
              <a:buSzPct val="100000"/>
              <a:buFont typeface="Arial" panose="020B0604020202020204" pitchFamily="34" charset="0"/>
              <a:buChar char="•"/>
            </a:pPr>
            <a:r>
              <a:rPr lang="en-US" dirty="0">
                <a:solidFill>
                  <a:srgbClr val="FF0000"/>
                </a:solidFill>
              </a:rPr>
              <a:t>NO LINE between “JOINED” loops</a:t>
            </a:r>
            <a:r>
              <a:rPr lang="en-US" dirty="0"/>
              <a:t>:  </a:t>
            </a:r>
            <a:r>
              <a:rPr lang="en-US" dirty="0" smtClean="0"/>
              <a:t>minimum 2 </a:t>
            </a:r>
            <a:r>
              <a:rPr lang="en-US" dirty="0"/>
              <a:t>point if visible line</a:t>
            </a:r>
            <a:r>
              <a:rPr lang="en-US" dirty="0" smtClean="0"/>
              <a:t>.</a:t>
            </a:r>
            <a:endParaRPr lang="en-US" b="0" dirty="0"/>
          </a:p>
          <a:p>
            <a:pPr marL="342900" indent="-342900" eaLnBrk="0" hangingPunct="0">
              <a:spcAft>
                <a:spcPts val="600"/>
              </a:spcAft>
              <a:buClr>
                <a:srgbClr val="FF0000"/>
              </a:buClr>
              <a:buSzPct val="100000"/>
              <a:buFont typeface="Wingdings" panose="05000000000000000000" pitchFamily="2" charset="2"/>
              <a:buChar char="q"/>
            </a:pPr>
            <a:r>
              <a:rPr lang="en-US" b="0" dirty="0" smtClean="0"/>
              <a:t>Radii </a:t>
            </a:r>
            <a:r>
              <a:rPr lang="en-US" b="0" dirty="0"/>
              <a:t>of </a:t>
            </a:r>
            <a:r>
              <a:rPr lang="en-US" dirty="0"/>
              <a:t>“EXIT” </a:t>
            </a:r>
            <a:r>
              <a:rPr lang="en-US" b="0" dirty="0"/>
              <a:t>¼ loop </a:t>
            </a:r>
            <a:r>
              <a:rPr lang="en-US" dirty="0">
                <a:solidFill>
                  <a:srgbClr val="FF0000"/>
                </a:solidFill>
              </a:rPr>
              <a:t>need not match</a:t>
            </a:r>
            <a:r>
              <a:rPr lang="en-US" b="0" dirty="0"/>
              <a:t>. </a:t>
            </a:r>
            <a:r>
              <a:rPr lang="en-US" b="0" dirty="0" smtClean="0"/>
              <a:t> </a:t>
            </a:r>
            <a:r>
              <a:rPr lang="en-US" b="0" dirty="0"/>
              <a:t>- Loop rules apply</a:t>
            </a:r>
          </a:p>
          <a:p>
            <a:pPr marL="342900" indent="-342900" eaLnBrk="0" hangingPunct="0">
              <a:spcBef>
                <a:spcPct val="30000"/>
              </a:spcBef>
              <a:spcAft>
                <a:spcPts val="600"/>
              </a:spcAft>
              <a:buClr>
                <a:srgbClr val="FF0000"/>
              </a:buClr>
              <a:buSzPct val="100000"/>
              <a:buFont typeface="Wingdings" panose="05000000000000000000" pitchFamily="2" charset="2"/>
              <a:buChar char="q"/>
            </a:pPr>
            <a:r>
              <a:rPr lang="en-US" b="0" dirty="0" smtClean="0"/>
              <a:t>If roll is present, on a horizontal line, there must be no visible line between the  start/end of loop and roll, minimum 2 point if visible line, - more if line is extended.</a:t>
            </a:r>
          </a:p>
          <a:p>
            <a:pPr marL="342900" indent="-342900" eaLnBrk="0" hangingPunct="0">
              <a:spcBef>
                <a:spcPct val="30000"/>
              </a:spcBef>
              <a:spcAft>
                <a:spcPts val="600"/>
              </a:spcAft>
              <a:buClr>
                <a:srgbClr val="FF0000"/>
              </a:buClr>
              <a:buSzPct val="100000"/>
              <a:buFont typeface="Wingdings" panose="05000000000000000000" pitchFamily="2" charset="2"/>
              <a:buChar char="q"/>
            </a:pPr>
            <a:r>
              <a:rPr lang="en-US" b="0" dirty="0" smtClean="0"/>
              <a:t>Roll elements on the vertical line must be centered. </a:t>
            </a:r>
          </a:p>
        </p:txBody>
      </p:sp>
      <p:sp>
        <p:nvSpPr>
          <p:cNvPr id="11"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95587" name="Object 9"/>
          <p:cNvGraphicFramePr>
            <a:graphicFrameLocks noChangeAspect="1"/>
          </p:cNvGraphicFramePr>
          <p:nvPr>
            <p:extLst>
              <p:ext uri="{D42A27DB-BD31-4B8C-83A1-F6EECF244321}">
                <p14:modId xmlns:p14="http://schemas.microsoft.com/office/powerpoint/2010/main" val="2703578904"/>
              </p:ext>
            </p:extLst>
          </p:nvPr>
        </p:nvGraphicFramePr>
        <p:xfrm>
          <a:off x="2287712" y="1752600"/>
          <a:ext cx="4494088" cy="1447800"/>
        </p:xfrm>
        <a:graphic>
          <a:graphicData uri="http://schemas.openxmlformats.org/presentationml/2006/ole">
            <mc:AlternateContent xmlns:mc="http://schemas.openxmlformats.org/markup-compatibility/2006">
              <mc:Choice xmlns:v="urn:schemas-microsoft-com:vml" Requires="v">
                <p:oleObj spid="_x0000_s49355" name="Visio" r:id="rId3" imgW="3469654" imgH="1117935" progId="">
                  <p:embed/>
                </p:oleObj>
              </mc:Choice>
              <mc:Fallback>
                <p:oleObj name="Visio" r:id="rId3" imgW="3469654" imgH="1117935" progId="">
                  <p:embed/>
                  <p:pic>
                    <p:nvPicPr>
                      <p:cNvPr id="0" name="Picture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7712" y="1752600"/>
                        <a:ext cx="4494088"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2"/>
          <p:cNvSpPr>
            <a:spLocks noChangeArrowheads="1"/>
          </p:cNvSpPr>
          <p:nvPr/>
        </p:nvSpPr>
        <p:spPr bwMode="auto">
          <a:xfrm>
            <a:off x="2590800" y="0"/>
            <a:ext cx="6324600" cy="1066800"/>
          </a:xfrm>
          <a:prstGeom prst="rect">
            <a:avLst/>
          </a:prstGeom>
          <a:noFill/>
          <a:ln w="9525">
            <a:noFill/>
            <a:miter lim="800000"/>
            <a:headEnd/>
            <a:tailEnd/>
          </a:ln>
        </p:spPr>
        <p:txBody>
          <a:bodyPr lIns="92075" tIns="46038" rIns="92075" bIns="46038" anchor="ctr"/>
          <a:lstStyle/>
          <a:p>
            <a:pPr algn="r" eaLnBrk="0" hangingPunct="0"/>
            <a:r>
              <a:rPr lang="en-US" sz="4400" b="1" dirty="0">
                <a:solidFill>
                  <a:schemeClr val="tx2"/>
                </a:solidFill>
              </a:rPr>
              <a:t>L</a:t>
            </a:r>
            <a:r>
              <a:rPr lang="en-US" sz="4400" b="1" dirty="0" smtClean="0">
                <a:solidFill>
                  <a:schemeClr val="tx2"/>
                </a:solidFill>
              </a:rPr>
              <a:t>ines, Loops and Rolls</a:t>
            </a:r>
            <a:endParaRPr lang="en-US" sz="4400" b="1" dirty="0">
              <a:solidFill>
                <a:schemeClr val="tx2"/>
              </a:solidFill>
            </a:endParaRPr>
          </a:p>
        </p:txBody>
      </p:sp>
      <p:sp>
        <p:nvSpPr>
          <p:cNvPr id="14" name="Rectangle 13"/>
          <p:cNvSpPr>
            <a:spLocks noChangeArrowheads="1"/>
          </p:cNvSpPr>
          <p:nvPr/>
        </p:nvSpPr>
        <p:spPr bwMode="auto">
          <a:xfrm>
            <a:off x="7543800"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smtClean="0">
                <a:solidFill>
                  <a:srgbClr val="000000"/>
                </a:solidFill>
              </a:rPr>
              <a:t>8</a:t>
            </a:r>
            <a:endParaRPr lang="en-US" sz="2000" b="0" dirty="0">
              <a:solidFill>
                <a:srgbClr val="000000"/>
              </a:solidFill>
            </a:endParaRPr>
          </a:p>
        </p:txBody>
      </p:sp>
    </p:spTree>
    <p:extLst>
      <p:ext uri="{BB962C8B-B14F-4D97-AF65-F5344CB8AC3E}">
        <p14:creationId xmlns:p14="http://schemas.microsoft.com/office/powerpoint/2010/main" val="660185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3"/>
          <p:cNvSpPr>
            <a:spLocks noGrp="1"/>
          </p:cNvSpPr>
          <p:nvPr>
            <p:ph type="sldNum" sz="quarter" idx="4294967295"/>
          </p:nvPr>
        </p:nvSpPr>
        <p:spPr>
          <a:xfrm>
            <a:off x="8001000" y="6492875"/>
            <a:ext cx="762000" cy="365125"/>
          </a:xfrm>
        </p:spPr>
        <p:txBody>
          <a:bodyPr/>
          <a:lstStyle/>
          <a:p>
            <a:pPr>
              <a:defRPr/>
            </a:pPr>
            <a:r>
              <a:rPr lang="en-US" dirty="0"/>
              <a:t>J-</a:t>
            </a:r>
            <a:fld id="{1CEE41B9-189B-49C0-86B0-E4395A77302C}" type="slidenum">
              <a:rPr lang="en-US"/>
              <a:pPr>
                <a:defRPr/>
              </a:pPr>
              <a:t>93</a:t>
            </a:fld>
            <a:endParaRPr lang="en-US" dirty="0"/>
          </a:p>
        </p:txBody>
      </p:sp>
      <p:sp>
        <p:nvSpPr>
          <p:cNvPr id="192514" name="Rectangle 2"/>
          <p:cNvSpPr>
            <a:spLocks noChangeArrowheads="1"/>
          </p:cNvSpPr>
          <p:nvPr/>
        </p:nvSpPr>
        <p:spPr bwMode="auto">
          <a:xfrm>
            <a:off x="533400" y="2667000"/>
            <a:ext cx="7696200" cy="3878627"/>
          </a:xfrm>
          <a:prstGeom prst="rect">
            <a:avLst/>
          </a:prstGeom>
          <a:noFill/>
          <a:ln w="9525">
            <a:noFill/>
            <a:miter lim="800000"/>
            <a:headEnd/>
            <a:tailEnd/>
          </a:ln>
        </p:spPr>
        <p:txBody>
          <a:bodyPr wrap="square" lIns="92075" tIns="46038" rIns="92075" bIns="46038">
            <a:spAutoFit/>
          </a:bodyPr>
          <a:lstStyle/>
          <a:p>
            <a:pPr marL="285750" indent="-285750" eaLnBrk="0" hangingPunct="0">
              <a:spcBef>
                <a:spcPts val="0"/>
              </a:spcBef>
              <a:spcAft>
                <a:spcPts val="600"/>
              </a:spcAft>
              <a:buClr>
                <a:srgbClr val="FF0000"/>
              </a:buClr>
              <a:buSzPct val="100000"/>
              <a:buFont typeface="Wingdings" panose="05000000000000000000" pitchFamily="2" charset="2"/>
              <a:buChar char="q"/>
            </a:pPr>
            <a:r>
              <a:rPr lang="en-US" b="0" dirty="0"/>
              <a:t>The rate of roll must be constant:  - 1point </a:t>
            </a:r>
            <a:r>
              <a:rPr lang="en-US" b="0" i="1" dirty="0"/>
              <a:t>per occurrence</a:t>
            </a:r>
            <a:endParaRPr lang="en-US" b="0" dirty="0"/>
          </a:p>
          <a:p>
            <a:pPr marL="285750" indent="-285750" eaLnBrk="0" hangingPunct="0">
              <a:spcBef>
                <a:spcPts val="0"/>
              </a:spcBef>
              <a:spcAft>
                <a:spcPts val="600"/>
              </a:spcAft>
              <a:buClr>
                <a:srgbClr val="FF0000"/>
              </a:buClr>
              <a:buSzPct val="100000"/>
              <a:buFont typeface="Wingdings" panose="05000000000000000000" pitchFamily="2" charset="2"/>
              <a:buChar char="q"/>
            </a:pPr>
            <a:r>
              <a:rPr lang="en-US" b="0" dirty="0"/>
              <a:t> Aircraft must maintain heading and prescribed plane and direction of flight during the roll: - ½ point per 5°</a:t>
            </a:r>
          </a:p>
          <a:p>
            <a:pPr marL="285750" indent="-285750" eaLnBrk="0" hangingPunct="0">
              <a:spcBef>
                <a:spcPts val="0"/>
              </a:spcBef>
              <a:spcAft>
                <a:spcPts val="600"/>
              </a:spcAft>
              <a:buClr>
                <a:srgbClr val="FF0000"/>
              </a:buClr>
              <a:buSzPct val="100000"/>
              <a:buFont typeface="Wingdings" panose="05000000000000000000" pitchFamily="2" charset="2"/>
              <a:buChar char="q"/>
            </a:pPr>
            <a:r>
              <a:rPr lang="en-US" b="0" dirty="0"/>
              <a:t> Aircraft must stop precisely after stated number of rotations</a:t>
            </a:r>
            <a:r>
              <a:rPr lang="en-US" b="0" dirty="0" smtClean="0"/>
              <a:t>:</a:t>
            </a:r>
          </a:p>
          <a:p>
            <a:pPr marL="742950" lvl="1" indent="-285750" eaLnBrk="0" hangingPunct="0">
              <a:spcBef>
                <a:spcPts val="0"/>
              </a:spcBef>
              <a:spcAft>
                <a:spcPts val="600"/>
              </a:spcAft>
              <a:buClr>
                <a:srgbClr val="FF0000"/>
              </a:buClr>
              <a:buSzPct val="100000"/>
              <a:buFont typeface="Arial" panose="020B0604020202020204" pitchFamily="34" charset="0"/>
              <a:buChar char="•"/>
            </a:pPr>
            <a:r>
              <a:rPr lang="en-US" b="0" dirty="0" smtClean="0"/>
              <a:t>½ </a:t>
            </a:r>
            <a:r>
              <a:rPr lang="en-US" b="0" dirty="0"/>
              <a:t>point per 5</a:t>
            </a:r>
            <a:r>
              <a:rPr lang="en-US" b="0" dirty="0" smtClean="0"/>
              <a:t>°. An over / under rotation of greater than 90° will be zeroed.</a:t>
            </a:r>
            <a:endParaRPr lang="en-US" b="0" dirty="0"/>
          </a:p>
          <a:p>
            <a:pPr marL="285750" indent="-285750" eaLnBrk="0" hangingPunct="0">
              <a:spcBef>
                <a:spcPts val="0"/>
              </a:spcBef>
              <a:spcAft>
                <a:spcPts val="600"/>
              </a:spcAft>
              <a:buClr>
                <a:srgbClr val="FF0000"/>
              </a:buClr>
              <a:buSzPct val="100000"/>
              <a:buFont typeface="Wingdings" panose="05000000000000000000" pitchFamily="2" charset="2"/>
              <a:buChar char="q"/>
            </a:pPr>
            <a:r>
              <a:rPr lang="en-US" b="0" dirty="0"/>
              <a:t> Linked rolls must be flown as one continuous figure.</a:t>
            </a:r>
          </a:p>
          <a:p>
            <a:pPr marL="285750" indent="-285750" eaLnBrk="0" hangingPunct="0">
              <a:spcBef>
                <a:spcPts val="0"/>
              </a:spcBef>
              <a:spcAft>
                <a:spcPts val="600"/>
              </a:spcAft>
              <a:buClr>
                <a:srgbClr val="FF0000"/>
              </a:buClr>
              <a:buSzPct val="100000"/>
              <a:buFont typeface="Wingdings" panose="05000000000000000000" pitchFamily="2" charset="2"/>
              <a:buChar char="q"/>
            </a:pPr>
            <a:r>
              <a:rPr lang="en-US" b="0" dirty="0"/>
              <a:t> Unlinked and opposite rolls must have a brief, minimal pause between the </a:t>
            </a:r>
            <a:r>
              <a:rPr lang="en-US" b="0" dirty="0" smtClean="0"/>
              <a:t>rolls - Hesitation. Absence of a perceptible pause between elements of the </a:t>
            </a:r>
            <a:r>
              <a:rPr lang="en-US" dirty="0" smtClean="0"/>
              <a:t>combination </a:t>
            </a:r>
            <a:r>
              <a:rPr lang="en-US" b="0" dirty="0" smtClean="0"/>
              <a:t>shall be downgraded by 1 point. </a:t>
            </a:r>
          </a:p>
          <a:p>
            <a:pPr marL="285750" indent="-285750" eaLnBrk="0" hangingPunct="0">
              <a:spcBef>
                <a:spcPts val="0"/>
              </a:spcBef>
              <a:spcAft>
                <a:spcPts val="600"/>
              </a:spcAft>
              <a:buClr>
                <a:srgbClr val="FF0000"/>
              </a:buClr>
              <a:buSzPct val="100000"/>
              <a:buFont typeface="Wingdings" panose="05000000000000000000" pitchFamily="2" charset="2"/>
              <a:buChar char="q"/>
            </a:pPr>
            <a:r>
              <a:rPr lang="en-US" b="0" dirty="0" smtClean="0"/>
              <a:t> Roll rates </a:t>
            </a:r>
            <a:r>
              <a:rPr lang="en-US" dirty="0" smtClean="0">
                <a:solidFill>
                  <a:srgbClr val="FF0000"/>
                </a:solidFill>
              </a:rPr>
              <a:t>CAN</a:t>
            </a:r>
            <a:r>
              <a:rPr lang="en-US" b="0" dirty="0" smtClean="0"/>
              <a:t> be different in unlinked roll elements without a downgrade.</a:t>
            </a:r>
          </a:p>
        </p:txBody>
      </p:sp>
      <p:sp>
        <p:nvSpPr>
          <p:cNvPr id="24583" name="Rectangle 3"/>
          <p:cNvSpPr>
            <a:spLocks noChangeArrowheads="1"/>
          </p:cNvSpPr>
          <p:nvPr/>
        </p:nvSpPr>
        <p:spPr bwMode="auto">
          <a:xfrm>
            <a:off x="533400" y="1286933"/>
            <a:ext cx="2667000" cy="400752"/>
          </a:xfrm>
          <a:prstGeom prst="rect">
            <a:avLst/>
          </a:prstGeom>
          <a:noFill/>
          <a:ln w="9525">
            <a:noFill/>
            <a:miter lim="800000"/>
            <a:headEnd/>
            <a:tailEnd/>
          </a:ln>
        </p:spPr>
        <p:txBody>
          <a:bodyPr wrap="square" lIns="92075" tIns="46038" rIns="92075" bIns="46038">
            <a:spAutoFit/>
          </a:bodyPr>
          <a:lstStyle/>
          <a:p>
            <a:pPr eaLnBrk="0" hangingPunct="0"/>
            <a:r>
              <a:rPr lang="en-US" sz="2000" dirty="0" smtClean="0"/>
              <a:t>Rolls </a:t>
            </a:r>
            <a:r>
              <a:rPr lang="en-US" sz="2000" dirty="0"/>
              <a:t>and Point </a:t>
            </a:r>
            <a:r>
              <a:rPr lang="en-US" sz="2000" dirty="0" smtClean="0"/>
              <a:t>Rolls</a:t>
            </a:r>
            <a:endParaRPr lang="en-US" sz="2000" dirty="0"/>
          </a:p>
        </p:txBody>
      </p:sp>
      <p:graphicFrame>
        <p:nvGraphicFramePr>
          <p:cNvPr id="24578" name="Object 8"/>
          <p:cNvGraphicFramePr>
            <a:graphicFrameLocks noChangeAspect="1"/>
          </p:cNvGraphicFramePr>
          <p:nvPr>
            <p:extLst>
              <p:ext uri="{D42A27DB-BD31-4B8C-83A1-F6EECF244321}">
                <p14:modId xmlns:p14="http://schemas.microsoft.com/office/powerpoint/2010/main" val="2480899363"/>
              </p:ext>
            </p:extLst>
          </p:nvPr>
        </p:nvGraphicFramePr>
        <p:xfrm>
          <a:off x="1752600" y="1600200"/>
          <a:ext cx="5851809" cy="761590"/>
        </p:xfrm>
        <a:graphic>
          <a:graphicData uri="http://schemas.openxmlformats.org/presentationml/2006/ole">
            <mc:AlternateContent xmlns:mc="http://schemas.openxmlformats.org/markup-compatibility/2006">
              <mc:Choice xmlns:v="urn:schemas-microsoft-com:vml" Requires="v">
                <p:oleObj spid="_x0000_s50379" name="Visio" r:id="rId4" imgW="4779340" imgH="626799" progId="">
                  <p:embed/>
                </p:oleObj>
              </mc:Choice>
              <mc:Fallback>
                <p:oleObj name="Visio" r:id="rId4" imgW="4779340" imgH="626799" progId="">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600200"/>
                        <a:ext cx="5851809" cy="7615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11" name="Rectangle 2"/>
          <p:cNvSpPr>
            <a:spLocks noChangeArrowheads="1"/>
          </p:cNvSpPr>
          <p:nvPr/>
        </p:nvSpPr>
        <p:spPr bwMode="auto">
          <a:xfrm>
            <a:off x="3242734" y="0"/>
            <a:ext cx="5681133"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Rotational Elements</a:t>
            </a:r>
            <a:endParaRPr lang="en-US" sz="4400" b="1" dirty="0">
              <a:solidFill>
                <a:schemeClr val="tx2"/>
              </a:solidFill>
            </a:endParaRPr>
          </a:p>
        </p:txBody>
      </p:sp>
      <p:sp>
        <p:nvSpPr>
          <p:cNvPr id="9" name="Rectangle 8"/>
          <p:cNvSpPr>
            <a:spLocks noChangeArrowheads="1"/>
          </p:cNvSpPr>
          <p:nvPr/>
        </p:nvSpPr>
        <p:spPr bwMode="auto">
          <a:xfrm>
            <a:off x="7567856"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a:solidFill>
                  <a:srgbClr val="000000"/>
                </a:solidFill>
              </a:rPr>
              <a:t>9</a:t>
            </a:r>
            <a:endParaRPr lang="en-US" sz="2000" b="0" dirty="0">
              <a:solidFill>
                <a:srgbClr val="000000"/>
              </a:solidFill>
            </a:endParaRPr>
          </a:p>
        </p:txBody>
      </p:sp>
    </p:spTree>
    <p:extLst>
      <p:ext uri="{BB962C8B-B14F-4D97-AF65-F5344CB8AC3E}">
        <p14:creationId xmlns:p14="http://schemas.microsoft.com/office/powerpoint/2010/main" val="17900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3"/>
          <p:cNvSpPr>
            <a:spLocks noGrp="1"/>
          </p:cNvSpPr>
          <p:nvPr>
            <p:ph type="sldNum" sz="quarter" idx="4294967295"/>
          </p:nvPr>
        </p:nvSpPr>
        <p:spPr>
          <a:xfrm>
            <a:off x="8001000" y="6492875"/>
            <a:ext cx="762000" cy="365125"/>
          </a:xfrm>
        </p:spPr>
        <p:txBody>
          <a:bodyPr/>
          <a:lstStyle/>
          <a:p>
            <a:pPr>
              <a:defRPr/>
            </a:pPr>
            <a:r>
              <a:rPr lang="en-US" dirty="0"/>
              <a:t>J-</a:t>
            </a:r>
            <a:fld id="{42AD9932-882D-448A-AD19-91E11FAA2387}" type="slidenum">
              <a:rPr lang="en-US"/>
              <a:pPr>
                <a:defRPr/>
              </a:pPr>
              <a:t>94</a:t>
            </a:fld>
            <a:endParaRPr lang="en-US" dirty="0"/>
          </a:p>
        </p:txBody>
      </p:sp>
      <p:sp>
        <p:nvSpPr>
          <p:cNvPr id="194563" name="Rectangle 3"/>
          <p:cNvSpPr>
            <a:spLocks noChangeArrowheads="1"/>
          </p:cNvSpPr>
          <p:nvPr/>
        </p:nvSpPr>
        <p:spPr bwMode="auto">
          <a:xfrm>
            <a:off x="533400" y="3200400"/>
            <a:ext cx="8001000" cy="3016853"/>
          </a:xfrm>
          <a:prstGeom prst="rect">
            <a:avLst/>
          </a:prstGeom>
          <a:noFill/>
          <a:ln w="9525">
            <a:noFill/>
            <a:miter lim="800000"/>
            <a:headEnd/>
            <a:tailEnd/>
          </a:ln>
        </p:spPr>
        <p:txBody>
          <a:bodyPr wrap="square" lIns="92075" tIns="46038" rIns="92075" bIns="46038">
            <a:spAutoFit/>
          </a:bodyPr>
          <a:lstStyle/>
          <a:p>
            <a:pPr marL="285750" indent="-285750" eaLnBrk="0" hangingPunct="0">
              <a:spcAft>
                <a:spcPts val="600"/>
              </a:spcAft>
              <a:buClr>
                <a:srgbClr val="FF0000"/>
              </a:buClr>
              <a:buSzPct val="100000"/>
              <a:buFont typeface="Wingdings" panose="05000000000000000000" pitchFamily="2" charset="2"/>
              <a:buChar char="q"/>
            </a:pPr>
            <a:r>
              <a:rPr lang="en-US" b="0" dirty="0" smtClean="0"/>
              <a:t>The roll rate of the rolling segments must be constant with each roll segment matching that of the preceding segment. Any visible deviation in roll rate from one segment to the next, or within a segment, is to be downgraded by one (1) point per occurrence. </a:t>
            </a:r>
            <a:endParaRPr lang="en-US" b="0" dirty="0"/>
          </a:p>
          <a:p>
            <a:pPr marL="285750" indent="-285750" eaLnBrk="0" hangingPunct="0">
              <a:spcAft>
                <a:spcPts val="600"/>
              </a:spcAft>
              <a:buClr>
                <a:srgbClr val="FF0000"/>
              </a:buClr>
              <a:buSzPct val="100000"/>
              <a:buFont typeface="Wingdings" panose="05000000000000000000" pitchFamily="2" charset="2"/>
              <a:buChar char="q"/>
            </a:pPr>
            <a:r>
              <a:rPr lang="en-US" b="0" dirty="0" smtClean="0"/>
              <a:t>Hesitation </a:t>
            </a:r>
            <a:r>
              <a:rPr lang="en-US" b="0" dirty="0"/>
              <a:t>for points should be distinct. </a:t>
            </a:r>
            <a:r>
              <a:rPr lang="en-US" b="0" dirty="0" smtClean="0"/>
              <a:t>Each visible variation in the</a:t>
            </a:r>
            <a:br>
              <a:rPr lang="en-US" b="0" dirty="0" smtClean="0"/>
            </a:br>
            <a:r>
              <a:rPr lang="en-US" b="0" dirty="0" smtClean="0"/>
              <a:t>duration of the pause segments is downgraded by one (1) point. Errors in degrees of rotation (under / over rotating the points) are downgraded at a half (.5) point per five (5) degrees. However, the duration of the rolling segments and the pause segments need not be equal. </a:t>
            </a:r>
          </a:p>
          <a:p>
            <a:pPr marL="285750" indent="-285750" eaLnBrk="0" hangingPunct="0">
              <a:spcAft>
                <a:spcPts val="600"/>
              </a:spcAft>
              <a:buClr>
                <a:srgbClr val="FF0000"/>
              </a:buClr>
              <a:buSzPct val="100000"/>
              <a:buFont typeface="Wingdings" panose="05000000000000000000" pitchFamily="2" charset="2"/>
              <a:buChar char="q"/>
            </a:pPr>
            <a:r>
              <a:rPr lang="en-US" b="0" dirty="0" smtClean="0"/>
              <a:t>If a pause is not recognizable or is omitted, the figure is graded a zero (0).</a:t>
            </a:r>
          </a:p>
        </p:txBody>
      </p:sp>
      <p:sp>
        <p:nvSpPr>
          <p:cNvPr id="25608" name="Rectangle 7"/>
          <p:cNvSpPr>
            <a:spLocks noChangeArrowheads="1"/>
          </p:cNvSpPr>
          <p:nvPr/>
        </p:nvSpPr>
        <p:spPr bwMode="auto">
          <a:xfrm>
            <a:off x="541867" y="1295400"/>
            <a:ext cx="1410588" cy="400110"/>
          </a:xfrm>
          <a:prstGeom prst="rect">
            <a:avLst/>
          </a:prstGeom>
          <a:noFill/>
          <a:ln w="12700">
            <a:noFill/>
            <a:miter lim="800000"/>
            <a:headEnd type="none" w="sm" len="sm"/>
            <a:tailEnd type="none" w="sm" len="sm"/>
          </a:ln>
        </p:spPr>
        <p:txBody>
          <a:bodyPr wrap="none">
            <a:spAutoFit/>
          </a:bodyPr>
          <a:lstStyle/>
          <a:p>
            <a:pPr algn="r" eaLnBrk="0" hangingPunct="0"/>
            <a:r>
              <a:rPr lang="en-US" sz="2000" dirty="0" smtClean="0"/>
              <a:t>Point Rolls</a:t>
            </a:r>
            <a:endParaRPr lang="en-US" sz="2000" dirty="0"/>
          </a:p>
        </p:txBody>
      </p:sp>
      <p:sp>
        <p:nvSpPr>
          <p:cNvPr id="10"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9" name="Rectangle 2"/>
          <p:cNvSpPr>
            <a:spLocks noChangeArrowheads="1"/>
          </p:cNvSpPr>
          <p:nvPr/>
        </p:nvSpPr>
        <p:spPr bwMode="auto">
          <a:xfrm>
            <a:off x="3242734" y="0"/>
            <a:ext cx="5681133"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Rotational Elements</a:t>
            </a:r>
            <a:endParaRPr lang="en-US" sz="4400" b="1" dirty="0">
              <a:solidFill>
                <a:schemeClr val="tx2"/>
              </a:solidFill>
            </a:endParaRPr>
          </a:p>
        </p:txBody>
      </p:sp>
      <p:sp>
        <p:nvSpPr>
          <p:cNvPr id="12" name="Rectangle 11"/>
          <p:cNvSpPr>
            <a:spLocks noChangeArrowheads="1"/>
          </p:cNvSpPr>
          <p:nvPr/>
        </p:nvSpPr>
        <p:spPr bwMode="auto">
          <a:xfrm>
            <a:off x="7567856"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a:solidFill>
                  <a:srgbClr val="000000"/>
                </a:solidFill>
              </a:rPr>
              <a:t>9</a:t>
            </a:r>
            <a:endParaRPr lang="en-US" sz="2000" b="0" dirty="0">
              <a:solidFill>
                <a:srgbClr val="000000"/>
              </a:solidFill>
            </a:endParaRPr>
          </a:p>
        </p:txBody>
      </p:sp>
      <p:graphicFrame>
        <p:nvGraphicFramePr>
          <p:cNvPr id="8" name="Object 30"/>
          <p:cNvGraphicFramePr>
            <a:graphicFrameLocks noChangeAspect="1"/>
          </p:cNvGraphicFramePr>
          <p:nvPr>
            <p:extLst>
              <p:ext uri="{D42A27DB-BD31-4B8C-83A1-F6EECF244321}">
                <p14:modId xmlns:p14="http://schemas.microsoft.com/office/powerpoint/2010/main" val="3779508957"/>
              </p:ext>
            </p:extLst>
          </p:nvPr>
        </p:nvGraphicFramePr>
        <p:xfrm>
          <a:off x="2743200" y="1752600"/>
          <a:ext cx="3151163" cy="1219200"/>
        </p:xfrm>
        <a:graphic>
          <a:graphicData uri="http://schemas.openxmlformats.org/presentationml/2006/ole">
            <mc:AlternateContent xmlns:mc="http://schemas.openxmlformats.org/markup-compatibility/2006">
              <mc:Choice xmlns:v="urn:schemas-microsoft-com:vml" Requires="v">
                <p:oleObj spid="_x0000_s336926" name="VISIO" r:id="rId4" imgW="1188360" imgH="458280" progId="">
                  <p:embed/>
                </p:oleObj>
              </mc:Choice>
              <mc:Fallback>
                <p:oleObj name="VISIO" r:id="rId4" imgW="1188360" imgH="4582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752600"/>
                        <a:ext cx="3151163" cy="1219200"/>
                      </a:xfrm>
                      <a:prstGeom prst="rect">
                        <a:avLst/>
                      </a:prstGeom>
                      <a:noFill/>
                      <a:extLst/>
                    </p:spPr>
                  </p:pic>
                </p:oleObj>
              </mc:Fallback>
            </mc:AlternateContent>
          </a:graphicData>
        </a:graphic>
      </p:graphicFrame>
      <p:sp>
        <p:nvSpPr>
          <p:cNvPr id="3" name="Rectangle 2"/>
          <p:cNvSpPr/>
          <p:nvPr/>
        </p:nvSpPr>
        <p:spPr>
          <a:xfrm>
            <a:off x="3657600" y="1600200"/>
            <a:ext cx="381000" cy="609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810000" y="1676400"/>
            <a:ext cx="384365" cy="523220"/>
          </a:xfrm>
          <a:prstGeom prst="rect">
            <a:avLst/>
          </a:prstGeom>
          <a:noFill/>
        </p:spPr>
        <p:txBody>
          <a:bodyPr wrap="none" rtlCol="0">
            <a:spAutoFit/>
          </a:bodyPr>
          <a:lstStyle/>
          <a:p>
            <a:r>
              <a:rPr lang="en-US" sz="2800" b="1" dirty="0" smtClean="0">
                <a:solidFill>
                  <a:srgbClr val="FF0000"/>
                </a:solidFill>
              </a:rPr>
              <a:t>8</a:t>
            </a:r>
            <a:endParaRPr lang="en-US" sz="2800" b="1" dirty="0">
              <a:solidFill>
                <a:srgbClr val="FF0000"/>
              </a:solidFill>
            </a:endParaRPr>
          </a:p>
        </p:txBody>
      </p:sp>
    </p:spTree>
    <p:extLst>
      <p:ext uri="{BB962C8B-B14F-4D97-AF65-F5344CB8AC3E}">
        <p14:creationId xmlns:p14="http://schemas.microsoft.com/office/powerpoint/2010/main" val="3171307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4294967295"/>
          </p:nvPr>
        </p:nvSpPr>
        <p:spPr>
          <a:xfrm>
            <a:off x="8001000" y="6492875"/>
            <a:ext cx="762000" cy="365125"/>
          </a:xfrm>
        </p:spPr>
        <p:txBody>
          <a:bodyPr/>
          <a:lstStyle/>
          <a:p>
            <a:pPr>
              <a:defRPr/>
            </a:pPr>
            <a:r>
              <a:rPr lang="en-US" dirty="0"/>
              <a:t>J-</a:t>
            </a:r>
            <a:fld id="{FEB6A593-7D91-4FDC-A0F0-95F199967DC7}" type="slidenum">
              <a:rPr lang="en-US"/>
              <a:pPr>
                <a:defRPr/>
              </a:pPr>
              <a:t>95</a:t>
            </a:fld>
            <a:endParaRPr lang="en-US" dirty="0"/>
          </a:p>
        </p:txBody>
      </p:sp>
      <p:sp>
        <p:nvSpPr>
          <p:cNvPr id="196610" name="Rectangle 2"/>
          <p:cNvSpPr>
            <a:spLocks noChangeArrowheads="1"/>
          </p:cNvSpPr>
          <p:nvPr/>
        </p:nvSpPr>
        <p:spPr bwMode="auto">
          <a:xfrm>
            <a:off x="1031175" y="4114800"/>
            <a:ext cx="7086600" cy="2062745"/>
          </a:xfrm>
          <a:prstGeom prst="rect">
            <a:avLst/>
          </a:prstGeom>
          <a:noFill/>
          <a:ln w="9525">
            <a:noFill/>
            <a:miter lim="800000"/>
            <a:headEnd/>
            <a:tailEnd/>
          </a:ln>
        </p:spPr>
        <p:txBody>
          <a:bodyPr lIns="92075" tIns="46038" rIns="92075" bIns="46038">
            <a:spAutoFit/>
          </a:bodyPr>
          <a:lstStyle/>
          <a:p>
            <a:pPr marL="285750" indent="-285750" eaLnBrk="0" hangingPunct="0">
              <a:spcAft>
                <a:spcPts val="600"/>
              </a:spcAft>
              <a:buClr>
                <a:srgbClr val="FF0000"/>
              </a:buClr>
              <a:buSzPct val="100000"/>
              <a:buFont typeface="Wingdings" charset="2"/>
              <a:buChar char="q"/>
            </a:pPr>
            <a:r>
              <a:rPr lang="en-US" b="0" dirty="0" smtClean="0"/>
              <a:t>Nose </a:t>
            </a:r>
            <a:r>
              <a:rPr lang="en-US" b="0" dirty="0"/>
              <a:t>must depart flight path in the correct </a:t>
            </a:r>
            <a:r>
              <a:rPr lang="en-US" b="0" dirty="0" smtClean="0"/>
              <a:t>direction.</a:t>
            </a:r>
          </a:p>
          <a:p>
            <a:pPr marL="742950" lvl="1" indent="-285750" eaLnBrk="0" hangingPunct="0">
              <a:spcAft>
                <a:spcPts val="600"/>
              </a:spcAft>
              <a:buClr>
                <a:srgbClr val="FF0000"/>
              </a:buClr>
              <a:buSzPct val="100000"/>
              <a:buFont typeface="Arial"/>
              <a:buChar char="•"/>
            </a:pPr>
            <a:r>
              <a:rPr lang="en-US" b="0" dirty="0" smtClean="0"/>
              <a:t>Zero </a:t>
            </a:r>
            <a:r>
              <a:rPr lang="en-US" b="0" dirty="0"/>
              <a:t>if either no pitch observed or pitch in wrong direction </a:t>
            </a:r>
          </a:p>
          <a:p>
            <a:pPr marL="285750" indent="-285750" eaLnBrk="0" hangingPunct="0">
              <a:spcAft>
                <a:spcPts val="600"/>
              </a:spcAft>
              <a:buClr>
                <a:srgbClr val="FF0000"/>
              </a:buClr>
              <a:buSzPct val="100000"/>
              <a:buFont typeface="Wingdings" charset="2"/>
              <a:buChar char="q"/>
            </a:pPr>
            <a:r>
              <a:rPr lang="en-US" b="0" dirty="0" smtClean="0"/>
              <a:t>Autorotation </a:t>
            </a:r>
            <a:r>
              <a:rPr lang="en-US" b="0" dirty="0"/>
              <a:t>must be </a:t>
            </a:r>
            <a:r>
              <a:rPr lang="en-US" b="0" dirty="0" smtClean="0"/>
              <a:t>initiated.</a:t>
            </a:r>
          </a:p>
          <a:p>
            <a:pPr marL="742950" lvl="1" indent="-285750" eaLnBrk="0" hangingPunct="0">
              <a:spcAft>
                <a:spcPts val="600"/>
              </a:spcAft>
              <a:buClr>
                <a:srgbClr val="FF0000"/>
              </a:buClr>
              <a:buSzPct val="100000"/>
              <a:buFont typeface="Arial"/>
              <a:buChar char="•"/>
            </a:pPr>
            <a:r>
              <a:rPr lang="en-US" b="0" dirty="0" smtClean="0"/>
              <a:t>Zero </a:t>
            </a:r>
            <a:r>
              <a:rPr lang="en-US" b="0" dirty="0"/>
              <a:t>if no autorotation, roll is barreled or “</a:t>
            </a:r>
            <a:r>
              <a:rPr lang="en-US" b="0" dirty="0" err="1" smtClean="0"/>
              <a:t>aileroned</a:t>
            </a:r>
            <a:r>
              <a:rPr lang="en-US" b="0" dirty="0" smtClean="0"/>
              <a:t>”</a:t>
            </a:r>
          </a:p>
          <a:p>
            <a:pPr marL="285750" indent="-285750" eaLnBrk="0" hangingPunct="0">
              <a:spcAft>
                <a:spcPts val="600"/>
              </a:spcAft>
              <a:buClr>
                <a:srgbClr val="FF0000"/>
              </a:buClr>
              <a:buSzPct val="100000"/>
              <a:buFont typeface="Wingdings" charset="2"/>
              <a:buChar char="q"/>
            </a:pPr>
            <a:r>
              <a:rPr lang="en-US" b="0" dirty="0" smtClean="0"/>
              <a:t>Departure and autorotation may occur simultaneously or      sequentially.</a:t>
            </a:r>
          </a:p>
        </p:txBody>
      </p:sp>
      <p:sp>
        <p:nvSpPr>
          <p:cNvPr id="44039" name="Rectangle 4"/>
          <p:cNvSpPr>
            <a:spLocks noChangeArrowheads="1"/>
          </p:cNvSpPr>
          <p:nvPr/>
        </p:nvSpPr>
        <p:spPr bwMode="auto">
          <a:xfrm>
            <a:off x="533400" y="1295400"/>
            <a:ext cx="1524000" cy="400752"/>
          </a:xfrm>
          <a:prstGeom prst="rect">
            <a:avLst/>
          </a:prstGeom>
          <a:noFill/>
          <a:ln w="9525">
            <a:noFill/>
            <a:miter lim="800000"/>
            <a:headEnd/>
            <a:tailEnd/>
          </a:ln>
        </p:spPr>
        <p:txBody>
          <a:bodyPr wrap="square" lIns="92075" tIns="46038" rIns="92075" bIns="46038">
            <a:spAutoFit/>
          </a:bodyPr>
          <a:lstStyle/>
          <a:p>
            <a:pPr eaLnBrk="0" hangingPunct="0"/>
            <a:r>
              <a:rPr lang="en-US" sz="2000" dirty="0" smtClean="0"/>
              <a:t>Snap Rolls</a:t>
            </a:r>
            <a:endParaRPr lang="en-US" sz="2000" dirty="0"/>
          </a:p>
        </p:txBody>
      </p:sp>
      <p:sp>
        <p:nvSpPr>
          <p:cNvPr id="12"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grpSp>
        <p:nvGrpSpPr>
          <p:cNvPr id="2" name="Group 1"/>
          <p:cNvGrpSpPr/>
          <p:nvPr/>
        </p:nvGrpSpPr>
        <p:grpSpPr>
          <a:xfrm>
            <a:off x="337344" y="1685925"/>
            <a:ext cx="8578056" cy="2352675"/>
            <a:chOff x="184944" y="1676400"/>
            <a:chExt cx="8578056" cy="2352675"/>
          </a:xfrm>
        </p:grpSpPr>
        <p:pic>
          <p:nvPicPr>
            <p:cNvPr id="44037" name="Picture 7" descr="C:\IMAC\SCAT 2001\Flightpath6.BMP"/>
            <p:cNvPicPr>
              <a:picLocks noChangeAspect="1" noChangeArrowheads="1"/>
            </p:cNvPicPr>
            <p:nvPr/>
          </p:nvPicPr>
          <p:blipFill>
            <a:blip r:embed="rId3" cstate="print"/>
            <a:srcRect/>
            <a:stretch>
              <a:fillRect/>
            </a:stretch>
          </p:blipFill>
          <p:spPr bwMode="auto">
            <a:xfrm>
              <a:off x="1981200" y="1676400"/>
              <a:ext cx="5105400" cy="2352675"/>
            </a:xfrm>
            <a:prstGeom prst="rect">
              <a:avLst/>
            </a:prstGeom>
            <a:noFill/>
            <a:ln w="9525">
              <a:noFill/>
              <a:miter lim="800000"/>
              <a:headEnd/>
              <a:tailEnd/>
            </a:ln>
          </p:spPr>
        </p:pic>
        <p:sp>
          <p:nvSpPr>
            <p:cNvPr id="44042" name="Text Box 9"/>
            <p:cNvSpPr txBox="1">
              <a:spLocks noChangeArrowheads="1"/>
            </p:cNvSpPr>
            <p:nvPr/>
          </p:nvSpPr>
          <p:spPr bwMode="auto">
            <a:xfrm>
              <a:off x="6477000" y="2438400"/>
              <a:ext cx="2286000" cy="6096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b="0" dirty="0"/>
                <a:t>Negative  Snap-</a:t>
              </a:r>
            </a:p>
            <a:p>
              <a:pPr eaLnBrk="0" hangingPunct="0">
                <a:lnSpc>
                  <a:spcPct val="20000"/>
                </a:lnSpc>
                <a:spcBef>
                  <a:spcPct val="50000"/>
                </a:spcBef>
              </a:pPr>
              <a:r>
                <a:rPr lang="en-US" b="0" dirty="0"/>
                <a:t>Pitch toward Gear</a:t>
              </a:r>
            </a:p>
          </p:txBody>
        </p:sp>
        <p:sp>
          <p:nvSpPr>
            <p:cNvPr id="11" name="Text Box 9"/>
            <p:cNvSpPr txBox="1">
              <a:spLocks noChangeArrowheads="1"/>
            </p:cNvSpPr>
            <p:nvPr/>
          </p:nvSpPr>
          <p:spPr bwMode="auto">
            <a:xfrm>
              <a:off x="184944" y="2438400"/>
              <a:ext cx="2482056" cy="600164"/>
            </a:xfrm>
            <a:prstGeom prst="rect">
              <a:avLst/>
            </a:prstGeom>
            <a:noFill/>
            <a:ln w="12700">
              <a:noFill/>
              <a:miter lim="800000"/>
              <a:headEnd type="none" w="sm" len="sm"/>
              <a:tailEnd type="none" w="sm" len="sm"/>
            </a:ln>
          </p:spPr>
          <p:txBody>
            <a:bodyPr wrap="square">
              <a:spAutoFit/>
            </a:bodyPr>
            <a:lstStyle/>
            <a:p>
              <a:pPr eaLnBrk="0" hangingPunct="0">
                <a:spcBef>
                  <a:spcPct val="50000"/>
                </a:spcBef>
              </a:pPr>
              <a:r>
                <a:rPr lang="en-US" b="0" dirty="0" smtClean="0"/>
                <a:t>Positive Snap-</a:t>
              </a:r>
              <a:endParaRPr lang="en-US" b="0" dirty="0"/>
            </a:p>
            <a:p>
              <a:pPr eaLnBrk="0" hangingPunct="0">
                <a:lnSpc>
                  <a:spcPct val="20000"/>
                </a:lnSpc>
                <a:spcBef>
                  <a:spcPct val="50000"/>
                </a:spcBef>
              </a:pPr>
              <a:r>
                <a:rPr lang="en-US" b="0" dirty="0"/>
                <a:t>Pitch toward </a:t>
              </a:r>
              <a:r>
                <a:rPr lang="en-US" b="0" dirty="0" smtClean="0"/>
                <a:t>Canopy</a:t>
              </a:r>
              <a:endParaRPr lang="en-US" b="0" dirty="0"/>
            </a:p>
          </p:txBody>
        </p:sp>
      </p:grpSp>
      <p:sp>
        <p:nvSpPr>
          <p:cNvPr id="15" name="Rectangle 2"/>
          <p:cNvSpPr>
            <a:spLocks noChangeArrowheads="1"/>
          </p:cNvSpPr>
          <p:nvPr/>
        </p:nvSpPr>
        <p:spPr bwMode="auto">
          <a:xfrm>
            <a:off x="3242734" y="0"/>
            <a:ext cx="5681133"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Rotational Elements</a:t>
            </a:r>
            <a:endParaRPr lang="en-US" sz="4400" b="1" dirty="0">
              <a:solidFill>
                <a:schemeClr val="tx2"/>
              </a:solidFill>
            </a:endParaRPr>
          </a:p>
        </p:txBody>
      </p:sp>
      <p:sp>
        <p:nvSpPr>
          <p:cNvPr id="16" name="Rectangle 15"/>
          <p:cNvSpPr>
            <a:spLocks noChangeArrowheads="1"/>
          </p:cNvSpPr>
          <p:nvPr/>
        </p:nvSpPr>
        <p:spPr bwMode="auto">
          <a:xfrm>
            <a:off x="7543800" y="922867"/>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a:solidFill>
                  <a:srgbClr val="000000"/>
                </a:solidFill>
              </a:rPr>
              <a:t>9</a:t>
            </a:r>
            <a:endParaRPr lang="en-US" sz="2000" b="0" dirty="0">
              <a:solidFill>
                <a:srgbClr val="000000"/>
              </a:solidFill>
            </a:endParaRPr>
          </a:p>
        </p:txBody>
      </p:sp>
    </p:spTree>
    <p:extLst>
      <p:ext uri="{BB962C8B-B14F-4D97-AF65-F5344CB8AC3E}">
        <p14:creationId xmlns:p14="http://schemas.microsoft.com/office/powerpoint/2010/main" val="3779435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4294967295"/>
          </p:nvPr>
        </p:nvSpPr>
        <p:spPr>
          <a:xfrm>
            <a:off x="8001000" y="6492875"/>
            <a:ext cx="762000" cy="365125"/>
          </a:xfrm>
        </p:spPr>
        <p:txBody>
          <a:bodyPr/>
          <a:lstStyle/>
          <a:p>
            <a:pPr>
              <a:defRPr/>
            </a:pPr>
            <a:r>
              <a:rPr lang="en-US"/>
              <a:t>J-</a:t>
            </a:r>
            <a:fld id="{FEB6A593-7D91-4FDC-A0F0-95F199967DC7}" type="slidenum">
              <a:rPr lang="en-US"/>
              <a:pPr>
                <a:defRPr/>
              </a:pPr>
              <a:t>96</a:t>
            </a:fld>
            <a:endParaRPr lang="en-US"/>
          </a:p>
        </p:txBody>
      </p:sp>
      <p:sp>
        <p:nvSpPr>
          <p:cNvPr id="44039" name="Rectangle 4"/>
          <p:cNvSpPr>
            <a:spLocks noChangeArrowheads="1"/>
          </p:cNvSpPr>
          <p:nvPr/>
        </p:nvSpPr>
        <p:spPr bwMode="auto">
          <a:xfrm>
            <a:off x="533400" y="1295400"/>
            <a:ext cx="1426272" cy="400752"/>
          </a:xfrm>
          <a:prstGeom prst="rect">
            <a:avLst/>
          </a:prstGeom>
          <a:noFill/>
          <a:ln w="9525">
            <a:noFill/>
            <a:miter lim="800000"/>
            <a:headEnd/>
            <a:tailEnd/>
          </a:ln>
        </p:spPr>
        <p:txBody>
          <a:bodyPr wrap="none" lIns="92075" tIns="46038" rIns="92075" bIns="46038">
            <a:spAutoFit/>
          </a:bodyPr>
          <a:lstStyle/>
          <a:p>
            <a:pPr eaLnBrk="0" hangingPunct="0"/>
            <a:r>
              <a:rPr lang="en-US" sz="2000" dirty="0" smtClean="0"/>
              <a:t>Snap Rolls</a:t>
            </a:r>
            <a:endParaRPr lang="en-US" sz="2000" dirty="0"/>
          </a:p>
        </p:txBody>
      </p:sp>
      <p:sp>
        <p:nvSpPr>
          <p:cNvPr id="12"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14" name="Rectangle 2"/>
          <p:cNvSpPr>
            <a:spLocks noChangeArrowheads="1"/>
          </p:cNvSpPr>
          <p:nvPr/>
        </p:nvSpPr>
        <p:spPr bwMode="auto">
          <a:xfrm>
            <a:off x="914400" y="4015634"/>
            <a:ext cx="7315200" cy="2031968"/>
          </a:xfrm>
          <a:prstGeom prst="rect">
            <a:avLst/>
          </a:prstGeom>
          <a:noFill/>
          <a:ln w="9525">
            <a:noFill/>
            <a:miter lim="800000"/>
            <a:headEnd/>
            <a:tailEnd/>
          </a:ln>
        </p:spPr>
        <p:txBody>
          <a:bodyPr wrap="square" lIns="92075" tIns="46038" rIns="92075" bIns="46038">
            <a:spAutoFit/>
          </a:bodyPr>
          <a:lstStyle/>
          <a:p>
            <a:pPr marL="342900" indent="-342900" eaLnBrk="0" hangingPunct="0">
              <a:buClr>
                <a:srgbClr val="FF0000"/>
              </a:buClr>
              <a:buSzPct val="100000"/>
              <a:buFont typeface="Wingdings" panose="05000000000000000000" pitchFamily="2" charset="2"/>
              <a:buChar char="q"/>
            </a:pPr>
            <a:r>
              <a:rPr lang="en-US" b="0" dirty="0" smtClean="0"/>
              <a:t>Any rotation / roll observed prior to the required pitch movement is to be downgraded 0 .5 points for each 5 degrees of such rotation. </a:t>
            </a:r>
          </a:p>
          <a:p>
            <a:pPr marL="342900" indent="-342900" eaLnBrk="0" hangingPunct="0">
              <a:buClr>
                <a:srgbClr val="FF0000"/>
              </a:buClr>
              <a:buSzPct val="100000"/>
              <a:buFont typeface="Wingdings" panose="05000000000000000000" pitchFamily="2" charset="2"/>
              <a:buChar char="q"/>
            </a:pPr>
            <a:endParaRPr lang="en-US" b="0" dirty="0" smtClean="0"/>
          </a:p>
          <a:p>
            <a:pPr marL="342900" indent="-342900" eaLnBrk="0" hangingPunct="0">
              <a:buClr>
                <a:srgbClr val="FF0000"/>
              </a:buClr>
              <a:buSzPct val="100000"/>
              <a:buFont typeface="Wingdings" panose="05000000000000000000" pitchFamily="2" charset="2"/>
              <a:buChar char="q"/>
            </a:pPr>
            <a:r>
              <a:rPr lang="en-US" b="0" dirty="0" smtClean="0"/>
              <a:t>Coming out of autorotation early and </a:t>
            </a:r>
            <a:r>
              <a:rPr lang="en-US" b="0" dirty="0" err="1" smtClean="0"/>
              <a:t>aileroning</a:t>
            </a:r>
            <a:r>
              <a:rPr lang="en-US" b="0" dirty="0" smtClean="0"/>
              <a:t> to the end of the snap is a common error. In this case, a downgrade of 0.5 points for each 5 degrees is to be applied for the amount of rotation remaining at the point the autorotation ends.</a:t>
            </a:r>
          </a:p>
        </p:txBody>
      </p:sp>
      <p:grpSp>
        <p:nvGrpSpPr>
          <p:cNvPr id="16" name="Group 15"/>
          <p:cNvGrpSpPr/>
          <p:nvPr/>
        </p:nvGrpSpPr>
        <p:grpSpPr>
          <a:xfrm>
            <a:off x="337344" y="1676400"/>
            <a:ext cx="8578056" cy="2352675"/>
            <a:chOff x="184944" y="1676400"/>
            <a:chExt cx="8578056" cy="2352675"/>
          </a:xfrm>
        </p:grpSpPr>
        <p:pic>
          <p:nvPicPr>
            <p:cNvPr id="17" name="Picture 7" descr="C:\IMAC\SCAT 2001\Flightpath6.BMP"/>
            <p:cNvPicPr>
              <a:picLocks noChangeAspect="1" noChangeArrowheads="1"/>
            </p:cNvPicPr>
            <p:nvPr/>
          </p:nvPicPr>
          <p:blipFill>
            <a:blip r:embed="rId3" cstate="print"/>
            <a:srcRect/>
            <a:stretch>
              <a:fillRect/>
            </a:stretch>
          </p:blipFill>
          <p:spPr bwMode="auto">
            <a:xfrm>
              <a:off x="1981200" y="1676400"/>
              <a:ext cx="5105400" cy="2352675"/>
            </a:xfrm>
            <a:prstGeom prst="rect">
              <a:avLst/>
            </a:prstGeom>
            <a:noFill/>
            <a:ln w="9525">
              <a:noFill/>
              <a:miter lim="800000"/>
              <a:headEnd/>
              <a:tailEnd/>
            </a:ln>
          </p:spPr>
        </p:pic>
        <p:sp>
          <p:nvSpPr>
            <p:cNvPr id="18" name="Text Box 9"/>
            <p:cNvSpPr txBox="1">
              <a:spLocks noChangeArrowheads="1"/>
            </p:cNvSpPr>
            <p:nvPr/>
          </p:nvSpPr>
          <p:spPr bwMode="auto">
            <a:xfrm>
              <a:off x="6477000" y="2438400"/>
              <a:ext cx="2286000" cy="6096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b="0" dirty="0"/>
                <a:t>Negative  Snap-</a:t>
              </a:r>
            </a:p>
            <a:p>
              <a:pPr eaLnBrk="0" hangingPunct="0">
                <a:lnSpc>
                  <a:spcPct val="20000"/>
                </a:lnSpc>
                <a:spcBef>
                  <a:spcPct val="50000"/>
                </a:spcBef>
              </a:pPr>
              <a:r>
                <a:rPr lang="en-US" b="0" dirty="0"/>
                <a:t>Pitch toward Gear</a:t>
              </a:r>
            </a:p>
          </p:txBody>
        </p:sp>
        <p:sp>
          <p:nvSpPr>
            <p:cNvPr id="19" name="Text Box 9"/>
            <p:cNvSpPr txBox="1">
              <a:spLocks noChangeArrowheads="1"/>
            </p:cNvSpPr>
            <p:nvPr/>
          </p:nvSpPr>
          <p:spPr bwMode="auto">
            <a:xfrm>
              <a:off x="184944" y="2438400"/>
              <a:ext cx="2482056" cy="600164"/>
            </a:xfrm>
            <a:prstGeom prst="rect">
              <a:avLst/>
            </a:prstGeom>
            <a:noFill/>
            <a:ln w="12700">
              <a:noFill/>
              <a:miter lim="800000"/>
              <a:headEnd type="none" w="sm" len="sm"/>
              <a:tailEnd type="none" w="sm" len="sm"/>
            </a:ln>
          </p:spPr>
          <p:txBody>
            <a:bodyPr wrap="square">
              <a:spAutoFit/>
            </a:bodyPr>
            <a:lstStyle/>
            <a:p>
              <a:pPr eaLnBrk="0" hangingPunct="0">
                <a:spcBef>
                  <a:spcPct val="50000"/>
                </a:spcBef>
              </a:pPr>
              <a:r>
                <a:rPr lang="en-US" b="0" dirty="0" smtClean="0"/>
                <a:t>Positive Snap-</a:t>
              </a:r>
              <a:endParaRPr lang="en-US" b="0" dirty="0"/>
            </a:p>
            <a:p>
              <a:pPr eaLnBrk="0" hangingPunct="0">
                <a:lnSpc>
                  <a:spcPct val="20000"/>
                </a:lnSpc>
                <a:spcBef>
                  <a:spcPct val="50000"/>
                </a:spcBef>
              </a:pPr>
              <a:r>
                <a:rPr lang="en-US" b="0" dirty="0"/>
                <a:t>Pitch toward </a:t>
              </a:r>
              <a:r>
                <a:rPr lang="en-US" b="0" dirty="0" smtClean="0"/>
                <a:t>Canopy</a:t>
              </a:r>
              <a:endParaRPr lang="en-US" b="0" dirty="0"/>
            </a:p>
          </p:txBody>
        </p:sp>
      </p:grpSp>
      <p:sp>
        <p:nvSpPr>
          <p:cNvPr id="22" name="Rectangle 2"/>
          <p:cNvSpPr>
            <a:spLocks noChangeArrowheads="1"/>
          </p:cNvSpPr>
          <p:nvPr/>
        </p:nvSpPr>
        <p:spPr bwMode="auto">
          <a:xfrm>
            <a:off x="3242734" y="0"/>
            <a:ext cx="5681133"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Rotational Elements</a:t>
            </a:r>
            <a:endParaRPr lang="en-US" sz="4400" b="1" dirty="0">
              <a:solidFill>
                <a:schemeClr val="tx2"/>
              </a:solidFill>
            </a:endParaRPr>
          </a:p>
        </p:txBody>
      </p:sp>
      <p:sp>
        <p:nvSpPr>
          <p:cNvPr id="23" name="Rectangle 22"/>
          <p:cNvSpPr>
            <a:spLocks noChangeArrowheads="1"/>
          </p:cNvSpPr>
          <p:nvPr/>
        </p:nvSpPr>
        <p:spPr bwMode="auto">
          <a:xfrm>
            <a:off x="7552267" y="922867"/>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a:solidFill>
                  <a:srgbClr val="000000"/>
                </a:solidFill>
              </a:rPr>
              <a:t>9</a:t>
            </a:r>
            <a:endParaRPr lang="en-US" sz="2000" b="0" dirty="0">
              <a:solidFill>
                <a:srgbClr val="000000"/>
              </a:solidFill>
            </a:endParaRPr>
          </a:p>
        </p:txBody>
      </p:sp>
    </p:spTree>
    <p:extLst>
      <p:ext uri="{BB962C8B-B14F-4D97-AF65-F5344CB8AC3E}">
        <p14:creationId xmlns:p14="http://schemas.microsoft.com/office/powerpoint/2010/main" val="103362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4294967295"/>
          </p:nvPr>
        </p:nvSpPr>
        <p:spPr>
          <a:xfrm>
            <a:off x="8001000" y="6492875"/>
            <a:ext cx="762000" cy="365125"/>
          </a:xfrm>
        </p:spPr>
        <p:txBody>
          <a:bodyPr/>
          <a:lstStyle/>
          <a:p>
            <a:pPr>
              <a:defRPr/>
            </a:pPr>
            <a:r>
              <a:rPr lang="en-US"/>
              <a:t>J-</a:t>
            </a:r>
            <a:fld id="{FEB6A593-7D91-4FDC-A0F0-95F199967DC7}" type="slidenum">
              <a:rPr lang="en-US"/>
              <a:pPr>
                <a:defRPr/>
              </a:pPr>
              <a:t>97</a:t>
            </a:fld>
            <a:endParaRPr lang="en-US"/>
          </a:p>
        </p:txBody>
      </p:sp>
      <p:sp>
        <p:nvSpPr>
          <p:cNvPr id="44039" name="Rectangle 4"/>
          <p:cNvSpPr>
            <a:spLocks noChangeArrowheads="1"/>
          </p:cNvSpPr>
          <p:nvPr/>
        </p:nvSpPr>
        <p:spPr bwMode="auto">
          <a:xfrm>
            <a:off x="533400" y="1295400"/>
            <a:ext cx="1426272" cy="400752"/>
          </a:xfrm>
          <a:prstGeom prst="rect">
            <a:avLst/>
          </a:prstGeom>
          <a:noFill/>
          <a:ln w="9525">
            <a:noFill/>
            <a:miter lim="800000"/>
            <a:headEnd/>
            <a:tailEnd/>
          </a:ln>
        </p:spPr>
        <p:txBody>
          <a:bodyPr wrap="none" lIns="92075" tIns="46038" rIns="92075" bIns="46038">
            <a:spAutoFit/>
          </a:bodyPr>
          <a:lstStyle/>
          <a:p>
            <a:pPr eaLnBrk="0" hangingPunct="0"/>
            <a:r>
              <a:rPr lang="en-US" sz="2000" dirty="0" smtClean="0"/>
              <a:t>Snap Rolls</a:t>
            </a:r>
            <a:endParaRPr lang="en-US" sz="2000" dirty="0"/>
          </a:p>
        </p:txBody>
      </p:sp>
      <p:sp>
        <p:nvSpPr>
          <p:cNvPr id="12"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15" name="Rectangle 2"/>
          <p:cNvSpPr>
            <a:spLocks noChangeArrowheads="1"/>
          </p:cNvSpPr>
          <p:nvPr/>
        </p:nvSpPr>
        <p:spPr bwMode="auto">
          <a:xfrm>
            <a:off x="914400" y="3718037"/>
            <a:ext cx="7620000" cy="2031968"/>
          </a:xfrm>
          <a:prstGeom prst="rect">
            <a:avLst/>
          </a:prstGeom>
          <a:noFill/>
          <a:ln w="9525">
            <a:noFill/>
            <a:miter lim="800000"/>
            <a:headEnd/>
            <a:tailEnd/>
          </a:ln>
        </p:spPr>
        <p:txBody>
          <a:bodyPr wrap="square" lIns="92075" tIns="46038" rIns="92075" bIns="46038">
            <a:spAutoFit/>
          </a:bodyPr>
          <a:lstStyle/>
          <a:p>
            <a:pPr marL="342900" indent="-342900" eaLnBrk="0" hangingPunct="0">
              <a:buClr>
                <a:srgbClr val="FF0000"/>
              </a:buClr>
              <a:buSzPct val="100000"/>
              <a:buFont typeface="Wingdings" panose="05000000000000000000" pitchFamily="2" charset="2"/>
              <a:buChar char="q"/>
            </a:pPr>
            <a:r>
              <a:rPr lang="en-US" b="0" dirty="0" smtClean="0"/>
              <a:t>In the event that the start of autorotation is delayed somewhat after the required pitch movement has been shown, it is possible that the aircraft will draw a visible line between the pitch and the start of autorotation. If this occurs, the maneuver should be zeroed (0). </a:t>
            </a:r>
          </a:p>
          <a:p>
            <a:pPr marL="342900" indent="-342900" eaLnBrk="0" hangingPunct="0">
              <a:buClr>
                <a:srgbClr val="FF0000"/>
              </a:buClr>
              <a:buSzPct val="100000"/>
              <a:buFont typeface="Wingdings" panose="05000000000000000000" pitchFamily="2" charset="2"/>
              <a:buChar char="q"/>
            </a:pPr>
            <a:endParaRPr lang="en-US" b="0" dirty="0" smtClean="0"/>
          </a:p>
          <a:p>
            <a:pPr marL="342900" indent="-342900" eaLnBrk="0" hangingPunct="0">
              <a:buClr>
                <a:srgbClr val="FF0000"/>
              </a:buClr>
              <a:buSzPct val="100000"/>
              <a:buFont typeface="Wingdings" panose="05000000000000000000" pitchFamily="2" charset="2"/>
              <a:buChar char="q"/>
            </a:pPr>
            <a:r>
              <a:rPr lang="en-US" b="0" dirty="0" smtClean="0"/>
              <a:t>No penalty is to be applied for the offset or the realignment of the aircraft immediately after autorotation is completed. </a:t>
            </a:r>
          </a:p>
        </p:txBody>
      </p:sp>
      <p:grpSp>
        <p:nvGrpSpPr>
          <p:cNvPr id="14" name="Group 13"/>
          <p:cNvGrpSpPr/>
          <p:nvPr/>
        </p:nvGrpSpPr>
        <p:grpSpPr>
          <a:xfrm>
            <a:off x="304800" y="1371600"/>
            <a:ext cx="8578056" cy="2352675"/>
            <a:chOff x="184944" y="1676400"/>
            <a:chExt cx="8578056" cy="2352675"/>
          </a:xfrm>
        </p:grpSpPr>
        <p:pic>
          <p:nvPicPr>
            <p:cNvPr id="16" name="Picture 7" descr="C:\IMAC\SCAT 2001\Flightpath6.BMP"/>
            <p:cNvPicPr>
              <a:picLocks noChangeAspect="1" noChangeArrowheads="1"/>
            </p:cNvPicPr>
            <p:nvPr/>
          </p:nvPicPr>
          <p:blipFill>
            <a:blip r:embed="rId3" cstate="print"/>
            <a:srcRect/>
            <a:stretch>
              <a:fillRect/>
            </a:stretch>
          </p:blipFill>
          <p:spPr bwMode="auto">
            <a:xfrm>
              <a:off x="1981200" y="1676400"/>
              <a:ext cx="5105400" cy="2352675"/>
            </a:xfrm>
            <a:prstGeom prst="rect">
              <a:avLst/>
            </a:prstGeom>
            <a:noFill/>
            <a:ln w="9525">
              <a:noFill/>
              <a:miter lim="800000"/>
              <a:headEnd/>
              <a:tailEnd/>
            </a:ln>
          </p:spPr>
        </p:pic>
        <p:sp>
          <p:nvSpPr>
            <p:cNvPr id="17" name="Text Box 9"/>
            <p:cNvSpPr txBox="1">
              <a:spLocks noChangeArrowheads="1"/>
            </p:cNvSpPr>
            <p:nvPr/>
          </p:nvSpPr>
          <p:spPr bwMode="auto">
            <a:xfrm>
              <a:off x="6477000" y="2438400"/>
              <a:ext cx="2286000" cy="6096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b="0" dirty="0"/>
                <a:t>Negative  Snap-</a:t>
              </a:r>
            </a:p>
            <a:p>
              <a:pPr eaLnBrk="0" hangingPunct="0">
                <a:lnSpc>
                  <a:spcPct val="20000"/>
                </a:lnSpc>
                <a:spcBef>
                  <a:spcPct val="50000"/>
                </a:spcBef>
              </a:pPr>
              <a:r>
                <a:rPr lang="en-US" b="0" dirty="0"/>
                <a:t>Pitch toward Gear</a:t>
              </a:r>
            </a:p>
          </p:txBody>
        </p:sp>
        <p:sp>
          <p:nvSpPr>
            <p:cNvPr id="18" name="Text Box 9"/>
            <p:cNvSpPr txBox="1">
              <a:spLocks noChangeArrowheads="1"/>
            </p:cNvSpPr>
            <p:nvPr/>
          </p:nvSpPr>
          <p:spPr bwMode="auto">
            <a:xfrm>
              <a:off x="184944" y="2438400"/>
              <a:ext cx="2482056" cy="600164"/>
            </a:xfrm>
            <a:prstGeom prst="rect">
              <a:avLst/>
            </a:prstGeom>
            <a:noFill/>
            <a:ln w="12700">
              <a:noFill/>
              <a:miter lim="800000"/>
              <a:headEnd type="none" w="sm" len="sm"/>
              <a:tailEnd type="none" w="sm" len="sm"/>
            </a:ln>
          </p:spPr>
          <p:txBody>
            <a:bodyPr wrap="square">
              <a:spAutoFit/>
            </a:bodyPr>
            <a:lstStyle/>
            <a:p>
              <a:pPr eaLnBrk="0" hangingPunct="0">
                <a:spcBef>
                  <a:spcPct val="50000"/>
                </a:spcBef>
              </a:pPr>
              <a:r>
                <a:rPr lang="en-US" b="0" dirty="0" smtClean="0"/>
                <a:t>Positive Snap-</a:t>
              </a:r>
              <a:endParaRPr lang="en-US" b="0" dirty="0"/>
            </a:p>
            <a:p>
              <a:pPr eaLnBrk="0" hangingPunct="0">
                <a:lnSpc>
                  <a:spcPct val="20000"/>
                </a:lnSpc>
                <a:spcBef>
                  <a:spcPct val="50000"/>
                </a:spcBef>
              </a:pPr>
              <a:r>
                <a:rPr lang="en-US" b="0" dirty="0"/>
                <a:t>Pitch toward </a:t>
              </a:r>
              <a:r>
                <a:rPr lang="en-US" b="0" dirty="0" smtClean="0"/>
                <a:t>Canopy</a:t>
              </a:r>
              <a:endParaRPr lang="en-US" b="0" dirty="0"/>
            </a:p>
          </p:txBody>
        </p:sp>
      </p:grpSp>
      <p:sp>
        <p:nvSpPr>
          <p:cNvPr id="20" name="Rectangle 2"/>
          <p:cNvSpPr>
            <a:spLocks noChangeArrowheads="1"/>
          </p:cNvSpPr>
          <p:nvPr/>
        </p:nvSpPr>
        <p:spPr bwMode="auto">
          <a:xfrm>
            <a:off x="3242734" y="0"/>
            <a:ext cx="5681133"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Rotational Elements</a:t>
            </a:r>
            <a:endParaRPr lang="en-US" sz="4400" b="1" dirty="0">
              <a:solidFill>
                <a:schemeClr val="tx2"/>
              </a:solidFill>
            </a:endParaRPr>
          </a:p>
        </p:txBody>
      </p:sp>
      <p:sp>
        <p:nvSpPr>
          <p:cNvPr id="21" name="Rectangle 20"/>
          <p:cNvSpPr>
            <a:spLocks noChangeArrowheads="1"/>
          </p:cNvSpPr>
          <p:nvPr/>
        </p:nvSpPr>
        <p:spPr bwMode="auto">
          <a:xfrm>
            <a:off x="7543800"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a:solidFill>
                  <a:srgbClr val="000000"/>
                </a:solidFill>
              </a:rPr>
              <a:t>9</a:t>
            </a:r>
            <a:endParaRPr lang="en-US" sz="2000" b="0" dirty="0">
              <a:solidFill>
                <a:srgbClr val="000000"/>
              </a:solidFill>
            </a:endParaRPr>
          </a:p>
        </p:txBody>
      </p:sp>
    </p:spTree>
    <p:extLst>
      <p:ext uri="{BB962C8B-B14F-4D97-AF65-F5344CB8AC3E}">
        <p14:creationId xmlns:p14="http://schemas.microsoft.com/office/powerpoint/2010/main" val="19778250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3"/>
          <p:cNvSpPr>
            <a:spLocks noGrp="1"/>
          </p:cNvSpPr>
          <p:nvPr>
            <p:ph type="sldNum" sz="quarter" idx="4294967295"/>
          </p:nvPr>
        </p:nvSpPr>
        <p:spPr>
          <a:xfrm>
            <a:off x="8001000" y="6492875"/>
            <a:ext cx="762000" cy="365125"/>
          </a:xfrm>
        </p:spPr>
        <p:txBody>
          <a:bodyPr/>
          <a:lstStyle/>
          <a:p>
            <a:pPr>
              <a:defRPr/>
            </a:pPr>
            <a:r>
              <a:rPr lang="en-US"/>
              <a:t>J-</a:t>
            </a:r>
            <a:fld id="{A8586EA4-2708-4F32-BE05-CB982ECD4DBE}" type="slidenum">
              <a:rPr lang="en-US"/>
              <a:pPr>
                <a:defRPr/>
              </a:pPr>
              <a:t>98</a:t>
            </a:fld>
            <a:endParaRPr lang="en-US"/>
          </a:p>
        </p:txBody>
      </p:sp>
      <p:sp>
        <p:nvSpPr>
          <p:cNvPr id="198658" name="Rectangle 2"/>
          <p:cNvSpPr>
            <a:spLocks noChangeArrowheads="1"/>
          </p:cNvSpPr>
          <p:nvPr/>
        </p:nvSpPr>
        <p:spPr bwMode="auto">
          <a:xfrm>
            <a:off x="533400" y="2362200"/>
            <a:ext cx="5630334" cy="1847302"/>
          </a:xfrm>
          <a:prstGeom prst="rect">
            <a:avLst/>
          </a:prstGeom>
          <a:noFill/>
          <a:ln w="9525">
            <a:noFill/>
            <a:miter lim="800000"/>
            <a:headEnd/>
            <a:tailEnd/>
          </a:ln>
        </p:spPr>
        <p:txBody>
          <a:bodyPr wrap="square" lIns="92075" tIns="46038" rIns="92075" bIns="46038">
            <a:spAutoFit/>
          </a:bodyPr>
          <a:lstStyle/>
          <a:p>
            <a:pPr marL="342900" indent="-457200" eaLnBrk="0" hangingPunct="0">
              <a:spcAft>
                <a:spcPts val="600"/>
              </a:spcAft>
              <a:buClr>
                <a:srgbClr val="FF0000"/>
              </a:buClr>
              <a:buSzPct val="100000"/>
              <a:buFont typeface="Wingdings" panose="05000000000000000000" pitchFamily="2" charset="2"/>
              <a:buChar char="q"/>
            </a:pPr>
            <a:r>
              <a:rPr lang="en-US" sz="2000" b="0" dirty="0"/>
              <a:t> </a:t>
            </a:r>
            <a:r>
              <a:rPr lang="en-US" b="0" dirty="0"/>
              <a:t>Aircraft </a:t>
            </a:r>
            <a:r>
              <a:rPr lang="en-US" i="1" dirty="0">
                <a:solidFill>
                  <a:srgbClr val="FF0000"/>
                </a:solidFill>
              </a:rPr>
              <a:t>must</a:t>
            </a:r>
            <a:r>
              <a:rPr lang="en-US" b="0" i="1" dirty="0"/>
              <a:t> </a:t>
            </a:r>
            <a:r>
              <a:rPr lang="en-US" b="0" dirty="0"/>
              <a:t>s</a:t>
            </a:r>
            <a:r>
              <a:rPr lang="en-US" b="0" dirty="0" smtClean="0"/>
              <a:t>tall </a:t>
            </a:r>
            <a:r>
              <a:rPr lang="en-US" b="0" dirty="0"/>
              <a:t>wings level. </a:t>
            </a:r>
          </a:p>
          <a:p>
            <a:pPr marL="800100" lvl="1" indent="-457200" eaLnBrk="0" hangingPunct="0">
              <a:spcAft>
                <a:spcPts val="600"/>
              </a:spcAft>
              <a:buClr>
                <a:srgbClr val="FF0000"/>
              </a:buClr>
              <a:buSzPct val="75000"/>
              <a:buFont typeface="Arial" panose="020B0604020202020204" pitchFamily="34" charset="0"/>
              <a:buChar char="•"/>
            </a:pPr>
            <a:r>
              <a:rPr lang="en-US" b="0" dirty="0" smtClean="0"/>
              <a:t>Zero </a:t>
            </a:r>
            <a:r>
              <a:rPr lang="en-US" b="0" dirty="0"/>
              <a:t>for no stall (</a:t>
            </a:r>
            <a:r>
              <a:rPr lang="en-US" b="0" dirty="0" err="1"/>
              <a:t>aileroning</a:t>
            </a:r>
            <a:r>
              <a:rPr lang="en-US" b="0" dirty="0"/>
              <a:t> or snapping) </a:t>
            </a:r>
            <a:endParaRPr lang="en-US" b="0" dirty="0" smtClean="0"/>
          </a:p>
          <a:p>
            <a:pPr marL="800100" lvl="1" indent="-457200" eaLnBrk="0" hangingPunct="0">
              <a:spcAft>
                <a:spcPts val="600"/>
              </a:spcAft>
              <a:buClr>
                <a:srgbClr val="FF0000"/>
              </a:buClr>
              <a:buSzPct val="75000"/>
              <a:buFont typeface="Arial" panose="020B0604020202020204" pitchFamily="34" charset="0"/>
              <a:buChar char="•"/>
            </a:pPr>
            <a:r>
              <a:rPr lang="en-US" b="0" dirty="0" smtClean="0"/>
              <a:t>½ </a:t>
            </a:r>
            <a:r>
              <a:rPr lang="en-US" b="0" dirty="0"/>
              <a:t>point per 5° if wings not level on entry</a:t>
            </a:r>
            <a:r>
              <a:rPr lang="en-US" b="0" dirty="0" smtClean="0"/>
              <a:t>.</a:t>
            </a:r>
            <a:endParaRPr lang="en-US" sz="2000" b="0" dirty="0"/>
          </a:p>
          <a:p>
            <a:pPr marL="342900" indent="-457200" eaLnBrk="0" hangingPunct="0">
              <a:spcAft>
                <a:spcPts val="600"/>
              </a:spcAft>
              <a:buClr>
                <a:srgbClr val="FF0000"/>
              </a:buClr>
              <a:buSzPct val="100000"/>
              <a:buFont typeface="Wingdings" panose="05000000000000000000" pitchFamily="2" charset="2"/>
              <a:buChar char="q"/>
            </a:pPr>
            <a:r>
              <a:rPr lang="en-US" b="0" dirty="0" smtClean="0"/>
              <a:t>Track </a:t>
            </a:r>
            <a:r>
              <a:rPr lang="en-US" b="0" dirty="0"/>
              <a:t>and </a:t>
            </a:r>
            <a:r>
              <a:rPr lang="en-US" b="0" dirty="0" smtClean="0"/>
              <a:t>altitude </a:t>
            </a:r>
            <a:r>
              <a:rPr lang="en-US" b="0" dirty="0"/>
              <a:t>maintained before stall</a:t>
            </a:r>
            <a:r>
              <a:rPr lang="en-US" sz="2000" b="0" dirty="0"/>
              <a:t>.</a:t>
            </a:r>
          </a:p>
          <a:p>
            <a:pPr marL="800100" lvl="1" indent="-457200" eaLnBrk="0" hangingPunct="0">
              <a:spcAft>
                <a:spcPts val="600"/>
              </a:spcAft>
              <a:buClr>
                <a:srgbClr val="FF0000"/>
              </a:buClr>
              <a:buSzPct val="75000"/>
              <a:buFont typeface="Arial" panose="020B0604020202020204" pitchFamily="34" charset="0"/>
              <a:buChar char="•"/>
            </a:pPr>
            <a:r>
              <a:rPr lang="en-US" b="0" dirty="0" smtClean="0"/>
              <a:t>½ </a:t>
            </a:r>
            <a:r>
              <a:rPr lang="en-US" b="0" dirty="0"/>
              <a:t>point per 5° of track or altitude change</a:t>
            </a:r>
            <a:r>
              <a:rPr lang="en-US" b="0" dirty="0" smtClean="0"/>
              <a:t>.</a:t>
            </a:r>
            <a:endParaRPr lang="en-US" b="0" dirty="0"/>
          </a:p>
        </p:txBody>
      </p:sp>
      <p:sp>
        <p:nvSpPr>
          <p:cNvPr id="26632" name="Rectangle 3"/>
          <p:cNvSpPr>
            <a:spLocks noChangeArrowheads="1"/>
          </p:cNvSpPr>
          <p:nvPr/>
        </p:nvSpPr>
        <p:spPr bwMode="auto">
          <a:xfrm>
            <a:off x="533400" y="1295400"/>
            <a:ext cx="898784" cy="400752"/>
          </a:xfrm>
          <a:prstGeom prst="rect">
            <a:avLst/>
          </a:prstGeom>
          <a:noFill/>
          <a:ln w="9525">
            <a:noFill/>
            <a:miter lim="800000"/>
            <a:headEnd/>
            <a:tailEnd/>
          </a:ln>
        </p:spPr>
        <p:txBody>
          <a:bodyPr wrap="none" lIns="92075" tIns="46038" rIns="92075" bIns="46038">
            <a:spAutoFit/>
          </a:bodyPr>
          <a:lstStyle/>
          <a:p>
            <a:pPr eaLnBrk="0" hangingPunct="0"/>
            <a:r>
              <a:rPr lang="en-US" sz="2000" dirty="0" smtClean="0"/>
              <a:t> </a:t>
            </a:r>
            <a:r>
              <a:rPr lang="en-US" sz="2000" dirty="0"/>
              <a:t>Spins  </a:t>
            </a:r>
          </a:p>
        </p:txBody>
      </p:sp>
      <p:graphicFrame>
        <p:nvGraphicFramePr>
          <p:cNvPr id="26626" name="Object 8"/>
          <p:cNvGraphicFramePr>
            <a:graphicFrameLocks noChangeAspect="1"/>
          </p:cNvGraphicFramePr>
          <p:nvPr>
            <p:extLst>
              <p:ext uri="{D42A27DB-BD31-4B8C-83A1-F6EECF244321}">
                <p14:modId xmlns:p14="http://schemas.microsoft.com/office/powerpoint/2010/main" val="2073513469"/>
              </p:ext>
            </p:extLst>
          </p:nvPr>
        </p:nvGraphicFramePr>
        <p:xfrm>
          <a:off x="6324600" y="2438400"/>
          <a:ext cx="2571750" cy="2719387"/>
        </p:xfrm>
        <a:graphic>
          <a:graphicData uri="http://schemas.openxmlformats.org/presentationml/2006/ole">
            <mc:AlternateContent xmlns:mc="http://schemas.openxmlformats.org/markup-compatibility/2006">
              <mc:Choice xmlns:v="urn:schemas-microsoft-com:vml" Requires="v">
                <p:oleObj spid="_x0000_s51594" name="Visio" r:id="rId4" imgW="2665095" imgH="2820353" progId="">
                  <p:embed/>
                </p:oleObj>
              </mc:Choice>
              <mc:Fallback>
                <p:oleObj name="Visio" r:id="rId4" imgW="2665095" imgH="2820353" progId="">
                  <p:embed/>
                  <p:pic>
                    <p:nvPicPr>
                      <p:cNvPr id="0" name="Picture 1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438400"/>
                        <a:ext cx="2571750" cy="2719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7" name="Object 9"/>
          <p:cNvGraphicFramePr>
            <a:graphicFrameLocks noChangeAspect="1"/>
          </p:cNvGraphicFramePr>
          <p:nvPr>
            <p:extLst>
              <p:ext uri="{D42A27DB-BD31-4B8C-83A1-F6EECF244321}">
                <p14:modId xmlns:p14="http://schemas.microsoft.com/office/powerpoint/2010/main" val="1101546182"/>
              </p:ext>
            </p:extLst>
          </p:nvPr>
        </p:nvGraphicFramePr>
        <p:xfrm>
          <a:off x="5029200" y="1219200"/>
          <a:ext cx="965200" cy="1400175"/>
        </p:xfrm>
        <a:graphic>
          <a:graphicData uri="http://schemas.openxmlformats.org/presentationml/2006/ole">
            <mc:AlternateContent xmlns:mc="http://schemas.openxmlformats.org/markup-compatibility/2006">
              <mc:Choice xmlns:v="urn:schemas-microsoft-com:vml" Requires="v">
                <p:oleObj spid="_x0000_s51595" name="Visio" r:id="rId6" imgW="857309" imgH="1251234" progId="">
                  <p:embed/>
                </p:oleObj>
              </mc:Choice>
              <mc:Fallback>
                <p:oleObj name="Visio" r:id="rId6" imgW="857309" imgH="1251234" progId="">
                  <p:embed/>
                  <p:pic>
                    <p:nvPicPr>
                      <p:cNvPr id="0" name="Picture 1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1219200"/>
                        <a:ext cx="96520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2" name="TextBox 1"/>
          <p:cNvSpPr txBox="1"/>
          <p:nvPr/>
        </p:nvSpPr>
        <p:spPr>
          <a:xfrm>
            <a:off x="533400" y="4267200"/>
            <a:ext cx="5791200" cy="923330"/>
          </a:xfrm>
          <a:prstGeom prst="rect">
            <a:avLst/>
          </a:prstGeom>
          <a:noFill/>
        </p:spPr>
        <p:txBody>
          <a:bodyPr wrap="square" rtlCol="0">
            <a:spAutoFit/>
          </a:bodyPr>
          <a:lstStyle/>
          <a:p>
            <a:pPr marL="285750" indent="-285750">
              <a:spcAft>
                <a:spcPts val="600"/>
              </a:spcAft>
              <a:buClr>
                <a:srgbClr val="FF0000"/>
              </a:buClr>
              <a:buSzPct val="99000"/>
              <a:buFont typeface="Wingdings" panose="05000000000000000000" pitchFamily="2" charset="2"/>
              <a:buChar char="q"/>
            </a:pPr>
            <a:r>
              <a:rPr lang="en-US" dirty="0"/>
              <a:t>The entry line to the spin is to be judged and downgraded as required in the same manner as any other wind corrected horizontal line</a:t>
            </a:r>
            <a:r>
              <a:rPr lang="en-US" dirty="0" smtClean="0"/>
              <a:t>.</a:t>
            </a:r>
            <a:endParaRPr lang="en-US" dirty="0"/>
          </a:p>
        </p:txBody>
      </p:sp>
      <p:sp>
        <p:nvSpPr>
          <p:cNvPr id="3" name="TextBox 2"/>
          <p:cNvSpPr txBox="1"/>
          <p:nvPr/>
        </p:nvSpPr>
        <p:spPr>
          <a:xfrm>
            <a:off x="533400" y="5248126"/>
            <a:ext cx="8305800" cy="923330"/>
          </a:xfrm>
          <a:prstGeom prst="rect">
            <a:avLst/>
          </a:prstGeom>
          <a:noFill/>
        </p:spPr>
        <p:txBody>
          <a:bodyPr wrap="square" rtlCol="0">
            <a:spAutoFit/>
          </a:bodyPr>
          <a:lstStyle/>
          <a:p>
            <a:pPr marL="285750" indent="-285750" eaLnBrk="0" hangingPunct="0">
              <a:spcAft>
                <a:spcPts val="600"/>
              </a:spcAft>
              <a:buClr>
                <a:srgbClr val="FF0000"/>
              </a:buClr>
              <a:buSzPct val="99000"/>
              <a:buFont typeface="Wingdings" panose="05000000000000000000" pitchFamily="2" charset="2"/>
              <a:buChar char="q"/>
            </a:pPr>
            <a:r>
              <a:rPr lang="en-US" dirty="0" smtClean="0"/>
              <a:t>The </a:t>
            </a:r>
            <a:r>
              <a:rPr lang="en-US" dirty="0"/>
              <a:t>only exception to judging the entry line is if the spin entry line is also the entry to the sequence (First Maneuver)</a:t>
            </a:r>
            <a:r>
              <a:rPr lang="en-US" dirty="0" smtClean="0"/>
              <a:t>. </a:t>
            </a:r>
            <a:r>
              <a:rPr lang="en-US" dirty="0"/>
              <a:t>In this instance, the entry line is not judged and judging begins at the stall</a:t>
            </a:r>
            <a:r>
              <a:rPr lang="en-US" dirty="0" smtClean="0"/>
              <a:t>.</a:t>
            </a:r>
            <a:endParaRPr lang="en-US" dirty="0"/>
          </a:p>
        </p:txBody>
      </p:sp>
      <p:sp>
        <p:nvSpPr>
          <p:cNvPr id="14" name="Rectangle 2"/>
          <p:cNvSpPr>
            <a:spLocks noChangeArrowheads="1"/>
          </p:cNvSpPr>
          <p:nvPr/>
        </p:nvSpPr>
        <p:spPr bwMode="auto">
          <a:xfrm>
            <a:off x="3242734" y="0"/>
            <a:ext cx="5681133"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Rotational Elements</a:t>
            </a:r>
            <a:endParaRPr lang="en-US" sz="4400" b="1" dirty="0">
              <a:solidFill>
                <a:schemeClr val="tx2"/>
              </a:solidFill>
            </a:endParaRPr>
          </a:p>
        </p:txBody>
      </p:sp>
      <p:sp>
        <p:nvSpPr>
          <p:cNvPr id="15" name="Rectangle 14"/>
          <p:cNvSpPr>
            <a:spLocks noChangeArrowheads="1"/>
          </p:cNvSpPr>
          <p:nvPr/>
        </p:nvSpPr>
        <p:spPr bwMode="auto">
          <a:xfrm>
            <a:off x="7567856"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a:solidFill>
                  <a:srgbClr val="000000"/>
                </a:solidFill>
              </a:rPr>
              <a:t>9</a:t>
            </a:r>
            <a:endParaRPr lang="en-US" sz="2000" b="0" dirty="0">
              <a:solidFill>
                <a:srgbClr val="000000"/>
              </a:solidFill>
            </a:endParaRPr>
          </a:p>
        </p:txBody>
      </p:sp>
    </p:spTree>
    <p:extLst>
      <p:ext uri="{BB962C8B-B14F-4D97-AF65-F5344CB8AC3E}">
        <p14:creationId xmlns:p14="http://schemas.microsoft.com/office/powerpoint/2010/main" val="791454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3"/>
          <p:cNvSpPr>
            <a:spLocks noGrp="1"/>
          </p:cNvSpPr>
          <p:nvPr>
            <p:ph type="sldNum" sz="quarter" idx="4294967295"/>
          </p:nvPr>
        </p:nvSpPr>
        <p:spPr>
          <a:xfrm>
            <a:off x="8001000" y="6492875"/>
            <a:ext cx="762000" cy="365125"/>
          </a:xfrm>
        </p:spPr>
        <p:txBody>
          <a:bodyPr/>
          <a:lstStyle/>
          <a:p>
            <a:pPr>
              <a:defRPr/>
            </a:pPr>
            <a:r>
              <a:rPr lang="en-US"/>
              <a:t>J-</a:t>
            </a:r>
            <a:fld id="{A8586EA4-2708-4F32-BE05-CB982ECD4DBE}" type="slidenum">
              <a:rPr lang="en-US"/>
              <a:pPr>
                <a:defRPr/>
              </a:pPr>
              <a:t>99</a:t>
            </a:fld>
            <a:endParaRPr lang="en-US"/>
          </a:p>
        </p:txBody>
      </p:sp>
      <p:sp>
        <p:nvSpPr>
          <p:cNvPr id="198658" name="Rectangle 2"/>
          <p:cNvSpPr>
            <a:spLocks noChangeArrowheads="1"/>
          </p:cNvSpPr>
          <p:nvPr/>
        </p:nvSpPr>
        <p:spPr bwMode="auto">
          <a:xfrm>
            <a:off x="533400" y="2438400"/>
            <a:ext cx="4648200" cy="3016853"/>
          </a:xfrm>
          <a:prstGeom prst="rect">
            <a:avLst/>
          </a:prstGeom>
          <a:noFill/>
          <a:ln w="9525">
            <a:noFill/>
            <a:miter lim="800000"/>
            <a:headEnd/>
            <a:tailEnd/>
          </a:ln>
        </p:spPr>
        <p:txBody>
          <a:bodyPr wrap="square" lIns="92075" tIns="46038" rIns="92075" bIns="46038">
            <a:spAutoFit/>
          </a:bodyPr>
          <a:lstStyle/>
          <a:p>
            <a:pPr marL="285750" indent="-285750" eaLnBrk="0" hangingPunct="0">
              <a:spcAft>
                <a:spcPts val="600"/>
              </a:spcAft>
              <a:buClr>
                <a:srgbClr val="FF0000"/>
              </a:buClr>
              <a:buSzPct val="100000"/>
              <a:buFont typeface="Wingdings" charset="2"/>
              <a:buChar char="q"/>
            </a:pPr>
            <a:r>
              <a:rPr lang="en-US" b="0" dirty="0" smtClean="0"/>
              <a:t>Nose &amp; wing should simultaneously drop in spin direction:  -½ point per 5° for error.</a:t>
            </a:r>
          </a:p>
          <a:p>
            <a:pPr marL="285750" indent="-285750" eaLnBrk="0" hangingPunct="0">
              <a:spcAft>
                <a:spcPts val="600"/>
              </a:spcAft>
              <a:buClr>
                <a:srgbClr val="FF0000"/>
              </a:buClr>
              <a:buSzPct val="100000"/>
              <a:buFont typeface="Wingdings" charset="2"/>
              <a:buChar char="q"/>
            </a:pPr>
            <a:r>
              <a:rPr lang="en-US" b="0" dirty="0" smtClean="0"/>
              <a:t>Aircraft </a:t>
            </a:r>
            <a:r>
              <a:rPr lang="en-US" b="0" i="1" dirty="0" smtClean="0"/>
              <a:t>must </a:t>
            </a:r>
            <a:r>
              <a:rPr lang="en-US" b="0" dirty="0" smtClean="0"/>
              <a:t>auto-rotate during spin (no spiral dive. </a:t>
            </a:r>
            <a:r>
              <a:rPr lang="en-US" dirty="0" smtClean="0"/>
              <a:t>Spiral = 0</a:t>
            </a:r>
            <a:r>
              <a:rPr lang="en-US" b="0" dirty="0" smtClean="0"/>
              <a:t>).</a:t>
            </a:r>
            <a:endParaRPr lang="en-US" dirty="0">
              <a:solidFill>
                <a:srgbClr val="FF0000"/>
              </a:solidFill>
            </a:endParaRPr>
          </a:p>
          <a:p>
            <a:pPr marL="285750" indent="-285750" eaLnBrk="0" hangingPunct="0">
              <a:spcAft>
                <a:spcPts val="600"/>
              </a:spcAft>
              <a:buClr>
                <a:srgbClr val="FF0000"/>
              </a:buClr>
              <a:buSzPct val="100000"/>
              <a:buFont typeface="Wingdings" charset="2"/>
              <a:buChar char="q"/>
            </a:pPr>
            <a:r>
              <a:rPr lang="en-US" b="0" dirty="0" smtClean="0"/>
              <a:t>Aircraft </a:t>
            </a:r>
            <a:r>
              <a:rPr lang="en-US" b="0" i="1" dirty="0" smtClean="0"/>
              <a:t>must </a:t>
            </a:r>
            <a:r>
              <a:rPr lang="en-US" b="0" dirty="0" smtClean="0"/>
              <a:t>establish 90° wind corrected down-line after spin.   -½ point per 5° for error  from vertical. Omission of this line is to be downgraded one (1) point.</a:t>
            </a:r>
          </a:p>
        </p:txBody>
      </p:sp>
      <p:sp>
        <p:nvSpPr>
          <p:cNvPr id="26632" name="Rectangle 3"/>
          <p:cNvSpPr>
            <a:spLocks noChangeArrowheads="1"/>
          </p:cNvSpPr>
          <p:nvPr/>
        </p:nvSpPr>
        <p:spPr bwMode="auto">
          <a:xfrm>
            <a:off x="533400" y="1295400"/>
            <a:ext cx="827525" cy="400752"/>
          </a:xfrm>
          <a:prstGeom prst="rect">
            <a:avLst/>
          </a:prstGeom>
          <a:noFill/>
          <a:ln w="9525">
            <a:noFill/>
            <a:miter lim="800000"/>
            <a:headEnd/>
            <a:tailEnd/>
          </a:ln>
        </p:spPr>
        <p:txBody>
          <a:bodyPr wrap="none" lIns="92075" tIns="46038" rIns="92075" bIns="46038">
            <a:spAutoFit/>
          </a:bodyPr>
          <a:lstStyle/>
          <a:p>
            <a:pPr eaLnBrk="0" hangingPunct="0"/>
            <a:r>
              <a:rPr lang="en-US" sz="2000" dirty="0" smtClean="0"/>
              <a:t>Spins</a:t>
            </a:r>
            <a:endParaRPr lang="en-US" sz="2000" dirty="0"/>
          </a:p>
        </p:txBody>
      </p:sp>
      <p:graphicFrame>
        <p:nvGraphicFramePr>
          <p:cNvPr id="26626" name="Object 8"/>
          <p:cNvGraphicFramePr>
            <a:graphicFrameLocks noChangeAspect="1"/>
          </p:cNvGraphicFramePr>
          <p:nvPr>
            <p:extLst>
              <p:ext uri="{D42A27DB-BD31-4B8C-83A1-F6EECF244321}">
                <p14:modId xmlns:p14="http://schemas.microsoft.com/office/powerpoint/2010/main" val="2696663651"/>
              </p:ext>
            </p:extLst>
          </p:nvPr>
        </p:nvGraphicFramePr>
        <p:xfrm>
          <a:off x="5383643" y="2386013"/>
          <a:ext cx="3436507" cy="3633787"/>
        </p:xfrm>
        <a:graphic>
          <a:graphicData uri="http://schemas.openxmlformats.org/presentationml/2006/ole">
            <mc:AlternateContent xmlns:mc="http://schemas.openxmlformats.org/markup-compatibility/2006">
              <mc:Choice xmlns:v="urn:schemas-microsoft-com:vml" Requires="v">
                <p:oleObj spid="_x0000_s52426" name="Visio" r:id="rId4" imgW="2665095" imgH="2820353" progId="">
                  <p:embed/>
                </p:oleObj>
              </mc:Choice>
              <mc:Fallback>
                <p:oleObj name="Visio" r:id="rId4" imgW="2665095" imgH="2820353" progId="">
                  <p:embed/>
                  <p:pic>
                    <p:nvPicPr>
                      <p:cNvPr id="0" name="Picture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3643" y="2386013"/>
                        <a:ext cx="3436507" cy="3633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Date Placeholder 9"/>
          <p:cNvSpPr txBox="1">
            <a:spLocks/>
          </p:cNvSpPr>
          <p:nvPr/>
        </p:nvSpPr>
        <p:spPr>
          <a:xfrm>
            <a:off x="0" y="6492875"/>
            <a:ext cx="1143000" cy="365125"/>
          </a:xfrm>
          <a:prstGeom prst="rect">
            <a:avLst/>
          </a:prstGeom>
        </p:spPr>
        <p:txBody>
          <a:bodyPr vert="horz" lIns="0" tIns="0" rIns="0" bIns="0" anchor="b"/>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hade val="90000"/>
                  </a:schemeClr>
                </a:solidFill>
                <a:effectLst/>
                <a:uLnTx/>
                <a:uFillTx/>
                <a:latin typeface="+mn-lt"/>
                <a:ea typeface="+mn-ea"/>
                <a:cs typeface="+mn-cs"/>
              </a:rPr>
              <a:t>2015</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10" name="Rectangle 2"/>
          <p:cNvSpPr>
            <a:spLocks noChangeArrowheads="1"/>
          </p:cNvSpPr>
          <p:nvPr/>
        </p:nvSpPr>
        <p:spPr bwMode="auto">
          <a:xfrm>
            <a:off x="3242734" y="0"/>
            <a:ext cx="5681133" cy="1066800"/>
          </a:xfrm>
          <a:prstGeom prst="rect">
            <a:avLst/>
          </a:prstGeom>
          <a:noFill/>
          <a:ln w="9525">
            <a:noFill/>
            <a:miter lim="800000"/>
            <a:headEnd/>
            <a:tailEnd/>
          </a:ln>
        </p:spPr>
        <p:txBody>
          <a:bodyPr lIns="92075" tIns="46038" rIns="92075" bIns="46038" anchor="ctr"/>
          <a:lstStyle/>
          <a:p>
            <a:pPr algn="r" eaLnBrk="0" hangingPunct="0"/>
            <a:r>
              <a:rPr lang="en-US" sz="4400" b="1" dirty="0" smtClean="0">
                <a:solidFill>
                  <a:schemeClr val="tx2"/>
                </a:solidFill>
              </a:rPr>
              <a:t>Rotational Elements</a:t>
            </a:r>
            <a:endParaRPr lang="en-US" sz="4400" b="1" dirty="0">
              <a:solidFill>
                <a:schemeClr val="tx2"/>
              </a:solidFill>
            </a:endParaRPr>
          </a:p>
        </p:txBody>
      </p:sp>
      <p:sp>
        <p:nvSpPr>
          <p:cNvPr id="13" name="Rectangle 12"/>
          <p:cNvSpPr>
            <a:spLocks noChangeArrowheads="1"/>
          </p:cNvSpPr>
          <p:nvPr/>
        </p:nvSpPr>
        <p:spPr bwMode="auto">
          <a:xfrm>
            <a:off x="7543800" y="914400"/>
            <a:ext cx="1347544" cy="461665"/>
          </a:xfrm>
          <a:prstGeom prst="rect">
            <a:avLst/>
          </a:prstGeom>
          <a:noFill/>
          <a:ln w="12700">
            <a:noFill/>
            <a:miter lim="800000"/>
            <a:headEnd type="none" w="sm" len="sm"/>
            <a:tailEnd type="none" w="sm" len="sm"/>
          </a:ln>
        </p:spPr>
        <p:txBody>
          <a:bodyPr wrap="none">
            <a:spAutoFit/>
          </a:bodyPr>
          <a:lstStyle/>
          <a:p>
            <a:pPr eaLnBrk="0" hangingPunct="0"/>
            <a:r>
              <a:rPr lang="en-US" sz="2400" dirty="0">
                <a:solidFill>
                  <a:srgbClr val="000000"/>
                </a:solidFill>
                <a:latin typeface="Arial" pitchFamily="34" charset="0"/>
              </a:rPr>
              <a:t>Family </a:t>
            </a:r>
            <a:r>
              <a:rPr lang="en-US" sz="2400" dirty="0">
                <a:solidFill>
                  <a:srgbClr val="000000"/>
                </a:solidFill>
              </a:rPr>
              <a:t>9</a:t>
            </a:r>
            <a:endParaRPr lang="en-US" sz="2000" b="0" dirty="0">
              <a:solidFill>
                <a:srgbClr val="000000"/>
              </a:solidFill>
            </a:endParaRPr>
          </a:p>
        </p:txBody>
      </p:sp>
    </p:spTree>
    <p:extLst>
      <p:ext uri="{BB962C8B-B14F-4D97-AF65-F5344CB8AC3E}">
        <p14:creationId xmlns:p14="http://schemas.microsoft.com/office/powerpoint/2010/main" val="999419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5737</TotalTime>
  <Words>16422</Words>
  <Application>Microsoft Macintosh PowerPoint</Application>
  <PresentationFormat>On-screen Show (4:3)</PresentationFormat>
  <Paragraphs>1953</Paragraphs>
  <Slides>118</Slides>
  <Notes>101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118</vt:i4>
      </vt:variant>
    </vt:vector>
  </HeadingPairs>
  <TitlesOfParts>
    <vt:vector size="121" baseType="lpstr">
      <vt:lpstr>Flow</vt:lpstr>
      <vt:lpstr>VISIO</vt:lpstr>
      <vt:lpstr>Visio</vt:lpstr>
      <vt:lpstr>PowerPoint Presentation</vt:lpstr>
      <vt:lpstr>IMAC Purpose</vt:lpstr>
      <vt:lpstr>Seminar Outline</vt:lpstr>
      <vt:lpstr>Seminar Outline</vt:lpstr>
      <vt:lpstr>Box F3A – F3M</vt:lpstr>
      <vt:lpstr>IMAC Airspace</vt:lpstr>
      <vt:lpstr>Sequence Structure</vt:lpstr>
      <vt:lpstr>PowerPoint Presentation</vt:lpstr>
      <vt:lpstr>PowerPoint Presentation</vt:lpstr>
      <vt:lpstr>PowerPoint Presentation</vt:lpstr>
      <vt:lpstr>Seminar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Elements &amp; Segments</vt:lpstr>
      <vt:lpstr>PowerPoint Presentation</vt:lpstr>
      <vt:lpstr>Center or Limit</vt:lpstr>
      <vt:lpstr>PowerPoint Presentation</vt:lpstr>
      <vt:lpstr>PowerPoint Presentation</vt:lpstr>
      <vt:lpstr>PowerPoint Presentation</vt:lpstr>
      <vt:lpstr>PowerPoint Presentation</vt:lpstr>
      <vt:lpstr>PowerPoint Presentation</vt:lpstr>
      <vt:lpstr>Seminar Outline</vt:lpstr>
      <vt:lpstr>Score Sheet</vt:lpstr>
      <vt:lpstr>Sound Score</vt:lpstr>
      <vt:lpstr>Pilot/Panel</vt:lpstr>
      <vt:lpstr>Air Space Control</vt:lpstr>
      <vt:lpstr>Air Space Control</vt:lpstr>
      <vt:lpstr>PowerPoint Presentation</vt:lpstr>
      <vt:lpstr>Aircraft Attitude</vt:lpstr>
      <vt:lpstr>Wind Correction</vt:lpstr>
      <vt:lpstr>Wind Correction</vt:lpstr>
      <vt:lpstr>Wind Correction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Seminar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Seminar Outline</vt:lpstr>
      <vt:lpstr>Mental Attitude</vt:lpstr>
      <vt:lpstr>Bias</vt:lpstr>
      <vt:lpstr>Self Confidence</vt:lpstr>
      <vt:lpstr>Sense of Independence</vt:lpstr>
      <vt:lpstr>Adherence to the Rules</vt:lpstr>
      <vt:lpstr>Technical Knowledge</vt:lpstr>
      <vt:lpstr>PowerPoint Presentation</vt:lpstr>
      <vt:lpstr>PowerPoint Presentation</vt:lpstr>
      <vt:lpstr>PowerPoint Presentation</vt:lpstr>
      <vt:lpstr>Seminar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MAIN</dc:creator>
  <cp:lastModifiedBy>Manrico Mincuzzi</cp:lastModifiedBy>
  <cp:revision>392</cp:revision>
  <dcterms:created xsi:type="dcterms:W3CDTF">2009-10-29T14:02:19Z</dcterms:created>
  <dcterms:modified xsi:type="dcterms:W3CDTF">2018-04-04T14:38:54Z</dcterms:modified>
</cp:coreProperties>
</file>