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68" r:id="rId3"/>
    <p:sldId id="403" r:id="rId4"/>
    <p:sldId id="430" r:id="rId5"/>
    <p:sldId id="444" r:id="rId6"/>
    <p:sldId id="438" r:id="rId7"/>
    <p:sldId id="432" r:id="rId8"/>
    <p:sldId id="437" r:id="rId9"/>
    <p:sldId id="439" r:id="rId10"/>
    <p:sldId id="433" r:id="rId11"/>
    <p:sldId id="429" r:id="rId12"/>
    <p:sldId id="434" r:id="rId13"/>
    <p:sldId id="435" r:id="rId14"/>
    <p:sldId id="436" r:id="rId15"/>
    <p:sldId id="440" r:id="rId16"/>
    <p:sldId id="443" r:id="rId17"/>
    <p:sldId id="427" r:id="rId18"/>
    <p:sldId id="442" r:id="rId19"/>
    <p:sldId id="441" r:id="rId20"/>
    <p:sldId id="428" r:id="rId21"/>
    <p:sldId id="446" r:id="rId22"/>
    <p:sldId id="445" r:id="rId23"/>
    <p:sldId id="447" r:id="rId24"/>
    <p:sldId id="448" r:id="rId25"/>
    <p:sldId id="449" r:id="rId26"/>
    <p:sldId id="451" r:id="rId27"/>
    <p:sldId id="45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604" autoAdjust="0"/>
  </p:normalViewPr>
  <p:slideViewPr>
    <p:cSldViewPr>
      <p:cViewPr>
        <p:scale>
          <a:sx n="150" d="100"/>
          <a:sy n="150" d="100"/>
        </p:scale>
        <p:origin x="-1344" y="-264"/>
      </p:cViewPr>
      <p:guideLst>
        <p:guide orient="horz" pos="816"/>
        <p:guide pos="3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175" d="100"/>
        <a:sy n="175" d="100"/>
      </p:scale>
      <p:origin x="0" y="328"/>
    </p:cViewPr>
  </p:sorterViewPr>
  <p:notesViewPr>
    <p:cSldViewPr showGuides="1">
      <p:cViewPr varScale="1">
        <p:scale>
          <a:sx n="76" d="100"/>
          <a:sy n="76" d="100"/>
        </p:scale>
        <p:origin x="-312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9" Type="http://schemas.openxmlformats.org/officeDocument/2006/relationships/slide" Target="slides/slide10.xml"/><Relationship Id="rId20" Type="http://schemas.openxmlformats.org/officeDocument/2006/relationships/slide" Target="slides/slide21.xml"/><Relationship Id="rId21" Type="http://schemas.openxmlformats.org/officeDocument/2006/relationships/slide" Target="slides/slide22.xml"/><Relationship Id="rId22" Type="http://schemas.openxmlformats.org/officeDocument/2006/relationships/slide" Target="slides/slide23.xml"/><Relationship Id="rId23" Type="http://schemas.openxmlformats.org/officeDocument/2006/relationships/slide" Target="slides/slide24.xml"/><Relationship Id="rId24" Type="http://schemas.openxmlformats.org/officeDocument/2006/relationships/slide" Target="slides/slide25.xml"/><Relationship Id="rId25" Type="http://schemas.openxmlformats.org/officeDocument/2006/relationships/slide" Target="slides/slide26.xml"/><Relationship Id="rId26" Type="http://schemas.openxmlformats.org/officeDocument/2006/relationships/slide" Target="slides/slide27.xml"/><Relationship Id="rId10" Type="http://schemas.openxmlformats.org/officeDocument/2006/relationships/slide" Target="slides/slide11.xml"/><Relationship Id="rId11" Type="http://schemas.openxmlformats.org/officeDocument/2006/relationships/slide" Target="slides/slide12.xml"/><Relationship Id="rId12" Type="http://schemas.openxmlformats.org/officeDocument/2006/relationships/slide" Target="slides/slide13.xml"/><Relationship Id="rId13" Type="http://schemas.openxmlformats.org/officeDocument/2006/relationships/slide" Target="slides/slide14.xml"/><Relationship Id="rId14" Type="http://schemas.openxmlformats.org/officeDocument/2006/relationships/slide" Target="slides/slide15.xml"/><Relationship Id="rId15" Type="http://schemas.openxmlformats.org/officeDocument/2006/relationships/slide" Target="slides/slide16.xml"/><Relationship Id="rId16" Type="http://schemas.openxmlformats.org/officeDocument/2006/relationships/slide" Target="slides/slide17.xml"/><Relationship Id="rId17" Type="http://schemas.openxmlformats.org/officeDocument/2006/relationships/slide" Target="slides/slide18.xml"/><Relationship Id="rId18" Type="http://schemas.openxmlformats.org/officeDocument/2006/relationships/slide" Target="slides/slide19.xml"/><Relationship Id="rId19" Type="http://schemas.openxmlformats.org/officeDocument/2006/relationships/slide" Target="slides/slide20.xml"/><Relationship Id="rId1" Type="http://schemas.openxmlformats.org/officeDocument/2006/relationships/slide" Target="slides/slide2.xml"/><Relationship Id="rId2" Type="http://schemas.openxmlformats.org/officeDocument/2006/relationships/slide" Target="slides/slide3.xml"/><Relationship Id="rId3" Type="http://schemas.openxmlformats.org/officeDocument/2006/relationships/slide" Target="slides/slide4.xml"/><Relationship Id="rId4" Type="http://schemas.openxmlformats.org/officeDocument/2006/relationships/slide" Target="slides/slide5.xml"/><Relationship Id="rId5" Type="http://schemas.openxmlformats.org/officeDocument/2006/relationships/slide" Target="slides/slide6.xml"/><Relationship Id="rId6" Type="http://schemas.openxmlformats.org/officeDocument/2006/relationships/slide" Target="slides/slide7.xml"/><Relationship Id="rId7" Type="http://schemas.openxmlformats.org/officeDocument/2006/relationships/slide" Target="slides/slide8.xml"/><Relationship Id="rId8"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76CEA5-C80B-4A68-85A0-4000709E165C}" type="datetimeFigureOut">
              <a:rPr lang="en-US" smtClean="0"/>
              <a:pPr/>
              <a:t>04/04/18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97694E-FD62-42F5-8698-12E83F90536D}" type="slidenum">
              <a:rPr lang="en-US" smtClean="0"/>
              <a:pPr/>
              <a:t>‹#›</a:t>
            </a:fld>
            <a:endParaRPr lang="en-US"/>
          </a:p>
        </p:txBody>
      </p:sp>
    </p:spTree>
    <p:extLst>
      <p:ext uri="{BB962C8B-B14F-4D97-AF65-F5344CB8AC3E}">
        <p14:creationId xmlns:p14="http://schemas.microsoft.com/office/powerpoint/2010/main" val="3992811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A7638EA-C71E-4C28-A290-EF4E9D446704}" type="datetimeFigureOut">
              <a:rPr lang="en-US"/>
              <a:pPr>
                <a:defRPr/>
              </a:pPr>
              <a:t>04/04/18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F590B1D-1AE9-40B6-948B-12959622525B}" type="slidenum">
              <a:rPr lang="en-US"/>
              <a:pPr>
                <a:defRPr/>
              </a:pPr>
              <a:t>‹#›</a:t>
            </a:fld>
            <a:endParaRPr lang="en-US"/>
          </a:p>
        </p:txBody>
      </p:sp>
    </p:spTree>
    <p:extLst>
      <p:ext uri="{BB962C8B-B14F-4D97-AF65-F5344CB8AC3E}">
        <p14:creationId xmlns:p14="http://schemas.microsoft.com/office/powerpoint/2010/main" val="2688944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INTRODUCTION</a:t>
            </a:r>
          </a:p>
          <a:p>
            <a:pPr eaLnBrk="1" hangingPunct="1">
              <a:spcBef>
                <a:spcPct val="0"/>
              </a:spcBef>
            </a:pPr>
            <a:r>
              <a:rPr lang="en-US" dirty="0" smtClean="0">
                <a:latin typeface="Times New Roman" pitchFamily="18" charset="0"/>
              </a:rPr>
              <a:t>Introduce yourself.</a:t>
            </a:r>
          </a:p>
          <a:p>
            <a:pPr eaLnBrk="1" hangingPunct="1">
              <a:spcBef>
                <a:spcPct val="0"/>
              </a:spcBef>
            </a:pPr>
            <a:r>
              <a:rPr lang="en-US" dirty="0" smtClean="0">
                <a:latin typeface="Times New Roman" pitchFamily="18" charset="0"/>
              </a:rPr>
              <a:t>Welcome everyone</a:t>
            </a:r>
          </a:p>
          <a:p>
            <a:pPr eaLnBrk="1" hangingPunct="1">
              <a:spcBef>
                <a:spcPct val="0"/>
              </a:spcBef>
            </a:pPr>
            <a:r>
              <a:rPr lang="en-US" dirty="0" smtClean="0">
                <a:latin typeface="Times New Roman" pitchFamily="18" charset="0"/>
              </a:rPr>
              <a:t>Explain where any restrooms  are located.</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Give the students some of your background.  This helps them to know what is "expected" when it is their turn to introduce themselves. </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If there is time,  have each student introduce themselves.  This will give you a good idea of the experience level of the class and will break the ice.</a:t>
            </a: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27E3A-F256-47A0-9E78-73EE95C49684}"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119021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10</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11</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12</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13</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14</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15</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16</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17</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18</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19</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hdr" sz="quarter"/>
          </p:nvPr>
        </p:nvSpPr>
        <p:spPr>
          <a:noFill/>
        </p:spPr>
        <p:txBody>
          <a:bodyPr/>
          <a:lstStyle/>
          <a:p>
            <a:r>
              <a:rPr lang="en-US" dirty="0" smtClean="0"/>
              <a:t>Scale Aerobatic Judging Seminar</a:t>
            </a:r>
          </a:p>
        </p:txBody>
      </p:sp>
      <p:sp>
        <p:nvSpPr>
          <p:cNvPr id="33795" name="Rectangle 5"/>
          <p:cNvSpPr>
            <a:spLocks noGrp="1" noChangeArrowheads="1"/>
          </p:cNvSpPr>
          <p:nvPr>
            <p:ph type="dt" sz="quarter" idx="1"/>
          </p:nvPr>
        </p:nvSpPr>
        <p:spPr>
          <a:noFill/>
        </p:spPr>
        <p:txBody>
          <a:bodyPr/>
          <a:lstStyle/>
          <a:p>
            <a:r>
              <a:rPr lang="en-US" dirty="0" smtClean="0"/>
              <a:t>Version - 4/23/2003</a:t>
            </a:r>
          </a:p>
        </p:txBody>
      </p:sp>
      <p:sp>
        <p:nvSpPr>
          <p:cNvPr id="33796" name="Rectangle 6"/>
          <p:cNvSpPr>
            <a:spLocks noGrp="1" noChangeArrowheads="1"/>
          </p:cNvSpPr>
          <p:nvPr>
            <p:ph type="sldNum" sz="quarter" idx="5"/>
          </p:nvPr>
        </p:nvSpPr>
        <p:spPr>
          <a:noFill/>
        </p:spPr>
        <p:txBody>
          <a:bodyPr/>
          <a:lstStyle/>
          <a:p>
            <a:r>
              <a:rPr lang="en-US" dirty="0" smtClean="0"/>
              <a:t>Page - </a:t>
            </a:r>
            <a:fld id="{FCE1BD36-09B1-41C1-BB5B-176DC50398D3}" type="slidenum">
              <a:rPr lang="en-US" smtClean="0"/>
              <a:pPr/>
              <a:t>2</a:t>
            </a:fld>
            <a:endParaRPr lang="en-US" dirty="0" smtClean="0"/>
          </a:p>
        </p:txBody>
      </p:sp>
      <p:sp>
        <p:nvSpPr>
          <p:cNvPr id="33797" name="Rectangle 2"/>
          <p:cNvSpPr>
            <a:spLocks noGrp="1" noChangeArrowheads="1"/>
          </p:cNvSpPr>
          <p:nvPr>
            <p:ph type="body" idx="1"/>
          </p:nvPr>
        </p:nvSpPr>
        <p:spPr>
          <a:noFill/>
          <a:ln/>
        </p:spPr>
        <p:txBody>
          <a:bodyPr/>
          <a:lstStyle/>
          <a:p>
            <a:r>
              <a:rPr lang="en-US" dirty="0" smtClean="0"/>
              <a:t>COURSE OVERVIEW</a:t>
            </a:r>
          </a:p>
          <a:p>
            <a:r>
              <a:rPr lang="en-US" dirty="0" smtClean="0"/>
              <a:t>This section deals with Judging Criteria for Scale Aerobatics.</a:t>
            </a:r>
          </a:p>
          <a:p>
            <a:r>
              <a:rPr lang="en-US" dirty="0" smtClean="0"/>
              <a:t>Explain that being a good judge is not terrible difficult but it does require a thorough knowledge of the criteria and the ability to apply it quickly and decisively.  Each judge must develop their own method of keeping track of the cumulative downgrades for each figure.</a:t>
            </a:r>
          </a:p>
          <a:p>
            <a:endParaRPr lang="en-US" dirty="0" smtClean="0"/>
          </a:p>
          <a:p>
            <a:r>
              <a:rPr lang="en-US" dirty="0" smtClean="0"/>
              <a:t>Being a good judge does not necessarily go hand-in-hand with being a good pilot.  As a matter of fact, being a pilot is not a criteria at all.  </a:t>
            </a:r>
          </a:p>
          <a:p>
            <a:r>
              <a:rPr lang="en-US" dirty="0" smtClean="0"/>
              <a:t>(CAUTION - NON P.C. Statement follows!!) Many wives, girlfriends even sons and daughters can be trained to be good judges.  Many IAC judges are not full scale pilots at all.  </a:t>
            </a:r>
          </a:p>
          <a:p>
            <a:endParaRPr lang="en-US" dirty="0" smtClean="0"/>
          </a:p>
          <a:p>
            <a:r>
              <a:rPr lang="en-US" dirty="0" smtClean="0"/>
              <a:t>All you need is the ability to know what the proper figure SHOULD look like and be able to tell the difference between the ideal figure and what you see the aircraft doing in the sky.  It takes practice too.  You’re not going to be able to just study the course material and instantly become a good judge.  You have to sit on the </a:t>
            </a:r>
            <a:r>
              <a:rPr lang="en-US" dirty="0" err="1" smtClean="0"/>
              <a:t>flightline</a:t>
            </a:r>
            <a:r>
              <a:rPr lang="en-US" dirty="0" smtClean="0"/>
              <a:t> and watch.   Volunteering for scribe duty is a good way to get that experience.</a:t>
            </a:r>
          </a:p>
        </p:txBody>
      </p:sp>
      <p:sp>
        <p:nvSpPr>
          <p:cNvPr id="3379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4083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20</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21</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22</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23</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24</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25</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26</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27</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3</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4</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5</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6</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7</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8</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US" dirty="0" smtClean="0"/>
              <a:t>Scale Aerobatic Judging Seminar</a:t>
            </a:r>
          </a:p>
        </p:txBody>
      </p:sp>
      <p:sp>
        <p:nvSpPr>
          <p:cNvPr id="32771" name="Rectangle 5"/>
          <p:cNvSpPr>
            <a:spLocks noGrp="1" noChangeArrowheads="1"/>
          </p:cNvSpPr>
          <p:nvPr>
            <p:ph type="dt" sz="quarter" idx="1"/>
          </p:nvPr>
        </p:nvSpPr>
        <p:spPr>
          <a:noFill/>
        </p:spPr>
        <p:txBody>
          <a:bodyPr/>
          <a:lstStyle/>
          <a:p>
            <a:r>
              <a:rPr lang="en-US" dirty="0" smtClean="0"/>
              <a:t>Version - 4/23/2003</a:t>
            </a:r>
          </a:p>
        </p:txBody>
      </p:sp>
      <p:sp>
        <p:nvSpPr>
          <p:cNvPr id="32772" name="Rectangle 6"/>
          <p:cNvSpPr>
            <a:spLocks noGrp="1" noChangeArrowheads="1"/>
          </p:cNvSpPr>
          <p:nvPr>
            <p:ph type="sldNum" sz="quarter" idx="5"/>
          </p:nvPr>
        </p:nvSpPr>
        <p:spPr>
          <a:noFill/>
        </p:spPr>
        <p:txBody>
          <a:bodyPr/>
          <a:lstStyle/>
          <a:p>
            <a:r>
              <a:rPr lang="en-US" dirty="0" smtClean="0"/>
              <a:t>Page - </a:t>
            </a:r>
            <a:fld id="{4B712118-39F4-4A06-B367-45882982C97A}" type="slidenum">
              <a:rPr lang="en-US" smtClean="0"/>
              <a:pPr/>
              <a:t>9</a:t>
            </a:fld>
            <a:endParaRPr 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9537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Placeholder 8"/>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2" name="Text Placeholder 29"/>
          <p:cNvSpPr>
            <a:spLocks noGrp="1"/>
          </p:cNvSpPr>
          <p:nvPr>
            <p:ph idx="1"/>
          </p:nvPr>
        </p:nvSpPr>
        <p:spPr bwMode="auto">
          <a:xfrm>
            <a:off x="457200" y="16002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Date Placeholder 9"/>
          <p:cNvSpPr>
            <a:spLocks noGrp="1"/>
          </p:cNvSpPr>
          <p:nvPr>
            <p:ph type="dt" sz="half" idx="2"/>
          </p:nvPr>
        </p:nvSpPr>
        <p:spPr>
          <a:xfrm>
            <a:off x="228600" y="6492875"/>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t>2015</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8"/>
          <p:cNvSpPr>
            <a:spLocks noGrp="1"/>
          </p:cNvSpPr>
          <p:nvPr>
            <p:ph type="title"/>
          </p:nvPr>
        </p:nvSpPr>
        <p:spPr bwMode="auto">
          <a:xfrm>
            <a:off x="457200" y="0"/>
            <a:ext cx="82296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9" name="Text Placeholder 29"/>
          <p:cNvSpPr>
            <a:spLocks noGrp="1"/>
          </p:cNvSpPr>
          <p:nvPr>
            <p:ph idx="1"/>
          </p:nvPr>
        </p:nvSpPr>
        <p:spPr bwMode="auto">
          <a:xfrm>
            <a:off x="457200" y="16002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Date Placeholder 9"/>
          <p:cNvSpPr>
            <a:spLocks noGrp="1"/>
          </p:cNvSpPr>
          <p:nvPr>
            <p:ph type="dt" sz="half" idx="2"/>
          </p:nvPr>
        </p:nvSpPr>
        <p:spPr>
          <a:xfrm>
            <a:off x="228600" y="6492875"/>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t>2015</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itle Placeholder 8"/>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0" name="Text Placeholder 29"/>
          <p:cNvSpPr>
            <a:spLocks noGrp="1"/>
          </p:cNvSpPr>
          <p:nvPr>
            <p:ph idx="1"/>
          </p:nvPr>
        </p:nvSpPr>
        <p:spPr bwMode="auto">
          <a:xfrm>
            <a:off x="550333" y="14478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Date Placeholder 9"/>
          <p:cNvSpPr>
            <a:spLocks noGrp="1"/>
          </p:cNvSpPr>
          <p:nvPr>
            <p:ph type="dt" sz="half" idx="2"/>
          </p:nvPr>
        </p:nvSpPr>
        <p:spPr>
          <a:xfrm>
            <a:off x="228600" y="6492875"/>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t>2015</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029" name="Text Placeholder 29"/>
          <p:cNvSpPr>
            <a:spLocks noGrp="1"/>
          </p:cNvSpPr>
          <p:nvPr>
            <p:ph type="body" idx="1"/>
          </p:nvPr>
        </p:nvSpPr>
        <p:spPr bwMode="auto">
          <a:xfrm>
            <a:off x="457200" y="16002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17"/>
          <p:cNvSpPr>
            <a:spLocks noGrp="1"/>
          </p:cNvSpPr>
          <p:nvPr>
            <p:ph type="sldNum" sz="quarter" idx="4"/>
          </p:nvPr>
        </p:nvSpPr>
        <p:spPr>
          <a:xfrm>
            <a:off x="8153400" y="6516625"/>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236DE617-0E14-45AB-9F4B-25834331503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14" name="Footer Placeholder 5"/>
          <p:cNvSpPr txBox="1">
            <a:spLocks/>
          </p:cNvSpPr>
          <p:nvPr userDrawn="1"/>
        </p:nvSpPr>
        <p:spPr>
          <a:xfrm>
            <a:off x="2819400" y="6400800"/>
            <a:ext cx="3581400" cy="457200"/>
          </a:xfrm>
          <a:prstGeom prst="rect">
            <a:avLst/>
          </a:prstGeom>
        </p:spPr>
        <p:txBody>
          <a:bodyPr lIns="0" tIns="0" rIns="0" bIns="0" anchor="b"/>
          <a:lstStyle/>
          <a:p>
            <a:pPr algn="ctr" fontAlgn="auto">
              <a:spcBef>
                <a:spcPts val="0"/>
              </a:spcBef>
              <a:spcAft>
                <a:spcPts val="0"/>
              </a:spcAft>
              <a:defRPr/>
            </a:pPr>
            <a:r>
              <a:rPr lang="en-US" sz="1200" dirty="0" smtClean="0">
                <a:solidFill>
                  <a:schemeClr val="tx2">
                    <a:shade val="90000"/>
                  </a:schemeClr>
                </a:solidFill>
                <a:cs typeface="Arial" panose="020B0604020202020204" pitchFamily="34" charset="0"/>
              </a:rPr>
              <a:t>Setting</a:t>
            </a:r>
            <a:r>
              <a:rPr lang="en-US" sz="1200" baseline="0" dirty="0" smtClean="0">
                <a:solidFill>
                  <a:schemeClr val="tx2">
                    <a:shade val="90000"/>
                  </a:schemeClr>
                </a:solidFill>
                <a:cs typeface="Arial" panose="020B0604020202020204" pitchFamily="34" charset="0"/>
              </a:rPr>
              <a:t> Airplane and Radio for Precision Aerobatics</a:t>
            </a:r>
            <a:endParaRPr lang="en-US" sz="1200" dirty="0">
              <a:solidFill>
                <a:schemeClr val="tx2">
                  <a:shade val="90000"/>
                </a:schemeClr>
              </a:solidFill>
              <a:cs typeface="Arial" panose="020B0604020202020204" pitchFamily="34" charset="0"/>
            </a:endParaRPr>
          </a:p>
        </p:txBody>
      </p:sp>
      <p:sp>
        <p:nvSpPr>
          <p:cNvPr id="15" name="Date Placeholder 9"/>
          <p:cNvSpPr>
            <a:spLocks noGrp="1"/>
          </p:cNvSpPr>
          <p:nvPr>
            <p:ph type="dt" sz="half" idx="2"/>
          </p:nvPr>
        </p:nvSpPr>
        <p:spPr>
          <a:xfrm>
            <a:off x="228600" y="6492875"/>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t>2015</a:t>
            </a:r>
            <a:endParaRPr lang="en-US" dirty="0"/>
          </a:p>
        </p:txBody>
      </p:sp>
      <p:pic>
        <p:nvPicPr>
          <p:cNvPr id="16" name="Picture 15" descr="EUROP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58978"/>
            <a:ext cx="1905000" cy="948844"/>
          </a:xfrm>
          <a:prstGeom prst="rect">
            <a:avLst/>
          </a:prstGeom>
        </p:spPr>
      </p:pic>
    </p:spTree>
  </p:cSld>
  <p:clrMap bg1="lt1" tx1="dk1" bg2="lt2" tx2="dk2" accent1="accent1" accent2="accent2" accent3="accent3" accent4="accent4" accent5="accent5" accent6="accent6" hlink="hlink" folHlink="folHlink"/>
  <p:sldLayoutIdLst>
    <p:sldLayoutId id="2147483806" r:id="rId1"/>
    <p:sldLayoutId id="2147483811" r:id="rId2"/>
    <p:sldLayoutId id="2147483826" r:id="rId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28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lnSpc>
          <a:spcPct val="150000"/>
        </a:lnSpc>
        <a:spcBef>
          <a:spcPts val="0"/>
        </a:spcBef>
        <a:spcAft>
          <a:spcPct val="0"/>
        </a:spcAft>
        <a:buClr>
          <a:srgbClr val="FF0000"/>
        </a:buClr>
        <a:buSzPct val="95000"/>
        <a:buFont typeface="Wingdings" panose="05000000000000000000" pitchFamily="2" charset="2"/>
        <a:buChar char="q"/>
        <a:defRPr sz="2000" kern="1200">
          <a:solidFill>
            <a:schemeClr val="tx1"/>
          </a:solidFill>
          <a:latin typeface="+mn-lt"/>
          <a:ea typeface="+mn-ea"/>
          <a:cs typeface="+mn-cs"/>
        </a:defRPr>
      </a:lvl1pPr>
      <a:lvl2pPr marL="639763" indent="-246063" algn="l" rtl="0" eaLnBrk="0" fontAlgn="base" hangingPunct="0">
        <a:lnSpc>
          <a:spcPct val="150000"/>
        </a:lnSpc>
        <a:spcBef>
          <a:spcPts val="0"/>
        </a:spcBef>
        <a:spcAft>
          <a:spcPct val="0"/>
        </a:spcAft>
        <a:buClr>
          <a:srgbClr val="FF0000"/>
        </a:buClr>
        <a:buSzPct val="85000"/>
        <a:buFont typeface="Arial" panose="020B0604020202020204" pitchFamily="34" charset="0"/>
        <a:buChar char="‒"/>
        <a:defRPr sz="1800" kern="1200">
          <a:solidFill>
            <a:schemeClr val="tx1"/>
          </a:solidFill>
          <a:latin typeface="+mn-lt"/>
          <a:ea typeface="+mn-ea"/>
          <a:cs typeface="+mn-cs"/>
        </a:defRPr>
      </a:lvl2pPr>
      <a:lvl3pPr marL="914400" indent="-246063" algn="l" rtl="0" eaLnBrk="0" fontAlgn="base" hangingPunct="0">
        <a:lnSpc>
          <a:spcPct val="150000"/>
        </a:lnSpc>
        <a:spcBef>
          <a:spcPts val="0"/>
        </a:spcBef>
        <a:spcAft>
          <a:spcPct val="0"/>
        </a:spcAft>
        <a:buClr>
          <a:srgbClr val="FF0000"/>
        </a:buClr>
        <a:buSzPct val="70000"/>
        <a:buFont typeface="Arial" panose="020B0604020202020204" pitchFamily="34" charset="0"/>
        <a:buChar char="‒"/>
        <a:defRPr sz="1800" kern="1200">
          <a:solidFill>
            <a:schemeClr val="tx1"/>
          </a:solidFill>
          <a:latin typeface="+mn-lt"/>
          <a:ea typeface="+mn-ea"/>
          <a:cs typeface="+mn-cs"/>
        </a:defRPr>
      </a:lvl3pPr>
      <a:lvl4pPr marL="1187450" indent="-209550" algn="l" rtl="0" eaLnBrk="0" fontAlgn="base" hangingPunct="0">
        <a:lnSpc>
          <a:spcPct val="150000"/>
        </a:lnSpc>
        <a:spcBef>
          <a:spcPts val="0"/>
        </a:spcBef>
        <a:spcAft>
          <a:spcPct val="0"/>
        </a:spcAft>
        <a:buClr>
          <a:srgbClr val="FF0000"/>
        </a:buClr>
        <a:buSzPct val="65000"/>
        <a:buFont typeface="Wingdings" panose="05000000000000000000" pitchFamily="2" charset="2"/>
        <a:buChar char="Ø"/>
        <a:defRPr sz="1700" kern="1200">
          <a:solidFill>
            <a:schemeClr val="tx1"/>
          </a:solidFill>
          <a:latin typeface="+mn-lt"/>
          <a:ea typeface="+mn-ea"/>
          <a:cs typeface="+mn-cs"/>
        </a:defRPr>
      </a:lvl4pPr>
      <a:lvl5pPr marL="1462088" indent="-209550" algn="l" rtl="0" eaLnBrk="0" fontAlgn="base" hangingPunct="0">
        <a:lnSpc>
          <a:spcPct val="150000"/>
        </a:lnSpc>
        <a:spcBef>
          <a:spcPts val="0"/>
        </a:spcBef>
        <a:spcAft>
          <a:spcPct val="0"/>
        </a:spcAft>
        <a:buClr>
          <a:srgbClr val="FF0000"/>
        </a:buClr>
        <a:buSzPct val="65000"/>
        <a:buFont typeface="Arial" panose="020B0604020202020204" pitchFamily="34" charset="0"/>
        <a:buChar char="‒"/>
        <a:defRPr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4294967295"/>
          </p:nvPr>
        </p:nvSpPr>
        <p:spPr>
          <a:xfrm>
            <a:off x="8153400" y="6553200"/>
            <a:ext cx="304800" cy="304800"/>
          </a:xfrm>
        </p:spPr>
        <p:txBody>
          <a:bodyPr/>
          <a:lstStyle/>
          <a:p>
            <a:pPr>
              <a:defRPr/>
            </a:pPr>
            <a:r>
              <a:rPr lang="en-US" dirty="0"/>
              <a:t>I-</a:t>
            </a:r>
            <a:fld id="{312D7770-7EBB-4902-BFC4-B98EB687D7FE}" type="slidenum">
              <a:rPr lang="en-US"/>
              <a:pPr>
                <a:defRPr/>
              </a:pPr>
              <a:t>1</a:t>
            </a:fld>
            <a:endParaRPr lang="en-US" dirty="0"/>
          </a:p>
        </p:txBody>
      </p:sp>
      <p:sp>
        <p:nvSpPr>
          <p:cNvPr id="15" name="Rectangle 2"/>
          <p:cNvSpPr txBox="1">
            <a:spLocks noChangeArrowheads="1"/>
          </p:cNvSpPr>
          <p:nvPr/>
        </p:nvSpPr>
        <p:spPr bwMode="auto">
          <a:xfrm>
            <a:off x="516467" y="3886200"/>
            <a:ext cx="8305800" cy="1371600"/>
          </a:xfrm>
          <a:prstGeom prst="rect">
            <a:avLst/>
          </a:prstGeom>
          <a:noFill/>
          <a:ln>
            <a:miter lim="800000"/>
            <a:headEnd/>
            <a:tailEnd/>
          </a:ln>
        </p:spPr>
        <p:txBody>
          <a:bodyPr lIns="92075" tIns="46038" rIns="92075" bIns="46038"/>
          <a:lstStyle/>
          <a:p>
            <a:pPr algn="ctr" fontAlgn="auto">
              <a:spcBef>
                <a:spcPct val="20000"/>
              </a:spcBef>
              <a:spcAft>
                <a:spcPts val="0"/>
              </a:spcAft>
              <a:buClr>
                <a:schemeClr val="accent3"/>
              </a:buClr>
              <a:buSzPct val="95000"/>
              <a:defRPr/>
            </a:pPr>
            <a:r>
              <a:rPr lang="en-US" sz="4000" b="1" dirty="0" smtClean="0">
                <a:solidFill>
                  <a:schemeClr val="tx2"/>
                </a:solidFill>
              </a:rPr>
              <a:t>Setting Airplane and Radio for Precision Aerobatics</a:t>
            </a:r>
            <a:endParaRPr lang="en-US" sz="1600" b="1" dirty="0">
              <a:solidFill>
                <a:schemeClr val="tx2"/>
              </a:solidFill>
            </a:endParaRPr>
          </a:p>
        </p:txBody>
      </p:sp>
      <p:pic>
        <p:nvPicPr>
          <p:cNvPr id="5" name="Picture 4" descr="FLY THE LIMIT ONLY.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978" y="762000"/>
            <a:ext cx="3126778" cy="281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10</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3124200" y="0"/>
            <a:ext cx="5943600" cy="1219200"/>
          </a:xfrm>
        </p:spPr>
        <p:txBody>
          <a:bodyPr lIns="92075" tIns="46038" rIns="92075" bIns="46038" anchor="ctr"/>
          <a:lstStyle/>
          <a:p>
            <a:pPr algn="r">
              <a:defRPr/>
            </a:pPr>
            <a:r>
              <a:rPr lang="en-US" sz="4400" b="1" dirty="0" smtClean="0"/>
              <a:t>Align Elevator</a:t>
            </a:r>
            <a:endParaRPr lang="en-US" sz="4400" b="1" dirty="0" smtClean="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33400" y="1828800"/>
            <a:ext cx="5638800" cy="609600"/>
          </a:xfrm>
        </p:spPr>
        <p:txBody>
          <a:bodyPr lIns="92075" tIns="46038" rIns="92075" bIns="46038"/>
          <a:lstStyle/>
          <a:p>
            <a:pPr marL="461963" indent="-461963">
              <a:lnSpc>
                <a:spcPct val="100000"/>
              </a:lnSpc>
              <a:spcAft>
                <a:spcPts val="600"/>
              </a:spcAft>
            </a:pPr>
            <a:r>
              <a:rPr lang="en-US" dirty="0" smtClean="0">
                <a:latin typeface="Arial" panose="020B0604020202020204" pitchFamily="34" charset="0"/>
                <a:cs typeface="Arial" panose="020B0604020202020204" pitchFamily="34" charset="0"/>
              </a:rPr>
              <a:t>Check alignment of elevators:</a:t>
            </a:r>
          </a:p>
        </p:txBody>
      </p:sp>
      <p:grpSp>
        <p:nvGrpSpPr>
          <p:cNvPr id="6" name="Group 5"/>
          <p:cNvGrpSpPr/>
          <p:nvPr/>
        </p:nvGrpSpPr>
        <p:grpSpPr>
          <a:xfrm>
            <a:off x="685800" y="2514600"/>
            <a:ext cx="5115521" cy="3124200"/>
            <a:chOff x="2209800" y="3200400"/>
            <a:chExt cx="5115521" cy="3124200"/>
          </a:xfrm>
        </p:grpSpPr>
        <p:pic>
          <p:nvPicPr>
            <p:cNvPr id="8" name="Picture 7"/>
            <p:cNvPicPr/>
            <p:nvPr/>
          </p:nvPicPr>
          <p:blipFill>
            <a:blip r:embed="rId3"/>
            <a:srcRect/>
            <a:stretch>
              <a:fillRect/>
            </a:stretch>
          </p:blipFill>
          <p:spPr bwMode="auto">
            <a:xfrm>
              <a:off x="2209800" y="3200400"/>
              <a:ext cx="5081834" cy="3124200"/>
            </a:xfrm>
            <a:prstGeom prst="rect">
              <a:avLst/>
            </a:prstGeom>
            <a:noFill/>
            <a:ln w="12700" cap="flat" cmpd="sng" algn="ctr">
              <a:solidFill>
                <a:schemeClr val="tx1"/>
              </a:solidFill>
              <a:prstDash val="solid"/>
              <a:miter lim="800000"/>
              <a:headEnd type="none" w="med" len="med"/>
              <a:tailEnd type="none" w="med" len="med"/>
            </a:ln>
          </p:spPr>
        </p:pic>
        <p:sp>
          <p:nvSpPr>
            <p:cNvPr id="4" name="Rectangle 3"/>
            <p:cNvSpPr/>
            <p:nvPr/>
          </p:nvSpPr>
          <p:spPr>
            <a:xfrm>
              <a:off x="3581400" y="3276600"/>
              <a:ext cx="236220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019800" y="5791200"/>
              <a:ext cx="1143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429000" y="3200400"/>
              <a:ext cx="2852401" cy="369332"/>
            </a:xfrm>
            <a:prstGeom prst="rect">
              <a:avLst/>
            </a:prstGeom>
            <a:noFill/>
          </p:spPr>
          <p:txBody>
            <a:bodyPr wrap="none" rtlCol="0">
              <a:spAutoFit/>
            </a:bodyPr>
            <a:lstStyle/>
            <a:p>
              <a:r>
                <a:rPr lang="en-US" dirty="0" smtClean="0"/>
                <a:t>ALIGNMENT INDICATOR</a:t>
              </a:r>
              <a:endParaRPr lang="en-US" dirty="0"/>
            </a:p>
          </p:txBody>
        </p:sp>
        <p:sp>
          <p:nvSpPr>
            <p:cNvPr id="13" name="TextBox 12"/>
            <p:cNvSpPr txBox="1"/>
            <p:nvPr/>
          </p:nvSpPr>
          <p:spPr>
            <a:xfrm>
              <a:off x="5943600" y="5940623"/>
              <a:ext cx="1381721" cy="307777"/>
            </a:xfrm>
            <a:prstGeom prst="rect">
              <a:avLst/>
            </a:prstGeom>
            <a:noFill/>
          </p:spPr>
          <p:txBody>
            <a:bodyPr wrap="none" rtlCol="0">
              <a:spAutoFit/>
            </a:bodyPr>
            <a:lstStyle/>
            <a:p>
              <a:r>
                <a:rPr lang="en-US" sz="1400" dirty="0" smtClean="0"/>
                <a:t>RIGID STICKS</a:t>
              </a:r>
              <a:endParaRPr lang="en-US" sz="1400" dirty="0"/>
            </a:p>
          </p:txBody>
        </p:sp>
      </p:grpSp>
      <p:sp>
        <p:nvSpPr>
          <p:cNvPr id="15" name="TextBox 14"/>
          <p:cNvSpPr txBox="1"/>
          <p:nvPr/>
        </p:nvSpPr>
        <p:spPr>
          <a:xfrm>
            <a:off x="533400" y="1295400"/>
            <a:ext cx="5161201" cy="369332"/>
          </a:xfrm>
          <a:prstGeom prst="rect">
            <a:avLst/>
          </a:prstGeom>
          <a:noFill/>
        </p:spPr>
        <p:txBody>
          <a:bodyPr wrap="none" rtlCol="0">
            <a:spAutoFit/>
          </a:bodyPr>
          <a:lstStyle/>
          <a:p>
            <a:r>
              <a:rPr lang="en-US" dirty="0" smtClean="0"/>
              <a:t>PREVENT CLIMBS WITH A JAW TO CORRECT</a:t>
            </a:r>
            <a:endParaRPr lang="en-US" dirty="0"/>
          </a:p>
        </p:txBody>
      </p:sp>
      <p:pic>
        <p:nvPicPr>
          <p:cNvPr id="14" name="Picture 13" descr="maxresdefaul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269" y="1295400"/>
            <a:ext cx="3115732" cy="1752600"/>
          </a:xfrm>
          <a:prstGeom prst="rect">
            <a:avLst/>
          </a:prstGeom>
        </p:spPr>
      </p:pic>
      <p:grpSp>
        <p:nvGrpSpPr>
          <p:cNvPr id="2" name="Group 1"/>
          <p:cNvGrpSpPr/>
          <p:nvPr/>
        </p:nvGrpSpPr>
        <p:grpSpPr>
          <a:xfrm>
            <a:off x="5930152" y="3733800"/>
            <a:ext cx="3137648" cy="1905000"/>
            <a:chOff x="5844988" y="3733800"/>
            <a:chExt cx="3137648" cy="1905000"/>
          </a:xfrm>
        </p:grpSpPr>
        <p:sp>
          <p:nvSpPr>
            <p:cNvPr id="17" name="TextBox 16"/>
            <p:cNvSpPr txBox="1"/>
            <p:nvPr/>
          </p:nvSpPr>
          <p:spPr>
            <a:xfrm>
              <a:off x="6477000" y="4319081"/>
              <a:ext cx="1905000" cy="938719"/>
            </a:xfrm>
            <a:prstGeom prst="rect">
              <a:avLst/>
            </a:prstGeom>
            <a:noFill/>
          </p:spPr>
          <p:txBody>
            <a:bodyPr wrap="square" rtlCol="0">
              <a:spAutoFit/>
            </a:bodyPr>
            <a:lstStyle/>
            <a:p>
              <a:pPr algn="ctr"/>
              <a:r>
                <a:rPr lang="en-US" sz="1100" dirty="0" smtClean="0"/>
                <a:t>However, if your wings are not level when you pitch, you will still experience the need to correct yaw during vertical climb </a:t>
              </a:r>
            </a:p>
          </p:txBody>
        </p:sp>
        <p:sp>
          <p:nvSpPr>
            <p:cNvPr id="18" name="7-Point Star 17"/>
            <p:cNvSpPr/>
            <p:nvPr/>
          </p:nvSpPr>
          <p:spPr>
            <a:xfrm>
              <a:off x="5844988" y="3733800"/>
              <a:ext cx="3137648" cy="1905000"/>
            </a:xfrm>
            <a:prstGeom prst="star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55045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16933" y="1320800"/>
            <a:ext cx="9144000" cy="1066800"/>
          </a:xfrm>
        </p:spPr>
        <p:txBody>
          <a:bodyPr lIns="91440" rIns="91440"/>
          <a:lstStyle/>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Permanent Radio Settings</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11</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
        <p:nvSpPr>
          <p:cNvPr id="7" name="Rectangle 3"/>
          <p:cNvSpPr>
            <a:spLocks noGrp="1" noChangeArrowheads="1"/>
          </p:cNvSpPr>
          <p:nvPr>
            <p:ph idx="1"/>
          </p:nvPr>
        </p:nvSpPr>
        <p:spPr>
          <a:xfrm>
            <a:off x="558800" y="2743200"/>
            <a:ext cx="7391400" cy="3505200"/>
          </a:xfrm>
        </p:spPr>
        <p:txBody>
          <a:bodyPr lIns="92075" tIns="46038" rIns="92075" bIns="46038"/>
          <a:lstStyle/>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Left Turn Tendency</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Down Line Positive Pitch</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No Straight Rolls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No Power Progression</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No Straight Knife Edge</a:t>
            </a:r>
          </a:p>
        </p:txBody>
      </p:sp>
    </p:spTree>
    <p:extLst>
      <p:ext uri="{BB962C8B-B14F-4D97-AF65-F5344CB8AC3E}">
        <p14:creationId xmlns:p14="http://schemas.microsoft.com/office/powerpoint/2010/main" val="37576708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12</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3124200" y="0"/>
            <a:ext cx="5943600" cy="1219200"/>
          </a:xfrm>
        </p:spPr>
        <p:txBody>
          <a:bodyPr lIns="92075" tIns="46038" rIns="92075" bIns="46038" anchor="ctr"/>
          <a:lstStyle/>
          <a:p>
            <a:pPr algn="r">
              <a:defRPr/>
            </a:pPr>
            <a:r>
              <a:rPr lang="en-US" sz="4400" b="1" dirty="0" smtClean="0">
                <a:latin typeface="Arial" panose="020B0604020202020204" pitchFamily="34" charset="0"/>
                <a:cs typeface="Arial" panose="020B0604020202020204" pitchFamily="34" charset="0"/>
              </a:rPr>
              <a:t>Left Yaw Tendency</a:t>
            </a:r>
          </a:p>
        </p:txBody>
      </p:sp>
      <p:sp>
        <p:nvSpPr>
          <p:cNvPr id="7" name="Rectangle 3"/>
          <p:cNvSpPr>
            <a:spLocks noGrp="1" noChangeArrowheads="1"/>
          </p:cNvSpPr>
          <p:nvPr>
            <p:ph idx="1"/>
          </p:nvPr>
        </p:nvSpPr>
        <p:spPr>
          <a:xfrm>
            <a:off x="533400" y="1981200"/>
            <a:ext cx="4648200" cy="45720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Vertical up-line at full throttle, you may notice a slight left yaw tendency:</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Introduce a master-slave permanent mix:</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Master: Throttle – Slave: Rudder</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Moving versus max throttle introduce from 2 to 5 points right rudder </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Check servo monitor versus stick position</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If more then 5 points are needed, check engine incidence</a:t>
            </a:r>
          </a:p>
        </p:txBody>
      </p:sp>
      <p:pic>
        <p:nvPicPr>
          <p:cNvPr id="2" name="Picture 1" descr="Left-Turning-Tendenc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95400"/>
            <a:ext cx="3841274" cy="2895600"/>
          </a:xfrm>
          <a:prstGeom prst="rect">
            <a:avLst/>
          </a:prstGeom>
        </p:spPr>
      </p:pic>
      <p:sp>
        <p:nvSpPr>
          <p:cNvPr id="3" name="Rectangle 2"/>
          <p:cNvSpPr/>
          <p:nvPr/>
        </p:nvSpPr>
        <p:spPr>
          <a:xfrm>
            <a:off x="5638800" y="3962400"/>
            <a:ext cx="28956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715000" y="3962400"/>
            <a:ext cx="3124200" cy="1077218"/>
          </a:xfrm>
          <a:prstGeom prst="rect">
            <a:avLst/>
          </a:prstGeom>
          <a:noFill/>
        </p:spPr>
        <p:txBody>
          <a:bodyPr wrap="square" rtlCol="0">
            <a:spAutoFit/>
          </a:bodyPr>
          <a:lstStyle/>
          <a:p>
            <a:r>
              <a:rPr lang="en-US" sz="1600" dirty="0" smtClean="0"/>
              <a:t>This tendency is originated by several aerodynamic factors that are often summarized as ‘Torque Effect’</a:t>
            </a:r>
            <a:endParaRPr lang="en-US" sz="1600" dirty="0"/>
          </a:p>
        </p:txBody>
      </p:sp>
      <p:grpSp>
        <p:nvGrpSpPr>
          <p:cNvPr id="26" name="Group 25"/>
          <p:cNvGrpSpPr/>
          <p:nvPr/>
        </p:nvGrpSpPr>
        <p:grpSpPr>
          <a:xfrm>
            <a:off x="5257800" y="5178543"/>
            <a:ext cx="3722807" cy="1450857"/>
            <a:chOff x="5435823" y="5181600"/>
            <a:chExt cx="3722807" cy="1450857"/>
          </a:xfrm>
        </p:grpSpPr>
        <p:pic>
          <p:nvPicPr>
            <p:cNvPr id="9" name="Picture 8" descr="185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5181600"/>
              <a:ext cx="842433" cy="1450857"/>
            </a:xfrm>
            <a:prstGeom prst="rect">
              <a:avLst/>
            </a:prstGeom>
          </p:spPr>
        </p:pic>
        <p:sp>
          <p:nvSpPr>
            <p:cNvPr id="15" name="TextBox 14"/>
            <p:cNvSpPr txBox="1"/>
            <p:nvPr/>
          </p:nvSpPr>
          <p:spPr>
            <a:xfrm rot="16200000">
              <a:off x="5307257" y="5817943"/>
              <a:ext cx="726130" cy="215444"/>
            </a:xfrm>
            <a:prstGeom prst="rect">
              <a:avLst/>
            </a:prstGeom>
            <a:noFill/>
          </p:spPr>
          <p:txBody>
            <a:bodyPr wrap="none" rtlCol="0">
              <a:spAutoFit/>
            </a:bodyPr>
            <a:lstStyle/>
            <a:p>
              <a:r>
                <a:rPr lang="en-US" sz="800" dirty="0" smtClean="0"/>
                <a:t>THROTTLE</a:t>
              </a:r>
              <a:endParaRPr lang="en-US" sz="800" dirty="0"/>
            </a:p>
          </p:txBody>
        </p:sp>
        <p:sp>
          <p:nvSpPr>
            <p:cNvPr id="17" name="TextBox 16"/>
            <p:cNvSpPr txBox="1"/>
            <p:nvPr/>
          </p:nvSpPr>
          <p:spPr>
            <a:xfrm>
              <a:off x="5461496" y="6400800"/>
              <a:ext cx="325730" cy="184666"/>
            </a:xfrm>
            <a:prstGeom prst="rect">
              <a:avLst/>
            </a:prstGeom>
            <a:noFill/>
          </p:spPr>
          <p:txBody>
            <a:bodyPr wrap="none" rtlCol="0">
              <a:spAutoFit/>
            </a:bodyPr>
            <a:lstStyle/>
            <a:p>
              <a:pPr algn="r"/>
              <a:r>
                <a:rPr lang="en-US" sz="600" dirty="0" smtClean="0"/>
                <a:t>MIN</a:t>
              </a:r>
              <a:endParaRPr lang="en-US" sz="600" dirty="0"/>
            </a:p>
          </p:txBody>
        </p:sp>
        <p:sp>
          <p:nvSpPr>
            <p:cNvPr id="18" name="TextBox 17"/>
            <p:cNvSpPr txBox="1"/>
            <p:nvPr/>
          </p:nvSpPr>
          <p:spPr>
            <a:xfrm>
              <a:off x="5435823" y="5181600"/>
              <a:ext cx="351403" cy="184666"/>
            </a:xfrm>
            <a:prstGeom prst="rect">
              <a:avLst/>
            </a:prstGeom>
            <a:noFill/>
          </p:spPr>
          <p:txBody>
            <a:bodyPr wrap="none" rtlCol="0">
              <a:spAutoFit/>
            </a:bodyPr>
            <a:lstStyle/>
            <a:p>
              <a:pPr algn="r"/>
              <a:r>
                <a:rPr lang="en-US" sz="600" dirty="0" smtClean="0"/>
                <a:t>MAX</a:t>
              </a:r>
              <a:endParaRPr lang="en-US" sz="600" dirty="0"/>
            </a:p>
          </p:txBody>
        </p:sp>
        <p:cxnSp>
          <p:nvCxnSpPr>
            <p:cNvPr id="19" name="Straight Arrow Connector 18"/>
            <p:cNvCxnSpPr/>
            <p:nvPr/>
          </p:nvCxnSpPr>
          <p:spPr>
            <a:xfrm flipH="1">
              <a:off x="6705600" y="5257800"/>
              <a:ext cx="609600" cy="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248400" y="5486400"/>
              <a:ext cx="1066800" cy="0"/>
            </a:xfrm>
            <a:prstGeom prst="straightConnector1">
              <a:avLst/>
            </a:prstGeom>
            <a:ln w="31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858000" y="5257800"/>
              <a:ext cx="2300630" cy="215444"/>
            </a:xfrm>
            <a:prstGeom prst="rect">
              <a:avLst/>
            </a:prstGeom>
            <a:noFill/>
          </p:spPr>
          <p:txBody>
            <a:bodyPr wrap="none" rtlCol="0">
              <a:spAutoFit/>
            </a:bodyPr>
            <a:lstStyle/>
            <a:p>
              <a:r>
                <a:rPr lang="en-US" sz="800" dirty="0" smtClean="0"/>
                <a:t>FROM 0 TO MAX 5 POINTS RIGHT RUDDER</a:t>
              </a:r>
              <a:endParaRPr lang="en-US" sz="800" dirty="0"/>
            </a:p>
          </p:txBody>
        </p:sp>
      </p:grpSp>
      <p:sp>
        <p:nvSpPr>
          <p:cNvPr id="29" name="TextBox 28"/>
          <p:cNvSpPr txBox="1"/>
          <p:nvPr/>
        </p:nvSpPr>
        <p:spPr>
          <a:xfrm>
            <a:off x="533400" y="1303867"/>
            <a:ext cx="4276056" cy="646331"/>
          </a:xfrm>
          <a:prstGeom prst="rect">
            <a:avLst/>
          </a:prstGeom>
          <a:noFill/>
        </p:spPr>
        <p:txBody>
          <a:bodyPr wrap="none" rtlCol="0">
            <a:spAutoFit/>
          </a:bodyPr>
          <a:lstStyle/>
          <a:p>
            <a:r>
              <a:rPr lang="en-US" dirty="0" smtClean="0"/>
              <a:t>AFTER PROPER ENGINE INCIDENCE </a:t>
            </a:r>
          </a:p>
          <a:p>
            <a:r>
              <a:rPr lang="en-US" dirty="0" smtClean="0"/>
              <a:t>SETTING</a:t>
            </a:r>
            <a:endParaRPr lang="en-US" dirty="0"/>
          </a:p>
        </p:txBody>
      </p:sp>
    </p:spTree>
    <p:extLst>
      <p:ext uri="{BB962C8B-B14F-4D97-AF65-F5344CB8AC3E}">
        <p14:creationId xmlns:p14="http://schemas.microsoft.com/office/powerpoint/2010/main" val="6900258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13</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1905000" y="0"/>
            <a:ext cx="7162800" cy="1219200"/>
          </a:xfrm>
        </p:spPr>
        <p:txBody>
          <a:bodyPr lIns="92075" tIns="46038" rIns="92075" bIns="46038" anchor="ctr"/>
          <a:lstStyle/>
          <a:p>
            <a:pPr algn="r">
              <a:defRPr/>
            </a:pPr>
            <a:r>
              <a:rPr lang="en-US" sz="4400" b="1" dirty="0" smtClean="0"/>
              <a:t>Down Line Positive Pitch</a:t>
            </a:r>
            <a:endParaRPr lang="en-US" sz="4400" b="1" dirty="0" smtClean="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33400" y="1752600"/>
            <a:ext cx="4876800" cy="46482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Vertical down line at zero throttle, you may notice a positive pitch tendency:</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Introduce a master-slave permanent mix:</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Master: Throttle                      Slave: Elevator </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At minimum throttle introduce 2 to 4 points negative pitch </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Check servo monitor versus stick position</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If more then 4 points are needed, check elevator incidence versus wings</a:t>
            </a:r>
          </a:p>
        </p:txBody>
      </p:sp>
      <p:pic>
        <p:nvPicPr>
          <p:cNvPr id="4" name="Picture 3" descr="18446850_10213373809769253_1055864958091212971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95400"/>
            <a:ext cx="3733800" cy="4978400"/>
          </a:xfrm>
          <a:prstGeom prst="rect">
            <a:avLst/>
          </a:prstGeom>
        </p:spPr>
      </p:pic>
      <p:sp>
        <p:nvSpPr>
          <p:cNvPr id="9" name="TextBox 8"/>
          <p:cNvSpPr txBox="1"/>
          <p:nvPr/>
        </p:nvSpPr>
        <p:spPr>
          <a:xfrm>
            <a:off x="533400" y="1303867"/>
            <a:ext cx="3467917" cy="369332"/>
          </a:xfrm>
          <a:prstGeom prst="rect">
            <a:avLst/>
          </a:prstGeom>
          <a:noFill/>
        </p:spPr>
        <p:txBody>
          <a:bodyPr wrap="none" rtlCol="0">
            <a:spAutoFit/>
          </a:bodyPr>
          <a:lstStyle/>
          <a:p>
            <a:r>
              <a:rPr lang="en-US" dirty="0" smtClean="0"/>
              <a:t>AFTER PROPER CG SETTING</a:t>
            </a:r>
            <a:endParaRPr lang="en-US" dirty="0"/>
          </a:p>
        </p:txBody>
      </p:sp>
    </p:spTree>
    <p:extLst>
      <p:ext uri="{BB962C8B-B14F-4D97-AF65-F5344CB8AC3E}">
        <p14:creationId xmlns:p14="http://schemas.microsoft.com/office/powerpoint/2010/main" val="39905418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14</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3124200" y="0"/>
            <a:ext cx="5943600" cy="1219200"/>
          </a:xfrm>
        </p:spPr>
        <p:txBody>
          <a:bodyPr lIns="92075" tIns="46038" rIns="92075" bIns="46038" anchor="ctr"/>
          <a:lstStyle/>
          <a:p>
            <a:pPr algn="r">
              <a:defRPr/>
            </a:pPr>
            <a:r>
              <a:rPr lang="en-US" sz="4400" b="1" dirty="0" smtClean="0"/>
              <a:t>No Straight Rolls</a:t>
            </a:r>
            <a:endParaRPr lang="en-US" sz="4400" b="1" dirty="0" smtClean="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33400" y="1295400"/>
            <a:ext cx="3810000" cy="44196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45° Up line, full throttle, sequence of rolls versus left: notice the tendency of flight path to turn right (or vice versa):</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Introduce Aileron Differential:</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Reduce down aileron throw versus up aileron throw by 5 to max 15%</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If more is needed check wings and elevators incidences</a:t>
            </a:r>
          </a:p>
        </p:txBody>
      </p:sp>
      <p:sp>
        <p:nvSpPr>
          <p:cNvPr id="5" name="TextBox 4"/>
          <p:cNvSpPr txBox="1"/>
          <p:nvPr/>
        </p:nvSpPr>
        <p:spPr>
          <a:xfrm>
            <a:off x="5105400" y="4343400"/>
            <a:ext cx="3124200" cy="1815882"/>
          </a:xfrm>
          <a:prstGeom prst="rect">
            <a:avLst/>
          </a:prstGeom>
          <a:noFill/>
        </p:spPr>
        <p:txBody>
          <a:bodyPr wrap="square" rtlCol="0">
            <a:spAutoFit/>
          </a:bodyPr>
          <a:lstStyle/>
          <a:p>
            <a:r>
              <a:rPr lang="en-US" sz="1600" dirty="0" smtClean="0"/>
              <a:t>Adverse yaw occurs because a downward deflected aileron causes more drag then the upward deflected aileron.  This drag pulls the airplane out of flight path during rolls in a direction opposite to roll versus</a:t>
            </a:r>
            <a:endParaRPr lang="en-US" sz="1600" dirty="0"/>
          </a:p>
        </p:txBody>
      </p:sp>
      <p:pic>
        <p:nvPicPr>
          <p:cNvPr id="2" name="Picture 1" descr="18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170" y="1295400"/>
            <a:ext cx="4887829" cy="2971800"/>
          </a:xfrm>
          <a:prstGeom prst="rect">
            <a:avLst/>
          </a:prstGeom>
        </p:spPr>
      </p:pic>
    </p:spTree>
    <p:extLst>
      <p:ext uri="{BB962C8B-B14F-4D97-AF65-F5344CB8AC3E}">
        <p14:creationId xmlns:p14="http://schemas.microsoft.com/office/powerpoint/2010/main" val="26367166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15</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No Power Progression</a:t>
            </a:r>
            <a:endParaRPr lang="en-US" sz="4400" b="1" dirty="0" smtClean="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33400" y="1295400"/>
            <a:ext cx="2819400" cy="36576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Do you experience a 90% power position?</a:t>
            </a:r>
          </a:p>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Do you feel a cruising speed at 60% power?</a:t>
            </a:r>
          </a:p>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Do you experience a slow approach at 30% power?</a:t>
            </a:r>
          </a:p>
        </p:txBody>
      </p:sp>
      <p:pic>
        <p:nvPicPr>
          <p:cNvPr id="2" name="Picture 1" descr="18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260" y="1905000"/>
            <a:ext cx="5735425" cy="2667000"/>
          </a:xfrm>
          <a:prstGeom prst="rect">
            <a:avLst/>
          </a:prstGeom>
        </p:spPr>
      </p:pic>
      <p:sp>
        <p:nvSpPr>
          <p:cNvPr id="13" name="Rectangle 3"/>
          <p:cNvSpPr txBox="1">
            <a:spLocks noChangeArrowheads="1"/>
          </p:cNvSpPr>
          <p:nvPr/>
        </p:nvSpPr>
        <p:spPr bwMode="auto">
          <a:xfrm>
            <a:off x="533400" y="4648200"/>
            <a:ext cx="8382000" cy="152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73050" indent="-273050" algn="l" rtl="0" eaLnBrk="0" fontAlgn="base" hangingPunct="0">
              <a:lnSpc>
                <a:spcPct val="150000"/>
              </a:lnSpc>
              <a:spcBef>
                <a:spcPts val="0"/>
              </a:spcBef>
              <a:spcAft>
                <a:spcPct val="0"/>
              </a:spcAft>
              <a:buClr>
                <a:srgbClr val="FF0000"/>
              </a:buClr>
              <a:buSzPct val="95000"/>
              <a:buFont typeface="Wingdings" panose="05000000000000000000" pitchFamily="2" charset="2"/>
              <a:buChar char="q"/>
              <a:defRPr sz="2000" kern="1200">
                <a:solidFill>
                  <a:schemeClr val="tx1"/>
                </a:solidFill>
                <a:latin typeface="+mn-lt"/>
                <a:ea typeface="+mn-ea"/>
                <a:cs typeface="+mn-cs"/>
              </a:defRPr>
            </a:lvl1pPr>
            <a:lvl2pPr marL="639763" indent="-246063" algn="l" rtl="0" eaLnBrk="0" fontAlgn="base" hangingPunct="0">
              <a:lnSpc>
                <a:spcPct val="150000"/>
              </a:lnSpc>
              <a:spcBef>
                <a:spcPts val="0"/>
              </a:spcBef>
              <a:spcAft>
                <a:spcPct val="0"/>
              </a:spcAft>
              <a:buClr>
                <a:srgbClr val="FF0000"/>
              </a:buClr>
              <a:buSzPct val="85000"/>
              <a:buFont typeface="Arial" panose="020B0604020202020204" pitchFamily="34" charset="0"/>
              <a:buChar char="‒"/>
              <a:defRPr sz="1800" kern="1200">
                <a:solidFill>
                  <a:schemeClr val="tx1"/>
                </a:solidFill>
                <a:latin typeface="+mn-lt"/>
                <a:ea typeface="+mn-ea"/>
                <a:cs typeface="+mn-cs"/>
              </a:defRPr>
            </a:lvl2pPr>
            <a:lvl3pPr marL="914400" indent="-246063" algn="l" rtl="0" eaLnBrk="0" fontAlgn="base" hangingPunct="0">
              <a:lnSpc>
                <a:spcPct val="150000"/>
              </a:lnSpc>
              <a:spcBef>
                <a:spcPts val="0"/>
              </a:spcBef>
              <a:spcAft>
                <a:spcPct val="0"/>
              </a:spcAft>
              <a:buClr>
                <a:srgbClr val="FF0000"/>
              </a:buClr>
              <a:buSzPct val="70000"/>
              <a:buFont typeface="Arial" panose="020B0604020202020204" pitchFamily="34" charset="0"/>
              <a:buChar char="‒"/>
              <a:defRPr sz="1800" kern="1200">
                <a:solidFill>
                  <a:schemeClr val="tx1"/>
                </a:solidFill>
                <a:latin typeface="+mn-lt"/>
                <a:ea typeface="+mn-ea"/>
                <a:cs typeface="+mn-cs"/>
              </a:defRPr>
            </a:lvl3pPr>
            <a:lvl4pPr marL="1187450" indent="-209550" algn="l" rtl="0" eaLnBrk="0" fontAlgn="base" hangingPunct="0">
              <a:lnSpc>
                <a:spcPct val="150000"/>
              </a:lnSpc>
              <a:spcBef>
                <a:spcPts val="0"/>
              </a:spcBef>
              <a:spcAft>
                <a:spcPct val="0"/>
              </a:spcAft>
              <a:buClr>
                <a:srgbClr val="FF0000"/>
              </a:buClr>
              <a:buSzPct val="65000"/>
              <a:buFont typeface="Wingdings" panose="05000000000000000000" pitchFamily="2" charset="2"/>
              <a:buChar char="Ø"/>
              <a:defRPr sz="1700" kern="1200">
                <a:solidFill>
                  <a:schemeClr val="tx1"/>
                </a:solidFill>
                <a:latin typeface="+mn-lt"/>
                <a:ea typeface="+mn-ea"/>
                <a:cs typeface="+mn-cs"/>
              </a:defRPr>
            </a:lvl4pPr>
            <a:lvl5pPr marL="1462088" indent="-209550" algn="l" rtl="0" eaLnBrk="0" fontAlgn="base" hangingPunct="0">
              <a:lnSpc>
                <a:spcPct val="150000"/>
              </a:lnSpc>
              <a:spcBef>
                <a:spcPts val="0"/>
              </a:spcBef>
              <a:spcAft>
                <a:spcPct val="0"/>
              </a:spcAft>
              <a:buClr>
                <a:srgbClr val="FF0000"/>
              </a:buClr>
              <a:buSzPct val="65000"/>
              <a:buFont typeface="Arial" panose="020B0604020202020204" pitchFamily="34" charset="0"/>
              <a:buChar char="‒"/>
              <a:defRPr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If you do not, then set a throttle curve:</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Normally throttle is less sensitive at intermediate ranges, because our carburetors and engine torque curve do not provide a linear power progression, as we would expect from our linear throttle stick</a:t>
            </a:r>
          </a:p>
        </p:txBody>
      </p:sp>
      <p:sp>
        <p:nvSpPr>
          <p:cNvPr id="14" name="TextBox 13"/>
          <p:cNvSpPr txBox="1"/>
          <p:nvPr/>
        </p:nvSpPr>
        <p:spPr>
          <a:xfrm>
            <a:off x="4953000" y="1295400"/>
            <a:ext cx="2968293" cy="369332"/>
          </a:xfrm>
          <a:prstGeom prst="rect">
            <a:avLst/>
          </a:prstGeom>
          <a:noFill/>
        </p:spPr>
        <p:txBody>
          <a:bodyPr wrap="none" rtlCol="0">
            <a:spAutoFit/>
          </a:bodyPr>
          <a:lstStyle/>
          <a:p>
            <a:r>
              <a:rPr lang="en-US" dirty="0" smtClean="0"/>
              <a:t>SET A THROTTLE CURVE</a:t>
            </a:r>
            <a:endParaRPr lang="en-US" dirty="0"/>
          </a:p>
        </p:txBody>
      </p:sp>
    </p:spTree>
    <p:extLst>
      <p:ext uri="{BB962C8B-B14F-4D97-AF65-F5344CB8AC3E}">
        <p14:creationId xmlns:p14="http://schemas.microsoft.com/office/powerpoint/2010/main" val="37212325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16</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No Straight Knife Edge</a:t>
            </a:r>
            <a:endParaRPr lang="en-US" sz="4400" b="1" dirty="0" smtClean="0">
              <a:latin typeface="Arial" panose="020B0604020202020204" pitchFamily="34" charset="0"/>
              <a:cs typeface="Arial" panose="020B0604020202020204" pitchFamily="34" charset="0"/>
            </a:endParaRPr>
          </a:p>
        </p:txBody>
      </p:sp>
      <p:sp>
        <p:nvSpPr>
          <p:cNvPr id="12" name="TextBox 11"/>
          <p:cNvSpPr txBox="1"/>
          <p:nvPr/>
        </p:nvSpPr>
        <p:spPr>
          <a:xfrm>
            <a:off x="5029200" y="4191000"/>
            <a:ext cx="3962400" cy="338554"/>
          </a:xfrm>
          <a:prstGeom prst="rect">
            <a:avLst/>
          </a:prstGeom>
          <a:noFill/>
        </p:spPr>
        <p:txBody>
          <a:bodyPr wrap="square" rtlCol="0">
            <a:spAutoFit/>
          </a:bodyPr>
          <a:lstStyle/>
          <a:p>
            <a:pPr algn="ctr"/>
            <a:r>
              <a:rPr lang="en-US" sz="1600" dirty="0" smtClean="0"/>
              <a:t>PITCH AND ROLL TENDENCY</a:t>
            </a:r>
            <a:endParaRPr lang="en-US" sz="1600" dirty="0"/>
          </a:p>
        </p:txBody>
      </p:sp>
      <p:pic>
        <p:nvPicPr>
          <p:cNvPr id="2" name="Picture 1" descr="_04E14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95400"/>
            <a:ext cx="4343400" cy="2895600"/>
          </a:xfrm>
          <a:prstGeom prst="rect">
            <a:avLst/>
          </a:prstGeom>
        </p:spPr>
      </p:pic>
      <p:sp>
        <p:nvSpPr>
          <p:cNvPr id="3" name="Freeform 2"/>
          <p:cNvSpPr/>
          <p:nvPr/>
        </p:nvSpPr>
        <p:spPr>
          <a:xfrm>
            <a:off x="5486400" y="2133600"/>
            <a:ext cx="922866" cy="1092430"/>
          </a:xfrm>
          <a:custGeom>
            <a:avLst/>
            <a:gdLst>
              <a:gd name="connsiteX0" fmla="*/ 922866 w 922866"/>
              <a:gd name="connsiteY0" fmla="*/ 76200 h 1092430"/>
              <a:gd name="connsiteX1" fmla="*/ 584200 w 922866"/>
              <a:gd name="connsiteY1" fmla="*/ 1092200 h 1092430"/>
              <a:gd name="connsiteX2" fmla="*/ 0 w 922866"/>
              <a:gd name="connsiteY2" fmla="*/ 0 h 1092430"/>
            </a:gdLst>
            <a:ahLst/>
            <a:cxnLst>
              <a:cxn ang="0">
                <a:pos x="connsiteX0" y="connsiteY0"/>
              </a:cxn>
              <a:cxn ang="0">
                <a:pos x="connsiteX1" y="connsiteY1"/>
              </a:cxn>
              <a:cxn ang="0">
                <a:pos x="connsiteX2" y="connsiteY2"/>
              </a:cxn>
            </a:cxnLst>
            <a:rect l="l" t="t" r="r" b="b"/>
            <a:pathLst>
              <a:path w="922866" h="1092430">
                <a:moveTo>
                  <a:pt x="922866" y="76200"/>
                </a:moveTo>
                <a:cubicBezTo>
                  <a:pt x="830438" y="590550"/>
                  <a:pt x="738011" y="1104900"/>
                  <a:pt x="584200" y="1092200"/>
                </a:cubicBezTo>
                <a:cubicBezTo>
                  <a:pt x="430389" y="1079500"/>
                  <a:pt x="49389" y="220133"/>
                  <a:pt x="0" y="0"/>
                </a:cubicBezTo>
              </a:path>
            </a:pathLst>
          </a:cu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242" name="Group 9241"/>
          <p:cNvGrpSpPr/>
          <p:nvPr/>
        </p:nvGrpSpPr>
        <p:grpSpPr>
          <a:xfrm rot="811923">
            <a:off x="5029200" y="2324419"/>
            <a:ext cx="584760" cy="509844"/>
            <a:chOff x="3519659" y="3865543"/>
            <a:chExt cx="584760" cy="509844"/>
          </a:xfrm>
        </p:grpSpPr>
        <p:sp>
          <p:nvSpPr>
            <p:cNvPr id="9241" name="Freeform 9240"/>
            <p:cNvSpPr/>
            <p:nvPr/>
          </p:nvSpPr>
          <p:spPr>
            <a:xfrm rot="681081">
              <a:off x="3519659" y="3865543"/>
              <a:ext cx="584760" cy="205044"/>
            </a:xfrm>
            <a:custGeom>
              <a:avLst/>
              <a:gdLst>
                <a:gd name="connsiteX0" fmla="*/ 543597 w 543597"/>
                <a:gd name="connsiteY0" fmla="*/ 340234 h 368748"/>
                <a:gd name="connsiteX1" fmla="*/ 374264 w 543597"/>
                <a:gd name="connsiteY1" fmla="*/ 340234 h 368748"/>
                <a:gd name="connsiteX2" fmla="*/ 35597 w 543597"/>
                <a:gd name="connsiteY2" fmla="*/ 43901 h 368748"/>
                <a:gd name="connsiteX3" fmla="*/ 10197 w 543597"/>
                <a:gd name="connsiteY3" fmla="*/ 1567 h 368748"/>
              </a:gdLst>
              <a:ahLst/>
              <a:cxnLst>
                <a:cxn ang="0">
                  <a:pos x="connsiteX0" y="connsiteY0"/>
                </a:cxn>
                <a:cxn ang="0">
                  <a:pos x="connsiteX1" y="connsiteY1"/>
                </a:cxn>
                <a:cxn ang="0">
                  <a:pos x="connsiteX2" y="connsiteY2"/>
                </a:cxn>
                <a:cxn ang="0">
                  <a:pos x="connsiteX3" y="connsiteY3"/>
                </a:cxn>
              </a:cxnLst>
              <a:rect l="l" t="t" r="r" b="b"/>
              <a:pathLst>
                <a:path w="543597" h="368748">
                  <a:moveTo>
                    <a:pt x="543597" y="340234"/>
                  </a:moveTo>
                  <a:cubicBezTo>
                    <a:pt x="501264" y="364928"/>
                    <a:pt x="458931" y="389623"/>
                    <a:pt x="374264" y="340234"/>
                  </a:cubicBezTo>
                  <a:cubicBezTo>
                    <a:pt x="289597" y="290845"/>
                    <a:pt x="96275" y="100345"/>
                    <a:pt x="35597" y="43901"/>
                  </a:cubicBezTo>
                  <a:cubicBezTo>
                    <a:pt x="-25081" y="-12543"/>
                    <a:pt x="10197" y="1567"/>
                    <a:pt x="10197" y="1567"/>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rot="20918919" flipV="1">
              <a:off x="3519659" y="4170343"/>
              <a:ext cx="584760" cy="205044"/>
            </a:xfrm>
            <a:custGeom>
              <a:avLst/>
              <a:gdLst>
                <a:gd name="connsiteX0" fmla="*/ 543597 w 543597"/>
                <a:gd name="connsiteY0" fmla="*/ 340234 h 368748"/>
                <a:gd name="connsiteX1" fmla="*/ 374264 w 543597"/>
                <a:gd name="connsiteY1" fmla="*/ 340234 h 368748"/>
                <a:gd name="connsiteX2" fmla="*/ 35597 w 543597"/>
                <a:gd name="connsiteY2" fmla="*/ 43901 h 368748"/>
                <a:gd name="connsiteX3" fmla="*/ 10197 w 543597"/>
                <a:gd name="connsiteY3" fmla="*/ 1567 h 368748"/>
              </a:gdLst>
              <a:ahLst/>
              <a:cxnLst>
                <a:cxn ang="0">
                  <a:pos x="connsiteX0" y="connsiteY0"/>
                </a:cxn>
                <a:cxn ang="0">
                  <a:pos x="connsiteX1" y="connsiteY1"/>
                </a:cxn>
                <a:cxn ang="0">
                  <a:pos x="connsiteX2" y="connsiteY2"/>
                </a:cxn>
                <a:cxn ang="0">
                  <a:pos x="connsiteX3" y="connsiteY3"/>
                </a:cxn>
              </a:cxnLst>
              <a:rect l="l" t="t" r="r" b="b"/>
              <a:pathLst>
                <a:path w="543597" h="368748">
                  <a:moveTo>
                    <a:pt x="543597" y="340234"/>
                  </a:moveTo>
                  <a:cubicBezTo>
                    <a:pt x="501264" y="364928"/>
                    <a:pt x="458931" y="389623"/>
                    <a:pt x="374264" y="340234"/>
                  </a:cubicBezTo>
                  <a:cubicBezTo>
                    <a:pt x="289597" y="290845"/>
                    <a:pt x="96275" y="100345"/>
                    <a:pt x="35597" y="43901"/>
                  </a:cubicBezTo>
                  <a:cubicBezTo>
                    <a:pt x="-25081" y="-12543"/>
                    <a:pt x="10197" y="1567"/>
                    <a:pt x="10197" y="1567"/>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Rectangle 3"/>
          <p:cNvSpPr>
            <a:spLocks noGrp="1" noChangeArrowheads="1"/>
          </p:cNvSpPr>
          <p:nvPr>
            <p:ph idx="1"/>
          </p:nvPr>
        </p:nvSpPr>
        <p:spPr>
          <a:xfrm>
            <a:off x="533400" y="1295400"/>
            <a:ext cx="4191000" cy="29718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Positive or negative pitch on knife </a:t>
            </a:r>
            <a:r>
              <a:rPr lang="en-US" b="1" dirty="0">
                <a:latin typeface="Arial" panose="020B0604020202020204" pitchFamily="34" charset="0"/>
                <a:cs typeface="Arial" panose="020B0604020202020204" pitchFamily="34" charset="0"/>
              </a:rPr>
              <a:t>e</a:t>
            </a:r>
            <a:r>
              <a:rPr lang="en-US" b="1" dirty="0" smtClean="0">
                <a:latin typeface="Arial" panose="020B0604020202020204" pitchFamily="34" charset="0"/>
                <a:cs typeface="Arial" panose="020B0604020202020204" pitchFamily="34" charset="0"/>
              </a:rPr>
              <a:t>dge: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Introduce a master-slave permanent mix:</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Master: Rudder           Slave : Elevator</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Add positive or negative elevator in presence of rudder input</a:t>
            </a:r>
          </a:p>
        </p:txBody>
      </p:sp>
      <p:sp>
        <p:nvSpPr>
          <p:cNvPr id="62" name="Rectangle 3"/>
          <p:cNvSpPr txBox="1">
            <a:spLocks noChangeArrowheads="1"/>
          </p:cNvSpPr>
          <p:nvPr/>
        </p:nvSpPr>
        <p:spPr bwMode="auto">
          <a:xfrm>
            <a:off x="550333" y="4343400"/>
            <a:ext cx="5486400" cy="2133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73050" indent="-273050" algn="l" rtl="0" eaLnBrk="0" fontAlgn="base" hangingPunct="0">
              <a:lnSpc>
                <a:spcPct val="150000"/>
              </a:lnSpc>
              <a:spcBef>
                <a:spcPts val="0"/>
              </a:spcBef>
              <a:spcAft>
                <a:spcPct val="0"/>
              </a:spcAft>
              <a:buClr>
                <a:srgbClr val="FF0000"/>
              </a:buClr>
              <a:buSzPct val="95000"/>
              <a:buFont typeface="Wingdings" panose="05000000000000000000" pitchFamily="2" charset="2"/>
              <a:buChar char="q"/>
              <a:defRPr sz="2000" kern="1200">
                <a:solidFill>
                  <a:schemeClr val="tx1"/>
                </a:solidFill>
                <a:latin typeface="+mn-lt"/>
                <a:ea typeface="+mn-ea"/>
                <a:cs typeface="+mn-cs"/>
              </a:defRPr>
            </a:lvl1pPr>
            <a:lvl2pPr marL="639763" indent="-246063" algn="l" rtl="0" eaLnBrk="0" fontAlgn="base" hangingPunct="0">
              <a:lnSpc>
                <a:spcPct val="150000"/>
              </a:lnSpc>
              <a:spcBef>
                <a:spcPts val="0"/>
              </a:spcBef>
              <a:spcAft>
                <a:spcPct val="0"/>
              </a:spcAft>
              <a:buClr>
                <a:srgbClr val="FF0000"/>
              </a:buClr>
              <a:buSzPct val="85000"/>
              <a:buFont typeface="Arial" panose="020B0604020202020204" pitchFamily="34" charset="0"/>
              <a:buChar char="‒"/>
              <a:defRPr sz="1800" kern="1200">
                <a:solidFill>
                  <a:schemeClr val="tx1"/>
                </a:solidFill>
                <a:latin typeface="+mn-lt"/>
                <a:ea typeface="+mn-ea"/>
                <a:cs typeface="+mn-cs"/>
              </a:defRPr>
            </a:lvl2pPr>
            <a:lvl3pPr marL="914400" indent="-246063" algn="l" rtl="0" eaLnBrk="0" fontAlgn="base" hangingPunct="0">
              <a:lnSpc>
                <a:spcPct val="150000"/>
              </a:lnSpc>
              <a:spcBef>
                <a:spcPts val="0"/>
              </a:spcBef>
              <a:spcAft>
                <a:spcPct val="0"/>
              </a:spcAft>
              <a:buClr>
                <a:srgbClr val="FF0000"/>
              </a:buClr>
              <a:buSzPct val="70000"/>
              <a:buFont typeface="Arial" panose="020B0604020202020204" pitchFamily="34" charset="0"/>
              <a:buChar char="‒"/>
              <a:defRPr sz="1800" kern="1200">
                <a:solidFill>
                  <a:schemeClr val="tx1"/>
                </a:solidFill>
                <a:latin typeface="+mn-lt"/>
                <a:ea typeface="+mn-ea"/>
                <a:cs typeface="+mn-cs"/>
              </a:defRPr>
            </a:lvl3pPr>
            <a:lvl4pPr marL="1187450" indent="-209550" algn="l" rtl="0" eaLnBrk="0" fontAlgn="base" hangingPunct="0">
              <a:lnSpc>
                <a:spcPct val="150000"/>
              </a:lnSpc>
              <a:spcBef>
                <a:spcPts val="0"/>
              </a:spcBef>
              <a:spcAft>
                <a:spcPct val="0"/>
              </a:spcAft>
              <a:buClr>
                <a:srgbClr val="FF0000"/>
              </a:buClr>
              <a:buSzPct val="65000"/>
              <a:buFont typeface="Wingdings" panose="05000000000000000000" pitchFamily="2" charset="2"/>
              <a:buChar char="Ø"/>
              <a:defRPr sz="1700" kern="1200">
                <a:solidFill>
                  <a:schemeClr val="tx1"/>
                </a:solidFill>
                <a:latin typeface="+mn-lt"/>
                <a:ea typeface="+mn-ea"/>
                <a:cs typeface="+mn-cs"/>
              </a:defRPr>
            </a:lvl4pPr>
            <a:lvl5pPr marL="1462088" indent="-209550" algn="l" rtl="0" eaLnBrk="0" fontAlgn="base" hangingPunct="0">
              <a:lnSpc>
                <a:spcPct val="150000"/>
              </a:lnSpc>
              <a:spcBef>
                <a:spcPts val="0"/>
              </a:spcBef>
              <a:spcAft>
                <a:spcPct val="0"/>
              </a:spcAft>
              <a:buClr>
                <a:srgbClr val="FF0000"/>
              </a:buClr>
              <a:buSzPct val="65000"/>
              <a:buFont typeface="Arial" panose="020B0604020202020204" pitchFamily="34" charset="0"/>
              <a:buChar char="‒"/>
              <a:defRPr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Right or Left Roll on Knife Edge: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Introduce a master-slave permanent mix:</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Master: Rudder                               Slave : Ailorance </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Add right or left roll in presence of rudder input</a:t>
            </a:r>
          </a:p>
        </p:txBody>
      </p:sp>
      <p:sp>
        <p:nvSpPr>
          <p:cNvPr id="9244" name="TextBox 9243"/>
          <p:cNvSpPr txBox="1"/>
          <p:nvPr/>
        </p:nvSpPr>
        <p:spPr>
          <a:xfrm>
            <a:off x="7086600" y="5257800"/>
            <a:ext cx="1583267" cy="769441"/>
          </a:xfrm>
          <a:prstGeom prst="rect">
            <a:avLst/>
          </a:prstGeom>
          <a:noFill/>
        </p:spPr>
        <p:txBody>
          <a:bodyPr wrap="square" rtlCol="0">
            <a:spAutoFit/>
          </a:bodyPr>
          <a:lstStyle/>
          <a:p>
            <a:pPr algn="ctr"/>
            <a:r>
              <a:rPr lang="en-US" sz="1100" dirty="0" smtClean="0"/>
              <a:t>Many Pilots prefer this correction as part of a ‘Rolling Circle’ Condition</a:t>
            </a:r>
            <a:endParaRPr lang="en-US" sz="1100" dirty="0"/>
          </a:p>
        </p:txBody>
      </p:sp>
      <p:sp>
        <p:nvSpPr>
          <p:cNvPr id="9245" name="7-Point Star 9244"/>
          <p:cNvSpPr/>
          <p:nvPr/>
        </p:nvSpPr>
        <p:spPr>
          <a:xfrm>
            <a:off x="6683188" y="4876800"/>
            <a:ext cx="2384612" cy="1447800"/>
          </a:xfrm>
          <a:prstGeom prst="star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3118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16933" y="1320800"/>
            <a:ext cx="9144000" cy="1066800"/>
          </a:xfrm>
        </p:spPr>
        <p:txBody>
          <a:bodyPr lIns="91440" rIns="91440"/>
          <a:lstStyle/>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Activated Radio Settings</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17</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
        <p:nvSpPr>
          <p:cNvPr id="7" name="Rectangle 3"/>
          <p:cNvSpPr>
            <a:spLocks noGrp="1" noChangeArrowheads="1"/>
          </p:cNvSpPr>
          <p:nvPr>
            <p:ph idx="1"/>
          </p:nvPr>
        </p:nvSpPr>
        <p:spPr>
          <a:xfrm>
            <a:off x="558800" y="2743200"/>
            <a:ext cx="7391400" cy="3505200"/>
          </a:xfrm>
        </p:spPr>
        <p:txBody>
          <a:bodyPr lIns="92075" tIns="46038" rIns="92075" bIns="46038"/>
          <a:lstStyle/>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Throttle Cut </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Choke</a:t>
            </a:r>
          </a:p>
        </p:txBody>
      </p:sp>
    </p:spTree>
    <p:extLst>
      <p:ext uri="{BB962C8B-B14F-4D97-AF65-F5344CB8AC3E}">
        <p14:creationId xmlns:p14="http://schemas.microsoft.com/office/powerpoint/2010/main" val="24913557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18</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Throttle Cut</a:t>
            </a:r>
            <a:endParaRPr lang="en-US" sz="4400" b="1" dirty="0" smtClean="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33400" y="2057400"/>
            <a:ext cx="4114800" cy="24384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Set up a Slider to control Throttle Cut.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Throttle can be cut by reducing gasoline injection below idle level</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Much safer to use an electronic throttle kill switch</a:t>
            </a:r>
            <a:endParaRPr lang="en-US" b="1" dirty="0" smtClean="0">
              <a:latin typeface="Arial" panose="020B0604020202020204" pitchFamily="34" charset="0"/>
              <a:cs typeface="Arial" panose="020B0604020202020204" pitchFamily="34" charset="0"/>
            </a:endParaRPr>
          </a:p>
        </p:txBody>
      </p:sp>
      <p:sp>
        <p:nvSpPr>
          <p:cNvPr id="14" name="TextBox 13"/>
          <p:cNvSpPr txBox="1"/>
          <p:nvPr/>
        </p:nvSpPr>
        <p:spPr>
          <a:xfrm>
            <a:off x="533400" y="1295400"/>
            <a:ext cx="4038600" cy="646331"/>
          </a:xfrm>
          <a:prstGeom prst="rect">
            <a:avLst/>
          </a:prstGeom>
          <a:noFill/>
        </p:spPr>
        <p:txBody>
          <a:bodyPr wrap="square" rtlCol="0">
            <a:spAutoFit/>
          </a:bodyPr>
          <a:lstStyle/>
          <a:p>
            <a:r>
              <a:rPr lang="en-US" dirty="0" smtClean="0"/>
              <a:t>MAKE SURE YOU CAN KILL ENGINE AT ANY TIME</a:t>
            </a:r>
            <a:endParaRPr lang="en-US" dirty="0"/>
          </a:p>
        </p:txBody>
      </p:sp>
      <p:pic>
        <p:nvPicPr>
          <p:cNvPr id="3" name="Picture 2" descr="cuttog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295400"/>
            <a:ext cx="3886200" cy="2979420"/>
          </a:xfrm>
          <a:prstGeom prst="rect">
            <a:avLst/>
          </a:prstGeom>
        </p:spPr>
      </p:pic>
      <p:pic>
        <p:nvPicPr>
          <p:cNvPr id="5" name="Picture 4" descr="185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724400"/>
            <a:ext cx="3040582" cy="1285234"/>
          </a:xfrm>
          <a:prstGeom prst="rect">
            <a:avLst/>
          </a:prstGeom>
        </p:spPr>
      </p:pic>
      <p:pic>
        <p:nvPicPr>
          <p:cNvPr id="6" name="Picture 5" descr="185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4572000"/>
            <a:ext cx="1778643" cy="1524000"/>
          </a:xfrm>
          <a:prstGeom prst="rect">
            <a:avLst/>
          </a:prstGeom>
        </p:spPr>
      </p:pic>
      <p:pic>
        <p:nvPicPr>
          <p:cNvPr id="8" name="Picture 7" descr="185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4495800"/>
            <a:ext cx="1828800" cy="1653611"/>
          </a:xfrm>
          <a:prstGeom prst="rect">
            <a:avLst/>
          </a:prstGeom>
        </p:spPr>
      </p:pic>
      <p:sp>
        <p:nvSpPr>
          <p:cNvPr id="15" name="TextBox 14"/>
          <p:cNvSpPr txBox="1"/>
          <p:nvPr/>
        </p:nvSpPr>
        <p:spPr>
          <a:xfrm>
            <a:off x="2743200" y="6172200"/>
            <a:ext cx="3352800" cy="338554"/>
          </a:xfrm>
          <a:prstGeom prst="rect">
            <a:avLst/>
          </a:prstGeom>
          <a:noFill/>
        </p:spPr>
        <p:txBody>
          <a:bodyPr wrap="square" rtlCol="0">
            <a:spAutoFit/>
          </a:bodyPr>
          <a:lstStyle/>
          <a:p>
            <a:pPr algn="ctr"/>
            <a:r>
              <a:rPr lang="en-US" sz="1600" dirty="0" smtClean="0"/>
              <a:t>ELECTRONIC KILL SWITCHES</a:t>
            </a:r>
            <a:endParaRPr lang="en-US" sz="1600" dirty="0"/>
          </a:p>
        </p:txBody>
      </p:sp>
      <p:sp>
        <p:nvSpPr>
          <p:cNvPr id="12" name="TextBox 11"/>
          <p:cNvSpPr txBox="1"/>
          <p:nvPr/>
        </p:nvSpPr>
        <p:spPr>
          <a:xfrm>
            <a:off x="5638800" y="4292024"/>
            <a:ext cx="3352800" cy="584776"/>
          </a:xfrm>
          <a:prstGeom prst="rect">
            <a:avLst/>
          </a:prstGeom>
          <a:noFill/>
        </p:spPr>
        <p:txBody>
          <a:bodyPr wrap="square" rtlCol="0">
            <a:spAutoFit/>
          </a:bodyPr>
          <a:lstStyle/>
          <a:p>
            <a:pPr algn="ctr"/>
            <a:r>
              <a:rPr lang="en-US" sz="1600" dirty="0" smtClean="0"/>
              <a:t>THROTTLE CUT ON A SWITCH IS DANGEROUS</a:t>
            </a:r>
            <a:endParaRPr lang="en-US" sz="1600" dirty="0"/>
          </a:p>
        </p:txBody>
      </p:sp>
    </p:spTree>
    <p:extLst>
      <p:ext uri="{BB962C8B-B14F-4D97-AF65-F5344CB8AC3E}">
        <p14:creationId xmlns:p14="http://schemas.microsoft.com/office/powerpoint/2010/main" val="17303149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19</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Choke</a:t>
            </a:r>
            <a:endParaRPr lang="en-US" sz="4400" b="1" dirty="0" smtClean="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33400" y="1303867"/>
            <a:ext cx="4114800" cy="24384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Set up a Slider to control Choke</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On large airplanes it is handy to install a servo to control choke</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Many Pilots prefer a manual set up because it is lighter</a:t>
            </a:r>
            <a:endParaRPr lang="en-US" b="1" dirty="0" smtClean="0">
              <a:latin typeface="Arial" panose="020B0604020202020204" pitchFamily="34" charset="0"/>
              <a:cs typeface="Arial" panose="020B0604020202020204" pitchFamily="34" charset="0"/>
            </a:endParaRPr>
          </a:p>
        </p:txBody>
      </p:sp>
      <p:sp>
        <p:nvSpPr>
          <p:cNvPr id="12" name="TextBox 11"/>
          <p:cNvSpPr txBox="1"/>
          <p:nvPr/>
        </p:nvSpPr>
        <p:spPr>
          <a:xfrm>
            <a:off x="1066800" y="4038600"/>
            <a:ext cx="3962400" cy="338554"/>
          </a:xfrm>
          <a:prstGeom prst="rect">
            <a:avLst/>
          </a:prstGeom>
          <a:noFill/>
        </p:spPr>
        <p:txBody>
          <a:bodyPr wrap="square" rtlCol="0">
            <a:spAutoFit/>
          </a:bodyPr>
          <a:lstStyle/>
          <a:p>
            <a:pPr algn="ctr"/>
            <a:r>
              <a:rPr lang="en-US" sz="1600" dirty="0" smtClean="0"/>
              <a:t>CHOKE CONTROL ARM</a:t>
            </a:r>
            <a:endParaRPr lang="en-US" sz="1600" dirty="0"/>
          </a:p>
        </p:txBody>
      </p:sp>
      <p:pic>
        <p:nvPicPr>
          <p:cNvPr id="9" name="Picture 8" descr="IMG_017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295400"/>
            <a:ext cx="3962400" cy="5283200"/>
          </a:xfrm>
          <a:prstGeom prst="rect">
            <a:avLst/>
          </a:prstGeom>
        </p:spPr>
      </p:pic>
      <p:cxnSp>
        <p:nvCxnSpPr>
          <p:cNvPr id="17" name="Straight Arrow Connector 16"/>
          <p:cNvCxnSpPr>
            <a:stCxn id="12" idx="2"/>
          </p:cNvCxnSpPr>
          <p:nvPr/>
        </p:nvCxnSpPr>
        <p:spPr>
          <a:xfrm>
            <a:off x="3048000" y="4377154"/>
            <a:ext cx="2895600" cy="10330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7-Point Star 12"/>
          <p:cNvSpPr/>
          <p:nvPr/>
        </p:nvSpPr>
        <p:spPr>
          <a:xfrm>
            <a:off x="838200" y="4876800"/>
            <a:ext cx="2384612" cy="1447800"/>
          </a:xfrm>
          <a:prstGeom prst="star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236133" y="5334000"/>
            <a:ext cx="1583267" cy="600164"/>
          </a:xfrm>
          <a:prstGeom prst="rect">
            <a:avLst/>
          </a:prstGeom>
          <a:noFill/>
        </p:spPr>
        <p:txBody>
          <a:bodyPr wrap="square" rtlCol="0">
            <a:spAutoFit/>
          </a:bodyPr>
          <a:lstStyle/>
          <a:p>
            <a:pPr algn="ctr"/>
            <a:r>
              <a:rPr lang="en-US" sz="1100" dirty="0" smtClean="0"/>
              <a:t>On some engines the calm air intake helps mid-range stability</a:t>
            </a:r>
            <a:endParaRPr lang="en-US" sz="1100" dirty="0"/>
          </a:p>
        </p:txBody>
      </p:sp>
      <p:cxnSp>
        <p:nvCxnSpPr>
          <p:cNvPr id="15" name="Straight Arrow Connector 14"/>
          <p:cNvCxnSpPr/>
          <p:nvPr/>
        </p:nvCxnSpPr>
        <p:spPr>
          <a:xfrm>
            <a:off x="2971800" y="5486400"/>
            <a:ext cx="44958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902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
        <p:nvSpPr>
          <p:cNvPr id="8195" name="Rectangle 3"/>
          <p:cNvSpPr>
            <a:spLocks noGrp="1" noChangeArrowheads="1"/>
          </p:cNvSpPr>
          <p:nvPr>
            <p:ph idx="1"/>
          </p:nvPr>
        </p:nvSpPr>
        <p:spPr>
          <a:xfrm>
            <a:off x="533400" y="1295400"/>
            <a:ext cx="7391400" cy="4114800"/>
          </a:xfrm>
        </p:spPr>
        <p:txBody>
          <a:bodyPr lIns="92075" tIns="46038" rIns="92075" bIns="46038"/>
          <a:lstStyle/>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General Principles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Airplane Key Settings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Permanent Radio Settings</a:t>
            </a:r>
            <a:endParaRPr lang="en-US" sz="2600" dirty="0" smtClean="0">
              <a:latin typeface="Arial" panose="020B0604020202020204" pitchFamily="34" charset="0"/>
              <a:cs typeface="Arial" panose="020B0604020202020204" pitchFamily="34" charset="0"/>
            </a:endParaRP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Activated Radio Settings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Radio Flight Conditions</a:t>
            </a:r>
          </a:p>
        </p:txBody>
      </p:sp>
      <p:sp>
        <p:nvSpPr>
          <p:cNvPr id="10242" name="Slide Number Placeholder 4"/>
          <p:cNvSpPr>
            <a:spLocks noGrp="1"/>
          </p:cNvSpPr>
          <p:nvPr>
            <p:ph type="sldNum" sz="quarter" idx="4294967295"/>
          </p:nvPr>
        </p:nvSpPr>
        <p:spPr>
          <a:xfrm>
            <a:off x="8382000" y="6516688"/>
            <a:ext cx="762000" cy="365125"/>
          </a:xfrm>
        </p:spPr>
        <p:txBody>
          <a:bodyPr/>
          <a:lstStyle/>
          <a:p>
            <a:pPr>
              <a:defRPr/>
            </a:pPr>
            <a:r>
              <a:rPr lang="en-US" dirty="0">
                <a:latin typeface="Arial" panose="020B0604020202020204" pitchFamily="34" charset="0"/>
                <a:cs typeface="Arial" panose="020B0604020202020204" pitchFamily="34" charset="0"/>
              </a:rPr>
              <a:t>J-</a:t>
            </a:r>
            <a:fld id="{5DA9C9D8-37D6-48E2-87ED-85D0F4E624CC}" type="slidenum">
              <a:rPr lang="en-US">
                <a:latin typeface="Arial" panose="020B0604020202020204" pitchFamily="34" charset="0"/>
                <a:cs typeface="Arial" panose="020B0604020202020204" pitchFamily="34" charset="0"/>
              </a:rPr>
              <a:pPr>
                <a:defRPr/>
              </a:pPr>
              <a:t>2</a:t>
            </a:fld>
            <a:endParaRPr lang="en-US" dirty="0">
              <a:latin typeface="Arial" panose="020B0604020202020204" pitchFamily="34" charset="0"/>
              <a:cs typeface="Arial" panose="020B0604020202020204" pitchFamily="34" charset="0"/>
            </a:endParaRPr>
          </a:p>
        </p:txBody>
      </p:sp>
      <p:pic>
        <p:nvPicPr>
          <p:cNvPr id="2" name="Picture 1" descr="qOlMQ.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828800"/>
            <a:ext cx="3483429" cy="2438400"/>
          </a:xfrm>
          <a:prstGeom prst="rect">
            <a:avLst/>
          </a:prstGeom>
        </p:spPr>
      </p:pic>
    </p:spTree>
    <p:extLst>
      <p:ext uri="{BB962C8B-B14F-4D97-AF65-F5344CB8AC3E}">
        <p14:creationId xmlns:p14="http://schemas.microsoft.com/office/powerpoint/2010/main" val="306907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16933" y="1320800"/>
            <a:ext cx="9144000" cy="1066800"/>
          </a:xfrm>
        </p:spPr>
        <p:txBody>
          <a:bodyPr lIns="91440" rIns="91440"/>
          <a:lstStyle/>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Flight Conditions</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20</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
        <p:nvSpPr>
          <p:cNvPr id="7" name="Rectangle 3"/>
          <p:cNvSpPr>
            <a:spLocks noGrp="1" noChangeArrowheads="1"/>
          </p:cNvSpPr>
          <p:nvPr>
            <p:ph idx="1"/>
          </p:nvPr>
        </p:nvSpPr>
        <p:spPr>
          <a:xfrm>
            <a:off x="541867" y="2438400"/>
            <a:ext cx="7391400" cy="4114800"/>
          </a:xfrm>
        </p:spPr>
        <p:txBody>
          <a:bodyPr lIns="92075" tIns="46038" rIns="92075" bIns="46038"/>
          <a:lstStyle/>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Create Flight Conditions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Spin </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Rolling Circle</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Snap </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Land</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Organize Radio Deck</a:t>
            </a:r>
          </a:p>
        </p:txBody>
      </p:sp>
      <p:grpSp>
        <p:nvGrpSpPr>
          <p:cNvPr id="2" name="Group 1"/>
          <p:cNvGrpSpPr/>
          <p:nvPr/>
        </p:nvGrpSpPr>
        <p:grpSpPr>
          <a:xfrm>
            <a:off x="5562600" y="3124200"/>
            <a:ext cx="3200400" cy="2667000"/>
            <a:chOff x="5562600" y="3657600"/>
            <a:chExt cx="3200400" cy="2667000"/>
          </a:xfrm>
        </p:grpSpPr>
        <p:sp>
          <p:nvSpPr>
            <p:cNvPr id="8" name="TextBox 7"/>
            <p:cNvSpPr txBox="1"/>
            <p:nvPr/>
          </p:nvSpPr>
          <p:spPr>
            <a:xfrm>
              <a:off x="6019800" y="4454604"/>
              <a:ext cx="2339788" cy="1107996"/>
            </a:xfrm>
            <a:prstGeom prst="rect">
              <a:avLst/>
            </a:prstGeom>
            <a:noFill/>
          </p:spPr>
          <p:txBody>
            <a:bodyPr wrap="square" rtlCol="0">
              <a:spAutoFit/>
            </a:bodyPr>
            <a:lstStyle/>
            <a:p>
              <a:pPr algn="ctr"/>
              <a:r>
                <a:rPr lang="en-US" sz="1100" b="1" dirty="0" smtClean="0"/>
                <a:t>Setting Flight Conditions is very subjective.  </a:t>
              </a:r>
            </a:p>
            <a:p>
              <a:pPr algn="ctr"/>
              <a:r>
                <a:rPr lang="en-US" sz="1100" dirty="0" smtClean="0"/>
                <a:t>It depends on Pilot’s preferences and airplane performance.</a:t>
              </a:r>
            </a:p>
            <a:p>
              <a:pPr algn="ctr"/>
              <a:r>
                <a:rPr lang="en-US" sz="1100" dirty="0" smtClean="0"/>
                <a:t>Therefore, the following are just ‘Food for Thought’ ideas. </a:t>
              </a:r>
              <a:endParaRPr lang="en-US" sz="1100" dirty="0"/>
            </a:p>
          </p:txBody>
        </p:sp>
        <p:sp>
          <p:nvSpPr>
            <p:cNvPr id="9" name="7-Point Star 8"/>
            <p:cNvSpPr/>
            <p:nvPr/>
          </p:nvSpPr>
          <p:spPr>
            <a:xfrm>
              <a:off x="5562600" y="3657600"/>
              <a:ext cx="3200400" cy="2667000"/>
            </a:xfrm>
            <a:prstGeom prst="star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4525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21</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133600" y="0"/>
            <a:ext cx="6934200" cy="1219200"/>
          </a:xfrm>
        </p:spPr>
        <p:txBody>
          <a:bodyPr lIns="92075" tIns="46038" rIns="92075" bIns="46038" anchor="ctr"/>
          <a:lstStyle/>
          <a:p>
            <a:pPr algn="r">
              <a:defRPr/>
            </a:pPr>
            <a:r>
              <a:rPr lang="en-US" sz="4400" b="1" dirty="0" smtClean="0"/>
              <a:t>Create Flight Conditions</a:t>
            </a:r>
            <a:endParaRPr lang="en-US" sz="4400" b="1" dirty="0" smtClean="0">
              <a:latin typeface="Arial" panose="020B0604020202020204" pitchFamily="34" charset="0"/>
              <a:cs typeface="Arial" panose="020B0604020202020204" pitchFamily="34" charset="0"/>
            </a:endParaRPr>
          </a:p>
        </p:txBody>
      </p:sp>
      <p:sp>
        <p:nvSpPr>
          <p:cNvPr id="61" name="Rectangle 3"/>
          <p:cNvSpPr>
            <a:spLocks noGrp="1" noChangeArrowheads="1"/>
          </p:cNvSpPr>
          <p:nvPr>
            <p:ph idx="1"/>
          </p:nvPr>
        </p:nvSpPr>
        <p:spPr>
          <a:xfrm>
            <a:off x="533400" y="1295400"/>
            <a:ext cx="5486400" cy="51816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‘Fly’ = Default Condition</a:t>
            </a:r>
          </a:p>
          <a:p>
            <a:pPr marL="828676" lvl="1" indent="-461963">
              <a:lnSpc>
                <a:spcPct val="100000"/>
              </a:lnSpc>
              <a:spcAft>
                <a:spcPts val="600"/>
              </a:spcAft>
              <a:buFont typeface="Wingdings" pitchFamily="2" charset="2"/>
              <a:buChar char="q"/>
            </a:pPr>
            <a:r>
              <a:rPr lang="en-US" b="1" dirty="0" smtClean="0">
                <a:latin typeface="Arial" panose="020B0604020202020204" pitchFamily="34" charset="0"/>
                <a:cs typeface="Arial" panose="020B0604020202020204" pitchFamily="34" charset="0"/>
              </a:rPr>
              <a:t>No switches activation – Default</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Small throws to perform smooth aerobatics (1-1.5 in. servo arms and 20-30° throw)</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Safety Flying idle set in this condition</a:t>
            </a:r>
          </a:p>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Create a New Condition</a:t>
            </a:r>
          </a:p>
          <a:p>
            <a:pPr marL="828676" lvl="1" indent="-461963">
              <a:lnSpc>
                <a:spcPct val="100000"/>
              </a:lnSpc>
              <a:spcAft>
                <a:spcPts val="600"/>
              </a:spcAft>
              <a:buFont typeface="Wingdings" charset="2"/>
              <a:buChar char="q"/>
            </a:pPr>
            <a:r>
              <a:rPr lang="en-US" dirty="0" smtClean="0">
                <a:latin typeface="Arial" panose="020B0604020202020204" pitchFamily="34" charset="0"/>
                <a:cs typeface="Arial" panose="020B0604020202020204" pitchFamily="34" charset="0"/>
              </a:rPr>
              <a:t>Add it to the list</a:t>
            </a:r>
          </a:p>
          <a:p>
            <a:pPr marL="828676" lvl="1" indent="-461963">
              <a:lnSpc>
                <a:spcPct val="100000"/>
              </a:lnSpc>
              <a:spcAft>
                <a:spcPts val="600"/>
              </a:spcAft>
              <a:buFont typeface="Wingdings" charset="2"/>
              <a:buChar char="q"/>
            </a:pPr>
            <a:r>
              <a:rPr lang="en-US" dirty="0" smtClean="0">
                <a:latin typeface="Arial" panose="020B0604020202020204" pitchFamily="34" charset="0"/>
                <a:cs typeface="Arial" panose="020B0604020202020204" pitchFamily="34" charset="0"/>
              </a:rPr>
              <a:t>Name it</a:t>
            </a:r>
          </a:p>
          <a:p>
            <a:pPr marL="828676" lvl="1" indent="-461963">
              <a:lnSpc>
                <a:spcPct val="100000"/>
              </a:lnSpc>
              <a:spcAft>
                <a:spcPts val="600"/>
              </a:spcAft>
              <a:buFont typeface="Wingdings" charset="2"/>
              <a:buChar char="q"/>
            </a:pPr>
            <a:r>
              <a:rPr lang="en-US" dirty="0" smtClean="0">
                <a:latin typeface="Arial" panose="020B0604020202020204" pitchFamily="34" charset="0"/>
                <a:cs typeface="Arial" panose="020B0604020202020204" pitchFamily="34" charset="0"/>
              </a:rPr>
              <a:t>Set a Switch to control it</a:t>
            </a:r>
          </a:p>
          <a:p>
            <a:pPr marL="828676" lvl="1" indent="-461963">
              <a:lnSpc>
                <a:spcPct val="100000"/>
              </a:lnSpc>
              <a:spcAft>
                <a:spcPts val="600"/>
              </a:spcAft>
              <a:buFont typeface="Wingdings" charset="2"/>
              <a:buChar char="q"/>
            </a:pPr>
            <a:r>
              <a:rPr lang="en-US" dirty="0" smtClean="0">
                <a:latin typeface="Arial" panose="020B0604020202020204" pitchFamily="34" charset="0"/>
                <a:cs typeface="Arial" panose="020B0604020202020204" pitchFamily="34" charset="0"/>
              </a:rPr>
              <a:t>Then activate the Condition with the switch</a:t>
            </a:r>
          </a:p>
          <a:p>
            <a:pPr marL="828676" lvl="1" indent="-461963">
              <a:lnSpc>
                <a:spcPct val="100000"/>
              </a:lnSpc>
              <a:spcAft>
                <a:spcPts val="600"/>
              </a:spcAft>
              <a:buFont typeface="Wingdings" charset="2"/>
              <a:buChar char="q"/>
            </a:pPr>
            <a:r>
              <a:rPr lang="en-US" dirty="0" smtClean="0">
                <a:latin typeface="Arial" panose="020B0604020202020204" pitchFamily="34" charset="0"/>
                <a:cs typeface="Arial" panose="020B0604020202020204" pitchFamily="34" charset="0"/>
              </a:rPr>
              <a:t>Then set the changes you desire</a:t>
            </a:r>
          </a:p>
          <a:p>
            <a:pPr marL="828676" lvl="1" indent="-461963">
              <a:lnSpc>
                <a:spcPct val="100000"/>
              </a:lnSpc>
              <a:spcAft>
                <a:spcPts val="600"/>
              </a:spcAft>
              <a:buFont typeface="Wingdings" charset="2"/>
              <a:buChar char="q"/>
            </a:pPr>
            <a:r>
              <a:rPr lang="en-US" dirty="0" smtClean="0">
                <a:latin typeface="Arial" panose="020B0604020202020204" pitchFamily="34" charset="0"/>
                <a:cs typeface="Arial" panose="020B0604020202020204" pitchFamily="34" charset="0"/>
              </a:rPr>
              <a:t>At the end check servo monitor for appropriate activation</a:t>
            </a:r>
          </a:p>
          <a:p>
            <a:pPr marL="461963" indent="-461963">
              <a:lnSpc>
                <a:spcPct val="100000"/>
              </a:lnSpc>
              <a:spcAft>
                <a:spcPts val="600"/>
              </a:spcAft>
              <a:buFont typeface="Wingdings" charset="2"/>
              <a:buChar char="q"/>
            </a:pPr>
            <a:r>
              <a:rPr lang="en-US" b="1" dirty="0" smtClean="0">
                <a:latin typeface="Arial" panose="020B0604020202020204" pitchFamily="34" charset="0"/>
                <a:cs typeface="Arial" panose="020B0604020202020204" pitchFamily="34" charset="0"/>
              </a:rPr>
              <a:t>Set Priorities among Conditions</a:t>
            </a:r>
          </a:p>
        </p:txBody>
      </p:sp>
      <p:pic>
        <p:nvPicPr>
          <p:cNvPr id="3" name="Picture 2" descr="29993877_2073832925967309_1487115401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560313"/>
            <a:ext cx="3141133" cy="3145287"/>
          </a:xfrm>
          <a:prstGeom prst="rect">
            <a:avLst/>
          </a:prstGeom>
        </p:spPr>
      </p:pic>
      <p:pic>
        <p:nvPicPr>
          <p:cNvPr id="2" name="Picture 1" descr="29994259_2073832899300645_1531989622_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310639"/>
            <a:ext cx="3134418" cy="3032761"/>
          </a:xfrm>
          <a:prstGeom prst="rect">
            <a:avLst/>
          </a:prstGeom>
        </p:spPr>
      </p:pic>
    </p:spTree>
    <p:extLst>
      <p:ext uri="{BB962C8B-B14F-4D97-AF65-F5344CB8AC3E}">
        <p14:creationId xmlns:p14="http://schemas.microsoft.com/office/powerpoint/2010/main" val="21850629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22</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Spin Condition</a:t>
            </a:r>
            <a:endParaRPr lang="en-US" sz="4400" b="1" dirty="0" smtClean="0">
              <a:latin typeface="Arial" panose="020B0604020202020204" pitchFamily="34" charset="0"/>
              <a:cs typeface="Arial" panose="020B0604020202020204" pitchFamily="34" charset="0"/>
            </a:endParaRPr>
          </a:p>
        </p:txBody>
      </p:sp>
      <p:sp>
        <p:nvSpPr>
          <p:cNvPr id="61" name="Rectangle 3"/>
          <p:cNvSpPr>
            <a:spLocks noGrp="1" noChangeArrowheads="1"/>
          </p:cNvSpPr>
          <p:nvPr>
            <p:ph idx="1"/>
          </p:nvPr>
        </p:nvSpPr>
        <p:spPr>
          <a:xfrm>
            <a:off x="533400" y="1295400"/>
            <a:ext cx="4191000" cy="29718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Activate Spin condition on a switch: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Increase elevator throw (+30%)</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Increase rudder throw (+20%)</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Set specific throttle idle level</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Mind cylinders cooling danger</a:t>
            </a:r>
          </a:p>
          <a:p>
            <a:pPr marL="366713" lvl="1" indent="0">
              <a:lnSpc>
                <a:spcPct val="100000"/>
              </a:lnSpc>
              <a:spcAft>
                <a:spcPts val="600"/>
              </a:spcAft>
              <a:buNone/>
            </a:pPr>
            <a:endParaRPr lang="en-US" dirty="0" smtClean="0">
              <a:latin typeface="Arial" panose="020B0604020202020204" pitchFamily="34" charset="0"/>
              <a:cs typeface="Arial" panose="020B0604020202020204" pitchFamily="34" charset="0"/>
            </a:endParaRPr>
          </a:p>
        </p:txBody>
      </p:sp>
      <p:pic>
        <p:nvPicPr>
          <p:cNvPr id="6" name="Picture 5" descr="spi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295400"/>
            <a:ext cx="3886200" cy="3762482"/>
          </a:xfrm>
          <a:prstGeom prst="rect">
            <a:avLst/>
          </a:prstGeom>
        </p:spPr>
      </p:pic>
      <p:sp>
        <p:nvSpPr>
          <p:cNvPr id="18" name="TextBox 17"/>
          <p:cNvSpPr txBox="1"/>
          <p:nvPr/>
        </p:nvSpPr>
        <p:spPr>
          <a:xfrm>
            <a:off x="5638800" y="4800600"/>
            <a:ext cx="1676400" cy="769441"/>
          </a:xfrm>
          <a:prstGeom prst="rect">
            <a:avLst/>
          </a:prstGeom>
          <a:noFill/>
        </p:spPr>
        <p:txBody>
          <a:bodyPr wrap="square" rtlCol="0">
            <a:spAutoFit/>
          </a:bodyPr>
          <a:lstStyle/>
          <a:p>
            <a:pPr algn="ctr"/>
            <a:r>
              <a:rPr lang="en-US" sz="1100" dirty="0" smtClean="0"/>
              <a:t>Too high safety flying idle setting is the most common cause for stalling difficulty </a:t>
            </a:r>
            <a:endParaRPr lang="en-US" sz="1100" dirty="0"/>
          </a:p>
        </p:txBody>
      </p:sp>
      <p:sp>
        <p:nvSpPr>
          <p:cNvPr id="19" name="7-Point Star 18"/>
          <p:cNvSpPr/>
          <p:nvPr/>
        </p:nvSpPr>
        <p:spPr>
          <a:xfrm>
            <a:off x="5257800" y="4038600"/>
            <a:ext cx="2377440" cy="1981200"/>
          </a:xfrm>
          <a:prstGeom prst="star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843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23</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Rolling Circle</a:t>
            </a:r>
            <a:endParaRPr lang="en-US" sz="4400" b="1" dirty="0" smtClean="0">
              <a:latin typeface="Arial" panose="020B0604020202020204" pitchFamily="34" charset="0"/>
              <a:cs typeface="Arial" panose="020B0604020202020204" pitchFamily="34" charset="0"/>
            </a:endParaRPr>
          </a:p>
        </p:txBody>
      </p:sp>
      <p:sp>
        <p:nvSpPr>
          <p:cNvPr id="61" name="Rectangle 3"/>
          <p:cNvSpPr>
            <a:spLocks noGrp="1" noChangeArrowheads="1"/>
          </p:cNvSpPr>
          <p:nvPr>
            <p:ph idx="1"/>
          </p:nvPr>
        </p:nvSpPr>
        <p:spPr>
          <a:xfrm>
            <a:off x="524933" y="1303866"/>
            <a:ext cx="4191000" cy="4563534"/>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Activate Rollin Circle condition on a switch: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Reduce aileron throw (-10%)</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Reduce exponential (max 5-10% level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Reduce elevator throw (-15%)</a:t>
            </a:r>
          </a:p>
          <a:p>
            <a:pPr marL="1103313" lvl="2" indent="-461963">
              <a:lnSpc>
                <a:spcPct val="100000"/>
              </a:lnSpc>
              <a:spcAft>
                <a:spcPts val="600"/>
              </a:spcAft>
              <a:buFont typeface="Wingdings" pitchFamily="2" charset="2"/>
              <a:buChar char="q"/>
            </a:pPr>
            <a:r>
              <a:rPr lang="en-US" dirty="0">
                <a:latin typeface="Arial" panose="020B0604020202020204" pitchFamily="34" charset="0"/>
                <a:cs typeface="Arial" panose="020B0604020202020204" pitchFamily="34" charset="0"/>
              </a:rPr>
              <a:t>Reduce </a:t>
            </a:r>
            <a:r>
              <a:rPr lang="en-US" dirty="0" smtClean="0">
                <a:latin typeface="Arial" panose="020B0604020202020204" pitchFamily="34" charset="0"/>
                <a:cs typeface="Arial" panose="020B0604020202020204" pitchFamily="34" charset="0"/>
              </a:rPr>
              <a:t>exponential </a:t>
            </a:r>
            <a:r>
              <a:rPr lang="en-US" dirty="0">
                <a:latin typeface="Arial" panose="020B0604020202020204" pitchFamily="34" charset="0"/>
                <a:cs typeface="Arial" panose="020B0604020202020204" pitchFamily="34" charset="0"/>
              </a:rPr>
              <a:t>(max 5-10% level )</a:t>
            </a:r>
            <a:endParaRPr lang="en-US" dirty="0" smtClean="0">
              <a:latin typeface="Arial" panose="020B0604020202020204" pitchFamily="34" charset="0"/>
              <a:cs typeface="Arial" panose="020B0604020202020204" pitchFamily="34" charset="0"/>
            </a:endParaRP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Reduce rudder throw (-20%)</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Reduce exponential </a:t>
            </a:r>
            <a:r>
              <a:rPr lang="en-US" dirty="0">
                <a:latin typeface="Arial" panose="020B0604020202020204" pitchFamily="34" charset="0"/>
                <a:cs typeface="Arial" panose="020B0604020202020204" pitchFamily="34" charset="0"/>
              </a:rPr>
              <a:t>(max 5-10% level </a:t>
            </a:r>
            <a:r>
              <a:rPr lang="en-US" dirty="0" smtClean="0">
                <a:latin typeface="Arial" panose="020B0604020202020204" pitchFamily="34" charset="0"/>
                <a:cs typeface="Arial" panose="020B0604020202020204" pitchFamily="34" charset="0"/>
              </a:rPr>
              <a:t>)</a:t>
            </a:r>
          </a:p>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Activate Knife Edge mix previously determined</a:t>
            </a:r>
            <a:endParaRPr lang="en-US" b="1" dirty="0">
              <a:latin typeface="Arial" panose="020B0604020202020204" pitchFamily="34" charset="0"/>
              <a:cs typeface="Arial" panose="020B0604020202020204" pitchFamily="34" charset="0"/>
            </a:endParaRPr>
          </a:p>
        </p:txBody>
      </p:sp>
      <p:pic>
        <p:nvPicPr>
          <p:cNvPr id="2" name="Picture 1" descr="wd-rollingturn180i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377" y="1295400"/>
            <a:ext cx="4526623" cy="2614083"/>
          </a:xfrm>
          <a:prstGeom prst="rect">
            <a:avLst/>
          </a:prstGeom>
        </p:spPr>
      </p:pic>
    </p:spTree>
    <p:extLst>
      <p:ext uri="{BB962C8B-B14F-4D97-AF65-F5344CB8AC3E}">
        <p14:creationId xmlns:p14="http://schemas.microsoft.com/office/powerpoint/2010/main" val="12415026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24</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Snap</a:t>
            </a:r>
            <a:endParaRPr lang="en-US" sz="4400" b="1" dirty="0" smtClean="0">
              <a:latin typeface="Arial" panose="020B0604020202020204" pitchFamily="34" charset="0"/>
              <a:cs typeface="Arial" panose="020B0604020202020204" pitchFamily="34" charset="0"/>
            </a:endParaRPr>
          </a:p>
        </p:txBody>
      </p:sp>
      <p:sp>
        <p:nvSpPr>
          <p:cNvPr id="61" name="Rectangle 3"/>
          <p:cNvSpPr>
            <a:spLocks noGrp="1" noChangeArrowheads="1"/>
          </p:cNvSpPr>
          <p:nvPr>
            <p:ph idx="1"/>
          </p:nvPr>
        </p:nvSpPr>
        <p:spPr>
          <a:xfrm>
            <a:off x="524933" y="1303867"/>
            <a:ext cx="4191000" cy="2658533"/>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Activate Snap condition on a switch: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Slightly Increase Aileron Throw (+5-10%)</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Significantly Increase Elevator Throw (+20-30%)</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Significantly Increase Rudder Throw (+20%)</a:t>
            </a:r>
          </a:p>
        </p:txBody>
      </p:sp>
      <p:pic>
        <p:nvPicPr>
          <p:cNvPr id="3" name="Picture 2"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286932"/>
            <a:ext cx="4512733" cy="2380503"/>
          </a:xfrm>
          <a:prstGeom prst="rect">
            <a:avLst/>
          </a:prstGeom>
        </p:spPr>
      </p:pic>
      <p:sp>
        <p:nvSpPr>
          <p:cNvPr id="7" name="Rectangle 3"/>
          <p:cNvSpPr txBox="1">
            <a:spLocks noChangeArrowheads="1"/>
          </p:cNvSpPr>
          <p:nvPr/>
        </p:nvSpPr>
        <p:spPr bwMode="auto">
          <a:xfrm>
            <a:off x="533400" y="4047067"/>
            <a:ext cx="6248400" cy="265853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73050" indent="-273050" algn="l" rtl="0" eaLnBrk="0" fontAlgn="base" hangingPunct="0">
              <a:lnSpc>
                <a:spcPct val="150000"/>
              </a:lnSpc>
              <a:spcBef>
                <a:spcPts val="0"/>
              </a:spcBef>
              <a:spcAft>
                <a:spcPct val="0"/>
              </a:spcAft>
              <a:buClr>
                <a:srgbClr val="FF0000"/>
              </a:buClr>
              <a:buSzPct val="95000"/>
              <a:buFont typeface="Wingdings" panose="05000000000000000000" pitchFamily="2" charset="2"/>
              <a:buChar char="q"/>
              <a:defRPr sz="2000" kern="1200">
                <a:solidFill>
                  <a:schemeClr val="tx1"/>
                </a:solidFill>
                <a:latin typeface="+mn-lt"/>
                <a:ea typeface="+mn-ea"/>
                <a:cs typeface="+mn-cs"/>
              </a:defRPr>
            </a:lvl1pPr>
            <a:lvl2pPr marL="639763" indent="-246063" algn="l" rtl="0" eaLnBrk="0" fontAlgn="base" hangingPunct="0">
              <a:lnSpc>
                <a:spcPct val="150000"/>
              </a:lnSpc>
              <a:spcBef>
                <a:spcPts val="0"/>
              </a:spcBef>
              <a:spcAft>
                <a:spcPct val="0"/>
              </a:spcAft>
              <a:buClr>
                <a:srgbClr val="FF0000"/>
              </a:buClr>
              <a:buSzPct val="85000"/>
              <a:buFont typeface="Arial" panose="020B0604020202020204" pitchFamily="34" charset="0"/>
              <a:buChar char="‒"/>
              <a:defRPr sz="1800" kern="1200">
                <a:solidFill>
                  <a:schemeClr val="tx1"/>
                </a:solidFill>
                <a:latin typeface="+mn-lt"/>
                <a:ea typeface="+mn-ea"/>
                <a:cs typeface="+mn-cs"/>
              </a:defRPr>
            </a:lvl2pPr>
            <a:lvl3pPr marL="914400" indent="-246063" algn="l" rtl="0" eaLnBrk="0" fontAlgn="base" hangingPunct="0">
              <a:lnSpc>
                <a:spcPct val="150000"/>
              </a:lnSpc>
              <a:spcBef>
                <a:spcPts val="0"/>
              </a:spcBef>
              <a:spcAft>
                <a:spcPct val="0"/>
              </a:spcAft>
              <a:buClr>
                <a:srgbClr val="FF0000"/>
              </a:buClr>
              <a:buSzPct val="70000"/>
              <a:buFont typeface="Arial" panose="020B0604020202020204" pitchFamily="34" charset="0"/>
              <a:buChar char="‒"/>
              <a:defRPr sz="1800" kern="1200">
                <a:solidFill>
                  <a:schemeClr val="tx1"/>
                </a:solidFill>
                <a:latin typeface="+mn-lt"/>
                <a:ea typeface="+mn-ea"/>
                <a:cs typeface="+mn-cs"/>
              </a:defRPr>
            </a:lvl3pPr>
            <a:lvl4pPr marL="1187450" indent="-209550" algn="l" rtl="0" eaLnBrk="0" fontAlgn="base" hangingPunct="0">
              <a:lnSpc>
                <a:spcPct val="150000"/>
              </a:lnSpc>
              <a:spcBef>
                <a:spcPts val="0"/>
              </a:spcBef>
              <a:spcAft>
                <a:spcPct val="0"/>
              </a:spcAft>
              <a:buClr>
                <a:srgbClr val="FF0000"/>
              </a:buClr>
              <a:buSzPct val="65000"/>
              <a:buFont typeface="Wingdings" panose="05000000000000000000" pitchFamily="2" charset="2"/>
              <a:buChar char="Ø"/>
              <a:defRPr sz="1700" kern="1200">
                <a:solidFill>
                  <a:schemeClr val="tx1"/>
                </a:solidFill>
                <a:latin typeface="+mn-lt"/>
                <a:ea typeface="+mn-ea"/>
                <a:cs typeface="+mn-cs"/>
              </a:defRPr>
            </a:lvl4pPr>
            <a:lvl5pPr marL="1462088" indent="-209550" algn="l" rtl="0" eaLnBrk="0" fontAlgn="base" hangingPunct="0">
              <a:lnSpc>
                <a:spcPct val="150000"/>
              </a:lnSpc>
              <a:spcBef>
                <a:spcPts val="0"/>
              </a:spcBef>
              <a:spcAft>
                <a:spcPct val="0"/>
              </a:spcAft>
              <a:buClr>
                <a:srgbClr val="FF0000"/>
              </a:buClr>
              <a:buSzPct val="65000"/>
              <a:buFont typeface="Arial" panose="020B0604020202020204" pitchFamily="34" charset="0"/>
              <a:buChar char="‒"/>
              <a:defRPr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Activate logical switch on throttle stick: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Set three snap level conditions automatically activated on the basis of throttle level:</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Snap switch ON</a:t>
            </a:r>
          </a:p>
          <a:p>
            <a:pPr marL="1103313" lvl="2"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Throttle level High-Mid-Low each allowing for a specific condition setting</a:t>
            </a:r>
          </a:p>
        </p:txBody>
      </p:sp>
    </p:spTree>
    <p:extLst>
      <p:ext uri="{BB962C8B-B14F-4D97-AF65-F5344CB8AC3E}">
        <p14:creationId xmlns:p14="http://schemas.microsoft.com/office/powerpoint/2010/main" val="21422928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25</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Land</a:t>
            </a:r>
            <a:endParaRPr lang="en-US" sz="4400" b="1" dirty="0" smtClean="0">
              <a:latin typeface="Arial" panose="020B0604020202020204" pitchFamily="34" charset="0"/>
              <a:cs typeface="Arial" panose="020B0604020202020204" pitchFamily="34" charset="0"/>
            </a:endParaRPr>
          </a:p>
        </p:txBody>
      </p:sp>
      <p:sp>
        <p:nvSpPr>
          <p:cNvPr id="61" name="Rectangle 3"/>
          <p:cNvSpPr>
            <a:spLocks noGrp="1" noChangeArrowheads="1"/>
          </p:cNvSpPr>
          <p:nvPr>
            <p:ph idx="1"/>
          </p:nvPr>
        </p:nvSpPr>
        <p:spPr>
          <a:xfrm>
            <a:off x="524933" y="1303867"/>
            <a:ext cx="4191000" cy="2658533"/>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Activate Land condition on a switch: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Increase Elevator Exponential (+10%-20%)</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Set low idle condition.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Higher safety flying idle is therefore set within the default Fly Condition</a:t>
            </a:r>
          </a:p>
        </p:txBody>
      </p:sp>
      <p:pic>
        <p:nvPicPr>
          <p:cNvPr id="2" name="Picture 1" descr="boeing_747_8_aircraft_during_takeoff_in_sunset__2__by_rogue_rattlesnake-dbwoxf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746" y="1312333"/>
            <a:ext cx="4293254" cy="1825651"/>
          </a:xfrm>
          <a:prstGeom prst="rect">
            <a:avLst/>
          </a:prstGeom>
        </p:spPr>
      </p:pic>
    </p:spTree>
    <p:extLst>
      <p:ext uri="{BB962C8B-B14F-4D97-AF65-F5344CB8AC3E}">
        <p14:creationId xmlns:p14="http://schemas.microsoft.com/office/powerpoint/2010/main" val="4701925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26</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TAXI</a:t>
            </a:r>
            <a:endParaRPr lang="en-US" sz="4400" b="1" dirty="0" smtClean="0">
              <a:latin typeface="Arial" panose="020B0604020202020204" pitchFamily="34" charset="0"/>
              <a:cs typeface="Arial" panose="020B0604020202020204" pitchFamily="34" charset="0"/>
            </a:endParaRPr>
          </a:p>
        </p:txBody>
      </p:sp>
      <p:sp>
        <p:nvSpPr>
          <p:cNvPr id="61" name="Rectangle 3"/>
          <p:cNvSpPr>
            <a:spLocks noGrp="1" noChangeArrowheads="1"/>
          </p:cNvSpPr>
          <p:nvPr>
            <p:ph idx="1"/>
          </p:nvPr>
        </p:nvSpPr>
        <p:spPr>
          <a:xfrm>
            <a:off x="524933" y="1303867"/>
            <a:ext cx="4191000" cy="2658533"/>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Activate Taxi condition on a switch: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Max Throw on Elevator</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Max Throw on Rudder</a:t>
            </a:r>
          </a:p>
        </p:txBody>
      </p:sp>
      <p:pic>
        <p:nvPicPr>
          <p:cNvPr id="3" name="Picture 2" descr="videoblocks-jet-airplane-airbus-taxiing-with-landing-light-on-after-sunset-on-axis-hot-air_h5a4nzz1w_thumbnail-small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1295400"/>
            <a:ext cx="4470400" cy="2514600"/>
          </a:xfrm>
          <a:prstGeom prst="rect">
            <a:avLst/>
          </a:prstGeom>
        </p:spPr>
      </p:pic>
    </p:spTree>
    <p:extLst>
      <p:ext uri="{BB962C8B-B14F-4D97-AF65-F5344CB8AC3E}">
        <p14:creationId xmlns:p14="http://schemas.microsoft.com/office/powerpoint/2010/main" val="8160014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27</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514600" y="0"/>
            <a:ext cx="6553200" cy="1219200"/>
          </a:xfrm>
        </p:spPr>
        <p:txBody>
          <a:bodyPr lIns="92075" tIns="46038" rIns="92075" bIns="46038" anchor="ctr"/>
          <a:lstStyle/>
          <a:p>
            <a:pPr algn="r">
              <a:defRPr/>
            </a:pPr>
            <a:r>
              <a:rPr lang="en-US" sz="4400" b="1" dirty="0" smtClean="0"/>
              <a:t>Organize Radio Deck</a:t>
            </a:r>
            <a:endParaRPr lang="en-US" sz="4400" b="1" dirty="0" smtClean="0">
              <a:latin typeface="Arial" panose="020B0604020202020204" pitchFamily="34" charset="0"/>
              <a:cs typeface="Arial" panose="020B0604020202020204" pitchFamily="34" charset="0"/>
            </a:endParaRPr>
          </a:p>
        </p:txBody>
      </p:sp>
      <p:pic>
        <p:nvPicPr>
          <p:cNvPr id="3" name="Picture 2" descr="Transmitter-DUPLEX-DC-24-Multimode-80001509_b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340" y="2971800"/>
            <a:ext cx="4461933" cy="3346450"/>
          </a:xfrm>
          <a:prstGeom prst="rect">
            <a:avLst/>
          </a:prstGeom>
        </p:spPr>
      </p:pic>
      <p:grpSp>
        <p:nvGrpSpPr>
          <p:cNvPr id="4" name="Group 3"/>
          <p:cNvGrpSpPr/>
          <p:nvPr/>
        </p:nvGrpSpPr>
        <p:grpSpPr>
          <a:xfrm>
            <a:off x="6096000" y="1066800"/>
            <a:ext cx="1447800" cy="1206500"/>
            <a:chOff x="5791200" y="990600"/>
            <a:chExt cx="1447800" cy="1206500"/>
          </a:xfrm>
        </p:grpSpPr>
        <p:sp>
          <p:nvSpPr>
            <p:cNvPr id="7" name="7-Point Star 6"/>
            <p:cNvSpPr/>
            <p:nvPr/>
          </p:nvSpPr>
          <p:spPr>
            <a:xfrm>
              <a:off x="5791200" y="990600"/>
              <a:ext cx="1447800" cy="1206500"/>
            </a:xfrm>
            <a:prstGeom prst="star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867400" y="1371600"/>
              <a:ext cx="1295400" cy="523220"/>
            </a:xfrm>
            <a:prstGeom prst="rect">
              <a:avLst/>
            </a:prstGeom>
            <a:noFill/>
          </p:spPr>
          <p:txBody>
            <a:bodyPr wrap="square" rtlCol="0">
              <a:spAutoFit/>
            </a:bodyPr>
            <a:lstStyle/>
            <a:p>
              <a:pPr algn="ctr"/>
              <a:r>
                <a:rPr lang="en-US" sz="1400" b="1" dirty="0" smtClean="0"/>
                <a:t>MIND </a:t>
              </a:r>
            </a:p>
            <a:p>
              <a:pPr algn="ctr"/>
              <a:r>
                <a:rPr lang="en-US" sz="1400" b="1" dirty="0" smtClean="0"/>
                <a:t>SAFETY</a:t>
              </a:r>
              <a:endParaRPr lang="en-US" sz="1400" b="1" dirty="0"/>
            </a:p>
          </p:txBody>
        </p:sp>
      </p:grpSp>
      <p:sp>
        <p:nvSpPr>
          <p:cNvPr id="5" name="Rectangle 4"/>
          <p:cNvSpPr/>
          <p:nvPr/>
        </p:nvSpPr>
        <p:spPr>
          <a:xfrm>
            <a:off x="3837140" y="2819400"/>
            <a:ext cx="1524000" cy="914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325532">
            <a:off x="3484125" y="3600177"/>
            <a:ext cx="905140" cy="243084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14963" y="3124200"/>
            <a:ext cx="609437" cy="276999"/>
          </a:xfrm>
          <a:prstGeom prst="rect">
            <a:avLst/>
          </a:prstGeom>
          <a:noFill/>
        </p:spPr>
        <p:txBody>
          <a:bodyPr wrap="none" rtlCol="0">
            <a:spAutoFit/>
          </a:bodyPr>
          <a:lstStyle/>
          <a:p>
            <a:r>
              <a:rPr lang="en-US" sz="1200" b="1" dirty="0" smtClean="0"/>
              <a:t>SNAP</a:t>
            </a:r>
            <a:endParaRPr lang="en-US" sz="1200" b="1" dirty="0"/>
          </a:p>
        </p:txBody>
      </p:sp>
      <p:cxnSp>
        <p:nvCxnSpPr>
          <p:cNvPr id="13" name="Straight Arrow Connector 12"/>
          <p:cNvCxnSpPr/>
          <p:nvPr/>
        </p:nvCxnSpPr>
        <p:spPr>
          <a:xfrm>
            <a:off x="4419600" y="3352800"/>
            <a:ext cx="228600" cy="30480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18340" y="6019800"/>
            <a:ext cx="873005" cy="307777"/>
          </a:xfrm>
          <a:prstGeom prst="rect">
            <a:avLst/>
          </a:prstGeom>
          <a:noFill/>
        </p:spPr>
        <p:txBody>
          <a:bodyPr wrap="none" rtlCol="0">
            <a:spAutoFit/>
          </a:bodyPr>
          <a:lstStyle/>
          <a:p>
            <a:r>
              <a:rPr lang="en-US" sz="1400" dirty="0" smtClean="0"/>
              <a:t>MODE 4</a:t>
            </a:r>
            <a:endParaRPr lang="en-US" sz="1400" dirty="0"/>
          </a:p>
        </p:txBody>
      </p:sp>
      <p:sp>
        <p:nvSpPr>
          <p:cNvPr id="20" name="TextBox 19"/>
          <p:cNvSpPr txBox="1"/>
          <p:nvPr/>
        </p:nvSpPr>
        <p:spPr>
          <a:xfrm>
            <a:off x="4370540" y="2743200"/>
            <a:ext cx="757464" cy="276999"/>
          </a:xfrm>
          <a:prstGeom prst="rect">
            <a:avLst/>
          </a:prstGeom>
          <a:noFill/>
        </p:spPr>
        <p:txBody>
          <a:bodyPr wrap="none" rtlCol="0">
            <a:spAutoFit/>
          </a:bodyPr>
          <a:lstStyle/>
          <a:p>
            <a:r>
              <a:rPr lang="en-US" sz="1200" b="1" dirty="0" smtClean="0"/>
              <a:t>CIRCLE</a:t>
            </a:r>
            <a:endParaRPr lang="en-US" sz="1200" b="1" dirty="0"/>
          </a:p>
        </p:txBody>
      </p:sp>
      <p:sp>
        <p:nvSpPr>
          <p:cNvPr id="21" name="TextBox 20"/>
          <p:cNvSpPr txBox="1"/>
          <p:nvPr/>
        </p:nvSpPr>
        <p:spPr>
          <a:xfrm>
            <a:off x="5062239" y="2514600"/>
            <a:ext cx="543839" cy="276999"/>
          </a:xfrm>
          <a:prstGeom prst="rect">
            <a:avLst/>
          </a:prstGeom>
          <a:noFill/>
        </p:spPr>
        <p:txBody>
          <a:bodyPr wrap="none" rtlCol="0">
            <a:spAutoFit/>
          </a:bodyPr>
          <a:lstStyle/>
          <a:p>
            <a:r>
              <a:rPr lang="en-US" sz="1200" b="1" dirty="0" smtClean="0"/>
              <a:t>SPIN</a:t>
            </a:r>
            <a:endParaRPr lang="en-US" sz="1200" b="1" dirty="0"/>
          </a:p>
        </p:txBody>
      </p:sp>
      <p:cxnSp>
        <p:nvCxnSpPr>
          <p:cNvPr id="22" name="Straight Arrow Connector 21"/>
          <p:cNvCxnSpPr/>
          <p:nvPr/>
        </p:nvCxnSpPr>
        <p:spPr>
          <a:xfrm>
            <a:off x="4903940" y="3048000"/>
            <a:ext cx="0" cy="83820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132540" y="2819400"/>
            <a:ext cx="152400" cy="106680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757216" y="2667000"/>
            <a:ext cx="740407" cy="276999"/>
          </a:xfrm>
          <a:prstGeom prst="rect">
            <a:avLst/>
          </a:prstGeom>
          <a:noFill/>
        </p:spPr>
        <p:txBody>
          <a:bodyPr wrap="none" rtlCol="0">
            <a:spAutoFit/>
          </a:bodyPr>
          <a:lstStyle/>
          <a:p>
            <a:r>
              <a:rPr lang="en-US" sz="1200" b="1" dirty="0" smtClean="0"/>
              <a:t>CHOKE</a:t>
            </a:r>
            <a:endParaRPr lang="en-US" sz="1200" b="1" dirty="0"/>
          </a:p>
        </p:txBody>
      </p:sp>
      <p:cxnSp>
        <p:nvCxnSpPr>
          <p:cNvPr id="27" name="Straight Arrow Connector 26"/>
          <p:cNvCxnSpPr>
            <a:stCxn id="3" idx="0"/>
          </p:cNvCxnSpPr>
          <p:nvPr/>
        </p:nvCxnSpPr>
        <p:spPr>
          <a:xfrm flipH="1">
            <a:off x="5437340" y="2971800"/>
            <a:ext cx="706967" cy="106680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522965" y="2819400"/>
            <a:ext cx="671979" cy="276999"/>
          </a:xfrm>
          <a:prstGeom prst="rect">
            <a:avLst/>
          </a:prstGeom>
          <a:noFill/>
        </p:spPr>
        <p:txBody>
          <a:bodyPr wrap="none" rtlCol="0">
            <a:spAutoFit/>
          </a:bodyPr>
          <a:lstStyle/>
          <a:p>
            <a:r>
              <a:rPr lang="en-US" sz="1200" b="1" dirty="0" smtClean="0"/>
              <a:t>TIMER</a:t>
            </a:r>
            <a:endParaRPr lang="en-US" sz="1200" b="1" dirty="0"/>
          </a:p>
        </p:txBody>
      </p:sp>
      <p:sp>
        <p:nvSpPr>
          <p:cNvPr id="31" name="TextBox 30"/>
          <p:cNvSpPr txBox="1"/>
          <p:nvPr/>
        </p:nvSpPr>
        <p:spPr>
          <a:xfrm>
            <a:off x="6961340" y="2438400"/>
            <a:ext cx="855798" cy="276999"/>
          </a:xfrm>
          <a:prstGeom prst="rect">
            <a:avLst/>
          </a:prstGeom>
          <a:noFill/>
        </p:spPr>
        <p:txBody>
          <a:bodyPr wrap="none" rtlCol="0">
            <a:spAutoFit/>
          </a:bodyPr>
          <a:lstStyle/>
          <a:p>
            <a:r>
              <a:rPr lang="en-US" sz="1200" b="1" dirty="0" smtClean="0"/>
              <a:t>VOLUME</a:t>
            </a:r>
            <a:endParaRPr lang="en-US" sz="1200" b="1" dirty="0"/>
          </a:p>
        </p:txBody>
      </p:sp>
      <p:sp>
        <p:nvSpPr>
          <p:cNvPr id="32" name="TextBox 31"/>
          <p:cNvSpPr txBox="1"/>
          <p:nvPr/>
        </p:nvSpPr>
        <p:spPr>
          <a:xfrm>
            <a:off x="7362320" y="2819400"/>
            <a:ext cx="1338828" cy="461665"/>
          </a:xfrm>
          <a:prstGeom prst="rect">
            <a:avLst/>
          </a:prstGeom>
          <a:noFill/>
        </p:spPr>
        <p:txBody>
          <a:bodyPr wrap="none" rtlCol="0">
            <a:spAutoFit/>
          </a:bodyPr>
          <a:lstStyle/>
          <a:p>
            <a:pPr algn="ctr"/>
            <a:r>
              <a:rPr lang="en-US" sz="1200" b="1" dirty="0" smtClean="0"/>
              <a:t> ZERO AMP </a:t>
            </a:r>
          </a:p>
          <a:p>
            <a:pPr algn="ctr"/>
            <a:r>
              <a:rPr lang="en-US" sz="1200" b="1" dirty="0" smtClean="0"/>
              <a:t>CONSUMPTION</a:t>
            </a:r>
            <a:endParaRPr lang="en-US" sz="1200" b="1" dirty="0"/>
          </a:p>
        </p:txBody>
      </p:sp>
      <p:cxnSp>
        <p:nvCxnSpPr>
          <p:cNvPr id="33" name="Straight Arrow Connector 32"/>
          <p:cNvCxnSpPr>
            <a:stCxn id="30" idx="2"/>
          </p:cNvCxnSpPr>
          <p:nvPr/>
        </p:nvCxnSpPr>
        <p:spPr>
          <a:xfrm>
            <a:off x="6858955" y="3096399"/>
            <a:ext cx="102385" cy="561201"/>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7113740" y="2743200"/>
            <a:ext cx="304800" cy="129540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2" idx="2"/>
          </p:cNvCxnSpPr>
          <p:nvPr/>
        </p:nvCxnSpPr>
        <p:spPr>
          <a:xfrm flipH="1">
            <a:off x="7342340" y="3281065"/>
            <a:ext cx="689394" cy="605135"/>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999919" y="3505200"/>
            <a:ext cx="612067" cy="276999"/>
          </a:xfrm>
          <a:prstGeom prst="rect">
            <a:avLst/>
          </a:prstGeom>
          <a:noFill/>
        </p:spPr>
        <p:txBody>
          <a:bodyPr wrap="none" rtlCol="0">
            <a:spAutoFit/>
          </a:bodyPr>
          <a:lstStyle/>
          <a:p>
            <a:pPr algn="ctr"/>
            <a:r>
              <a:rPr lang="en-US" sz="1200" b="1" dirty="0" smtClean="0"/>
              <a:t>LAND</a:t>
            </a:r>
            <a:endParaRPr lang="en-US" sz="1200" b="1" dirty="0"/>
          </a:p>
        </p:txBody>
      </p:sp>
      <p:cxnSp>
        <p:nvCxnSpPr>
          <p:cNvPr id="44" name="Straight Arrow Connector 43"/>
          <p:cNvCxnSpPr/>
          <p:nvPr/>
        </p:nvCxnSpPr>
        <p:spPr>
          <a:xfrm flipH="1">
            <a:off x="7723340" y="3810000"/>
            <a:ext cx="533400" cy="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1" name="Rectangle 3"/>
          <p:cNvSpPr>
            <a:spLocks noGrp="1" noChangeArrowheads="1"/>
          </p:cNvSpPr>
          <p:nvPr>
            <p:ph idx="1"/>
          </p:nvPr>
        </p:nvSpPr>
        <p:spPr>
          <a:xfrm>
            <a:off x="524933" y="1303867"/>
            <a:ext cx="3742267" cy="3649133"/>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Switches, Sliders and Knobs all activated in the same direction</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All In or All out</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Clock wise or counter</a:t>
            </a:r>
          </a:p>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Flight Conditions Switches all in the same deck area </a:t>
            </a:r>
            <a:r>
              <a:rPr lang="en-US" dirty="0" smtClean="0">
                <a:latin typeface="Arial" panose="020B0604020202020204" pitchFamily="34" charset="0"/>
                <a:cs typeface="Arial" panose="020B0604020202020204" pitchFamily="34" charset="0"/>
              </a:rPr>
              <a:t>(aileron hand)</a:t>
            </a:r>
          </a:p>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Dangerous functions on sliders or knobs</a:t>
            </a:r>
          </a:p>
          <a:p>
            <a:pPr marL="461963" indent="-461963">
              <a:lnSpc>
                <a:spcPct val="100000"/>
              </a:lnSpc>
              <a:spcAft>
                <a:spcPts val="600"/>
              </a:spcAft>
            </a:pPr>
            <a:endParaRPr lang="en-US" dirty="0" smtClean="0">
              <a:latin typeface="Arial" panose="020B0604020202020204" pitchFamily="34" charset="0"/>
              <a:cs typeface="Arial" panose="020B0604020202020204" pitchFamily="34" charset="0"/>
            </a:endParaRPr>
          </a:p>
        </p:txBody>
      </p:sp>
      <p:sp>
        <p:nvSpPr>
          <p:cNvPr id="48" name="TextBox 47"/>
          <p:cNvSpPr txBox="1"/>
          <p:nvPr/>
        </p:nvSpPr>
        <p:spPr>
          <a:xfrm>
            <a:off x="8040086" y="4419600"/>
            <a:ext cx="774671" cy="461665"/>
          </a:xfrm>
          <a:prstGeom prst="rect">
            <a:avLst/>
          </a:prstGeom>
          <a:noFill/>
        </p:spPr>
        <p:txBody>
          <a:bodyPr wrap="none" rtlCol="0">
            <a:spAutoFit/>
          </a:bodyPr>
          <a:lstStyle/>
          <a:p>
            <a:pPr algn="ctr"/>
            <a:r>
              <a:rPr lang="en-US" sz="1200" b="1" dirty="0" smtClean="0"/>
              <a:t>KILL</a:t>
            </a:r>
          </a:p>
          <a:p>
            <a:pPr algn="ctr"/>
            <a:r>
              <a:rPr lang="en-US" sz="1200" b="1" dirty="0" smtClean="0"/>
              <a:t>ENGINE</a:t>
            </a:r>
            <a:endParaRPr lang="en-US" sz="1200" b="1" dirty="0"/>
          </a:p>
        </p:txBody>
      </p:sp>
      <p:cxnSp>
        <p:nvCxnSpPr>
          <p:cNvPr id="49" name="Straight Arrow Connector 48"/>
          <p:cNvCxnSpPr>
            <a:stCxn id="52" idx="3"/>
          </p:cNvCxnSpPr>
          <p:nvPr/>
        </p:nvCxnSpPr>
        <p:spPr>
          <a:xfrm flipV="1">
            <a:off x="4047407" y="4953000"/>
            <a:ext cx="1533624" cy="36710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523631" y="5181600"/>
            <a:ext cx="523776" cy="276999"/>
          </a:xfrm>
          <a:prstGeom prst="rect">
            <a:avLst/>
          </a:prstGeom>
          <a:noFill/>
        </p:spPr>
        <p:txBody>
          <a:bodyPr wrap="none" rtlCol="0">
            <a:spAutoFit/>
          </a:bodyPr>
          <a:lstStyle/>
          <a:p>
            <a:pPr algn="ctr"/>
            <a:r>
              <a:rPr lang="en-US" sz="1200" b="1" dirty="0" smtClean="0"/>
              <a:t>TAXI</a:t>
            </a:r>
            <a:endParaRPr lang="en-US" sz="1200" b="1" dirty="0"/>
          </a:p>
        </p:txBody>
      </p:sp>
      <p:cxnSp>
        <p:nvCxnSpPr>
          <p:cNvPr id="54" name="Straight Arrow Connector 53"/>
          <p:cNvCxnSpPr/>
          <p:nvPr/>
        </p:nvCxnSpPr>
        <p:spPr>
          <a:xfrm flipH="1" flipV="1">
            <a:off x="8019433" y="4267200"/>
            <a:ext cx="228598" cy="15240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7931337" y="5257800"/>
            <a:ext cx="984063" cy="461665"/>
          </a:xfrm>
          <a:prstGeom prst="rect">
            <a:avLst/>
          </a:prstGeom>
          <a:noFill/>
        </p:spPr>
        <p:txBody>
          <a:bodyPr wrap="none" rtlCol="0">
            <a:spAutoFit/>
          </a:bodyPr>
          <a:lstStyle/>
          <a:p>
            <a:pPr algn="ctr"/>
            <a:r>
              <a:rPr lang="en-US" sz="1200" b="1" dirty="0" smtClean="0"/>
              <a:t>TURN ON</a:t>
            </a:r>
          </a:p>
          <a:p>
            <a:pPr algn="ctr"/>
            <a:r>
              <a:rPr lang="en-US" sz="1200" b="1" dirty="0" smtClean="0"/>
              <a:t>AIRPLANE</a:t>
            </a:r>
            <a:endParaRPr lang="en-US" sz="1200" b="1" dirty="0"/>
          </a:p>
        </p:txBody>
      </p:sp>
      <p:cxnSp>
        <p:nvCxnSpPr>
          <p:cNvPr id="63" name="Straight Arrow Connector 62"/>
          <p:cNvCxnSpPr>
            <a:stCxn id="62" idx="0"/>
          </p:cNvCxnSpPr>
          <p:nvPr/>
        </p:nvCxnSpPr>
        <p:spPr>
          <a:xfrm flipH="1" flipV="1">
            <a:off x="6800231" y="4953000"/>
            <a:ext cx="1623138" cy="304800"/>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7074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16933" y="1320800"/>
            <a:ext cx="9144000" cy="1066800"/>
          </a:xfrm>
        </p:spPr>
        <p:txBody>
          <a:bodyPr lIns="91440" rIns="91440"/>
          <a:lstStyle/>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General Principles</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3</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
        <p:nvSpPr>
          <p:cNvPr id="7" name="Rectangle 3"/>
          <p:cNvSpPr>
            <a:spLocks noGrp="1" noChangeArrowheads="1"/>
          </p:cNvSpPr>
          <p:nvPr>
            <p:ph idx="1"/>
          </p:nvPr>
        </p:nvSpPr>
        <p:spPr>
          <a:xfrm>
            <a:off x="558800" y="2743200"/>
            <a:ext cx="7391400" cy="3505200"/>
          </a:xfrm>
        </p:spPr>
        <p:txBody>
          <a:bodyPr lIns="92075" tIns="46038" rIns="92075" bIns="46038"/>
          <a:lstStyle/>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Pilot’s Attention</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Safety Solutions</a:t>
            </a:r>
          </a:p>
        </p:txBody>
      </p:sp>
    </p:spTree>
    <p:extLst>
      <p:ext uri="{BB962C8B-B14F-4D97-AF65-F5344CB8AC3E}">
        <p14:creationId xmlns:p14="http://schemas.microsoft.com/office/powerpoint/2010/main" val="3075513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4</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Pilot’s Attention</a:t>
            </a:r>
            <a:endParaRPr lang="en-US" sz="4400" b="1" dirty="0" smtClean="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33400" y="1295400"/>
            <a:ext cx="8153400" cy="35052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Never loose site of the airplane, never look to the radio.</a:t>
            </a:r>
          </a:p>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Think about the sequence, do not think about your switches.</a:t>
            </a:r>
          </a:p>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Minimize the use of sliders and switches.</a:t>
            </a:r>
          </a:p>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Automatize your movements.</a:t>
            </a:r>
          </a:p>
        </p:txBody>
      </p:sp>
      <p:pic>
        <p:nvPicPr>
          <p:cNvPr id="2" name="Picture 1" descr="18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038600"/>
            <a:ext cx="2073779" cy="2438400"/>
          </a:xfrm>
          <a:prstGeom prst="rect">
            <a:avLst/>
          </a:prstGeom>
        </p:spPr>
      </p:pic>
      <p:pic>
        <p:nvPicPr>
          <p:cNvPr id="3" name="Picture 2" descr="184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4038600"/>
            <a:ext cx="2073780" cy="2438400"/>
          </a:xfrm>
          <a:prstGeom prst="rect">
            <a:avLst/>
          </a:prstGeom>
        </p:spPr>
      </p:pic>
      <p:pic>
        <p:nvPicPr>
          <p:cNvPr id="5" name="Picture 4" descr="184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323" y="4038600"/>
            <a:ext cx="2079477" cy="2445099"/>
          </a:xfrm>
          <a:prstGeom prst="rect">
            <a:avLst/>
          </a:prstGeom>
        </p:spPr>
      </p:pic>
    </p:spTree>
    <p:extLst>
      <p:ext uri="{BB962C8B-B14F-4D97-AF65-F5344CB8AC3E}">
        <p14:creationId xmlns:p14="http://schemas.microsoft.com/office/powerpoint/2010/main" val="63830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5</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Safety Solutions</a:t>
            </a:r>
            <a:endParaRPr lang="en-US" sz="4400" b="1" dirty="0" smtClean="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33400" y="1295400"/>
            <a:ext cx="8153400" cy="17526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Implement ‘Stupid Proof’ solutions, so that anxiety or lack of attention will never result in a crash.</a:t>
            </a:r>
          </a:p>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Dangerous commands should go on sliders or knobs.</a:t>
            </a:r>
          </a:p>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Switches should activate only flight conditions.</a:t>
            </a:r>
          </a:p>
          <a:p>
            <a:pPr marL="461963" marR="0" indent="-461963" algn="l">
              <a:lnSpc>
                <a:spcPct val="100000"/>
              </a:lnSpc>
              <a:spcAft>
                <a:spcPts val="600"/>
              </a:spcAft>
              <a:buClr>
                <a:srgbClr val="FF0000"/>
              </a:buClr>
              <a:buFont typeface="Wingdings" pitchFamily="2" charset="2"/>
              <a:buChar char="q"/>
            </a:pPr>
            <a:endParaRPr lang="en-US" dirty="0" smtClean="0">
              <a:latin typeface="Arial" panose="020B0604020202020204" pitchFamily="34" charset="0"/>
              <a:cs typeface="Arial" panose="020B0604020202020204" pitchFamily="34" charset="0"/>
            </a:endParaRPr>
          </a:p>
        </p:txBody>
      </p:sp>
      <p:sp>
        <p:nvSpPr>
          <p:cNvPr id="12" name="TextBox 11"/>
          <p:cNvSpPr txBox="1"/>
          <p:nvPr/>
        </p:nvSpPr>
        <p:spPr>
          <a:xfrm>
            <a:off x="7239000" y="5943600"/>
            <a:ext cx="877163" cy="369332"/>
          </a:xfrm>
          <a:prstGeom prst="rect">
            <a:avLst/>
          </a:prstGeom>
          <a:noFill/>
        </p:spPr>
        <p:txBody>
          <a:bodyPr wrap="none" rtlCol="0">
            <a:spAutoFit/>
          </a:bodyPr>
          <a:lstStyle/>
          <a:p>
            <a:r>
              <a:rPr lang="en-US" b="1" dirty="0" smtClean="0"/>
              <a:t>STICK</a:t>
            </a:r>
            <a:endParaRPr lang="en-US" b="1" dirty="0"/>
          </a:p>
        </p:txBody>
      </p:sp>
      <p:sp>
        <p:nvSpPr>
          <p:cNvPr id="14" name="TextBox 13"/>
          <p:cNvSpPr txBox="1"/>
          <p:nvPr/>
        </p:nvSpPr>
        <p:spPr>
          <a:xfrm>
            <a:off x="768146" y="3657600"/>
            <a:ext cx="1095034" cy="369332"/>
          </a:xfrm>
          <a:prstGeom prst="rect">
            <a:avLst/>
          </a:prstGeom>
          <a:noFill/>
        </p:spPr>
        <p:txBody>
          <a:bodyPr wrap="none" rtlCol="0">
            <a:spAutoFit/>
          </a:bodyPr>
          <a:lstStyle/>
          <a:p>
            <a:r>
              <a:rPr lang="en-US" b="1" dirty="0" smtClean="0"/>
              <a:t>SWITCH</a:t>
            </a:r>
            <a:endParaRPr lang="en-US" b="1" dirty="0"/>
          </a:p>
        </p:txBody>
      </p:sp>
      <p:sp>
        <p:nvSpPr>
          <p:cNvPr id="15" name="TextBox 14"/>
          <p:cNvSpPr txBox="1"/>
          <p:nvPr/>
        </p:nvSpPr>
        <p:spPr>
          <a:xfrm>
            <a:off x="800100" y="5943600"/>
            <a:ext cx="1031127" cy="369332"/>
          </a:xfrm>
          <a:prstGeom prst="rect">
            <a:avLst/>
          </a:prstGeom>
          <a:noFill/>
        </p:spPr>
        <p:txBody>
          <a:bodyPr wrap="none" rtlCol="0">
            <a:spAutoFit/>
          </a:bodyPr>
          <a:lstStyle/>
          <a:p>
            <a:r>
              <a:rPr lang="en-US" b="1" dirty="0" smtClean="0"/>
              <a:t>SLIDER</a:t>
            </a:r>
            <a:endParaRPr lang="en-US" b="1" dirty="0"/>
          </a:p>
        </p:txBody>
      </p:sp>
      <p:pic>
        <p:nvPicPr>
          <p:cNvPr id="17" name="Picture 16" descr="21298799_1834711166546154_280777463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048000"/>
            <a:ext cx="4574286" cy="3429000"/>
          </a:xfrm>
          <a:prstGeom prst="rect">
            <a:avLst/>
          </a:prstGeom>
        </p:spPr>
      </p:pic>
      <p:sp>
        <p:nvSpPr>
          <p:cNvPr id="16" name="TextBox 15"/>
          <p:cNvSpPr txBox="1"/>
          <p:nvPr/>
        </p:nvSpPr>
        <p:spPr>
          <a:xfrm>
            <a:off x="7322406" y="3657600"/>
            <a:ext cx="864314" cy="369332"/>
          </a:xfrm>
          <a:prstGeom prst="rect">
            <a:avLst/>
          </a:prstGeom>
          <a:noFill/>
        </p:spPr>
        <p:txBody>
          <a:bodyPr wrap="none" rtlCol="0">
            <a:spAutoFit/>
          </a:bodyPr>
          <a:lstStyle/>
          <a:p>
            <a:r>
              <a:rPr lang="en-US" b="1" dirty="0" smtClean="0"/>
              <a:t>KNOB</a:t>
            </a:r>
            <a:endParaRPr lang="en-US" b="1" dirty="0"/>
          </a:p>
        </p:txBody>
      </p:sp>
      <p:cxnSp>
        <p:nvCxnSpPr>
          <p:cNvPr id="3" name="Straight Arrow Connector 2"/>
          <p:cNvCxnSpPr/>
          <p:nvPr/>
        </p:nvCxnSpPr>
        <p:spPr>
          <a:xfrm>
            <a:off x="1905000" y="6096000"/>
            <a:ext cx="15240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981200" y="3886200"/>
            <a:ext cx="160020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1"/>
          </p:cNvCxnSpPr>
          <p:nvPr/>
        </p:nvCxnSpPr>
        <p:spPr>
          <a:xfrm flipH="1">
            <a:off x="5410200" y="3842266"/>
            <a:ext cx="1912206" cy="577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1"/>
          </p:cNvCxnSpPr>
          <p:nvPr/>
        </p:nvCxnSpPr>
        <p:spPr>
          <a:xfrm flipH="1" flipV="1">
            <a:off x="5943600" y="5486400"/>
            <a:ext cx="1295400" cy="641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9426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1027"/>
          <p:cNvSpPr>
            <a:spLocks noGrp="1" noChangeArrowheads="1"/>
          </p:cNvSpPr>
          <p:nvPr>
            <p:ph type="subTitle" idx="4294967295"/>
          </p:nvPr>
        </p:nvSpPr>
        <p:spPr>
          <a:xfrm>
            <a:off x="-16933" y="1320800"/>
            <a:ext cx="9144000" cy="1066800"/>
          </a:xfrm>
        </p:spPr>
        <p:txBody>
          <a:bodyPr lIns="91440" rIns="91440"/>
          <a:lstStyle/>
          <a:p>
            <a:pPr marR="0" algn="ctr">
              <a:buFont typeface="Monotype Sorts"/>
              <a:buNone/>
            </a:pPr>
            <a:r>
              <a:rPr lang="en-US" sz="4400" b="1" dirty="0" smtClean="0">
                <a:solidFill>
                  <a:schemeClr val="tx2"/>
                </a:solidFill>
                <a:effectLst>
                  <a:outerShdw blurRad="38100" dist="38100" dir="2700000" algn="tl">
                    <a:schemeClr val="accent4"/>
                  </a:outerShdw>
                </a:effectLst>
                <a:latin typeface="Arial" panose="020B0604020202020204" pitchFamily="34" charset="0"/>
                <a:cs typeface="Arial" panose="020B0604020202020204" pitchFamily="34" charset="0"/>
              </a:rPr>
              <a:t>Airplane Key Settings</a:t>
            </a:r>
          </a:p>
        </p:txBody>
      </p:sp>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6</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438400" y="-76200"/>
            <a:ext cx="6477000" cy="1219200"/>
          </a:xfrm>
        </p:spPr>
        <p:txBody>
          <a:bodyPr lIns="92075" tIns="46038" rIns="92075" bIns="46038" anchor="ctr"/>
          <a:lstStyle/>
          <a:p>
            <a:pPr algn="r">
              <a:defRPr/>
            </a:pPr>
            <a:r>
              <a:rPr lang="en-US" sz="4400" b="1" dirty="0" smtClean="0"/>
              <a:t>Seminar</a:t>
            </a:r>
            <a:r>
              <a:rPr lang="en-US" sz="4400" b="1" dirty="0" smtClean="0">
                <a:latin typeface="Arial" panose="020B0604020202020204" pitchFamily="34" charset="0"/>
                <a:cs typeface="Arial" panose="020B0604020202020204" pitchFamily="34" charset="0"/>
              </a:rPr>
              <a:t> Outline</a:t>
            </a:r>
          </a:p>
        </p:txBody>
      </p:sp>
      <p:sp>
        <p:nvSpPr>
          <p:cNvPr id="7" name="Rectangle 3"/>
          <p:cNvSpPr>
            <a:spLocks noGrp="1" noChangeArrowheads="1"/>
          </p:cNvSpPr>
          <p:nvPr>
            <p:ph idx="1"/>
          </p:nvPr>
        </p:nvSpPr>
        <p:spPr>
          <a:xfrm>
            <a:off x="558800" y="2743200"/>
            <a:ext cx="7391400" cy="3505200"/>
          </a:xfrm>
        </p:spPr>
        <p:txBody>
          <a:bodyPr lIns="92075" tIns="46038" rIns="92075" bIns="46038"/>
          <a:lstStyle/>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Balance CG</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Check engine incidence</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Set throws</a:t>
            </a:r>
          </a:p>
          <a:p>
            <a:pPr marL="461963" marR="0" indent="-461963" algn="l">
              <a:lnSpc>
                <a:spcPct val="150000"/>
              </a:lnSpc>
              <a:buClr>
                <a:srgbClr val="FF0000"/>
              </a:buClr>
              <a:buFont typeface="Wingdings" pitchFamily="2" charset="2"/>
              <a:buChar char="q"/>
            </a:pPr>
            <a:r>
              <a:rPr lang="en-US" sz="2800" dirty="0" smtClean="0">
                <a:latin typeface="Arial" panose="020B0604020202020204" pitchFamily="34" charset="0"/>
                <a:cs typeface="Arial" panose="020B0604020202020204" pitchFamily="34" charset="0"/>
              </a:rPr>
              <a:t>Align Elevator</a:t>
            </a:r>
          </a:p>
        </p:txBody>
      </p:sp>
    </p:spTree>
    <p:extLst>
      <p:ext uri="{BB962C8B-B14F-4D97-AF65-F5344CB8AC3E}">
        <p14:creationId xmlns:p14="http://schemas.microsoft.com/office/powerpoint/2010/main" val="18042989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7</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3124200" y="0"/>
            <a:ext cx="5943600" cy="1219200"/>
          </a:xfrm>
        </p:spPr>
        <p:txBody>
          <a:bodyPr lIns="92075" tIns="46038" rIns="92075" bIns="46038" anchor="ctr"/>
          <a:lstStyle/>
          <a:p>
            <a:pPr algn="r">
              <a:defRPr/>
            </a:pPr>
            <a:r>
              <a:rPr lang="en-US" sz="4400" b="1" dirty="0" smtClean="0"/>
              <a:t>Balance CG</a:t>
            </a:r>
            <a:endParaRPr lang="en-US" sz="4400" b="1" dirty="0" smtClean="0">
              <a:latin typeface="Arial" panose="020B0604020202020204" pitchFamily="34" charset="0"/>
              <a:cs typeface="Arial" panose="020B0604020202020204" pitchFamily="34" charset="0"/>
            </a:endParaRPr>
          </a:p>
        </p:txBody>
      </p:sp>
      <p:sp>
        <p:nvSpPr>
          <p:cNvPr id="12" name="Rectangle 3"/>
          <p:cNvSpPr>
            <a:spLocks noGrp="1" noChangeArrowheads="1"/>
          </p:cNvSpPr>
          <p:nvPr>
            <p:ph idx="1"/>
          </p:nvPr>
        </p:nvSpPr>
        <p:spPr>
          <a:xfrm>
            <a:off x="533400" y="1752600"/>
            <a:ext cx="4419600" cy="20574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45° down line, moderate throttle, elevator centered, observe positive or negative pitch:</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If Negative: CG too far back </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If Positive: CG too far forward</a:t>
            </a:r>
          </a:p>
        </p:txBody>
      </p:sp>
      <p:sp>
        <p:nvSpPr>
          <p:cNvPr id="4" name="TextBox 3"/>
          <p:cNvSpPr txBox="1"/>
          <p:nvPr/>
        </p:nvSpPr>
        <p:spPr>
          <a:xfrm>
            <a:off x="533400" y="1303867"/>
            <a:ext cx="3835806" cy="369332"/>
          </a:xfrm>
          <a:prstGeom prst="rect">
            <a:avLst/>
          </a:prstGeom>
          <a:noFill/>
        </p:spPr>
        <p:txBody>
          <a:bodyPr wrap="none" rtlCol="0">
            <a:spAutoFit/>
          </a:bodyPr>
          <a:lstStyle/>
          <a:p>
            <a:r>
              <a:rPr lang="en-US" dirty="0" smtClean="0"/>
              <a:t>AFTER LEVEL FLIGHT TRIMMING</a:t>
            </a:r>
            <a:endParaRPr lang="en-US" dirty="0"/>
          </a:p>
        </p:txBody>
      </p:sp>
      <p:pic>
        <p:nvPicPr>
          <p:cNvPr id="5" name="Picture 4" descr="rc-airplane-trimming-dive-te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03867"/>
            <a:ext cx="3733800" cy="2993845"/>
          </a:xfrm>
          <a:prstGeom prst="rect">
            <a:avLst/>
          </a:prstGeom>
        </p:spPr>
      </p:pic>
      <p:sp>
        <p:nvSpPr>
          <p:cNvPr id="13" name="TextBox 12"/>
          <p:cNvSpPr txBox="1"/>
          <p:nvPr/>
        </p:nvSpPr>
        <p:spPr>
          <a:xfrm>
            <a:off x="5715000" y="4572000"/>
            <a:ext cx="2971800" cy="830997"/>
          </a:xfrm>
          <a:prstGeom prst="rect">
            <a:avLst/>
          </a:prstGeom>
          <a:noFill/>
        </p:spPr>
        <p:txBody>
          <a:bodyPr wrap="square" rtlCol="0">
            <a:spAutoFit/>
          </a:bodyPr>
          <a:lstStyle/>
          <a:p>
            <a:pPr algn="ctr"/>
            <a:r>
              <a:rPr lang="en-US" sz="1600" dirty="0" smtClean="0"/>
              <a:t>Outcome is determined by the trimming required to maintain level flight at full power</a:t>
            </a:r>
          </a:p>
        </p:txBody>
      </p:sp>
      <p:sp>
        <p:nvSpPr>
          <p:cNvPr id="14" name="Rectangle 3"/>
          <p:cNvSpPr txBox="1">
            <a:spLocks noChangeArrowheads="1"/>
          </p:cNvSpPr>
          <p:nvPr/>
        </p:nvSpPr>
        <p:spPr bwMode="auto">
          <a:xfrm>
            <a:off x="550333" y="4114800"/>
            <a:ext cx="4419600" cy="2057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73050" indent="-273050" algn="l" rtl="0" eaLnBrk="0" fontAlgn="base" hangingPunct="0">
              <a:lnSpc>
                <a:spcPct val="150000"/>
              </a:lnSpc>
              <a:spcBef>
                <a:spcPts val="0"/>
              </a:spcBef>
              <a:spcAft>
                <a:spcPct val="0"/>
              </a:spcAft>
              <a:buClr>
                <a:srgbClr val="FF0000"/>
              </a:buClr>
              <a:buSzPct val="95000"/>
              <a:buFont typeface="Wingdings" panose="05000000000000000000" pitchFamily="2" charset="2"/>
              <a:buChar char="q"/>
              <a:defRPr sz="2000" kern="1200">
                <a:solidFill>
                  <a:schemeClr val="tx1"/>
                </a:solidFill>
                <a:latin typeface="+mn-lt"/>
                <a:ea typeface="+mn-ea"/>
                <a:cs typeface="+mn-cs"/>
              </a:defRPr>
            </a:lvl1pPr>
            <a:lvl2pPr marL="639763" indent="-246063" algn="l" rtl="0" eaLnBrk="0" fontAlgn="base" hangingPunct="0">
              <a:lnSpc>
                <a:spcPct val="150000"/>
              </a:lnSpc>
              <a:spcBef>
                <a:spcPts val="0"/>
              </a:spcBef>
              <a:spcAft>
                <a:spcPct val="0"/>
              </a:spcAft>
              <a:buClr>
                <a:srgbClr val="FF0000"/>
              </a:buClr>
              <a:buSzPct val="85000"/>
              <a:buFont typeface="Arial" panose="020B0604020202020204" pitchFamily="34" charset="0"/>
              <a:buChar char="‒"/>
              <a:defRPr sz="1800" kern="1200">
                <a:solidFill>
                  <a:schemeClr val="tx1"/>
                </a:solidFill>
                <a:latin typeface="+mn-lt"/>
                <a:ea typeface="+mn-ea"/>
                <a:cs typeface="+mn-cs"/>
              </a:defRPr>
            </a:lvl2pPr>
            <a:lvl3pPr marL="914400" indent="-246063" algn="l" rtl="0" eaLnBrk="0" fontAlgn="base" hangingPunct="0">
              <a:lnSpc>
                <a:spcPct val="150000"/>
              </a:lnSpc>
              <a:spcBef>
                <a:spcPts val="0"/>
              </a:spcBef>
              <a:spcAft>
                <a:spcPct val="0"/>
              </a:spcAft>
              <a:buClr>
                <a:srgbClr val="FF0000"/>
              </a:buClr>
              <a:buSzPct val="70000"/>
              <a:buFont typeface="Arial" panose="020B0604020202020204" pitchFamily="34" charset="0"/>
              <a:buChar char="‒"/>
              <a:defRPr sz="1800" kern="1200">
                <a:solidFill>
                  <a:schemeClr val="tx1"/>
                </a:solidFill>
                <a:latin typeface="+mn-lt"/>
                <a:ea typeface="+mn-ea"/>
                <a:cs typeface="+mn-cs"/>
              </a:defRPr>
            </a:lvl3pPr>
            <a:lvl4pPr marL="1187450" indent="-209550" algn="l" rtl="0" eaLnBrk="0" fontAlgn="base" hangingPunct="0">
              <a:lnSpc>
                <a:spcPct val="150000"/>
              </a:lnSpc>
              <a:spcBef>
                <a:spcPts val="0"/>
              </a:spcBef>
              <a:spcAft>
                <a:spcPct val="0"/>
              </a:spcAft>
              <a:buClr>
                <a:srgbClr val="FF0000"/>
              </a:buClr>
              <a:buSzPct val="65000"/>
              <a:buFont typeface="Wingdings" panose="05000000000000000000" pitchFamily="2" charset="2"/>
              <a:buChar char="Ø"/>
              <a:defRPr sz="1700" kern="1200">
                <a:solidFill>
                  <a:schemeClr val="tx1"/>
                </a:solidFill>
                <a:latin typeface="+mn-lt"/>
                <a:ea typeface="+mn-ea"/>
                <a:cs typeface="+mn-cs"/>
              </a:defRPr>
            </a:lvl4pPr>
            <a:lvl5pPr marL="1462088" indent="-209550" algn="l" rtl="0" eaLnBrk="0" fontAlgn="base" hangingPunct="0">
              <a:lnSpc>
                <a:spcPct val="150000"/>
              </a:lnSpc>
              <a:spcBef>
                <a:spcPts val="0"/>
              </a:spcBef>
              <a:spcAft>
                <a:spcPct val="0"/>
              </a:spcAft>
              <a:buClr>
                <a:srgbClr val="FF0000"/>
              </a:buClr>
              <a:buSzPct val="65000"/>
              <a:buFont typeface="Arial" panose="020B0604020202020204" pitchFamily="34" charset="0"/>
              <a:buChar char="‒"/>
              <a:defRPr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Inverted flight, full throttle, elevator centered, observe positive or negative pitch:</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If Positive: CG too far back</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If Negative: CG too far forward</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If very slightly Negative:  right CG </a:t>
            </a:r>
          </a:p>
        </p:txBody>
      </p:sp>
    </p:spTree>
    <p:extLst>
      <p:ext uri="{BB962C8B-B14F-4D97-AF65-F5344CB8AC3E}">
        <p14:creationId xmlns:p14="http://schemas.microsoft.com/office/powerpoint/2010/main" val="42664317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8</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286000" y="0"/>
            <a:ext cx="6781800" cy="1219200"/>
          </a:xfrm>
        </p:spPr>
        <p:txBody>
          <a:bodyPr lIns="92075" tIns="46038" rIns="92075" bIns="46038" anchor="ctr"/>
          <a:lstStyle/>
          <a:p>
            <a:pPr algn="r">
              <a:defRPr/>
            </a:pPr>
            <a:r>
              <a:rPr lang="en-US" sz="4400" b="1" dirty="0" smtClean="0"/>
              <a:t>Check Engine Incidence</a:t>
            </a:r>
            <a:endParaRPr lang="en-US" sz="4400" b="1" dirty="0" smtClean="0">
              <a:latin typeface="Arial" panose="020B0604020202020204" pitchFamily="34" charset="0"/>
              <a:cs typeface="Arial" panose="020B0604020202020204" pitchFamily="34" charset="0"/>
            </a:endParaRPr>
          </a:p>
        </p:txBody>
      </p:sp>
      <p:pic>
        <p:nvPicPr>
          <p:cNvPr id="3" name="Picture 2" descr="rc-airplane-trimming-climb-test 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312333"/>
            <a:ext cx="3754815" cy="3581400"/>
          </a:xfrm>
          <a:prstGeom prst="rect">
            <a:avLst/>
          </a:prstGeom>
        </p:spPr>
      </p:pic>
      <p:sp>
        <p:nvSpPr>
          <p:cNvPr id="12" name="Rectangle 3"/>
          <p:cNvSpPr>
            <a:spLocks noGrp="1" noChangeArrowheads="1"/>
          </p:cNvSpPr>
          <p:nvPr>
            <p:ph idx="1"/>
          </p:nvPr>
        </p:nvSpPr>
        <p:spPr>
          <a:xfrm>
            <a:off x="533400" y="1752600"/>
            <a:ext cx="4419600" cy="20574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b="1" dirty="0" smtClean="0">
                <a:latin typeface="Arial" panose="020B0604020202020204" pitchFamily="34" charset="0"/>
                <a:cs typeface="Arial" panose="020B0604020202020204" pitchFamily="34" charset="0"/>
              </a:rPr>
              <a:t>Vertical up-line at full throttle, rudder and elevator centered, observe a significant right or left yaw:</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Modify engine incidence accordingly. </a:t>
            </a:r>
          </a:p>
        </p:txBody>
      </p:sp>
      <p:sp>
        <p:nvSpPr>
          <p:cNvPr id="13" name="Rectangle 3"/>
          <p:cNvSpPr txBox="1">
            <a:spLocks noChangeArrowheads="1"/>
          </p:cNvSpPr>
          <p:nvPr/>
        </p:nvSpPr>
        <p:spPr bwMode="auto">
          <a:xfrm>
            <a:off x="533400" y="3810000"/>
            <a:ext cx="4343400" cy="2057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73050" indent="-273050" algn="l" rtl="0" eaLnBrk="0" fontAlgn="base" hangingPunct="0">
              <a:lnSpc>
                <a:spcPct val="150000"/>
              </a:lnSpc>
              <a:spcBef>
                <a:spcPts val="0"/>
              </a:spcBef>
              <a:spcAft>
                <a:spcPct val="0"/>
              </a:spcAft>
              <a:buClr>
                <a:srgbClr val="FF0000"/>
              </a:buClr>
              <a:buSzPct val="95000"/>
              <a:buFont typeface="Wingdings" panose="05000000000000000000" pitchFamily="2" charset="2"/>
              <a:buChar char="q"/>
              <a:defRPr sz="2000" kern="1200">
                <a:solidFill>
                  <a:schemeClr val="tx1"/>
                </a:solidFill>
                <a:latin typeface="+mn-lt"/>
                <a:ea typeface="+mn-ea"/>
                <a:cs typeface="+mn-cs"/>
              </a:defRPr>
            </a:lvl1pPr>
            <a:lvl2pPr marL="639763" indent="-246063" algn="l" rtl="0" eaLnBrk="0" fontAlgn="base" hangingPunct="0">
              <a:lnSpc>
                <a:spcPct val="150000"/>
              </a:lnSpc>
              <a:spcBef>
                <a:spcPts val="0"/>
              </a:spcBef>
              <a:spcAft>
                <a:spcPct val="0"/>
              </a:spcAft>
              <a:buClr>
                <a:srgbClr val="FF0000"/>
              </a:buClr>
              <a:buSzPct val="85000"/>
              <a:buFont typeface="Arial" panose="020B0604020202020204" pitchFamily="34" charset="0"/>
              <a:buChar char="‒"/>
              <a:defRPr sz="1800" kern="1200">
                <a:solidFill>
                  <a:schemeClr val="tx1"/>
                </a:solidFill>
                <a:latin typeface="+mn-lt"/>
                <a:ea typeface="+mn-ea"/>
                <a:cs typeface="+mn-cs"/>
              </a:defRPr>
            </a:lvl2pPr>
            <a:lvl3pPr marL="914400" indent="-246063" algn="l" rtl="0" eaLnBrk="0" fontAlgn="base" hangingPunct="0">
              <a:lnSpc>
                <a:spcPct val="150000"/>
              </a:lnSpc>
              <a:spcBef>
                <a:spcPts val="0"/>
              </a:spcBef>
              <a:spcAft>
                <a:spcPct val="0"/>
              </a:spcAft>
              <a:buClr>
                <a:srgbClr val="FF0000"/>
              </a:buClr>
              <a:buSzPct val="70000"/>
              <a:buFont typeface="Arial" panose="020B0604020202020204" pitchFamily="34" charset="0"/>
              <a:buChar char="‒"/>
              <a:defRPr sz="1800" kern="1200">
                <a:solidFill>
                  <a:schemeClr val="tx1"/>
                </a:solidFill>
                <a:latin typeface="+mn-lt"/>
                <a:ea typeface="+mn-ea"/>
                <a:cs typeface="+mn-cs"/>
              </a:defRPr>
            </a:lvl3pPr>
            <a:lvl4pPr marL="1187450" indent="-209550" algn="l" rtl="0" eaLnBrk="0" fontAlgn="base" hangingPunct="0">
              <a:lnSpc>
                <a:spcPct val="150000"/>
              </a:lnSpc>
              <a:spcBef>
                <a:spcPts val="0"/>
              </a:spcBef>
              <a:spcAft>
                <a:spcPct val="0"/>
              </a:spcAft>
              <a:buClr>
                <a:srgbClr val="FF0000"/>
              </a:buClr>
              <a:buSzPct val="65000"/>
              <a:buFont typeface="Wingdings" panose="05000000000000000000" pitchFamily="2" charset="2"/>
              <a:buChar char="Ø"/>
              <a:defRPr sz="1700" kern="1200">
                <a:solidFill>
                  <a:schemeClr val="tx1"/>
                </a:solidFill>
                <a:latin typeface="+mn-lt"/>
                <a:ea typeface="+mn-ea"/>
                <a:cs typeface="+mn-cs"/>
              </a:defRPr>
            </a:lvl4pPr>
            <a:lvl5pPr marL="1462088" indent="-209550" algn="l" rtl="0" eaLnBrk="0" fontAlgn="base" hangingPunct="0">
              <a:lnSpc>
                <a:spcPct val="150000"/>
              </a:lnSpc>
              <a:spcBef>
                <a:spcPts val="0"/>
              </a:spcBef>
              <a:spcAft>
                <a:spcPct val="0"/>
              </a:spcAft>
              <a:buClr>
                <a:srgbClr val="FF0000"/>
              </a:buClr>
              <a:buSzPct val="65000"/>
              <a:buFont typeface="Arial" panose="020B0604020202020204" pitchFamily="34" charset="0"/>
              <a:buChar char="‒"/>
              <a:defRPr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61963" indent="-461963">
              <a:lnSpc>
                <a:spcPct val="100000"/>
              </a:lnSpc>
              <a:spcAft>
                <a:spcPts val="600"/>
              </a:spcAft>
            </a:pPr>
            <a:r>
              <a:rPr lang="en-US" b="1" dirty="0" smtClean="0">
                <a:latin typeface="Arial" panose="020B0604020202020204" pitchFamily="34" charset="0"/>
                <a:cs typeface="Arial" panose="020B0604020202020204" pitchFamily="34" charset="0"/>
              </a:rPr>
              <a:t>Vertical up-line at full throttle, rudder and elevator centered, observe a significant up or down pitch:</a:t>
            </a:r>
          </a:p>
          <a:p>
            <a:pPr marL="828676" lvl="1" indent="-461963">
              <a:lnSpc>
                <a:spcPct val="100000"/>
              </a:lnSpc>
              <a:spcAft>
                <a:spcPts val="600"/>
              </a:spcAft>
              <a:buFont typeface="Wingdings" pitchFamily="2" charset="2"/>
              <a:buChar char="q"/>
            </a:pPr>
            <a:r>
              <a:rPr lang="en-US" dirty="0" smtClean="0">
                <a:latin typeface="Arial" panose="020B0604020202020204" pitchFamily="34" charset="0"/>
                <a:cs typeface="Arial" panose="020B0604020202020204" pitchFamily="34" charset="0"/>
              </a:rPr>
              <a:t>Modify engine incidence accordingly. </a:t>
            </a:r>
          </a:p>
        </p:txBody>
      </p:sp>
      <p:sp>
        <p:nvSpPr>
          <p:cNvPr id="14" name="TextBox 13"/>
          <p:cNvSpPr txBox="1"/>
          <p:nvPr/>
        </p:nvSpPr>
        <p:spPr>
          <a:xfrm>
            <a:off x="5638800" y="4953000"/>
            <a:ext cx="3124200" cy="1077218"/>
          </a:xfrm>
          <a:prstGeom prst="rect">
            <a:avLst/>
          </a:prstGeom>
          <a:noFill/>
        </p:spPr>
        <p:txBody>
          <a:bodyPr wrap="square" rtlCol="0">
            <a:spAutoFit/>
          </a:bodyPr>
          <a:lstStyle/>
          <a:p>
            <a:r>
              <a:rPr lang="en-US" sz="1600" dirty="0" smtClean="0"/>
              <a:t>A = insufficient right thrust</a:t>
            </a:r>
          </a:p>
          <a:p>
            <a:r>
              <a:rPr lang="en-US" sz="1600" dirty="0" smtClean="0"/>
              <a:t>B = too much right thrust</a:t>
            </a:r>
          </a:p>
          <a:p>
            <a:r>
              <a:rPr lang="en-US" sz="1600" dirty="0" smtClean="0"/>
              <a:t>C = insufficient down thrust</a:t>
            </a:r>
          </a:p>
          <a:p>
            <a:r>
              <a:rPr lang="en-US" sz="1600" dirty="0" smtClean="0"/>
              <a:t>D = too much down thrust</a:t>
            </a:r>
          </a:p>
        </p:txBody>
      </p:sp>
      <p:sp>
        <p:nvSpPr>
          <p:cNvPr id="6" name="TextBox 5"/>
          <p:cNvSpPr txBox="1"/>
          <p:nvPr/>
        </p:nvSpPr>
        <p:spPr>
          <a:xfrm>
            <a:off x="533400" y="1295400"/>
            <a:ext cx="4173626" cy="369332"/>
          </a:xfrm>
          <a:prstGeom prst="rect">
            <a:avLst/>
          </a:prstGeom>
          <a:noFill/>
        </p:spPr>
        <p:txBody>
          <a:bodyPr wrap="none" rtlCol="0">
            <a:spAutoFit/>
          </a:bodyPr>
          <a:lstStyle/>
          <a:p>
            <a:r>
              <a:rPr lang="en-US" dirty="0" smtClean="0"/>
              <a:t>BEFORE LEVEL FLIGHT TRIMMING</a:t>
            </a:r>
            <a:endParaRPr lang="en-US" dirty="0"/>
          </a:p>
        </p:txBody>
      </p:sp>
    </p:spTree>
    <p:extLst>
      <p:ext uri="{BB962C8B-B14F-4D97-AF65-F5344CB8AC3E}">
        <p14:creationId xmlns:p14="http://schemas.microsoft.com/office/powerpoint/2010/main" val="2940156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8153400" y="6516625"/>
            <a:ext cx="762000" cy="365125"/>
          </a:xfrm>
        </p:spPr>
        <p:txBody>
          <a:bodyPr/>
          <a:lstStyle/>
          <a:p>
            <a:pPr>
              <a:defRPr/>
            </a:pPr>
            <a:r>
              <a:rPr lang="en-US" dirty="0">
                <a:latin typeface="Arial" panose="020B0604020202020204" pitchFamily="34" charset="0"/>
                <a:cs typeface="Arial" panose="020B0604020202020204" pitchFamily="34" charset="0"/>
              </a:rPr>
              <a:t>J-</a:t>
            </a:r>
            <a:fld id="{210D6252-5936-4924-A405-CCBDB3CDE010}" type="slidenum">
              <a:rPr lang="en-US">
                <a:latin typeface="Arial" panose="020B0604020202020204" pitchFamily="34" charset="0"/>
                <a:cs typeface="Arial" panose="020B0604020202020204" pitchFamily="34" charset="0"/>
              </a:rPr>
              <a:pPr>
                <a:defRPr/>
              </a:pPr>
              <a:t>9</a:t>
            </a:fld>
            <a:endParaRPr lang="en-US" dirty="0">
              <a:latin typeface="Arial" panose="020B0604020202020204" pitchFamily="34" charset="0"/>
              <a:cs typeface="Arial" panose="020B0604020202020204" pitchFamily="34" charset="0"/>
            </a:endParaRPr>
          </a:p>
        </p:txBody>
      </p:sp>
      <p:sp>
        <p:nvSpPr>
          <p:cNvPr id="11" name="Rectangle 2"/>
          <p:cNvSpPr>
            <a:spLocks noGrp="1" noChangeArrowheads="1"/>
          </p:cNvSpPr>
          <p:nvPr>
            <p:ph type="title"/>
          </p:nvPr>
        </p:nvSpPr>
        <p:spPr>
          <a:xfrm>
            <a:off x="2286000" y="0"/>
            <a:ext cx="6781800" cy="1219200"/>
          </a:xfrm>
        </p:spPr>
        <p:txBody>
          <a:bodyPr lIns="92075" tIns="46038" rIns="92075" bIns="46038" anchor="ctr"/>
          <a:lstStyle/>
          <a:p>
            <a:pPr algn="r">
              <a:defRPr/>
            </a:pPr>
            <a:r>
              <a:rPr lang="en-US" sz="4400" b="1" dirty="0" smtClean="0"/>
              <a:t>Set Throws</a:t>
            </a:r>
            <a:endParaRPr lang="en-US" sz="4400" b="1" dirty="0" smtClean="0">
              <a:latin typeface="Arial" panose="020B0604020202020204" pitchFamily="34" charset="0"/>
              <a:cs typeface="Arial" panose="020B0604020202020204" pitchFamily="34" charset="0"/>
            </a:endParaRPr>
          </a:p>
        </p:txBody>
      </p:sp>
      <p:sp>
        <p:nvSpPr>
          <p:cNvPr id="12" name="Rectangle 3"/>
          <p:cNvSpPr>
            <a:spLocks noGrp="1" noChangeArrowheads="1"/>
          </p:cNvSpPr>
          <p:nvPr>
            <p:ph idx="1"/>
          </p:nvPr>
        </p:nvSpPr>
        <p:spPr>
          <a:xfrm>
            <a:off x="533400" y="1828800"/>
            <a:ext cx="4724400" cy="4038600"/>
          </a:xfrm>
        </p:spPr>
        <p:txBody>
          <a:bodyPr lIns="92075" tIns="46038" rIns="92075" bIns="46038"/>
          <a:lstStyle/>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20-30° movement for ailerons and elevator is enough.</a:t>
            </a:r>
          </a:p>
          <a:p>
            <a:pPr marL="461963" indent="-461963">
              <a:lnSpc>
                <a:spcPct val="100000"/>
              </a:lnSpc>
              <a:spcAft>
                <a:spcPts val="600"/>
              </a:spcAft>
            </a:pPr>
            <a:r>
              <a:rPr lang="en-US" dirty="0" smtClean="0">
                <a:latin typeface="Arial" panose="020B0604020202020204" pitchFamily="34" charset="0"/>
                <a:cs typeface="Arial" panose="020B0604020202020204" pitchFamily="34" charset="0"/>
              </a:rPr>
              <a:t>Do not de-multiply servo strength installing very long arms on servo and moving surfaces: </a:t>
            </a:r>
            <a:r>
              <a:rPr lang="en-US" dirty="0">
                <a:latin typeface="Arial" panose="020B0604020202020204" pitchFamily="34" charset="0"/>
                <a:cs typeface="Arial" panose="020B0604020202020204" pitchFamily="34" charset="0"/>
              </a:rPr>
              <a:t>1 to 1.5 inches is enough</a:t>
            </a:r>
            <a:endParaRPr lang="en-US" dirty="0" smtClean="0">
              <a:latin typeface="Arial" panose="020B0604020202020204" pitchFamily="34" charset="0"/>
              <a:cs typeface="Arial" panose="020B0604020202020204" pitchFamily="34" charset="0"/>
            </a:endParaRPr>
          </a:p>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Maximize the use of all servo 180° pixel range.</a:t>
            </a:r>
          </a:p>
          <a:p>
            <a:pPr marL="461963" marR="0" indent="-461963" algn="l">
              <a:lnSpc>
                <a:spcPct val="100000"/>
              </a:lnSpc>
              <a:spcAft>
                <a:spcPts val="600"/>
              </a:spcAft>
              <a:buClr>
                <a:srgbClr val="FF0000"/>
              </a:buClr>
              <a:buFont typeface="Wingdings" pitchFamily="2" charset="2"/>
              <a:buChar char="q"/>
            </a:pPr>
            <a:r>
              <a:rPr lang="en-US" dirty="0" smtClean="0">
                <a:latin typeface="Arial" panose="020B0604020202020204" pitchFamily="34" charset="0"/>
                <a:cs typeface="Arial" panose="020B0604020202020204" pitchFamily="34" charset="0"/>
              </a:rPr>
              <a:t>If throws are too large, reduce them using ATV or Dual Rates</a:t>
            </a:r>
          </a:p>
        </p:txBody>
      </p:sp>
      <p:sp>
        <p:nvSpPr>
          <p:cNvPr id="14" name="TextBox 13"/>
          <p:cNvSpPr txBox="1"/>
          <p:nvPr/>
        </p:nvSpPr>
        <p:spPr>
          <a:xfrm>
            <a:off x="5638800" y="2667000"/>
            <a:ext cx="3124200" cy="830997"/>
          </a:xfrm>
          <a:prstGeom prst="rect">
            <a:avLst/>
          </a:prstGeom>
          <a:noFill/>
        </p:spPr>
        <p:txBody>
          <a:bodyPr wrap="square" rtlCol="0">
            <a:spAutoFit/>
          </a:bodyPr>
          <a:lstStyle/>
          <a:p>
            <a:r>
              <a:rPr lang="en-US" sz="1600" dirty="0" smtClean="0"/>
              <a:t>Less control surface movement, more precision and maximum leverage</a:t>
            </a:r>
          </a:p>
        </p:txBody>
      </p:sp>
      <p:sp>
        <p:nvSpPr>
          <p:cNvPr id="6" name="TextBox 5"/>
          <p:cNvSpPr txBox="1"/>
          <p:nvPr/>
        </p:nvSpPr>
        <p:spPr>
          <a:xfrm>
            <a:off x="533400" y="1295400"/>
            <a:ext cx="6172200" cy="369332"/>
          </a:xfrm>
          <a:prstGeom prst="rect">
            <a:avLst/>
          </a:prstGeom>
          <a:noFill/>
        </p:spPr>
        <p:txBody>
          <a:bodyPr wrap="square" rtlCol="0">
            <a:spAutoFit/>
          </a:bodyPr>
          <a:lstStyle/>
          <a:p>
            <a:r>
              <a:rPr lang="en-US" dirty="0" smtClean="0"/>
              <a:t>PRECISION AEROBATICS REQUIRES SENSIBILITY</a:t>
            </a:r>
            <a:endParaRPr lang="en-US" dirty="0"/>
          </a:p>
        </p:txBody>
      </p:sp>
      <p:pic>
        <p:nvPicPr>
          <p:cNvPr id="2" name="Picture 1" descr="18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618449"/>
            <a:ext cx="3588735" cy="896151"/>
          </a:xfrm>
          <a:prstGeom prst="rect">
            <a:avLst/>
          </a:prstGeom>
        </p:spPr>
      </p:pic>
      <p:pic>
        <p:nvPicPr>
          <p:cNvPr id="5" name="Picture 4" descr="184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199" y="3886200"/>
            <a:ext cx="2136563" cy="1600200"/>
          </a:xfrm>
          <a:prstGeom prst="rect">
            <a:avLst/>
          </a:prstGeom>
        </p:spPr>
      </p:pic>
      <p:sp>
        <p:nvSpPr>
          <p:cNvPr id="15" name="TextBox 14"/>
          <p:cNvSpPr txBox="1"/>
          <p:nvPr/>
        </p:nvSpPr>
        <p:spPr>
          <a:xfrm>
            <a:off x="5715000" y="5638800"/>
            <a:ext cx="3124200" cy="584776"/>
          </a:xfrm>
          <a:prstGeom prst="rect">
            <a:avLst/>
          </a:prstGeom>
          <a:noFill/>
        </p:spPr>
        <p:txBody>
          <a:bodyPr wrap="square" rtlCol="0">
            <a:spAutoFit/>
          </a:bodyPr>
          <a:lstStyle/>
          <a:p>
            <a:r>
              <a:rPr lang="en-US" sz="1600" dirty="0" smtClean="0"/>
              <a:t>Maximize the use of your radio sensibility</a:t>
            </a:r>
          </a:p>
        </p:txBody>
      </p:sp>
      <p:sp>
        <p:nvSpPr>
          <p:cNvPr id="16" name="TextBox 15"/>
          <p:cNvSpPr txBox="1"/>
          <p:nvPr/>
        </p:nvSpPr>
        <p:spPr>
          <a:xfrm>
            <a:off x="8077200" y="3810000"/>
            <a:ext cx="685800" cy="261610"/>
          </a:xfrm>
          <a:prstGeom prst="rect">
            <a:avLst/>
          </a:prstGeom>
          <a:noFill/>
        </p:spPr>
        <p:txBody>
          <a:bodyPr wrap="square" rtlCol="0">
            <a:spAutoFit/>
          </a:bodyPr>
          <a:lstStyle/>
          <a:p>
            <a:r>
              <a:rPr lang="en-US" sz="1100" b="1" dirty="0" smtClean="0"/>
              <a:t>Right</a:t>
            </a:r>
          </a:p>
        </p:txBody>
      </p:sp>
      <p:sp>
        <p:nvSpPr>
          <p:cNvPr id="17" name="TextBox 16"/>
          <p:cNvSpPr txBox="1"/>
          <p:nvPr/>
        </p:nvSpPr>
        <p:spPr>
          <a:xfrm>
            <a:off x="8077200" y="4724400"/>
            <a:ext cx="685800" cy="261610"/>
          </a:xfrm>
          <a:prstGeom prst="rect">
            <a:avLst/>
          </a:prstGeom>
          <a:noFill/>
        </p:spPr>
        <p:txBody>
          <a:bodyPr wrap="square" rtlCol="0">
            <a:spAutoFit/>
          </a:bodyPr>
          <a:lstStyle/>
          <a:p>
            <a:r>
              <a:rPr lang="en-US" sz="1100" b="1" dirty="0" smtClean="0"/>
              <a:t>Wrong</a:t>
            </a:r>
          </a:p>
        </p:txBody>
      </p:sp>
      <p:pic>
        <p:nvPicPr>
          <p:cNvPr id="8" name="Picture 7" descr="Unknow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5257800"/>
            <a:ext cx="2133600" cy="1371600"/>
          </a:xfrm>
          <a:prstGeom prst="rect">
            <a:avLst/>
          </a:prstGeom>
        </p:spPr>
      </p:pic>
      <p:sp>
        <p:nvSpPr>
          <p:cNvPr id="3" name="Rectangle 2"/>
          <p:cNvSpPr/>
          <p:nvPr/>
        </p:nvSpPr>
        <p:spPr>
          <a:xfrm>
            <a:off x="5943600" y="3810000"/>
            <a:ext cx="60960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654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6853</TotalTime>
  <Words>2146</Words>
  <Application>Microsoft Macintosh PowerPoint</Application>
  <PresentationFormat>On-screen Show (4:3)</PresentationFormat>
  <Paragraphs>339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PowerPoint Presentation</vt:lpstr>
      <vt:lpstr>Seminar Outline</vt:lpstr>
      <vt:lpstr>Seminar Outline</vt:lpstr>
      <vt:lpstr>Pilot’s Attention</vt:lpstr>
      <vt:lpstr>Safety Solutions</vt:lpstr>
      <vt:lpstr>Seminar Outline</vt:lpstr>
      <vt:lpstr>Balance CG</vt:lpstr>
      <vt:lpstr>Check Engine Incidence</vt:lpstr>
      <vt:lpstr>Set Throws</vt:lpstr>
      <vt:lpstr>Align Elevator</vt:lpstr>
      <vt:lpstr>Seminar Outline</vt:lpstr>
      <vt:lpstr>Left Yaw Tendency</vt:lpstr>
      <vt:lpstr>Down Line Positive Pitch</vt:lpstr>
      <vt:lpstr>No Straight Rolls</vt:lpstr>
      <vt:lpstr>No Power Progression</vt:lpstr>
      <vt:lpstr>No Straight Knife Edge</vt:lpstr>
      <vt:lpstr>Seminar Outline</vt:lpstr>
      <vt:lpstr>Throttle Cut</vt:lpstr>
      <vt:lpstr>Choke</vt:lpstr>
      <vt:lpstr>Seminar Outline</vt:lpstr>
      <vt:lpstr>Create Flight Conditions</vt:lpstr>
      <vt:lpstr>Spin Condition</vt:lpstr>
      <vt:lpstr>Rolling Circle</vt:lpstr>
      <vt:lpstr>Snap</vt:lpstr>
      <vt:lpstr>Land</vt:lpstr>
      <vt:lpstr>TAXI</vt:lpstr>
      <vt:lpstr>Organize Radio Deck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MAIN</dc:creator>
  <cp:lastModifiedBy>Manrico Mincuzzi</cp:lastModifiedBy>
  <cp:revision>485</cp:revision>
  <dcterms:created xsi:type="dcterms:W3CDTF">2009-10-29T14:02:19Z</dcterms:created>
  <dcterms:modified xsi:type="dcterms:W3CDTF">2018-04-04T14:39:59Z</dcterms:modified>
</cp:coreProperties>
</file>